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20"/>
  </p:notesMasterIdLst>
  <p:handoutMasterIdLst>
    <p:handoutMasterId r:id="rId21"/>
  </p:handoutMasterIdLst>
  <p:sldIdLst>
    <p:sldId id="261" r:id="rId2"/>
    <p:sldId id="285" r:id="rId3"/>
    <p:sldId id="270" r:id="rId4"/>
    <p:sldId id="284" r:id="rId5"/>
    <p:sldId id="271" r:id="rId6"/>
    <p:sldId id="278" r:id="rId7"/>
    <p:sldId id="279" r:id="rId8"/>
    <p:sldId id="283" r:id="rId9"/>
    <p:sldId id="275" r:id="rId10"/>
    <p:sldId id="276" r:id="rId11"/>
    <p:sldId id="272" r:id="rId12"/>
    <p:sldId id="273" r:id="rId13"/>
    <p:sldId id="277" r:id="rId14"/>
    <p:sldId id="274" r:id="rId15"/>
    <p:sldId id="281" r:id="rId16"/>
    <p:sldId id="282" r:id="rId17"/>
    <p:sldId id="280" r:id="rId18"/>
    <p:sldId id="269" r:id="rId19"/>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5642" autoAdjust="0"/>
  </p:normalViewPr>
  <p:slideViewPr>
    <p:cSldViewPr showGuides="1">
      <p:cViewPr>
        <p:scale>
          <a:sx n="50" d="100"/>
          <a:sy n="50" d="100"/>
        </p:scale>
        <p:origin x="-1002" y="-72"/>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ioe.ac.uk/doctoralschool/info-viva.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4400" dirty="0" smtClean="0"/>
              <a:t>Preparing for your viva</a:t>
            </a:r>
            <a:br>
              <a:rPr lang="en-GB" sz="4400" dirty="0" smtClean="0"/>
            </a:br>
            <a:r>
              <a:rPr lang="en-GB" sz="3600" dirty="0" smtClean="0"/>
              <a:t/>
            </a:r>
            <a:br>
              <a:rPr lang="en-GB" sz="3600" dirty="0" smtClean="0"/>
            </a:br>
            <a:r>
              <a:rPr lang="en-GB" sz="2000" dirty="0" smtClean="0"/>
              <a:t>Waterford Institute of Technology </a:t>
            </a:r>
            <a:r>
              <a:rPr lang="en-GB" sz="1800" dirty="0" smtClean="0"/>
              <a:t>February 2013</a:t>
            </a:r>
            <a:br>
              <a:rPr lang="en-GB" sz="1800" dirty="0" smtClean="0"/>
            </a:br>
            <a:endParaRPr lang="en-GB" sz="1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Where are you going next?</a:t>
            </a:r>
            <a:endParaRPr lang="en-GB" sz="3200" dirty="0"/>
          </a:p>
        </p:txBody>
      </p:sp>
      <p:sp>
        <p:nvSpPr>
          <p:cNvPr id="3" name="Content Placeholder 2"/>
          <p:cNvSpPr>
            <a:spLocks noGrp="1"/>
          </p:cNvSpPr>
          <p:nvPr>
            <p:ph idx="1"/>
          </p:nvPr>
        </p:nvSpPr>
        <p:spPr/>
        <p:txBody>
          <a:bodyPr/>
          <a:lstStyle/>
          <a:p>
            <a:r>
              <a:rPr lang="en-GB" dirty="0" smtClean="0"/>
              <a:t>If you'd had another year for your research what else would you have liked to cover?</a:t>
            </a:r>
          </a:p>
          <a:p>
            <a:r>
              <a:rPr lang="en-GB" dirty="0" smtClean="0"/>
              <a:t>Since you've submitted your thesis what new thoughts have you had about your research area?</a:t>
            </a:r>
          </a:p>
          <a:p>
            <a:r>
              <a:rPr lang="en-GB" dirty="0" smtClean="0"/>
              <a:t>How can you maximise the benefits to your own scholarship from completing your thesis? </a:t>
            </a:r>
          </a:p>
          <a:p>
            <a:r>
              <a:rPr lang="en-GB" dirty="0" smtClean="0"/>
              <a:t>Have you published anything to date based on your thesis?</a:t>
            </a:r>
          </a:p>
          <a:p>
            <a:r>
              <a:rPr lang="en-GB" dirty="0" smtClean="0"/>
              <a:t>What elements of your thesis lend themselves to future publications?</a:t>
            </a:r>
          </a:p>
          <a:p>
            <a:endParaRPr lang="en-GB" dirty="0" smtClean="0"/>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Reviewing your thesis</a:t>
            </a:r>
            <a:endParaRPr lang="en-GB" sz="3200" dirty="0"/>
          </a:p>
        </p:txBody>
      </p:sp>
      <p:sp>
        <p:nvSpPr>
          <p:cNvPr id="3" name="Content Placeholder 2"/>
          <p:cNvSpPr>
            <a:spLocks noGrp="1"/>
          </p:cNvSpPr>
          <p:nvPr>
            <p:ph idx="1"/>
          </p:nvPr>
        </p:nvSpPr>
        <p:spPr/>
        <p:txBody>
          <a:bodyPr/>
          <a:lstStyle/>
          <a:p>
            <a:r>
              <a:rPr lang="en-GB" dirty="0" smtClean="0"/>
              <a:t> A contents list with page numbers might be helpful to enable you to find key points;</a:t>
            </a:r>
          </a:p>
          <a:p>
            <a:r>
              <a:rPr lang="en-GB" dirty="0" smtClean="0"/>
              <a:t>Some people like to have a mind map of the thesis in front of them in the viva to remind themselves of key issues;</a:t>
            </a:r>
          </a:p>
          <a:p>
            <a:r>
              <a:rPr lang="en-GB" dirty="0" smtClean="0"/>
              <a:t>Review critically what you (and perhaps a number of friends plus your supervisor ) can identify as deficiencies or areas that might need expanding;</a:t>
            </a:r>
          </a:p>
          <a:p>
            <a:r>
              <a:rPr lang="en-GB" dirty="0" smtClean="0"/>
              <a:t>Prepare responses to them (but don’t feel you need to draw attention to them unless they are raised by the examiner).</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Managing stress</a:t>
            </a:r>
            <a:endParaRPr lang="en-GB" sz="3200" dirty="0"/>
          </a:p>
        </p:txBody>
      </p:sp>
      <p:sp>
        <p:nvSpPr>
          <p:cNvPr id="3" name="Content Placeholder 2"/>
          <p:cNvSpPr>
            <a:spLocks noGrp="1"/>
          </p:cNvSpPr>
          <p:nvPr>
            <p:ph idx="1"/>
          </p:nvPr>
        </p:nvSpPr>
        <p:spPr/>
        <p:txBody>
          <a:bodyPr/>
          <a:lstStyle/>
          <a:p>
            <a:r>
              <a:rPr lang="en-GB" dirty="0" smtClean="0"/>
              <a:t>If at all possible, go into the room where the viva will be held prior to the event and check out how it feels (and where the nearest toilet is);</a:t>
            </a:r>
          </a:p>
          <a:p>
            <a:r>
              <a:rPr lang="en-GB" dirty="0" smtClean="0"/>
              <a:t>Make sure what you are wearing is comfortable and that nothing (jewellery, shoes) is distracting;</a:t>
            </a:r>
          </a:p>
          <a:p>
            <a:r>
              <a:rPr lang="en-GB" dirty="0" smtClean="0"/>
              <a:t>Turn off the volume of your mobile phone or better still leave it outside the room;</a:t>
            </a:r>
          </a:p>
          <a:p>
            <a:r>
              <a:rPr lang="en-GB" dirty="0" smtClean="0"/>
              <a:t>They will almost certainly offer you water but take a bottle in with you just in case;</a:t>
            </a:r>
          </a:p>
          <a:p>
            <a:r>
              <a:rPr lang="en-GB" dirty="0" smtClean="0"/>
              <a:t>Take the opportunity to enjoy talking about the topic you have dedicated several years to studying with people who are equally as interested in it as you!</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In advance of your viva</a:t>
            </a:r>
            <a:endParaRPr lang="en-GB" sz="3200" dirty="0"/>
          </a:p>
        </p:txBody>
      </p:sp>
      <p:sp>
        <p:nvSpPr>
          <p:cNvPr id="3" name="Content Placeholder 2"/>
          <p:cNvSpPr>
            <a:spLocks noGrp="1"/>
          </p:cNvSpPr>
          <p:nvPr>
            <p:ph idx="1"/>
          </p:nvPr>
        </p:nvSpPr>
        <p:spPr/>
        <p:txBody>
          <a:bodyPr/>
          <a:lstStyle/>
          <a:p>
            <a:r>
              <a:rPr lang="en-GB" dirty="0" smtClean="0"/>
              <a:t>Read up your externals’ contribution to the discipline so you can second guess the kinds of things they are interested in and demonstrate you know their work, even if you haven’t used it in your thesis;</a:t>
            </a:r>
          </a:p>
          <a:p>
            <a:r>
              <a:rPr lang="en-GB" dirty="0" smtClean="0"/>
              <a:t>If the opportunity arises in your viva you can them ask them to expand on something for as long as they are talking you are not;</a:t>
            </a:r>
          </a:p>
          <a:p>
            <a:r>
              <a:rPr lang="en-GB" dirty="0" smtClean="0"/>
              <a:t>Check our articles that have been written on your topic since you submitted, and have prepared some comments on your own work based on these very recent writings.</a:t>
            </a:r>
            <a:br>
              <a:rPr lang="en-GB" dirty="0" smtClean="0"/>
            </a:br>
            <a:r>
              <a:rPr lang="en-GB" dirty="0" smtClean="0"/>
              <a:t> </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What to expect to happen in your viva</a:t>
            </a:r>
            <a:endParaRPr lang="en-GB" sz="3200" dirty="0"/>
          </a:p>
        </p:txBody>
      </p:sp>
      <p:sp>
        <p:nvSpPr>
          <p:cNvPr id="3" name="Content Placeholder 2"/>
          <p:cNvSpPr>
            <a:spLocks noGrp="1"/>
          </p:cNvSpPr>
          <p:nvPr>
            <p:ph idx="1"/>
          </p:nvPr>
        </p:nvSpPr>
        <p:spPr/>
        <p:txBody>
          <a:bodyPr/>
          <a:lstStyle/>
          <a:p>
            <a:r>
              <a:rPr lang="en-GB" dirty="0" smtClean="0"/>
              <a:t>Normally there are two external examiners and sometimes an internal one too;</a:t>
            </a:r>
          </a:p>
          <a:p>
            <a:r>
              <a:rPr lang="en-GB" dirty="0" smtClean="0"/>
              <a:t>Your supervisor may be in the room (normally at your discretion) but is not allowed to talk or take part in the process;</a:t>
            </a:r>
          </a:p>
          <a:p>
            <a:r>
              <a:rPr lang="en-GB" dirty="0" smtClean="0"/>
              <a:t>The person chairing the event is normally from the awarding </a:t>
            </a:r>
            <a:r>
              <a:rPr lang="en-GB" dirty="0" err="1" smtClean="0"/>
              <a:t>HEI’s</a:t>
            </a:r>
            <a:r>
              <a:rPr lang="en-GB" dirty="0" smtClean="0"/>
              <a:t> research degrees committee;</a:t>
            </a:r>
          </a:p>
          <a:p>
            <a:r>
              <a:rPr lang="en-GB" dirty="0" smtClean="0"/>
              <a:t>Duration of the viva is around 90 minutes plus or minus an hour;</a:t>
            </a:r>
          </a:p>
          <a:p>
            <a:r>
              <a:rPr lang="en-GB" dirty="0" smtClean="0"/>
              <a:t>Normally they’ll ask you a gentle question to start and then move on to examine areas within your thesis around which they would like more clarity.</a:t>
            </a:r>
          </a:p>
          <a:p>
            <a:endParaRPr lang="en-GB" dirty="0" smtClean="0"/>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The expectation is that:</a:t>
            </a:r>
            <a:endParaRPr lang="en-GB" sz="3200" dirty="0"/>
          </a:p>
        </p:txBody>
      </p:sp>
      <p:sp>
        <p:nvSpPr>
          <p:cNvPr id="3" name="Content Placeholder 2"/>
          <p:cNvSpPr>
            <a:spLocks noGrp="1"/>
          </p:cNvSpPr>
          <p:nvPr>
            <p:ph idx="1"/>
          </p:nvPr>
        </p:nvSpPr>
        <p:spPr/>
        <p:txBody>
          <a:bodyPr/>
          <a:lstStyle/>
          <a:p>
            <a:r>
              <a:rPr lang="en-GB" dirty="0" smtClean="0"/>
              <a:t>The approach will be collegial and probing but friendly;</a:t>
            </a:r>
          </a:p>
          <a:p>
            <a:r>
              <a:rPr lang="en-GB" dirty="0" smtClean="0"/>
              <a:t>It is unusual for the thesis examination to proceed to a viva if there is no chance whatever of success, so just by getting there you have achieved a great deal;</a:t>
            </a:r>
          </a:p>
          <a:p>
            <a:r>
              <a:rPr lang="en-GB" dirty="0" smtClean="0"/>
              <a:t>Examiners will be using the criteria set down in the university regulations and will want to assure themselves that you already satisfy all of these or can do so with further work;</a:t>
            </a:r>
          </a:p>
          <a:p>
            <a:r>
              <a:rPr lang="en-GB" dirty="0" smtClean="0"/>
              <a:t>They will provide you with an opportunity to talk about an area that interests you greatly.</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Outcomes are normally:</a:t>
            </a:r>
            <a:endParaRPr lang="en-GB" sz="3200" dirty="0"/>
          </a:p>
        </p:txBody>
      </p:sp>
      <p:sp>
        <p:nvSpPr>
          <p:cNvPr id="3" name="Content Placeholder 2"/>
          <p:cNvSpPr>
            <a:spLocks noGrp="1"/>
          </p:cNvSpPr>
          <p:nvPr>
            <p:ph idx="1"/>
          </p:nvPr>
        </p:nvSpPr>
        <p:spPr>
          <a:xfrm>
            <a:off x="285720" y="1428736"/>
            <a:ext cx="8643998" cy="4900627"/>
          </a:xfrm>
        </p:spPr>
        <p:txBody>
          <a:bodyPr/>
          <a:lstStyle/>
          <a:p>
            <a:r>
              <a:rPr lang="en-GB" dirty="0" smtClean="0"/>
              <a:t>The award of the Doctorate with no further work needed; or</a:t>
            </a:r>
          </a:p>
          <a:p>
            <a:r>
              <a:rPr lang="en-GB" dirty="0" smtClean="0"/>
              <a:t>The award of the doctorate subject to minor amendments which one or more of the examiners will need to check have been completed within an agreed timescale; or</a:t>
            </a:r>
          </a:p>
          <a:p>
            <a:r>
              <a:rPr lang="en-GB" dirty="0" smtClean="0"/>
              <a:t>The award of the doctorate with major modifications which again need to be completed within a timescale to the examiners satisfaction; or in rarer cases</a:t>
            </a:r>
          </a:p>
          <a:p>
            <a:r>
              <a:rPr lang="en-GB" dirty="0" smtClean="0"/>
              <a:t>The requirement to resubmit the thesis following changes and possibly to have another viva; or even more rarely;</a:t>
            </a:r>
          </a:p>
          <a:p>
            <a:r>
              <a:rPr lang="en-GB" dirty="0" smtClean="0"/>
              <a:t>The award of a lesser degree.</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During your viva</a:t>
            </a:r>
            <a:endParaRPr lang="en-GB" sz="3200" dirty="0"/>
          </a:p>
        </p:txBody>
      </p:sp>
      <p:sp>
        <p:nvSpPr>
          <p:cNvPr id="3" name="Content Placeholder 2"/>
          <p:cNvSpPr>
            <a:spLocks noGrp="1"/>
          </p:cNvSpPr>
          <p:nvPr>
            <p:ph idx="1"/>
          </p:nvPr>
        </p:nvSpPr>
        <p:spPr/>
        <p:txBody>
          <a:bodyPr/>
          <a:lstStyle/>
          <a:p>
            <a:r>
              <a:rPr lang="en-GB" dirty="0" smtClean="0"/>
              <a:t>If you are asked a tough question try saying ‘That's an interesting question’ thereby giving yourself time to think, and flattering the questioner;</a:t>
            </a:r>
          </a:p>
          <a:p>
            <a:r>
              <a:rPr lang="en-GB" dirty="0" smtClean="0"/>
              <a:t>Don’t be afraid to ask for a question to be repeated, especially if it is in multiple parts;</a:t>
            </a:r>
          </a:p>
          <a:p>
            <a:r>
              <a:rPr lang="en-GB" dirty="0" smtClean="0"/>
              <a:t>Don’t hesitate to make notes during your viva of questions you are asked so you can ensure you have answered each part of the question;</a:t>
            </a:r>
          </a:p>
          <a:p>
            <a:r>
              <a:rPr lang="en-GB" dirty="0" smtClean="0"/>
              <a:t>Check how full an answer you are expected to give: for example, after you’ve talked for a while you might say “Would you like me to say more about this?” rather than ploughing on regardless. </a:t>
            </a:r>
          </a:p>
          <a:p>
            <a:pPr>
              <a:buNone/>
            </a:pPr>
            <a:r>
              <a:rPr lang="en-GB" dirty="0" smtClean="0"/>
              <a:t> </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References</a:t>
            </a:r>
            <a:endParaRPr lang="en-GB" sz="3200" dirty="0"/>
          </a:p>
        </p:txBody>
      </p:sp>
      <p:sp>
        <p:nvSpPr>
          <p:cNvPr id="3" name="Content Placeholder 2"/>
          <p:cNvSpPr>
            <a:spLocks noGrp="1"/>
          </p:cNvSpPr>
          <p:nvPr>
            <p:ph idx="1"/>
          </p:nvPr>
        </p:nvSpPr>
        <p:spPr/>
        <p:txBody>
          <a:bodyPr/>
          <a:lstStyle/>
          <a:p>
            <a:r>
              <a:rPr lang="en-GB" dirty="0" smtClean="0"/>
              <a:t>Institute of Education advice to candidates at </a:t>
            </a:r>
            <a:r>
              <a:rPr lang="en-GB" dirty="0" smtClean="0">
                <a:hlinkClick r:id="rId2"/>
              </a:rPr>
              <a:t>http://www.ioe.ac.uk/doctoralschool/info-viva.htm</a:t>
            </a:r>
            <a:endParaRPr lang="en-GB" dirty="0" smtClean="0"/>
          </a:p>
          <a:p>
            <a:r>
              <a:rPr lang="en-GB" dirty="0" smtClean="0"/>
              <a:t>Murray, R. (2003) </a:t>
            </a:r>
            <a:r>
              <a:rPr lang="en-GB" i="1" dirty="0" smtClean="0"/>
              <a:t>How to survive your viva: defending your thesis in an oral examination, </a:t>
            </a:r>
            <a:r>
              <a:rPr lang="en-GB" dirty="0" smtClean="0"/>
              <a:t>Buckingham: Open University Press.</a:t>
            </a:r>
          </a:p>
          <a:p>
            <a:r>
              <a:rPr lang="en-GB" dirty="0" smtClean="0"/>
              <a:t>Wisker, G. and Hartley, P. (2006) “Interviewer: Post graduate viva” CD Rom.</a:t>
            </a:r>
          </a:p>
          <a:p>
            <a:r>
              <a:rPr lang="en-GB" dirty="0" smtClean="0"/>
              <a:t>Wisker, G, (2008 2</a:t>
            </a:r>
            <a:r>
              <a:rPr lang="en-GB" baseline="30000" dirty="0" smtClean="0"/>
              <a:t>nd</a:t>
            </a:r>
            <a:r>
              <a:rPr lang="en-GB" dirty="0" smtClean="0"/>
              <a:t> edition) </a:t>
            </a:r>
            <a:r>
              <a:rPr lang="en-GB" i="1" dirty="0" smtClean="0"/>
              <a:t>The postgraduate handbook,</a:t>
            </a:r>
            <a:r>
              <a:rPr lang="en-GB" dirty="0" smtClean="0"/>
              <a:t> Basingstoke: Palgrave.</a:t>
            </a:r>
          </a:p>
          <a:p>
            <a:r>
              <a:rPr lang="en-GB" dirty="0" smtClean="0"/>
              <a:t>Wisker, G, (2005) </a:t>
            </a:r>
            <a:r>
              <a:rPr lang="en-GB" i="1" dirty="0" smtClean="0"/>
              <a:t>The good supervisor: supervising postgraduate and undergraduate research for doctoral theses and dissertations, </a:t>
            </a:r>
            <a:r>
              <a:rPr lang="en-GB" dirty="0" smtClean="0"/>
              <a:t>Basingstoke: Palgrave.</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Some background</a:t>
            </a:r>
            <a:endParaRPr lang="en-GB" sz="3200" dirty="0"/>
          </a:p>
        </p:txBody>
      </p:sp>
      <p:sp>
        <p:nvSpPr>
          <p:cNvPr id="3" name="Content Placeholder 2"/>
          <p:cNvSpPr>
            <a:spLocks noGrp="1"/>
          </p:cNvSpPr>
          <p:nvPr>
            <p:ph idx="1"/>
          </p:nvPr>
        </p:nvSpPr>
        <p:spPr/>
        <p:txBody>
          <a:bodyPr/>
          <a:lstStyle/>
          <a:p>
            <a:r>
              <a:rPr lang="en-GB" dirty="0" smtClean="0"/>
              <a:t>This guidance is designed to apply to the UK and Irish context;</a:t>
            </a:r>
          </a:p>
          <a:p>
            <a:r>
              <a:rPr lang="en-GB" dirty="0" smtClean="0"/>
              <a:t>It is really important to read and analyse very carefully the exam regulations for PhDs for the examining HEI, and to check out with others who have recently completed the process what it entails;</a:t>
            </a:r>
          </a:p>
          <a:p>
            <a:r>
              <a:rPr lang="en-GB" dirty="0" smtClean="0"/>
              <a:t> PhD examinations in other nations are very different (for example, in the Netherlands an oral defence is just that and is held in a traditional, formal often public oral defence ceremony, but not normally until the thesis has already been judged satisfactory);</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Practical preparations</a:t>
            </a:r>
            <a:endParaRPr lang="en-GB" sz="3200" dirty="0"/>
          </a:p>
        </p:txBody>
      </p:sp>
      <p:sp>
        <p:nvSpPr>
          <p:cNvPr id="3" name="Content Placeholder 2"/>
          <p:cNvSpPr>
            <a:spLocks noGrp="1"/>
          </p:cNvSpPr>
          <p:nvPr>
            <p:ph idx="1"/>
          </p:nvPr>
        </p:nvSpPr>
        <p:spPr>
          <a:xfrm>
            <a:off x="214282" y="1428736"/>
            <a:ext cx="8483631" cy="4900627"/>
          </a:xfrm>
        </p:spPr>
        <p:txBody>
          <a:bodyPr/>
          <a:lstStyle/>
          <a:p>
            <a:r>
              <a:rPr lang="en-GB" dirty="0" smtClean="0"/>
              <a:t>Read the university regulations and check out the criteria against which you will be examined;</a:t>
            </a:r>
          </a:p>
          <a:p>
            <a:r>
              <a:rPr lang="en-GB" dirty="0" smtClean="0"/>
              <a:t>Make yourself some notes so you can demonstrate that you have met all criteria;</a:t>
            </a:r>
          </a:p>
          <a:p>
            <a:r>
              <a:rPr lang="en-GB" dirty="0" smtClean="0"/>
              <a:t>Re-read your thesis and make sure you can find key points by marking them with (a few) post-its;</a:t>
            </a:r>
          </a:p>
          <a:p>
            <a:r>
              <a:rPr lang="en-GB" dirty="0" smtClean="0"/>
              <a:t>Use Google scholar to check out the specialist areas of your external examiners so you can predict what kinds of directions they will be coming from with their questions;</a:t>
            </a:r>
          </a:p>
          <a:p>
            <a:r>
              <a:rPr lang="en-GB" dirty="0" smtClean="0"/>
              <a:t>Prepare answers to questions you think you are likely to be asked.</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The Institute of Education at the University of London suggests:</a:t>
            </a:r>
            <a:endParaRPr lang="en-GB" sz="3200" dirty="0"/>
          </a:p>
        </p:txBody>
      </p:sp>
      <p:sp>
        <p:nvSpPr>
          <p:cNvPr id="3" name="Content Placeholder 2"/>
          <p:cNvSpPr>
            <a:spLocks noGrp="1"/>
          </p:cNvSpPr>
          <p:nvPr>
            <p:ph idx="1"/>
          </p:nvPr>
        </p:nvSpPr>
        <p:spPr>
          <a:xfrm>
            <a:off x="285720" y="1539875"/>
            <a:ext cx="8412193" cy="4789488"/>
          </a:xfrm>
        </p:spPr>
        <p:txBody>
          <a:bodyPr/>
          <a:lstStyle/>
          <a:p>
            <a:r>
              <a:rPr lang="en-GB" dirty="0" smtClean="0"/>
              <a:t>Practice presenting at conferences before the viva;</a:t>
            </a:r>
          </a:p>
          <a:p>
            <a:r>
              <a:rPr lang="en-GB" dirty="0" smtClean="0"/>
              <a:t>Find colleagues to read the thesis and ask questions;</a:t>
            </a:r>
          </a:p>
          <a:p>
            <a:r>
              <a:rPr lang="en-GB" dirty="0" smtClean="0"/>
              <a:t>Make a systematic summary of your thesis to have at hand in the viva;</a:t>
            </a:r>
          </a:p>
          <a:p>
            <a:r>
              <a:rPr lang="en-GB" dirty="0" smtClean="0"/>
              <a:t>Talk to colleagues who’ve done a viva and ask their advice;</a:t>
            </a:r>
          </a:p>
          <a:p>
            <a:r>
              <a:rPr lang="en-GB" dirty="0" smtClean="0"/>
              <a:t>Make sure you’ve read your thesis thoroughly;</a:t>
            </a:r>
          </a:p>
          <a:p>
            <a:r>
              <a:rPr lang="en-GB" dirty="0" smtClean="0"/>
              <a:t>Write a book proposal based on your thesis and justify to a publisher why it is worthy of publication;</a:t>
            </a:r>
          </a:p>
          <a:p>
            <a:r>
              <a:rPr lang="en-GB" dirty="0" smtClean="0"/>
              <a:t>Read any new relevant materials as they are published.</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Questions to think about: (1)</a:t>
            </a:r>
            <a:endParaRPr lang="en-GB" sz="3200" dirty="0"/>
          </a:p>
        </p:txBody>
      </p:sp>
      <p:sp>
        <p:nvSpPr>
          <p:cNvPr id="3" name="Content Placeholder 2"/>
          <p:cNvSpPr>
            <a:spLocks noGrp="1"/>
          </p:cNvSpPr>
          <p:nvPr>
            <p:ph idx="1"/>
          </p:nvPr>
        </p:nvSpPr>
        <p:spPr>
          <a:xfrm>
            <a:off x="285720" y="1357298"/>
            <a:ext cx="8643998" cy="4972065"/>
          </a:xfrm>
        </p:spPr>
        <p:txBody>
          <a:bodyPr/>
          <a:lstStyle/>
          <a:p>
            <a:pPr>
              <a:buNone/>
            </a:pPr>
            <a:r>
              <a:rPr lang="en-GB" dirty="0" smtClean="0"/>
              <a:t>Score each of these on a scale 1-5 on how easily you could answer them (5 = hardest)</a:t>
            </a:r>
          </a:p>
          <a:p>
            <a:pPr marL="457200" indent="-457200">
              <a:buSzPct val="100000"/>
              <a:buFont typeface="+mj-lt"/>
              <a:buAutoNum type="arabicPeriod"/>
            </a:pPr>
            <a:r>
              <a:rPr lang="en-GB" dirty="0" smtClean="0"/>
              <a:t> What excited you at the start of your research about your topic and are you still excited by it?</a:t>
            </a:r>
          </a:p>
          <a:p>
            <a:pPr marL="457200" indent="-457200">
              <a:buSzPct val="100000"/>
              <a:buFont typeface="+mj-lt"/>
              <a:buAutoNum type="arabicPeriod"/>
            </a:pPr>
            <a:r>
              <a:rPr lang="en-GB" dirty="0" smtClean="0"/>
              <a:t>What would you say have been the major challenges you've had to overcome?</a:t>
            </a:r>
          </a:p>
          <a:p>
            <a:pPr marL="457200" indent="-457200">
              <a:buSzPct val="100000"/>
              <a:buFont typeface="+mj-lt"/>
              <a:buAutoNum type="arabicPeriod"/>
            </a:pPr>
            <a:r>
              <a:rPr lang="en-GB" dirty="0" smtClean="0"/>
              <a:t>At the outset you will have had some expected outcomes from your research but what unexpected outcomes have emerged?</a:t>
            </a:r>
          </a:p>
          <a:p>
            <a:pPr marL="457200" indent="-457200">
              <a:buSzPct val="100000"/>
              <a:buFont typeface="+mj-lt"/>
              <a:buAutoNum type="arabicPeriod"/>
            </a:pPr>
            <a:r>
              <a:rPr lang="en-GB" dirty="0" smtClean="0"/>
              <a:t>In what way do you believe your work has pushed forward frontiers in your discipline for a doctorate?</a:t>
            </a:r>
          </a:p>
          <a:p>
            <a:pPr marL="457200" indent="-457200">
              <a:buFont typeface="+mj-lt"/>
              <a:buAutoNum type="arabicPeriod"/>
            </a:pPr>
            <a:endParaRPr lang="en-GB" dirty="0" smtClean="0"/>
          </a:p>
          <a:p>
            <a:pPr>
              <a:buNone/>
            </a:pPr>
            <a:r>
              <a:rPr lang="en-GB" dirty="0" smtClean="0"/>
              <a:t/>
            </a:r>
            <a:br>
              <a:rPr lang="en-GB" dirty="0" smtClean="0"/>
            </a:br>
            <a:r>
              <a:rPr lang="en-GB" dirty="0" smtClean="0"/>
              <a:t/>
            </a:r>
            <a:br>
              <a:rPr lang="en-GB" dirty="0" smtClean="0"/>
            </a:br>
            <a:r>
              <a:rPr lang="en-GB" dirty="0" smtClean="0"/>
              <a:t> </a:t>
            </a:r>
            <a:br>
              <a:rPr lang="en-GB" dirty="0" smtClean="0"/>
            </a:b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Questions to think about: (2)</a:t>
            </a:r>
            <a:endParaRPr lang="en-GB" sz="3200" dirty="0"/>
          </a:p>
        </p:txBody>
      </p:sp>
      <p:sp>
        <p:nvSpPr>
          <p:cNvPr id="3" name="Content Placeholder 2"/>
          <p:cNvSpPr>
            <a:spLocks noGrp="1"/>
          </p:cNvSpPr>
          <p:nvPr>
            <p:ph idx="1"/>
          </p:nvPr>
        </p:nvSpPr>
        <p:spPr/>
        <p:txBody>
          <a:bodyPr/>
          <a:lstStyle/>
          <a:p>
            <a:pPr marL="628650" indent="-628650">
              <a:buNone/>
            </a:pPr>
            <a:r>
              <a:rPr lang="en-GB" dirty="0" smtClean="0"/>
              <a:t>5. 	Give an outline of the purpose of your research and what you set out to achieve</a:t>
            </a:r>
          </a:p>
          <a:p>
            <a:pPr marL="628650" indent="-628650">
              <a:buNone/>
            </a:pPr>
            <a:r>
              <a:rPr lang="en-GB" dirty="0" smtClean="0"/>
              <a:t>6. 	What are the three main findings of your work and why are these important?</a:t>
            </a:r>
          </a:p>
          <a:p>
            <a:pPr marL="628650" indent="-628650">
              <a:buNone/>
            </a:pPr>
            <a:r>
              <a:rPr lang="en-GB" dirty="0" smtClean="0"/>
              <a:t>7. 	What is your conceptual framework?</a:t>
            </a:r>
          </a:p>
          <a:p>
            <a:pPr marL="628650" indent="-628650">
              <a:buNone/>
            </a:pPr>
            <a:r>
              <a:rPr lang="en-GB" dirty="0" smtClean="0"/>
              <a:t>8. 	Which major theories have influenced your work and why have you chosen them to underpin your research?</a:t>
            </a:r>
          </a:p>
          <a:p>
            <a:pPr marL="628650" indent="-628650">
              <a:buNone/>
            </a:pPr>
            <a:r>
              <a:rPr lang="en-GB" dirty="0" smtClean="0"/>
              <a:t>9. 	How did you gain access to your samples?</a:t>
            </a:r>
          </a:p>
          <a:p>
            <a:pPr marL="628650" indent="-628650">
              <a:buNone/>
            </a:pPr>
            <a:r>
              <a:rPr lang="en-GB" dirty="0" smtClean="0"/>
              <a:t>10. 	What is the most important thing you learned about your research methodology?</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Questions to think about: (3)</a:t>
            </a:r>
            <a:endParaRPr lang="en-GB" sz="3200" dirty="0"/>
          </a:p>
        </p:txBody>
      </p:sp>
      <p:sp>
        <p:nvSpPr>
          <p:cNvPr id="3" name="Content Placeholder 2"/>
          <p:cNvSpPr>
            <a:spLocks noGrp="1"/>
          </p:cNvSpPr>
          <p:nvPr>
            <p:ph idx="1"/>
          </p:nvPr>
        </p:nvSpPr>
        <p:spPr/>
        <p:txBody>
          <a:bodyPr/>
          <a:lstStyle/>
          <a:p>
            <a:pPr marL="628650" indent="-628650">
              <a:buSzPct val="100000"/>
              <a:buFont typeface="+mj-lt"/>
              <a:buAutoNum type="arabicPeriod" startAt="11"/>
            </a:pPr>
            <a:r>
              <a:rPr lang="en-GB" dirty="0" smtClean="0"/>
              <a:t>Why did you choose the methodology you did and why did you reject other methodologies?</a:t>
            </a:r>
          </a:p>
          <a:p>
            <a:pPr marL="628650" indent="-628650">
              <a:buSzPct val="100000"/>
              <a:buFont typeface="+mj-lt"/>
              <a:buAutoNum type="arabicPeriod" startAt="11"/>
            </a:pPr>
            <a:r>
              <a:rPr lang="en-GB" dirty="0" smtClean="0"/>
              <a:t>What major problems did you encounter with your work ?</a:t>
            </a:r>
          </a:p>
          <a:p>
            <a:pPr marL="628650" indent="-628650">
              <a:buSzPct val="100000"/>
              <a:buFont typeface="+mj-lt"/>
              <a:buAutoNum type="arabicPeriod" startAt="11"/>
            </a:pPr>
            <a:r>
              <a:rPr lang="en-GB" dirty="0" smtClean="0"/>
              <a:t>What was the most exciting or interesting thing that you encountered along the way?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Have a practice run</a:t>
            </a:r>
            <a:endParaRPr lang="en-GB" sz="3200" dirty="0"/>
          </a:p>
        </p:txBody>
      </p:sp>
      <p:sp>
        <p:nvSpPr>
          <p:cNvPr id="3" name="Content Placeholder 2"/>
          <p:cNvSpPr>
            <a:spLocks noGrp="1"/>
          </p:cNvSpPr>
          <p:nvPr>
            <p:ph idx="1"/>
          </p:nvPr>
        </p:nvSpPr>
        <p:spPr/>
        <p:txBody>
          <a:bodyPr/>
          <a:lstStyle/>
          <a:p>
            <a:r>
              <a:rPr lang="en-GB" dirty="0" smtClean="0"/>
              <a:t>Ask your supervisors to give you a semi-formal rehearsal where if you can’t answer a question to your own satisfaction you can ask them for clarification or advice;</a:t>
            </a:r>
          </a:p>
          <a:p>
            <a:r>
              <a:rPr lang="en-GB" dirty="0" smtClean="0"/>
              <a:t>Ask peers, friends and partners to ask both questions prepared by you (like the ones offered earlier here) or naïve questions which may require you to look at the topic afresh;</a:t>
            </a:r>
          </a:p>
          <a:p>
            <a:r>
              <a:rPr lang="en-GB" dirty="0" smtClean="0"/>
              <a:t>View the Wisker and Hartley CD Rom.</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Knowing the literature in your field</a:t>
            </a:r>
            <a:endParaRPr lang="en-GB" sz="3200" dirty="0"/>
          </a:p>
        </p:txBody>
      </p:sp>
      <p:sp>
        <p:nvSpPr>
          <p:cNvPr id="3" name="Content Placeholder 2"/>
          <p:cNvSpPr>
            <a:spLocks noGrp="1"/>
          </p:cNvSpPr>
          <p:nvPr>
            <p:ph idx="1"/>
          </p:nvPr>
        </p:nvSpPr>
        <p:spPr/>
        <p:txBody>
          <a:bodyPr/>
          <a:lstStyle/>
          <a:p>
            <a:r>
              <a:rPr lang="en-GB" dirty="0" smtClean="0"/>
              <a:t>Who among your key influences from the research literature have been most helpful in helping you take your ideas forward?</a:t>
            </a:r>
          </a:p>
          <a:p>
            <a:r>
              <a:rPr lang="en-GB" dirty="0" smtClean="0"/>
              <a:t>Could you summarise what the literature position currently is on this topic?</a:t>
            </a:r>
          </a:p>
          <a:p>
            <a:r>
              <a:rPr lang="en-GB" dirty="0" smtClean="0"/>
              <a:t>What do you think are the gaps in the current literature?</a:t>
            </a:r>
          </a:p>
          <a:p>
            <a:r>
              <a:rPr lang="en-GB" dirty="0" smtClean="0"/>
              <a:t>Which sources were most valuable and why?</a:t>
            </a:r>
          </a:p>
          <a:p>
            <a:r>
              <a:rPr lang="en-GB" dirty="0" smtClean="0"/>
              <a:t>While you were reading around your subject were there any particular texts that proved hugely valuable and important in shaping your thinking?</a:t>
            </a:r>
            <a:br>
              <a:rPr lang="en-GB" dirty="0" smtClean="0"/>
            </a:br>
            <a:r>
              <a:rPr lang="en-GB" dirty="0" smtClean="0"/>
              <a:t> </a:t>
            </a:r>
            <a:br>
              <a:rPr lang="en-GB" dirty="0" smtClean="0"/>
            </a:b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1564</Words>
  <Application>Microsoft Office PowerPoint</Application>
  <PresentationFormat>On-screen Show (4:3)</PresentationFormat>
  <Paragraphs>107</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LeedsMet template</vt:lpstr>
      <vt:lpstr>Preparing for your viva  Waterford Institute of Technology February 2013 </vt:lpstr>
      <vt:lpstr>Some background</vt:lpstr>
      <vt:lpstr>Practical preparations</vt:lpstr>
      <vt:lpstr>The Institute of Education at the University of London suggests:</vt:lpstr>
      <vt:lpstr>Questions to think about: (1)</vt:lpstr>
      <vt:lpstr>Questions to think about: (2)</vt:lpstr>
      <vt:lpstr>Questions to think about: (3)</vt:lpstr>
      <vt:lpstr>Have a practice run</vt:lpstr>
      <vt:lpstr>Knowing the literature in your field</vt:lpstr>
      <vt:lpstr>Where are you going next?</vt:lpstr>
      <vt:lpstr>Reviewing your thesis</vt:lpstr>
      <vt:lpstr>Managing stress</vt:lpstr>
      <vt:lpstr>In advance of your viva</vt:lpstr>
      <vt:lpstr>What to expect to happen in your viva</vt:lpstr>
      <vt:lpstr>The expectation is that:</vt:lpstr>
      <vt:lpstr>Outcomes are normally:</vt:lpstr>
      <vt:lpstr>During your viva</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2013-02-13T14:45:46Z</dcterms:modified>
</cp:coreProperties>
</file>