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36"/>
  </p:notesMasterIdLst>
  <p:handoutMasterIdLst>
    <p:handoutMasterId r:id="rId37"/>
  </p:handoutMasterIdLst>
  <p:sldIdLst>
    <p:sldId id="261" r:id="rId2"/>
    <p:sldId id="496" r:id="rId3"/>
    <p:sldId id="497" r:id="rId4"/>
    <p:sldId id="498" r:id="rId5"/>
    <p:sldId id="499" r:id="rId6"/>
    <p:sldId id="500" r:id="rId7"/>
    <p:sldId id="502" r:id="rId8"/>
    <p:sldId id="503" r:id="rId9"/>
    <p:sldId id="504" r:id="rId10"/>
    <p:sldId id="505" r:id="rId11"/>
    <p:sldId id="506" r:id="rId12"/>
    <p:sldId id="507" r:id="rId13"/>
    <p:sldId id="508" r:id="rId14"/>
    <p:sldId id="509" r:id="rId15"/>
    <p:sldId id="510" r:id="rId16"/>
    <p:sldId id="511" r:id="rId17"/>
    <p:sldId id="512" r:id="rId18"/>
    <p:sldId id="513" r:id="rId19"/>
    <p:sldId id="514" r:id="rId20"/>
    <p:sldId id="516" r:id="rId21"/>
    <p:sldId id="517" r:id="rId22"/>
    <p:sldId id="518" r:id="rId23"/>
    <p:sldId id="519" r:id="rId24"/>
    <p:sldId id="520" r:id="rId25"/>
    <p:sldId id="521" r:id="rId26"/>
    <p:sldId id="522" r:id="rId27"/>
    <p:sldId id="523" r:id="rId28"/>
    <p:sldId id="524" r:id="rId29"/>
    <p:sldId id="525" r:id="rId30"/>
    <p:sldId id="495" r:id="rId31"/>
    <p:sldId id="526" r:id="rId32"/>
    <p:sldId id="527" r:id="rId33"/>
    <p:sldId id="528" r:id="rId34"/>
    <p:sldId id="430" r:id="rId35"/>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699" autoAdjust="0"/>
    <p:restoredTop sz="95663" autoAdjust="0"/>
  </p:normalViewPr>
  <p:slideViewPr>
    <p:cSldViewPr showGuides="1">
      <p:cViewPr>
        <p:scale>
          <a:sx n="50" d="100"/>
          <a:sy n="50" d="100"/>
        </p:scale>
        <p:origin x="-1002" y="-72"/>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1326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34</a:t>
            </a:fld>
            <a:endParaRPr 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2800" dirty="0" smtClean="0"/>
              <a:t>Intercultural communication and teaching and learning techniques for Internationalising the curriculum </a:t>
            </a:r>
            <a:r>
              <a:rPr lang="en-GB" sz="3600" dirty="0" smtClean="0"/>
              <a:t/>
            </a:r>
            <a:br>
              <a:rPr lang="en-GB" sz="3600" dirty="0" smtClean="0"/>
            </a:br>
            <a:r>
              <a:rPr lang="en-GB" sz="1800" dirty="0" smtClean="0"/>
              <a:t> Waterford Institute of Technology February 2013</a:t>
            </a:r>
            <a:br>
              <a:rPr lang="en-GB" sz="1800" dirty="0" smtClean="0"/>
            </a:br>
            <a:endParaRPr lang="en-GB" sz="1800" dirty="0" smtClean="0"/>
          </a:p>
        </p:txBody>
      </p:sp>
      <p:sp>
        <p:nvSpPr>
          <p:cNvPr id="15362" name="Rectangle 3"/>
          <p:cNvSpPr>
            <a:spLocks noGrp="1" noChangeArrowheads="1"/>
          </p:cNvSpPr>
          <p:nvPr>
            <p:ph type="subTitle" idx="1"/>
          </p:nvPr>
        </p:nvSpPr>
        <p:spPr>
          <a:xfrm>
            <a:off x="357158" y="2786063"/>
            <a:ext cx="6878667"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 &amp; Honorary Fellow, University of Northumbria</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smtClean="0"/>
              <a:t>More unfamiliar formats</a:t>
            </a:r>
            <a:endParaRPr lang="en-US" smtClean="0"/>
          </a:p>
        </p:txBody>
      </p:sp>
      <p:sp>
        <p:nvSpPr>
          <p:cNvPr id="21507" name="Rectangle 3"/>
          <p:cNvSpPr>
            <a:spLocks noGrp="1" noChangeArrowheads="1"/>
          </p:cNvSpPr>
          <p:nvPr>
            <p:ph type="body" idx="1"/>
          </p:nvPr>
        </p:nvSpPr>
        <p:spPr/>
        <p:txBody>
          <a:bodyPr/>
          <a:lstStyle/>
          <a:p>
            <a:pPr eaLnBrk="1" hangingPunct="1"/>
            <a:r>
              <a:rPr lang="en-GB" smtClean="0"/>
              <a:t>“In my country, you only really get to do a viva for a post-graduate qualification so it was a shock to me to find that I was expected to do them for my course on my year abroad.”</a:t>
            </a:r>
          </a:p>
          <a:p>
            <a:pPr eaLnBrk="1" hangingPunct="1"/>
            <a:r>
              <a:rPr lang="en-GB" smtClean="0"/>
              <a:t>“Back home exams only last a couple of hours, or three at the most. Here they are six hour marathons, sometimes more. It’s really exhausting.”</a:t>
            </a:r>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GB" i="1" smtClean="0"/>
              <a:t>Surprises about the assessment context</a:t>
            </a:r>
            <a:endParaRPr lang="en-US" i="1" smtClean="0"/>
          </a:p>
        </p:txBody>
      </p:sp>
      <p:sp>
        <p:nvSpPr>
          <p:cNvPr id="28675" name="Rectangle 3"/>
          <p:cNvSpPr>
            <a:spLocks noGrp="1" noChangeArrowheads="1"/>
          </p:cNvSpPr>
          <p:nvPr>
            <p:ph type="body" idx="1"/>
          </p:nvPr>
        </p:nvSpPr>
        <p:spPr>
          <a:xfrm>
            <a:off x="179388" y="1484313"/>
            <a:ext cx="8713787" cy="5113337"/>
          </a:xfrm>
        </p:spPr>
        <p:txBody>
          <a:bodyPr/>
          <a:lstStyle/>
          <a:p>
            <a:pPr eaLnBrk="1" hangingPunct="1"/>
            <a:r>
              <a:rPr lang="en-GB" sz="2600" smtClean="0"/>
              <a:t>“I can’t imagine anyone back home bringing their families along to watch them presenting university course work, but here they all come along, aunties and cousins and grannies. I felt rather lonely doing mine all on my own”</a:t>
            </a:r>
            <a:endParaRPr lang="en-US" sz="2600" smtClean="0"/>
          </a:p>
          <a:p>
            <a:pPr eaLnBrk="1" hangingPunct="1"/>
            <a:r>
              <a:rPr lang="en-GB" sz="2600" smtClean="0"/>
              <a:t>“He gave me a B- for my essay. Back home I never got less than an A or maybe an A- so I went to see what the problem was, and he more or less brushed me off, saying it was fine. But it’s not fine! It’ll play hell with my Grade Point Average when I go back home”</a:t>
            </a:r>
            <a:r>
              <a:rPr lang="en-US" sz="2600" smtClean="0"/>
              <a:t>A real problem with US students in the UK</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GB" smtClean="0"/>
              <a:t>On right answers</a:t>
            </a:r>
            <a:endParaRPr lang="en-US" smtClean="0"/>
          </a:p>
        </p:txBody>
      </p:sp>
      <p:sp>
        <p:nvSpPr>
          <p:cNvPr id="26627" name="Rectangle 3"/>
          <p:cNvSpPr>
            <a:spLocks noGrp="1" noChangeArrowheads="1"/>
          </p:cNvSpPr>
          <p:nvPr>
            <p:ph type="body" idx="1"/>
          </p:nvPr>
        </p:nvSpPr>
        <p:spPr>
          <a:xfrm>
            <a:off x="179388" y="1125538"/>
            <a:ext cx="8713787" cy="5543550"/>
          </a:xfrm>
        </p:spPr>
        <p:txBody>
          <a:bodyPr/>
          <a:lstStyle/>
          <a:p>
            <a:pPr eaLnBrk="1" hangingPunct="1"/>
            <a:r>
              <a:rPr lang="en-GB" sz="2600" smtClean="0"/>
              <a:t>“They tell us to read around the topic and give us long book lists to help us prepare for writing essays, but how do you know where to start? I wanted to know which was the best book for me to concentrate on but no one would help me find it. In my country the books we need to study properly are indicated and everyone knows what they are.”</a:t>
            </a:r>
          </a:p>
          <a:p>
            <a:pPr eaLnBrk="1" hangingPunct="1"/>
            <a:r>
              <a:rPr lang="en-GB" sz="2600" smtClean="0"/>
              <a:t>“In the lecture she gave us information about three different approaches to the subject, but she never told us which one was the right one. When I asked her about it, she said it was up to me to decide. How am I supposed to do that? She is the expert! So now I just don’t know what to write in my essay”</a:t>
            </a:r>
            <a:endParaRPr lang="en-US" sz="26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GB" i="1" smtClean="0"/>
              <a:t>On language</a:t>
            </a:r>
            <a:endParaRPr lang="en-US" i="1" smtClean="0"/>
          </a:p>
        </p:txBody>
      </p:sp>
      <p:sp>
        <p:nvSpPr>
          <p:cNvPr id="22531" name="Rectangle 3"/>
          <p:cNvSpPr>
            <a:spLocks noGrp="1" noChangeArrowheads="1"/>
          </p:cNvSpPr>
          <p:nvPr>
            <p:ph type="body" idx="1"/>
          </p:nvPr>
        </p:nvSpPr>
        <p:spPr/>
        <p:txBody>
          <a:bodyPr/>
          <a:lstStyle/>
          <a:p>
            <a:pPr eaLnBrk="1" hangingPunct="1">
              <a:lnSpc>
                <a:spcPct val="80000"/>
              </a:lnSpc>
            </a:pPr>
            <a:r>
              <a:rPr lang="en-GB" smtClean="0"/>
              <a:t>“I’ve never been asked to write an essay as long as this before. Back home I was getting on really well with my written English, but what they asked for was usually only around 1,000 words long. This just takes so much time to get it right.”</a:t>
            </a:r>
          </a:p>
          <a:p>
            <a:pPr eaLnBrk="1" hangingPunct="1">
              <a:lnSpc>
                <a:spcPct val="80000"/>
              </a:lnSpc>
            </a:pPr>
            <a:r>
              <a:rPr lang="en-GB" smtClean="0"/>
              <a:t>“I went to my tutor and asked him to proof read my dissertation but he refused to help me. I am paying so much money as an overseas student here and I</a:t>
            </a:r>
            <a:r>
              <a:rPr lang="en-GB" i="1" smtClean="0"/>
              <a:t> </a:t>
            </a:r>
            <a:r>
              <a:rPr lang="en-GB" smtClean="0"/>
              <a:t>expected them to be more helpful to me.”</a:t>
            </a:r>
            <a:endParaRPr 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GB" i="1" smtClean="0"/>
              <a:t>On the authoritative role of the tutor</a:t>
            </a:r>
            <a:endParaRPr lang="en-US" i="1" smtClean="0"/>
          </a:p>
        </p:txBody>
      </p:sp>
      <p:sp>
        <p:nvSpPr>
          <p:cNvPr id="25603" name="Rectangle 3"/>
          <p:cNvSpPr>
            <a:spLocks noGrp="1" noChangeArrowheads="1"/>
          </p:cNvSpPr>
          <p:nvPr>
            <p:ph type="body" idx="1"/>
          </p:nvPr>
        </p:nvSpPr>
        <p:spPr/>
        <p:txBody>
          <a:bodyPr/>
          <a:lstStyle/>
          <a:p>
            <a:pPr eaLnBrk="1" hangingPunct="1">
              <a:lnSpc>
                <a:spcPct val="80000"/>
              </a:lnSpc>
            </a:pPr>
            <a:r>
              <a:rPr lang="en-GB" smtClean="0"/>
              <a:t>“It was a shock for me to find that I wasn’t going to be marked by the tutor but by other students. How can they possibly be able to do that? The tutors should be doing this because they have the knowledge that we don’t have”.</a:t>
            </a:r>
          </a:p>
          <a:p>
            <a:pPr eaLnBrk="1" hangingPunct="1">
              <a:lnSpc>
                <a:spcPct val="80000"/>
              </a:lnSpc>
            </a:pPr>
            <a:r>
              <a:rPr lang="en-GB" smtClean="0"/>
              <a:t>“In our OSCEs [Objective Structured Clinical Examinations], we had to examine a patient whose comments on my proficiency formed part of the assessment. How can that be right? They know nothing of clinical matters.”</a:t>
            </a:r>
            <a:endParaRPr 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GB" i="1" smtClean="0"/>
              <a:t>On religious issues</a:t>
            </a:r>
            <a:endParaRPr lang="en-US" i="1" smtClean="0"/>
          </a:p>
        </p:txBody>
      </p:sp>
      <p:sp>
        <p:nvSpPr>
          <p:cNvPr id="23555" name="Rectangle 3"/>
          <p:cNvSpPr>
            <a:spLocks noGrp="1" noChangeArrowheads="1"/>
          </p:cNvSpPr>
          <p:nvPr>
            <p:ph type="body" idx="1"/>
          </p:nvPr>
        </p:nvSpPr>
        <p:spPr/>
        <p:txBody>
          <a:bodyPr/>
          <a:lstStyle/>
          <a:p>
            <a:pPr eaLnBrk="1" hangingPunct="1"/>
            <a:r>
              <a:rPr lang="en-GB" smtClean="0"/>
              <a:t>“We had two exams in one day, both lasting three hours. I had difficulty concentrating in the second one as I had been fasting since dawn. I didn’t really feel I did my best.”</a:t>
            </a:r>
          </a:p>
          <a:p>
            <a:pPr eaLnBrk="1" hangingPunct="1"/>
            <a:r>
              <a:rPr lang="en-GB" smtClean="0"/>
              <a:t>“It was very uncomfortable for me taking an exam on a Saturday morning”.</a:t>
            </a:r>
            <a:endParaRPr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GB" i="1" smtClean="0"/>
              <a:t>On ways of relating to others</a:t>
            </a:r>
            <a:endParaRPr lang="en-US" i="1" smtClean="0"/>
          </a:p>
        </p:txBody>
      </p:sp>
      <p:sp>
        <p:nvSpPr>
          <p:cNvPr id="24579" name="Rectangle 3"/>
          <p:cNvSpPr>
            <a:spLocks noGrp="1" noChangeArrowheads="1"/>
          </p:cNvSpPr>
          <p:nvPr>
            <p:ph type="body" idx="1"/>
          </p:nvPr>
        </p:nvSpPr>
        <p:spPr/>
        <p:txBody>
          <a:bodyPr/>
          <a:lstStyle/>
          <a:p>
            <a:pPr eaLnBrk="1" hangingPunct="1"/>
            <a:r>
              <a:rPr lang="en-GB" smtClean="0"/>
              <a:t>“Home students are at such a great advantage over us. They seem to laugh and chat with the teachers in a very familiar way. We feel like outsiders and I think we are disadvantaged when it comes to the tests”.</a:t>
            </a:r>
          </a:p>
          <a:p>
            <a:pPr eaLnBrk="1" hangingPunct="1"/>
            <a:r>
              <a:rPr lang="en-GB" smtClean="0"/>
              <a:t>“The tutor went through the criteria for the presentation with us, emphasising things like body language and eye contact but he didn’t understand that that would be a problem for me to look straight at all the male students”.</a:t>
            </a:r>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GB" i="1" smtClean="0"/>
              <a:t>On expectations of a supportive relationship</a:t>
            </a:r>
            <a:endParaRPr lang="en-US" i="1" smtClean="0"/>
          </a:p>
        </p:txBody>
      </p:sp>
      <p:sp>
        <p:nvSpPr>
          <p:cNvPr id="27651" name="Rectangle 3"/>
          <p:cNvSpPr>
            <a:spLocks noGrp="1" noChangeArrowheads="1"/>
          </p:cNvSpPr>
          <p:nvPr>
            <p:ph type="body" idx="1"/>
          </p:nvPr>
        </p:nvSpPr>
        <p:spPr/>
        <p:txBody>
          <a:bodyPr/>
          <a:lstStyle/>
          <a:p>
            <a:pPr eaLnBrk="1" hangingPunct="1"/>
            <a:endParaRPr lang="en-GB" smtClean="0"/>
          </a:p>
          <a:p>
            <a:pPr eaLnBrk="1" hangingPunct="1"/>
            <a:r>
              <a:rPr lang="en-GB" smtClean="0"/>
              <a:t>“He told us we could come to his office if there was something we didn’t understand, so I went, but after only half an hour, he said he had to go off to meeting, so I didn’t feel he had really helped me much”.</a:t>
            </a:r>
            <a:endParaRPr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z="2800" dirty="0" smtClean="0"/>
              <a:t>What do our teachers say international students do that they find surprising?</a:t>
            </a:r>
          </a:p>
        </p:txBody>
      </p:sp>
      <p:sp>
        <p:nvSpPr>
          <p:cNvPr id="31747" name="Rectangle 3"/>
          <p:cNvSpPr>
            <a:spLocks noGrp="1" noChangeArrowheads="1"/>
          </p:cNvSpPr>
          <p:nvPr>
            <p:ph type="body" idx="1"/>
          </p:nvPr>
        </p:nvSpPr>
        <p:spPr>
          <a:xfrm>
            <a:off x="179388" y="1628775"/>
            <a:ext cx="8713787" cy="4968875"/>
          </a:xfrm>
        </p:spPr>
        <p:txBody>
          <a:bodyPr/>
          <a:lstStyle/>
          <a:p>
            <a:pPr eaLnBrk="1" hangingPunct="1"/>
            <a:r>
              <a:rPr lang="en-US" smtClean="0"/>
              <a:t>Students giving generous presents</a:t>
            </a:r>
          </a:p>
          <a:p>
            <a:pPr eaLnBrk="1" hangingPunct="1"/>
            <a:r>
              <a:rPr lang="en-US" smtClean="0"/>
              <a:t>Answering all my questions with ‘yes’</a:t>
            </a:r>
          </a:p>
          <a:p>
            <a:pPr eaLnBrk="1" hangingPunct="1"/>
            <a:r>
              <a:rPr lang="en-US" smtClean="0"/>
              <a:t>Handing in 4,000 words for an essay with a 2,500 word limit</a:t>
            </a:r>
          </a:p>
          <a:p>
            <a:pPr eaLnBrk="1" hangingPunct="1"/>
            <a:r>
              <a:rPr lang="en-US" smtClean="0"/>
              <a:t>Writing very personal coursework with the main point on page 3 and lots of ‘unnecessary’ background</a:t>
            </a:r>
          </a:p>
          <a:p>
            <a:pPr eaLnBrk="1" hangingPunct="1"/>
            <a:r>
              <a:rPr lang="en-US" smtClean="0"/>
              <a:t>Repeating verbatim my lecture notes in the coursework</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Variations in approaches based on cultural factors</a:t>
            </a:r>
            <a:endParaRPr lang="en-GB" dirty="0"/>
          </a:p>
        </p:txBody>
      </p:sp>
      <p:sp>
        <p:nvSpPr>
          <p:cNvPr id="3" name="Content Placeholder 2"/>
          <p:cNvSpPr>
            <a:spLocks noGrp="1"/>
          </p:cNvSpPr>
          <p:nvPr>
            <p:ph idx="1"/>
          </p:nvPr>
        </p:nvSpPr>
        <p:spPr/>
        <p:txBody>
          <a:bodyPr/>
          <a:lstStyle/>
          <a:p>
            <a:pPr>
              <a:buNone/>
            </a:pPr>
            <a:r>
              <a:rPr lang="en-GB" dirty="0" smtClean="0"/>
              <a:t>These can centre on the extent to which historical texts and previously accumulated knowledge is respected and how much students are expected to have their own ideas, , how far authority figures, including teachers are respected (or not) and in particular, how far it is acceptable to be overtly critical of authoritative texts or figures and whether a ‘correct’ answer is sought and the extent to which alternative responses are acceptable. </a:t>
            </a:r>
          </a:p>
          <a:p>
            <a:pPr>
              <a:buNone/>
            </a:pPr>
            <a:r>
              <a:rPr lang="en-GB" dirty="0" smtClean="0"/>
              <a:t>(Ryan 2000)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workshop will enable you to:</a:t>
            </a:r>
            <a:endParaRPr lang="en-GB" dirty="0"/>
          </a:p>
        </p:txBody>
      </p:sp>
      <p:sp>
        <p:nvSpPr>
          <p:cNvPr id="3" name="Content Placeholder 2"/>
          <p:cNvSpPr>
            <a:spLocks noGrp="1"/>
          </p:cNvSpPr>
          <p:nvPr>
            <p:ph idx="1"/>
          </p:nvPr>
        </p:nvSpPr>
        <p:spPr/>
        <p:txBody>
          <a:bodyPr/>
          <a:lstStyle/>
          <a:p>
            <a:r>
              <a:rPr lang="en-GB" dirty="0" smtClean="0"/>
              <a:t>Consider some of the diverse approaches to assessment, learning and teaching that our international students and staff are likely to encounter; </a:t>
            </a:r>
          </a:p>
          <a:p>
            <a:r>
              <a:rPr lang="en-GB" dirty="0" smtClean="0"/>
              <a:t>Discuss some ways to avoid potential problems around learning cultures, including academic conduct;</a:t>
            </a:r>
          </a:p>
          <a:p>
            <a:r>
              <a:rPr lang="en-GB" dirty="0" smtClean="0"/>
              <a:t>Review our curricula to make them focused on international rather than just UK issues;</a:t>
            </a:r>
          </a:p>
          <a:p>
            <a:r>
              <a:rPr lang="en-GB" dirty="0" smtClean="0"/>
              <a:t>Consider how we can make our programmes more  globally attractive in a highly competitive HE context.</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Cultural </a:t>
            </a:r>
            <a:r>
              <a:rPr lang="en-GB" i="1" dirty="0" smtClean="0"/>
              <a:t>mores</a:t>
            </a:r>
            <a:r>
              <a:rPr lang="en-GB" dirty="0" smtClean="0"/>
              <a:t> can impact on expectations</a:t>
            </a:r>
            <a:endParaRPr lang="en-GB" dirty="0"/>
          </a:p>
        </p:txBody>
      </p:sp>
      <p:sp>
        <p:nvSpPr>
          <p:cNvPr id="3" name="Content Placeholder 2"/>
          <p:cNvSpPr>
            <a:spLocks noGrp="1"/>
          </p:cNvSpPr>
          <p:nvPr>
            <p:ph idx="1"/>
          </p:nvPr>
        </p:nvSpPr>
        <p:spPr/>
        <p:txBody>
          <a:bodyPr/>
          <a:lstStyle/>
          <a:p>
            <a:pPr>
              <a:buNone/>
            </a:pPr>
            <a:r>
              <a:rPr lang="en-GB" dirty="0" smtClean="0"/>
              <a:t>“Eastern, Latin American and some </a:t>
            </a:r>
            <a:r>
              <a:rPr lang="en-GB" dirty="0" err="1" smtClean="0"/>
              <a:t>Carribean</a:t>
            </a:r>
            <a:r>
              <a:rPr lang="en-GB" dirty="0" smtClean="0"/>
              <a:t> cultures can, for example, deem it rude to make firm eye contact: while in the </a:t>
            </a:r>
            <a:r>
              <a:rPr lang="en-GB" dirty="0" err="1" smtClean="0"/>
              <a:t>Uk</a:t>
            </a:r>
            <a:r>
              <a:rPr lang="en-GB" dirty="0" smtClean="0"/>
              <a:t> it is often thought rude not too.” (Grace and </a:t>
            </a:r>
            <a:r>
              <a:rPr lang="en-GB" dirty="0" err="1" smtClean="0"/>
              <a:t>Gravestock</a:t>
            </a:r>
            <a:r>
              <a:rPr lang="en-GB" dirty="0" smtClean="0"/>
              <a:t> 2009 p 61)</a:t>
            </a:r>
          </a:p>
          <a:p>
            <a:pPr>
              <a:buNone/>
            </a:pPr>
            <a:r>
              <a:rPr lang="en-GB" dirty="0" smtClean="0"/>
              <a:t>This can be problematic where the assessment criteria  for a presentation specifically mention eye contact, which may be difficult for some female students from the Indian sub-continent and others. </a:t>
            </a:r>
          </a:p>
          <a:p>
            <a:pPr>
              <a:buNone/>
            </a:pP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Further cultural issues:</a:t>
            </a:r>
            <a:endParaRPr lang="en-GB" dirty="0"/>
          </a:p>
        </p:txBody>
      </p:sp>
      <p:sp>
        <p:nvSpPr>
          <p:cNvPr id="3" name="Content Placeholder 2"/>
          <p:cNvSpPr>
            <a:spLocks noGrp="1"/>
          </p:cNvSpPr>
          <p:nvPr>
            <p:ph idx="1"/>
          </p:nvPr>
        </p:nvSpPr>
        <p:spPr/>
        <p:txBody>
          <a:bodyPr/>
          <a:lstStyle/>
          <a:p>
            <a:r>
              <a:rPr lang="en-GB" dirty="0" smtClean="0"/>
              <a:t>Students from cultures where the genders are usually strictly segregated may find activities like group work and presentations challenging initially;</a:t>
            </a:r>
          </a:p>
          <a:p>
            <a:r>
              <a:rPr lang="en-GB" dirty="0" smtClean="0"/>
              <a:t>There can be issues around students who are not prepared to ask questions in class or seek support, for fear of ‘losing face’, or causing the teacher to ‘lose face’ ;</a:t>
            </a:r>
          </a:p>
          <a:p>
            <a:r>
              <a:rPr lang="en-GB" dirty="0" smtClean="0"/>
              <a:t>There is diversity in the extent to which robust discussion is valued, with students from some cultures preferring to focus on the importance of harmony and co-operation within the group rather the interests of the individual within it (Ryan </a:t>
            </a:r>
            <a:r>
              <a:rPr lang="en-GB" i="1" dirty="0" smtClean="0"/>
              <a:t>op cit</a:t>
            </a:r>
            <a:r>
              <a:rPr lang="en-GB" dirty="0" smtClean="0"/>
              <a:t> 2000).</a:t>
            </a:r>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Diverse assessment approaches</a:t>
            </a:r>
            <a:endParaRPr lang="en-GB" dirty="0"/>
          </a:p>
        </p:txBody>
      </p:sp>
      <p:sp>
        <p:nvSpPr>
          <p:cNvPr id="3" name="Content Placeholder 2"/>
          <p:cNvSpPr>
            <a:spLocks noGrp="1"/>
          </p:cNvSpPr>
          <p:nvPr>
            <p:ph idx="1"/>
          </p:nvPr>
        </p:nvSpPr>
        <p:spPr/>
        <p:txBody>
          <a:bodyPr/>
          <a:lstStyle/>
          <a:p>
            <a:r>
              <a:rPr lang="en-GB" dirty="0" smtClean="0"/>
              <a:t>There are likely to be differences in emphasis on unseen time-constrained exams, multiple choice questions and oral defences, </a:t>
            </a:r>
            <a:r>
              <a:rPr lang="en-GB" dirty="0" err="1" smtClean="0"/>
              <a:t>vivas</a:t>
            </a:r>
            <a:r>
              <a:rPr lang="en-GB" dirty="0" smtClean="0"/>
              <a:t> and presentations, which are much more common in Northern Europe and Scandinavia than in the UK;</a:t>
            </a:r>
          </a:p>
          <a:p>
            <a:r>
              <a:rPr lang="en-GB" dirty="0" smtClean="0"/>
              <a:t> Group assessment is strongly encouraged in some nations , where problem based learning is commonplace and is frowned on or banned in others (Denmark for example currently).</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Diverse assessment approaches</a:t>
            </a:r>
            <a:endParaRPr lang="en-GB" dirty="0"/>
          </a:p>
        </p:txBody>
      </p:sp>
      <p:sp>
        <p:nvSpPr>
          <p:cNvPr id="3" name="Content Placeholder 2"/>
          <p:cNvSpPr>
            <a:spLocks noGrp="1"/>
          </p:cNvSpPr>
          <p:nvPr>
            <p:ph idx="1"/>
          </p:nvPr>
        </p:nvSpPr>
        <p:spPr/>
        <p:txBody>
          <a:bodyPr/>
          <a:lstStyle/>
          <a:p>
            <a:r>
              <a:rPr lang="en-GB" dirty="0" smtClean="0"/>
              <a:t>There are likely to be differences in emphasis on unseen time-constrained exams, multiple choice questions and oral defences, </a:t>
            </a:r>
            <a:r>
              <a:rPr lang="en-GB" dirty="0" err="1" smtClean="0"/>
              <a:t>vivas</a:t>
            </a:r>
            <a:r>
              <a:rPr lang="en-GB" dirty="0" smtClean="0"/>
              <a:t> and presentations, which are much more common in Northern Europe and Scandinavia than in the UK;</a:t>
            </a:r>
          </a:p>
          <a:p>
            <a:r>
              <a:rPr lang="en-GB" dirty="0" smtClean="0"/>
              <a:t> Group assessment is strongly encouraged in some nations , where problem based learning is commonplace and is frowned on or banned in others (Denmark for example currently).</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49238"/>
            <a:ext cx="7715280" cy="1074737"/>
          </a:xfrm>
        </p:spPr>
        <p:txBody>
          <a:bodyPr/>
          <a:lstStyle/>
          <a:p>
            <a:r>
              <a:rPr lang="en-GB" dirty="0" smtClean="0"/>
              <a:t>Contested terms which do not automatically translate include:</a:t>
            </a:r>
            <a:endParaRPr lang="en-GB" dirty="0"/>
          </a:p>
        </p:txBody>
      </p:sp>
      <p:sp>
        <p:nvSpPr>
          <p:cNvPr id="3" name="Content Placeholder 2"/>
          <p:cNvSpPr>
            <a:spLocks noGrp="1"/>
          </p:cNvSpPr>
          <p:nvPr>
            <p:ph idx="1"/>
          </p:nvPr>
        </p:nvSpPr>
        <p:spPr/>
        <p:txBody>
          <a:bodyPr/>
          <a:lstStyle/>
          <a:p>
            <a:r>
              <a:rPr lang="en-GB" dirty="0" smtClean="0"/>
              <a:t>Assessment and evaluation, </a:t>
            </a:r>
          </a:p>
          <a:p>
            <a:r>
              <a:rPr lang="en-GB" dirty="0" smtClean="0"/>
              <a:t>Compensation, </a:t>
            </a:r>
          </a:p>
          <a:p>
            <a:r>
              <a:rPr lang="en-GB" dirty="0" smtClean="0"/>
              <a:t>Faculty/staff/administration, </a:t>
            </a:r>
          </a:p>
          <a:p>
            <a:r>
              <a:rPr lang="en-GB" dirty="0" smtClean="0"/>
              <a:t>Internationalising Higher Education, </a:t>
            </a:r>
          </a:p>
          <a:p>
            <a:r>
              <a:rPr lang="en-GB" dirty="0" smtClean="0"/>
              <a:t>Inclusive learning. </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Diversity in classroom teaching approaches</a:t>
            </a:r>
            <a:endParaRPr lang="en-GB" dirty="0"/>
          </a:p>
        </p:txBody>
      </p:sp>
      <p:sp>
        <p:nvSpPr>
          <p:cNvPr id="3" name="Content Placeholder 2"/>
          <p:cNvSpPr>
            <a:spLocks noGrp="1"/>
          </p:cNvSpPr>
          <p:nvPr>
            <p:ph idx="1"/>
          </p:nvPr>
        </p:nvSpPr>
        <p:spPr/>
        <p:txBody>
          <a:bodyPr/>
          <a:lstStyle/>
          <a:p>
            <a:r>
              <a:rPr lang="en-GB" dirty="0" smtClean="0"/>
              <a:t>Some HEIs in Pacific Rim nations providing substantially more one-to-one support than they might expect in the UK;</a:t>
            </a:r>
          </a:p>
          <a:p>
            <a:r>
              <a:rPr lang="en-GB" dirty="0" smtClean="0"/>
              <a:t>Some nations provide substantially less support than is common in the UK (for example, in some HEIs in Italy is not uncommon for the (very low) fees to cover only mass lectures, with seminars and personal tutoring available as extras.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Teaching and technologies</a:t>
            </a:r>
            <a:endParaRPr lang="en-GB" dirty="0"/>
          </a:p>
        </p:txBody>
      </p:sp>
      <p:sp>
        <p:nvSpPr>
          <p:cNvPr id="3" name="Content Placeholder 2"/>
          <p:cNvSpPr>
            <a:spLocks noGrp="1"/>
          </p:cNvSpPr>
          <p:nvPr>
            <p:ph idx="1"/>
          </p:nvPr>
        </p:nvSpPr>
        <p:spPr/>
        <p:txBody>
          <a:bodyPr/>
          <a:lstStyle/>
          <a:p>
            <a:r>
              <a:rPr lang="en-GB" dirty="0" smtClean="0"/>
              <a:t>The traditional lecture with little interaction is much more common in some nations than others;</a:t>
            </a:r>
          </a:p>
          <a:p>
            <a:r>
              <a:rPr lang="en-GB" dirty="0" smtClean="0"/>
              <a:t> Students can expect different modes of delivery and diversity in the level of provision of support materials including handouts, electronic texts and social learning environments, depending where they are studying. </a:t>
            </a:r>
          </a:p>
          <a:p>
            <a:r>
              <a:rPr lang="en-GB" dirty="0" smtClean="0"/>
              <a:t>Up-to-date IT equipment and even continuous electricity supplies to power computers are not ubiquitous. </a:t>
            </a:r>
          </a:p>
          <a:p>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Diverse expectations concerning feedback</a:t>
            </a:r>
            <a:endParaRPr lang="en-GB" dirty="0"/>
          </a:p>
        </p:txBody>
      </p:sp>
      <p:sp>
        <p:nvSpPr>
          <p:cNvPr id="3" name="Content Placeholder 2"/>
          <p:cNvSpPr>
            <a:spLocks noGrp="1"/>
          </p:cNvSpPr>
          <p:nvPr>
            <p:ph idx="1"/>
          </p:nvPr>
        </p:nvSpPr>
        <p:spPr/>
        <p:txBody>
          <a:bodyPr/>
          <a:lstStyle/>
          <a:p>
            <a:r>
              <a:rPr lang="en-GB" dirty="0" smtClean="0"/>
              <a:t>There are considerable differences in expectations internationally about the type, timing and purpose of feedback;</a:t>
            </a:r>
          </a:p>
          <a:p>
            <a:r>
              <a:rPr lang="en-GB" dirty="0" smtClean="0"/>
              <a:t>There is diversity in the explicitness of criteria and the amount of support students can expect if they are struggling with work. </a:t>
            </a:r>
          </a:p>
          <a:p>
            <a:r>
              <a:rPr lang="en-GB" dirty="0" smtClean="0"/>
              <a:t>In some nations, multiple assessment opportunities are provided, and students failing modules simply pick up credits else where (in Australia and New Zealand for example) and other nations, like the UK have much more hidebound regulations on progression issues.</a:t>
            </a:r>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r>
              <a:rPr lang="en-GB" dirty="0" smtClean="0"/>
              <a:t>Ryan and Carroll (2005) note common problems about students complying with word length regulations: for some African students, starting into the main body of the essay without a preamble is considered impolite, for example, meaning they frequently go considerably over length, while other students whose first language is not English comment on the problem of writing at length when their previous writing assignments have been 1,000 words long or so. </a:t>
            </a:r>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key questions on student support</a:t>
            </a:r>
            <a:endParaRPr lang="en-GB" dirty="0"/>
          </a:p>
        </p:txBody>
      </p:sp>
      <p:sp>
        <p:nvSpPr>
          <p:cNvPr id="3" name="Content Placeholder 2"/>
          <p:cNvSpPr>
            <a:spLocks noGrp="1"/>
          </p:cNvSpPr>
          <p:nvPr>
            <p:ph idx="1"/>
          </p:nvPr>
        </p:nvSpPr>
        <p:spPr/>
        <p:txBody>
          <a:bodyPr/>
          <a:lstStyle/>
          <a:p>
            <a:pPr lvl="0"/>
            <a:r>
              <a:rPr lang="en-GB" dirty="0" smtClean="0"/>
              <a:t>Is recruitment undertaken to ensure students have the potential to succeed?</a:t>
            </a:r>
          </a:p>
          <a:p>
            <a:pPr lvl="0"/>
            <a:r>
              <a:rPr lang="en-GB" dirty="0" smtClean="0"/>
              <a:t>Is induction framed appropriately to welcome international students?</a:t>
            </a:r>
          </a:p>
          <a:p>
            <a:pPr lvl="0"/>
            <a:r>
              <a:rPr lang="en-GB" dirty="0" smtClean="0"/>
              <a:t>Are steps taken proactively to ensure international students have a good chance of integrating with their study cohorts?</a:t>
            </a:r>
          </a:p>
          <a:p>
            <a:pPr lvl="0"/>
            <a:r>
              <a:rPr lang="en-GB" dirty="0" smtClean="0"/>
              <a:t>Is the right kind of support offered (language, crisis support, befriending etc?)</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49238"/>
            <a:ext cx="7715280" cy="1074737"/>
          </a:xfrm>
        </p:spPr>
        <p:txBody>
          <a:bodyPr/>
          <a:lstStyle/>
          <a:p>
            <a:r>
              <a:rPr lang="en-GB" dirty="0" smtClean="0"/>
              <a:t>Do we currently have a global Higher Education environment?</a:t>
            </a:r>
            <a:endParaRPr lang="en-GB" dirty="0"/>
          </a:p>
        </p:txBody>
      </p:sp>
      <p:sp>
        <p:nvSpPr>
          <p:cNvPr id="3" name="Content Placeholder 2"/>
          <p:cNvSpPr>
            <a:spLocks noGrp="1"/>
          </p:cNvSpPr>
          <p:nvPr>
            <p:ph idx="1"/>
          </p:nvPr>
        </p:nvSpPr>
        <p:spPr/>
        <p:txBody>
          <a:bodyPr/>
          <a:lstStyle/>
          <a:p>
            <a:pPr>
              <a:buNone/>
            </a:pPr>
            <a:r>
              <a:rPr lang="en-GB" dirty="0" smtClean="0"/>
              <a:t>Do we have, for example:</a:t>
            </a:r>
          </a:p>
          <a:p>
            <a:r>
              <a:rPr lang="en-GB" dirty="0" smtClean="0"/>
              <a:t> shared concepts of pedagogy?</a:t>
            </a:r>
          </a:p>
          <a:p>
            <a:r>
              <a:rPr lang="en-GB" dirty="0" smtClean="0"/>
              <a:t>equivalent and mutually </a:t>
            </a:r>
            <a:r>
              <a:rPr lang="en-GB" dirty="0" err="1" smtClean="0"/>
              <a:t>accreditable</a:t>
            </a:r>
            <a:r>
              <a:rPr lang="en-GB" dirty="0" smtClean="0"/>
              <a:t> assessment systems?</a:t>
            </a:r>
          </a:p>
          <a:p>
            <a:r>
              <a:rPr lang="en-GB" dirty="0" smtClean="0"/>
              <a:t>compatible technologies for learning? </a:t>
            </a:r>
          </a:p>
          <a:p>
            <a:r>
              <a:rPr lang="en-GB" dirty="0" smtClean="0"/>
              <a:t>comparable learning contexts?</a:t>
            </a:r>
          </a:p>
          <a:p>
            <a:r>
              <a:rPr lang="en-GB" dirty="0" smtClean="0"/>
              <a:t>shared languages for learning? </a:t>
            </a:r>
          </a:p>
          <a:p>
            <a:r>
              <a:rPr lang="en-GB" dirty="0" smtClean="0"/>
              <a:t>shared concepts of student support compared with our target markets?</a:t>
            </a:r>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general advice</a:t>
            </a:r>
            <a:endParaRPr lang="en-GB" dirty="0"/>
          </a:p>
        </p:txBody>
      </p:sp>
      <p:sp>
        <p:nvSpPr>
          <p:cNvPr id="3" name="Content Placeholder 2"/>
          <p:cNvSpPr>
            <a:spLocks noGrp="1"/>
          </p:cNvSpPr>
          <p:nvPr>
            <p:ph idx="1"/>
          </p:nvPr>
        </p:nvSpPr>
        <p:spPr/>
        <p:txBody>
          <a:bodyPr/>
          <a:lstStyle/>
          <a:p>
            <a:r>
              <a:rPr lang="en-GB" dirty="0" smtClean="0"/>
              <a:t>If you are uncertain about what students feel about an issue, it’s often a good idea to ask them, sensitively and privately;</a:t>
            </a:r>
          </a:p>
          <a:p>
            <a:r>
              <a:rPr lang="en-GB" dirty="0" smtClean="0"/>
              <a:t>Be prepared for some students from some cultures to give you the answer they think you want (‘No, I’m fine’);</a:t>
            </a:r>
          </a:p>
          <a:p>
            <a:r>
              <a:rPr lang="en-GB" dirty="0" smtClean="0"/>
              <a:t>Read around the literature on intercultural teaching;</a:t>
            </a:r>
          </a:p>
          <a:p>
            <a:r>
              <a:rPr lang="en-GB" dirty="0" smtClean="0"/>
              <a:t>Spend as much time as you can manage with people of different cultures; talking, eating and socialising so you can keep learning.</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Content Placeholder 2"/>
          <p:cNvSpPr>
            <a:spLocks noGrp="1"/>
          </p:cNvSpPr>
          <p:nvPr>
            <p:ph idx="1"/>
          </p:nvPr>
        </p:nvSpPr>
        <p:spPr/>
        <p:txBody>
          <a:bodyPr/>
          <a:lstStyle/>
          <a:p>
            <a:r>
              <a:rPr lang="en-GB" dirty="0" smtClean="0"/>
              <a:t>Working in a global context, we need to familiarise ourselves with  diverse expectations and practices in relation to assessment, learning and teaching if we are to successfully recruit and retain international students;</a:t>
            </a:r>
          </a:p>
          <a:p>
            <a:r>
              <a:rPr lang="en-GB" dirty="0" smtClean="0"/>
              <a:t>Students are less likely to experience unpleasant surprises if the university staff who teach and support  them familiarise ourselves with diverse international practice;</a:t>
            </a:r>
          </a:p>
          <a:p>
            <a:r>
              <a:rPr lang="en-GB" dirty="0" smtClean="0"/>
              <a:t> Learning more about international higher education is likely to illuminate and enhance our </a:t>
            </a:r>
            <a:r>
              <a:rPr lang="en-GB" smtClean="0"/>
              <a:t>own practices </a:t>
            </a:r>
            <a:r>
              <a:rPr lang="en-GB" dirty="0" smtClean="0"/>
              <a:t>too. </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 and further reading</a:t>
            </a:r>
            <a:endParaRPr lang="en-GB" dirty="0"/>
          </a:p>
        </p:txBody>
      </p:sp>
      <p:sp>
        <p:nvSpPr>
          <p:cNvPr id="3" name="Content Placeholder 2"/>
          <p:cNvSpPr>
            <a:spLocks noGrp="1"/>
          </p:cNvSpPr>
          <p:nvPr>
            <p:ph idx="1"/>
          </p:nvPr>
        </p:nvSpPr>
        <p:spPr/>
        <p:txBody>
          <a:bodyPr/>
          <a:lstStyle/>
          <a:p>
            <a:pPr>
              <a:buNone/>
            </a:pPr>
            <a:r>
              <a:rPr lang="en-US" sz="2000" dirty="0" smtClean="0"/>
              <a:t>Carless, D. Joughin, G. </a:t>
            </a:r>
            <a:r>
              <a:rPr lang="en-US" sz="2000" dirty="0" err="1" smtClean="0"/>
              <a:t>Ngar</a:t>
            </a:r>
            <a:r>
              <a:rPr lang="en-US" sz="2000" dirty="0" smtClean="0"/>
              <a:t>-Fun, Liu. et al (2006) </a:t>
            </a:r>
            <a:r>
              <a:rPr lang="en-US" sz="2000" i="1" dirty="0" smtClean="0"/>
              <a:t>How  Assessment supports learning: Learning orientated assessment in action</a:t>
            </a:r>
            <a:r>
              <a:rPr lang="en-US" sz="2000" dirty="0" smtClean="0"/>
              <a:t> Hong Kong University Press</a:t>
            </a:r>
            <a:endParaRPr lang="en-GB" sz="2000" dirty="0" smtClean="0"/>
          </a:p>
          <a:p>
            <a:pPr>
              <a:buNone/>
            </a:pPr>
            <a:r>
              <a:rPr lang="en-GB" sz="2000" dirty="0" smtClean="0"/>
              <a:t>Carroll J and Ryan J (2005) </a:t>
            </a:r>
            <a:r>
              <a:rPr lang="en-GB" sz="2000" i="1" dirty="0" smtClean="0"/>
              <a:t>Teaching International students: improving learning for all</a:t>
            </a:r>
            <a:r>
              <a:rPr lang="en-GB" sz="2000" dirty="0" smtClean="0"/>
              <a:t> Routledge SEDA series</a:t>
            </a:r>
          </a:p>
          <a:p>
            <a:pPr>
              <a:buNone/>
            </a:pPr>
            <a:r>
              <a:rPr lang="en-GB" sz="2000" dirty="0" smtClean="0"/>
              <a:t> Flint, N R  and Johnson Bruce (2011) Towards fairer university assessment: addressing the concerns of students Routledge.</a:t>
            </a:r>
          </a:p>
          <a:p>
            <a:pPr>
              <a:buNone/>
            </a:pPr>
            <a:r>
              <a:rPr lang="en-GB" sz="2000" dirty="0" smtClean="0"/>
              <a:t>Grace S and </a:t>
            </a:r>
            <a:r>
              <a:rPr lang="en-GB" sz="2000" dirty="0" err="1" smtClean="0"/>
              <a:t>Gravestock</a:t>
            </a:r>
            <a:r>
              <a:rPr lang="en-GB" sz="2000" dirty="0" smtClean="0"/>
              <a:t> P (2009) </a:t>
            </a:r>
            <a:r>
              <a:rPr lang="en-GB" sz="2000" i="1" dirty="0" smtClean="0"/>
              <a:t>Inclusion and Diversity: meeting the needs of all students</a:t>
            </a:r>
            <a:r>
              <a:rPr lang="en-GB" sz="2000" dirty="0" smtClean="0"/>
              <a:t>. Key guides for effective teaching in Higher Education, Routledge, Abingdon </a:t>
            </a:r>
          </a:p>
          <a:p>
            <a:pPr>
              <a:buNone/>
            </a:pPr>
            <a:r>
              <a:rPr lang="en-GB" sz="2000" dirty="0" err="1" smtClean="0"/>
              <a:t>Humfrey</a:t>
            </a:r>
            <a:r>
              <a:rPr lang="en-GB" sz="2000" dirty="0" smtClean="0"/>
              <a:t> C (1999)  </a:t>
            </a:r>
            <a:r>
              <a:rPr lang="en-GB" sz="2000" i="1" dirty="0" smtClean="0"/>
              <a:t>Managing International students</a:t>
            </a:r>
            <a:r>
              <a:rPr lang="en-GB" sz="2000" dirty="0" smtClean="0"/>
              <a:t> Open University Press, Buckingham</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references</a:t>
            </a:r>
            <a:endParaRPr lang="en-GB" dirty="0"/>
          </a:p>
        </p:txBody>
      </p:sp>
      <p:sp>
        <p:nvSpPr>
          <p:cNvPr id="3" name="Content Placeholder 2"/>
          <p:cNvSpPr>
            <a:spLocks noGrp="1"/>
          </p:cNvSpPr>
          <p:nvPr>
            <p:ph idx="1"/>
          </p:nvPr>
        </p:nvSpPr>
        <p:spPr/>
        <p:txBody>
          <a:bodyPr/>
          <a:lstStyle/>
          <a:p>
            <a:pPr>
              <a:buNone/>
            </a:pPr>
            <a:r>
              <a:rPr lang="en-GB" dirty="0" smtClean="0"/>
              <a:t>Jones E and Brown S (Editors) (2008) Internationalising higher Education: London Routledge</a:t>
            </a:r>
          </a:p>
          <a:p>
            <a:pPr>
              <a:buNone/>
            </a:pPr>
            <a:r>
              <a:rPr lang="en-GB" dirty="0" smtClean="0"/>
              <a:t>McNamara D and Harris R  (1997) Overseas students in Higher Education: issues in teaching and learning Routledge London</a:t>
            </a:r>
          </a:p>
          <a:p>
            <a:pPr>
              <a:buNone/>
            </a:pPr>
            <a:r>
              <a:rPr lang="en-GB" dirty="0" smtClean="0"/>
              <a:t>Ryan, J. (2000) </a:t>
            </a:r>
            <a:r>
              <a:rPr lang="en-GB" i="1" dirty="0" smtClean="0"/>
              <a:t>A Guide to Teaching International Students</a:t>
            </a:r>
            <a:r>
              <a:rPr lang="en-GB" dirty="0" smtClean="0"/>
              <a:t> Oxford Centre for Staff and Learning Development.</a:t>
            </a:r>
          </a:p>
          <a:p>
            <a:pPr>
              <a:buNone/>
            </a:pPr>
            <a:r>
              <a:rPr lang="en-GB" dirty="0" smtClean="0"/>
              <a:t>Wisker G  (2001) Good practice working with international students SEDA paper 110, the Staff and educational Development Association Birmingham.</a:t>
            </a:r>
          </a:p>
          <a:p>
            <a:pPr>
              <a:buNone/>
            </a:pPr>
            <a:endParaRPr lang="en-GB" dirty="0" smtClean="0"/>
          </a:p>
          <a:p>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purposes of internationalisation</a:t>
            </a:r>
            <a:endParaRPr lang="en-GB" dirty="0"/>
          </a:p>
        </p:txBody>
      </p:sp>
      <p:sp>
        <p:nvSpPr>
          <p:cNvPr id="3" name="Content Placeholder 2"/>
          <p:cNvSpPr>
            <a:spLocks noGrp="1"/>
          </p:cNvSpPr>
          <p:nvPr>
            <p:ph idx="1"/>
          </p:nvPr>
        </p:nvSpPr>
        <p:spPr/>
        <p:txBody>
          <a:bodyPr/>
          <a:lstStyle/>
          <a:p>
            <a:r>
              <a:rPr lang="en-GB" dirty="0" smtClean="0"/>
              <a:t>Much of what is written about internationalising higher education focuses on how universities can maximise income by being welcoming to students who will come to universities paying high international fees.  </a:t>
            </a:r>
          </a:p>
          <a:p>
            <a:r>
              <a:rPr lang="en-GB" dirty="0" smtClean="0"/>
              <a:t>In Ireland as in the UK it can be seen by some as the answer to financial problems rather than an opportunity to enrich the learning environment;</a:t>
            </a:r>
          </a:p>
          <a:p>
            <a:r>
              <a:rPr lang="en-GB" dirty="0" smtClean="0"/>
              <a:t>It is commonplace for university staff to regard international students as ‘other’ and problematic. </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Problematising</a:t>
            </a:r>
            <a:r>
              <a:rPr lang="en-GB" dirty="0" smtClean="0"/>
              <a:t> the international student</a:t>
            </a:r>
            <a:endParaRPr lang="en-GB" dirty="0"/>
          </a:p>
        </p:txBody>
      </p:sp>
      <p:sp>
        <p:nvSpPr>
          <p:cNvPr id="3" name="Content Placeholder 2"/>
          <p:cNvSpPr>
            <a:spLocks noGrp="1"/>
          </p:cNvSpPr>
          <p:nvPr>
            <p:ph idx="1"/>
          </p:nvPr>
        </p:nvSpPr>
        <p:spPr/>
        <p:txBody>
          <a:bodyPr/>
          <a:lstStyle/>
          <a:p>
            <a:pPr>
              <a:buNone/>
            </a:pPr>
            <a:r>
              <a:rPr lang="en-GB" dirty="0" smtClean="0"/>
              <a:t>In writing about ‘The welcome package’ to be used when indicting international students </a:t>
            </a:r>
            <a:r>
              <a:rPr lang="en-GB" dirty="0" err="1" smtClean="0"/>
              <a:t>Humfrey</a:t>
            </a:r>
            <a:r>
              <a:rPr lang="en-GB" dirty="0" smtClean="0"/>
              <a:t> (1999) advises:</a:t>
            </a:r>
          </a:p>
          <a:p>
            <a:pPr>
              <a:buNone/>
            </a:pPr>
            <a:r>
              <a:rPr lang="en-GB" dirty="0" smtClean="0"/>
              <a:t>“Most problems occur when </a:t>
            </a:r>
            <a:r>
              <a:rPr lang="en-GB" i="1" dirty="0" smtClean="0"/>
              <a:t>mores</a:t>
            </a:r>
            <a:r>
              <a:rPr lang="en-GB" dirty="0" smtClean="0"/>
              <a:t> are misunderstood or their importance misinterpreted. An institution confident in its own care and concern for international students can talk to newcomers with insight, frankness and kindness about  bathroom and toilet habits, and what is likely to give rise to friction and offence. </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Furthermore</a:t>
            </a:r>
            <a:endParaRPr lang="en-GB" dirty="0"/>
          </a:p>
        </p:txBody>
      </p:sp>
      <p:sp>
        <p:nvSpPr>
          <p:cNvPr id="3" name="Content Placeholder 2"/>
          <p:cNvSpPr>
            <a:spLocks noGrp="1"/>
          </p:cNvSpPr>
          <p:nvPr>
            <p:ph idx="1"/>
          </p:nvPr>
        </p:nvSpPr>
        <p:spPr/>
        <p:txBody>
          <a:bodyPr/>
          <a:lstStyle/>
          <a:p>
            <a:pPr>
              <a:buNone/>
            </a:pPr>
            <a:r>
              <a:rPr lang="en-GB" dirty="0" smtClean="0"/>
              <a:t>It is just as important, but easier, to discuss for example, the British view on the use of ‘please’ and ‘thank you’ (they like frequent repetition of these words); the attitude to women in authority (it  is the person, not the gender that matters); the approach to manual or catering staff (they are employees not servants); the expectation on receiving a social invitation (reply and then stick to it); and the custom with regard to punctuality (lectures, appointments and meals begin on time unless otherwise  stated).” </a:t>
            </a:r>
            <a:r>
              <a:rPr lang="en-GB" dirty="0" err="1" smtClean="0"/>
              <a:t>Humfrey</a:t>
            </a:r>
            <a:r>
              <a:rPr lang="en-GB" dirty="0" smtClean="0"/>
              <a:t> 1999 p 89-90</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sz="3500" smtClean="0"/>
              <a:t>Surprises in the international context</a:t>
            </a:r>
          </a:p>
        </p:txBody>
      </p:sp>
      <p:sp>
        <p:nvSpPr>
          <p:cNvPr id="18435" name="Rectangle 3"/>
          <p:cNvSpPr>
            <a:spLocks noGrp="1" noChangeArrowheads="1"/>
          </p:cNvSpPr>
          <p:nvPr>
            <p:ph type="body" idx="1"/>
          </p:nvPr>
        </p:nvSpPr>
        <p:spPr/>
        <p:txBody>
          <a:bodyPr/>
          <a:lstStyle/>
          <a:p>
            <a:pPr eaLnBrk="1" hangingPunct="1"/>
            <a:r>
              <a:rPr lang="en-GB" smtClean="0"/>
              <a:t>Students studying away from home often find approaches, methods, content and context very different from what they are used to;</a:t>
            </a:r>
          </a:p>
          <a:p>
            <a:pPr eaLnBrk="1" hangingPunct="1"/>
            <a:r>
              <a:rPr lang="en-GB" smtClean="0"/>
              <a:t>Staff with diverse student cohorts are often surprised by student attributes and behaviours;</a:t>
            </a:r>
          </a:p>
          <a:p>
            <a:pPr eaLnBrk="1" hangingPunct="1"/>
            <a:r>
              <a:rPr lang="en-GB" smtClean="0"/>
              <a:t>Institutions are not always well set up to support international students and recognise their achievements.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smtClean="0"/>
              <a:t>What do students say?</a:t>
            </a:r>
            <a:endParaRPr lang="en-US" smtClean="0"/>
          </a:p>
        </p:txBody>
      </p:sp>
      <p:sp>
        <p:nvSpPr>
          <p:cNvPr id="19459" name="Rectangle 3"/>
          <p:cNvSpPr>
            <a:spLocks noGrp="1" noChangeArrowheads="1"/>
          </p:cNvSpPr>
          <p:nvPr>
            <p:ph type="body" idx="1"/>
          </p:nvPr>
        </p:nvSpPr>
        <p:spPr/>
        <p:txBody>
          <a:bodyPr/>
          <a:lstStyle/>
          <a:p>
            <a:pPr eaLnBrk="1" hangingPunct="1"/>
            <a:r>
              <a:rPr lang="en-GB" smtClean="0"/>
              <a:t>The following comments are typical of what international students say when they study in the UK and what UK students say when they study abroad.</a:t>
            </a:r>
          </a:p>
          <a:p>
            <a:pPr eaLnBrk="1" hangingPunct="1"/>
            <a:r>
              <a:rPr lang="en-GB" smtClean="0"/>
              <a:t>Which do you think are which?</a:t>
            </a:r>
          </a:p>
          <a:p>
            <a:pPr eaLnBrk="1" hangingPunct="1"/>
            <a:r>
              <a:rPr lang="en-GB" smtClean="0"/>
              <a:t>Do any of these surprises sound familiar to you?</a:t>
            </a:r>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smtClean="0"/>
              <a:t>On dealing with unfamiliar assessment formats</a:t>
            </a:r>
            <a:endParaRPr lang="en-US" smtClean="0"/>
          </a:p>
        </p:txBody>
      </p:sp>
      <p:sp>
        <p:nvSpPr>
          <p:cNvPr id="20483" name="Rectangle 3"/>
          <p:cNvSpPr>
            <a:spLocks noGrp="1" noChangeArrowheads="1"/>
          </p:cNvSpPr>
          <p:nvPr>
            <p:ph type="body" idx="1"/>
          </p:nvPr>
        </p:nvSpPr>
        <p:spPr/>
        <p:txBody>
          <a:bodyPr/>
          <a:lstStyle/>
          <a:p>
            <a:pPr eaLnBrk="1" hangingPunct="1"/>
            <a:r>
              <a:rPr lang="en-GB" sz="2600" smtClean="0"/>
              <a:t>“I couldn’t believe it when they told me there was no written exam. At first I thought it was wonderful but now I’m really worried because I don’t know what I am supposed to be doing.”</a:t>
            </a:r>
          </a:p>
          <a:p>
            <a:pPr eaLnBrk="1" hangingPunct="1"/>
            <a:r>
              <a:rPr lang="en-GB" sz="2600" smtClean="0"/>
              <a:t>“I’ve never given an oral presentation before. Back home all our exams were written ones, so it was very nerve-wracking for me to have to stand up in front of everyone, with them all looking at me. It made it really hard for me to concentrate on what I was saying, even though I had done lots of preparation.”</a:t>
            </a:r>
            <a:endParaRPr lang="en-US" sz="260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2608</Words>
  <Application>Microsoft Office PowerPoint</Application>
  <PresentationFormat>On-screen Show (4:3)</PresentationFormat>
  <Paragraphs>135</Paragraphs>
  <Slides>34</Slides>
  <Notes>3</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LeedsMet template</vt:lpstr>
      <vt:lpstr>Intercultural communication and teaching and learning techniques for Internationalising the curriculum   Waterford Institute of Technology February 2013 </vt:lpstr>
      <vt:lpstr>Today's workshop will enable you to:</vt:lpstr>
      <vt:lpstr>Do we currently have a global Higher Education environment?</vt:lpstr>
      <vt:lpstr>The purposes of internationalisation</vt:lpstr>
      <vt:lpstr>Problematising the international student</vt:lpstr>
      <vt:lpstr>Furthermore</vt:lpstr>
      <vt:lpstr>Surprises in the international context</vt:lpstr>
      <vt:lpstr>What do students say?</vt:lpstr>
      <vt:lpstr>On dealing with unfamiliar assessment formats</vt:lpstr>
      <vt:lpstr>More unfamiliar formats</vt:lpstr>
      <vt:lpstr>Surprises about the assessment context</vt:lpstr>
      <vt:lpstr>On right answers</vt:lpstr>
      <vt:lpstr>On language</vt:lpstr>
      <vt:lpstr>On the authoritative role of the tutor</vt:lpstr>
      <vt:lpstr>On religious issues</vt:lpstr>
      <vt:lpstr>On ways of relating to others</vt:lpstr>
      <vt:lpstr>On expectations of a supportive relationship</vt:lpstr>
      <vt:lpstr>What do our teachers say international students do that they find surprising?</vt:lpstr>
      <vt:lpstr>Variations in approaches based on cultural factors</vt:lpstr>
      <vt:lpstr>Cultural mores can impact on expectations</vt:lpstr>
      <vt:lpstr>Further cultural issues:</vt:lpstr>
      <vt:lpstr>Diverse assessment approaches</vt:lpstr>
      <vt:lpstr>Diverse assessment approaches</vt:lpstr>
      <vt:lpstr>Contested terms which do not automatically translate include:</vt:lpstr>
      <vt:lpstr>Diversity in classroom teaching approaches</vt:lpstr>
      <vt:lpstr>Teaching and technologies</vt:lpstr>
      <vt:lpstr>Diverse expectations concerning feedback</vt:lpstr>
      <vt:lpstr>Slide 28</vt:lpstr>
      <vt:lpstr>Some key questions on student support</vt:lpstr>
      <vt:lpstr>Some general advice</vt:lpstr>
      <vt:lpstr>Conclusions</vt:lpstr>
      <vt:lpstr>References and further reading</vt:lpstr>
      <vt:lpstr>More references</vt:lpstr>
      <vt:lpstr>These and other slides will be available on my website at www.sally-brown.net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2013-02-13T14:45:07Z</dcterms:modified>
</cp:coreProperties>
</file>