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1" r:id="rId1"/>
    <p:sldMasterId id="2147483676" r:id="rId2"/>
    <p:sldMasterId id="2147483678" r:id="rId3"/>
  </p:sldMasterIdLst>
  <p:notesMasterIdLst>
    <p:notesMasterId r:id="rId33"/>
  </p:notesMasterIdLst>
  <p:handoutMasterIdLst>
    <p:handoutMasterId r:id="rId34"/>
  </p:handoutMasterIdLst>
  <p:sldIdLst>
    <p:sldId id="261" r:id="rId4"/>
    <p:sldId id="485" r:id="rId5"/>
    <p:sldId id="441" r:id="rId6"/>
    <p:sldId id="442" r:id="rId7"/>
    <p:sldId id="444" r:id="rId8"/>
    <p:sldId id="446" r:id="rId9"/>
    <p:sldId id="450" r:id="rId10"/>
    <p:sldId id="455" r:id="rId11"/>
    <p:sldId id="487" r:id="rId12"/>
    <p:sldId id="491" r:id="rId13"/>
    <p:sldId id="488" r:id="rId14"/>
    <p:sldId id="489" r:id="rId15"/>
    <p:sldId id="458" r:id="rId16"/>
    <p:sldId id="490" r:id="rId17"/>
    <p:sldId id="492" r:id="rId18"/>
    <p:sldId id="493" r:id="rId19"/>
    <p:sldId id="465" r:id="rId20"/>
    <p:sldId id="468" r:id="rId21"/>
    <p:sldId id="469" r:id="rId22"/>
    <p:sldId id="472" r:id="rId23"/>
    <p:sldId id="473" r:id="rId24"/>
    <p:sldId id="474" r:id="rId25"/>
    <p:sldId id="476" r:id="rId26"/>
    <p:sldId id="477" r:id="rId27"/>
    <p:sldId id="480" r:id="rId28"/>
    <p:sldId id="486" r:id="rId29"/>
    <p:sldId id="430" r:id="rId30"/>
    <p:sldId id="483" r:id="rId31"/>
    <p:sldId id="484" r:id="rId32"/>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815" autoAdjust="0"/>
    <p:restoredTop sz="95663" autoAdjust="0"/>
  </p:normalViewPr>
  <p:slideViewPr>
    <p:cSldViewPr showGuides="1">
      <p:cViewPr>
        <p:scale>
          <a:sx n="50" d="100"/>
          <a:sy n="50" d="100"/>
        </p:scale>
        <p:origin x="-996" y="-72"/>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11</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12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4EE379-9355-4F3A-97C2-4AF7985E76B3}" type="slidenum">
              <a:rPr lang="en-GB" smtClean="0">
                <a:solidFill>
                  <a:prstClr val="black"/>
                </a:solidFill>
              </a:rPr>
              <a:pPr>
                <a:defRPr/>
              </a:pPr>
              <a:t>13</a:t>
            </a:fld>
            <a:endParaRPr lang="en-GB">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27E716F2-2730-423D-87BA-8C8E19FF1A47}" type="slidenum">
              <a:rPr lang="en-US" smtClean="0"/>
              <a:pPr/>
              <a:t>14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A658B7A1-86EC-48E8-B172-ED9F5122156A}" type="slidenum">
              <a:rPr lang="en-US" smtClean="0"/>
              <a:pPr/>
              <a:t>15</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18B058E6-0B89-4628-AFFD-99B0BB0D493F}" type="slidenum">
              <a:rPr lang="en-US" smtClean="0"/>
              <a:pPr/>
              <a:t>16</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73DBBB0-704A-4B07-8903-012B8BFEB1F1}" type="slidenum">
              <a:rPr lang="en-GB" smtClean="0">
                <a:solidFill>
                  <a:prstClr val="black"/>
                </a:solidFill>
              </a:rPr>
              <a:pPr>
                <a:defRPr/>
              </a:pPr>
              <a:t>17</a:t>
            </a:fld>
            <a:endParaRPr lang="en-GB">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08240E0-AAB5-428E-A3C2-DD17AF1DA728}" type="slidenum">
              <a:rPr lang="en-GB" smtClean="0">
                <a:solidFill>
                  <a:prstClr val="black"/>
                </a:solidFill>
              </a:rPr>
              <a:pPr>
                <a:defRPr/>
              </a:pPr>
              <a:t>18</a:t>
            </a:fld>
            <a:endParaRPr lang="en-GB">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FCDBB1C-63F9-4F31-A772-5A69223F8D9C}" type="slidenum">
              <a:rPr lang="en-GB" smtClean="0">
                <a:solidFill>
                  <a:prstClr val="black"/>
                </a:solidFill>
              </a:rPr>
              <a:pPr>
                <a:defRPr/>
              </a:pPr>
              <a:t>19</a:t>
            </a:fld>
            <a:endParaRPr lang="en-GB">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B8453E3-33CC-49B7-AC2B-BA8622BA4F61}" type="slidenum">
              <a:rPr lang="en-GB" smtClean="0">
                <a:solidFill>
                  <a:prstClr val="black"/>
                </a:solidFill>
              </a:rPr>
              <a:pPr>
                <a:defRPr/>
              </a:pPr>
              <a:t>20</a:t>
            </a:fld>
            <a:endParaRPr lang="en-GB">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296CA61-BBA5-41D1-A9E2-6B7A72EC0B29}" type="slidenum">
              <a:rPr lang="en-GB" smtClean="0">
                <a:solidFill>
                  <a:prstClr val="black"/>
                </a:solidFill>
              </a:rPr>
              <a:pPr>
                <a:defRPr/>
              </a:pPr>
              <a:t>3</a:t>
            </a:fld>
            <a:endParaRPr lang="en-GB">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4C09613-6897-45FE-AE1D-FCE6AD941F0D}" type="slidenum">
              <a:rPr lang="en-GB" smtClean="0">
                <a:solidFill>
                  <a:prstClr val="black"/>
                </a:solidFill>
              </a:rPr>
              <a:pPr>
                <a:defRPr/>
              </a:pPr>
              <a:t>21</a:t>
            </a:fld>
            <a:endParaRPr lang="en-GB">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1ECE40D-68FC-4DA9-A828-EE786BE44A0F}" type="slidenum">
              <a:rPr lang="en-GB" smtClean="0">
                <a:solidFill>
                  <a:prstClr val="black"/>
                </a:solidFill>
              </a:rPr>
              <a:pPr>
                <a:defRPr/>
              </a:pPr>
              <a:t>22</a:t>
            </a:fld>
            <a:endParaRPr lang="en-GB">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820BD5F-896E-4591-95BD-6A69A529B86A}" type="slidenum">
              <a:rPr lang="en-GB" smtClean="0">
                <a:solidFill>
                  <a:prstClr val="black"/>
                </a:solidFill>
              </a:rPr>
              <a:pPr>
                <a:defRPr/>
              </a:pPr>
              <a:t>23</a:t>
            </a:fld>
            <a:endParaRPr lang="en-GB">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9F9C6CC-9090-4EDB-A1A8-B1C44373F1C8}" type="slidenum">
              <a:rPr lang="en-GB" smtClean="0">
                <a:solidFill>
                  <a:prstClr val="black"/>
                </a:solidFill>
              </a:rPr>
              <a:pPr>
                <a:defRPr/>
              </a:pPr>
              <a:t>24</a:t>
            </a:fld>
            <a:endParaRPr lang="en-GB">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ADD17B2-3419-468D-91A3-0C1A752DECFC}" type="slidenum">
              <a:rPr lang="en-GB" smtClean="0">
                <a:solidFill>
                  <a:prstClr val="black"/>
                </a:solidFill>
              </a:rPr>
              <a:pPr>
                <a:defRPr/>
              </a:pPr>
              <a:t>25</a:t>
            </a:fld>
            <a:endParaRPr lang="en-GB">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27</a:t>
            </a:fld>
            <a:endParaRPr lang="en-US">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D68F963-B36F-4C8D-9201-FEB4867783C0}" type="slidenum">
              <a:rPr lang="en-GB" smtClean="0">
                <a:solidFill>
                  <a:prstClr val="black"/>
                </a:solidFill>
              </a:rPr>
              <a:pPr>
                <a:defRPr/>
              </a:pPr>
              <a:t>28</a:t>
            </a:fld>
            <a:endParaRPr lang="en-GB">
              <a:solidFill>
                <a:prstClr val="black"/>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C2A5005-5DE1-4A25-92CD-E0C57F3B811B}" type="slidenum">
              <a:rPr lang="en-GB" smtClean="0">
                <a:solidFill>
                  <a:prstClr val="black"/>
                </a:solidFill>
              </a:rPr>
              <a:pPr>
                <a:defRPr/>
              </a:pPr>
              <a:t>29</a:t>
            </a:fld>
            <a:endParaRPr lang="en-GB">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7C8B2BEA-E09D-406F-A723-1BA876378273}" type="slidenum">
              <a:rPr lang="en-GB" smtClean="0">
                <a:solidFill>
                  <a:prstClr val="black"/>
                </a:solidFill>
              </a:rPr>
              <a:pPr>
                <a:defRPr/>
              </a:pPr>
              <a:t>4</a:t>
            </a:fld>
            <a:endParaRPr lang="en-GB">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3C9D578-ED98-4864-AE91-C7F6FDC07A4C}" type="slidenum">
              <a:rPr lang="en-GB" smtClean="0">
                <a:solidFill>
                  <a:prstClr val="black"/>
                </a:solidFill>
              </a:rPr>
              <a:pPr>
                <a:defRPr/>
              </a:pPr>
              <a:t>5</a:t>
            </a:fld>
            <a:endParaRPr lang="en-GB">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C75EFE5-FE77-40BB-9E86-3F579BE62518}" type="slidenum">
              <a:rPr lang="en-GB" smtClean="0">
                <a:solidFill>
                  <a:prstClr val="black"/>
                </a:solidFill>
              </a:rPr>
              <a:pPr>
                <a:defRPr/>
              </a:pPr>
              <a:t>6</a:t>
            </a:fld>
            <a:endParaRPr lang="en-GB">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3E480A1-9C4A-4635-880B-A62031849267}" type="slidenum">
              <a:rPr lang="en-GB" smtClean="0">
                <a:solidFill>
                  <a:prstClr val="black"/>
                </a:solidFill>
              </a:rPr>
              <a:pPr>
                <a:defRPr/>
              </a:pPr>
              <a:t>7</a:t>
            </a:fld>
            <a:endParaRPr lang="en-GB">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5DAD919-011C-46E0-A2E7-21899A4FD568}" type="slidenum">
              <a:rPr lang="en-GB" smtClean="0">
                <a:solidFill>
                  <a:prstClr val="black"/>
                </a:solidFill>
              </a:rPr>
              <a:pPr>
                <a:defRPr/>
              </a:pPr>
              <a:t>8</a:t>
            </a:fld>
            <a:endParaRPr lang="en-GB">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12F969DC-56BB-43BB-B20A-0B73DF3F535C}" type="slidenum">
              <a:rPr lang="en-US" smtClean="0"/>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a:prstGeom prst="rect">
            <a:avLst/>
          </a:prstGeo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xfrm flipH="1">
            <a:off x="3851275" y="6292850"/>
            <a:ext cx="73025" cy="358775"/>
          </a:xfrm>
          <a:prstGeom prst="rect">
            <a:avLst/>
          </a:prstGeom>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xfrm>
            <a:off x="5867400" y="6435725"/>
            <a:ext cx="936625" cy="412750"/>
          </a:xfrm>
          <a:prstGeom prst="rect">
            <a:avLst/>
          </a:prstGeom>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2"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45611A4E-CCCF-4BB1-A32D-25BDF97420A2}" type="slidenum">
              <a:rPr lang="en-GB" altLang="en-US" smtClean="0"/>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ltLang="en-US"/>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5" r:id="rId3"/>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2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1" fontAlgn="base" hangingPunct="1">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1" fontAlgn="base" hangingPunct="1">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1" fontAlgn="base" hangingPunct="1">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1" fontAlgn="base" hangingPunct="1">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ltLang="en-US"/>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2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1" fontAlgn="base" hangingPunct="1">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1" fontAlgn="base" hangingPunct="1">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1" fontAlgn="base" hangingPunct="1">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1" fontAlgn="base" hangingPunct="1">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ltLang="en-US"/>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2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1" fontAlgn="base" hangingPunct="1">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1" fontAlgn="base" hangingPunct="1">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1" fontAlgn="base" hangingPunct="1">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1" fontAlgn="base" hangingPunct="1">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
            </a:r>
            <a:br>
              <a:rPr lang="en-GB" sz="3600" dirty="0" smtClean="0"/>
            </a:br>
            <a:r>
              <a:rPr lang="en-GB" sz="3600" dirty="0" smtClean="0"/>
              <a:t>Engaging students through assessment</a:t>
            </a:r>
            <a:br>
              <a:rPr lang="en-GB" sz="3600" dirty="0" smtClean="0"/>
            </a:br>
            <a:r>
              <a:rPr lang="en-GB" sz="2400" dirty="0" smtClean="0"/>
              <a:t>Dublin City University</a:t>
            </a:r>
            <a:r>
              <a:rPr lang="en-GB" sz="3600" dirty="0" smtClean="0"/>
              <a:t/>
            </a:r>
            <a:br>
              <a:rPr lang="en-GB" sz="3600" dirty="0" smtClean="0"/>
            </a:br>
            <a:r>
              <a:rPr lang="en-GB" sz="1800" dirty="0" smtClean="0"/>
              <a:t>January 2013</a:t>
            </a:r>
            <a:br>
              <a:rPr lang="en-GB" sz="1800" dirty="0" smtClean="0"/>
            </a:b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Using formative assessment to promote independence and learning</a:t>
            </a:r>
          </a:p>
        </p:txBody>
      </p:sp>
      <p:sp>
        <p:nvSpPr>
          <p:cNvPr id="46083" name="Rectangle 3"/>
          <p:cNvSpPr>
            <a:spLocks noGrp="1" noChangeArrowheads="1"/>
          </p:cNvSpPr>
          <p:nvPr>
            <p:ph type="body" idx="1"/>
          </p:nvPr>
        </p:nvSpPr>
        <p:spPr>
          <a:xfrm>
            <a:off x="457200" y="1357313"/>
            <a:ext cx="8229600" cy="5024437"/>
          </a:xfrm>
          <a:noFill/>
          <a:ln>
            <a:noFill/>
          </a:ln>
        </p:spPr>
        <p:txBody>
          <a:bodyPr vert="horz" wrap="square" lIns="91440" tIns="45720" rIns="91440" bIns="45720" numCol="1" anchor="t" anchorCtr="0" compatLnSpc="1">
            <a:prstTxWarp prst="textNoShape">
              <a:avLst/>
            </a:prstTxWarp>
          </a:bodyPr>
          <a:lstStyle/>
          <a:p>
            <a:r>
              <a:rPr lang="en-GB" smtClean="0"/>
              <a:t>Investigate how learning can be advanced in small steps using a ‘scaffolding’ approach;</a:t>
            </a:r>
          </a:p>
          <a:p>
            <a:r>
              <a:rPr lang="en-GB" smtClean="0"/>
              <a:t>Provide lots of support in the early stages when students don’t understand the ‘rules of the game’ and may lack confidence;</a:t>
            </a:r>
          </a:p>
          <a:p>
            <a:r>
              <a:rPr lang="en-GB" smtClean="0"/>
              <a:t>This can then be progressively removed as students become more confident in their own abilities.</a:t>
            </a:r>
          </a:p>
          <a:p>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231832" cy="1143000"/>
          </a:xfrm>
          <a:noFill/>
          <a:ln>
            <a:noFill/>
          </a:ln>
        </p:spPr>
        <p:txBody>
          <a:bodyPr vert="horz" wrap="square" lIns="91440" tIns="45720" rIns="91440" bIns="45720" numCol="1" anchor="b" anchorCtr="0" compatLnSpc="1">
            <a:prstTxWarp prst="textNoShape">
              <a:avLst/>
            </a:prstTxWarp>
          </a:bodyPr>
          <a:lstStyle/>
          <a:p>
            <a:r>
              <a:rPr lang="en-GB" sz="3200" smtClean="0"/>
              <a:t>Encouraging students to take assessment more seriously</a:t>
            </a:r>
          </a:p>
        </p:txBody>
      </p:sp>
      <p:sp>
        <p:nvSpPr>
          <p:cNvPr id="4198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r>
              <a:rPr lang="en-GB" dirty="0" smtClean="0"/>
              <a:t>All assessment needs to be seen to be fair, consistent, reliable, valid and manageable;</a:t>
            </a:r>
          </a:p>
          <a:p>
            <a:r>
              <a:rPr lang="en-GB" dirty="0" smtClean="0"/>
              <a:t>Many assessment systems fail to clarify for students the purposes of different kinds of assessment activity;</a:t>
            </a:r>
          </a:p>
          <a:p>
            <a:r>
              <a:rPr lang="en-GB" dirty="0" smtClean="0"/>
              <a:t>Low-stakes early formative assessment helps students, especially those from disadvantaged backgrounds, understand the rules of the game.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a:noFill/>
          </a:ln>
        </p:spPr>
        <p:txBody>
          <a:bodyPr vert="horz" wrap="square" lIns="91440" tIns="45720" rIns="91440" bIns="45720" numCol="1" anchor="b" anchorCtr="0" compatLnSpc="1">
            <a:prstTxWarp prst="textNoShape">
              <a:avLst/>
            </a:prstTxWarp>
          </a:bodyPr>
          <a:lstStyle/>
          <a:p>
            <a:r>
              <a:rPr lang="en-GB" sz="3200" smtClean="0"/>
              <a:t>Making assessment work well</a:t>
            </a:r>
          </a:p>
        </p:txBody>
      </p:sp>
      <p:sp>
        <p:nvSpPr>
          <p:cNvPr id="43011" name="Rectangle 3"/>
          <p:cNvSpPr>
            <a:spLocks noGrp="1" noChangeArrowheads="1"/>
          </p:cNvSpPr>
          <p:nvPr>
            <p:ph type="body" idx="1"/>
          </p:nvPr>
        </p:nvSpPr>
        <p:spPr>
          <a:xfrm>
            <a:off x="228600" y="928688"/>
            <a:ext cx="8686800" cy="5197475"/>
          </a:xfrm>
          <a:noFill/>
          <a:ln>
            <a:noFill/>
          </a:ln>
        </p:spPr>
        <p:txBody>
          <a:bodyPr vert="horz" wrap="square" lIns="91440" tIns="45720" rIns="91440" bIns="45720" numCol="1" anchor="t" anchorCtr="0" compatLnSpc="1">
            <a:prstTxWarp prst="textNoShape">
              <a:avLst/>
            </a:prstTxWarp>
          </a:bodyPr>
          <a:lstStyle/>
          <a:p>
            <a:r>
              <a:rPr lang="en-GB" smtClean="0"/>
              <a:t>Intra-tutor and Inter-tutor reliability need to be assured;</a:t>
            </a:r>
          </a:p>
          <a:p>
            <a:r>
              <a:rPr lang="en-GB" smtClean="0"/>
              <a:t>Practices and processes need to be transparently fair to all students;</a:t>
            </a:r>
          </a:p>
          <a:p>
            <a:r>
              <a:rPr lang="en-GB" smtClean="0"/>
              <a:t>Cheat and plagiarisers need to be deterred/punished;</a:t>
            </a:r>
          </a:p>
          <a:p>
            <a:r>
              <a:rPr lang="en-GB" smtClean="0"/>
              <a:t>Assessment needs to be manageable for both staff and students;</a:t>
            </a:r>
          </a:p>
          <a:p>
            <a:r>
              <a:rPr lang="en-GB" smtClean="0"/>
              <a:t>Assignments should assess what has been taught/learned not what it is easy to assess.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solidFill>
                  <a:schemeClr val="tx1"/>
                </a:solidFill>
              </a:rPr>
              <a:t>Drop out and assessment</a:t>
            </a:r>
          </a:p>
        </p:txBody>
      </p:sp>
      <p:sp>
        <p:nvSpPr>
          <p:cNvPr id="31747"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dirty="0" smtClean="0"/>
              <a:t>“Roughly two-thirds of premature departures take place in, or at the end of, the first year of full-time study in the UK. Anecdotal evidence from a number of institutions indicates that early poor performance can be a powerful disincentive to continuation, with students feeling that perhaps they were not cut out for higher education after all – although the main problems are acculturation and acclimatisation to studying.” (Yorke, p.37)</a:t>
            </a:r>
          </a:p>
          <a:p>
            <a:pPr>
              <a:buNone/>
            </a:pPr>
            <a:r>
              <a:rPr lang="en-GB" dirty="0" smtClean="0"/>
              <a:t>Implications: assessment in the first semester is critical: it should be formative, informative, developmental and remediable</a:t>
            </a:r>
          </a:p>
          <a:p>
            <a:pPr>
              <a:buNone/>
            </a:pPr>
            <a:endParaRPr lang="en-GB"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1" y="274638"/>
            <a:ext cx="7427168" cy="1143000"/>
          </a:xfrm>
          <a:noFill/>
          <a:ln>
            <a:noFill/>
          </a:ln>
        </p:spPr>
        <p:txBody>
          <a:bodyPr vert="horz" wrap="square" lIns="91440" tIns="45720" rIns="91440" bIns="45720" numCol="1" anchor="b" anchorCtr="0" compatLnSpc="1">
            <a:prstTxWarp prst="textNoShape">
              <a:avLst/>
            </a:prstTxWarp>
          </a:bodyPr>
          <a:lstStyle/>
          <a:p>
            <a:r>
              <a:rPr lang="en-GB" sz="3200" smtClean="0"/>
              <a:t>Can we provide opportunities for multiple assessment?</a:t>
            </a:r>
          </a:p>
        </p:txBody>
      </p:sp>
      <p:sp>
        <p:nvSpPr>
          <p:cNvPr id="45059" name="Rectangle 3"/>
          <p:cNvSpPr>
            <a:spLocks noGrp="1" noChangeArrowheads="1"/>
          </p:cNvSpPr>
          <p:nvPr>
            <p:ph type="body" idx="1"/>
          </p:nvPr>
        </p:nvSpPr>
        <p:spPr>
          <a:xfrm>
            <a:off x="457200" y="1357313"/>
            <a:ext cx="8229600" cy="4951412"/>
          </a:xfrm>
          <a:noFill/>
          <a:ln>
            <a:noFill/>
          </a:ln>
        </p:spPr>
        <p:txBody>
          <a:bodyPr vert="horz" wrap="square" lIns="91440" tIns="45720" rIns="91440" bIns="45720" numCol="1" anchor="t" anchorCtr="0" compatLnSpc="1">
            <a:prstTxWarp prst="textNoShape">
              <a:avLst/>
            </a:prstTxWarp>
          </a:bodyPr>
          <a:lstStyle/>
          <a:p>
            <a:r>
              <a:rPr lang="en-GB" smtClean="0"/>
              <a:t>Consider allowing resubmissions of work as part of a planned programme;</a:t>
            </a:r>
          </a:p>
          <a:p>
            <a:r>
              <a:rPr lang="en-GB" smtClean="0"/>
              <a:t>Students often feel they could do better once they have seen the formative feedback and would like the chance to have another go; </a:t>
            </a:r>
          </a:p>
          <a:p>
            <a:r>
              <a:rPr lang="en-GB" smtClean="0"/>
              <a:t>Particularly at the early stages of a programme, we can consider offering them the chance to use formative feedback productively; </a:t>
            </a:r>
          </a:p>
          <a:p>
            <a:r>
              <a:rPr lang="en-GB" smtClean="0"/>
              <a:t>Feedback often involves a change of orientation, not just the remediation of errors.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Play fair with students by avoiding using ‘final language’ (Boud)</a:t>
            </a:r>
          </a:p>
        </p:txBody>
      </p:sp>
      <p:sp>
        <p:nvSpPr>
          <p:cNvPr id="4710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r>
              <a:rPr lang="en-GB" smtClean="0"/>
              <a:t>Avoid destructive criticism of the person rather than the work being assessed.</a:t>
            </a:r>
          </a:p>
          <a:p>
            <a:r>
              <a:rPr lang="en-GB" smtClean="0"/>
              <a:t>Try not to use language that is judgmental to the point of leaving students nowhere to go.</a:t>
            </a:r>
          </a:p>
          <a:p>
            <a:r>
              <a:rPr lang="en-GB" smtClean="0"/>
              <a:t>Words like “appalling”, “disastrous” and “incompetent” give students no room to manoeuvre.</a:t>
            </a:r>
          </a:p>
          <a:p>
            <a:r>
              <a:rPr lang="en-GB" smtClean="0"/>
              <a:t>However, words like ”incomparable” and “unimprovable” don’t help outstanding students to develop ipsatively either.</a:t>
            </a:r>
          </a:p>
          <a:p>
            <a:endParaRPr lang="en-GB"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Play fair by giving feedback to students with diverse abilities</a:t>
            </a:r>
          </a:p>
        </p:txBody>
      </p:sp>
      <p:sp>
        <p:nvSpPr>
          <p:cNvPr id="48131" name="Rectangle 3"/>
          <p:cNvSpPr>
            <a:spLocks noGrp="1" noChangeArrowheads="1"/>
          </p:cNvSpPr>
          <p:nvPr>
            <p:ph type="body" idx="1"/>
          </p:nvPr>
        </p:nvSpPr>
        <p:spPr>
          <a:xfrm>
            <a:off x="179388" y="1484313"/>
            <a:ext cx="8785225" cy="4897437"/>
          </a:xfrm>
        </p:spPr>
        <p:txBody>
          <a:bodyPr/>
          <a:lstStyle/>
          <a:p>
            <a:pPr eaLnBrk="1" hangingPunct="1"/>
            <a:r>
              <a:rPr lang="en-GB" dirty="0" smtClean="0"/>
              <a:t>Students at the top end of the ability range sometimes feel short changed by minimal feedback;</a:t>
            </a:r>
          </a:p>
          <a:p>
            <a:pPr eaLnBrk="1" hangingPunct="1"/>
            <a:r>
              <a:rPr lang="en-GB" dirty="0" smtClean="0"/>
              <a:t>Students with many weaknesses easily become dispirited if there is too much negative feedback;</a:t>
            </a:r>
          </a:p>
          <a:p>
            <a:pPr eaLnBrk="1" hangingPunct="1"/>
            <a:r>
              <a:rPr lang="en-GB" dirty="0" smtClean="0"/>
              <a:t>Consider giving an </a:t>
            </a:r>
            <a:r>
              <a:rPr lang="en-GB" i="1" dirty="0" smtClean="0"/>
              <a:t>assessment sandwich. </a:t>
            </a:r>
            <a:r>
              <a:rPr lang="en-GB" dirty="0" smtClean="0"/>
              <a:t>Start with something positive, go into the detailed critique and find something nice to say at the end (to motivate them to keep reading!);</a:t>
            </a:r>
          </a:p>
          <a:p>
            <a:pPr eaLnBrk="1" hangingPunct="1"/>
            <a:r>
              <a:rPr lang="en-GB" dirty="0" smtClean="0"/>
              <a:t>Explore ways to incentivise reading of feedback;</a:t>
            </a:r>
          </a:p>
          <a:p>
            <a:pPr eaLnBrk="1" hangingPunct="1"/>
            <a:r>
              <a:rPr lang="en-GB" dirty="0" smtClean="0"/>
              <a:t>Consider which medium to use for students with disabilities (e.g. don’t use bad handwriting for those with visual impairments or dyslexia!).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solidFill>
                  <a:schemeClr val="tx1"/>
                </a:solidFill>
              </a:rPr>
              <a:t>The uses of computer-assisted formative assessment.</a:t>
            </a:r>
          </a:p>
        </p:txBody>
      </p:sp>
      <p:sp>
        <p:nvSpPr>
          <p:cNvPr id="38915"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mtClean="0"/>
              <a:t>While CAA is used in some contexts summatively, many would argue that it is most powerfully used to support formative feedback, especially where automatically generated by email. </a:t>
            </a:r>
          </a:p>
          <a:p>
            <a:r>
              <a:rPr lang="en-GB" smtClean="0"/>
              <a:t>Students seem to really like having the chance to find out how they are doing, and attempt tests several times in an environment where no one else is watching how they do. </a:t>
            </a:r>
          </a:p>
          <a:p>
            <a:r>
              <a:rPr lang="en-GB" smtClean="0"/>
              <a:t>Another benefit is that CAA systems allow you to monitor what is going on across a cohort, enabling you to concentrate your energies either on students who are repeatedly doing badly or those who are not engaging at all in the activity.</a:t>
            </a:r>
          </a:p>
          <a:p>
            <a:endParaRPr lang="en-GB" smtClean="0"/>
          </a:p>
          <a:p>
            <a:endParaRPr lang="en-GB"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solidFill>
                  <a:schemeClr val="tx1"/>
                </a:solidFill>
              </a:rPr>
              <a:t>Assessment, confidence and retention</a:t>
            </a:r>
          </a:p>
        </p:txBody>
      </p:sp>
      <p:sp>
        <p:nvSpPr>
          <p:cNvPr id="41987"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smtClean="0"/>
              <a:t>Crudely, student achievement is linked to students own beliefs about their abilities, whether these are fixed or malleable;</a:t>
            </a:r>
          </a:p>
          <a:p>
            <a:r>
              <a:rPr lang="en-GB" dirty="0" smtClean="0"/>
              <a:t>Students who subscribe to an entity (fixed) theory of intelligence need ‘a diet of easy successes’ (Dweck, 2000:15) to confirm their ability and are fearful of learning goals as this involves an element of risk and personal failure. Assessment for these students is an all-encompassing activity that defines them as people. If they fail at the task, they are failures. </a:t>
            </a:r>
          </a:p>
          <a:p>
            <a:endParaRPr lang="en-GB" dirty="0" smtClean="0"/>
          </a:p>
          <a:p>
            <a:endParaRPr lang="en-GB"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solidFill>
                  <a:schemeClr val="tx1"/>
                </a:solidFill>
              </a:rPr>
              <a:t>Students who believe that intelligence is malleable may be more robust</a:t>
            </a:r>
          </a:p>
        </p:txBody>
      </p:sp>
      <p:sp>
        <p:nvSpPr>
          <p:cNvPr id="43011"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dirty="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t>
            </a:r>
          </a:p>
          <a:p>
            <a:pPr>
              <a:buNone/>
            </a:pPr>
            <a:r>
              <a:rPr lang="en-GB" dirty="0" smtClean="0"/>
              <a:t>(after Clegg in Peelo and Wareham 2002)</a:t>
            </a:r>
          </a:p>
          <a:p>
            <a:pPr>
              <a:buNone/>
            </a:pPr>
            <a:endParaRPr lang="en-GB" dirty="0" smtClean="0"/>
          </a:p>
          <a:p>
            <a:pPr>
              <a:buNone/>
            </a:pPr>
            <a:endParaRPr lang="en-GB"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Disengaged students</a:t>
            </a:r>
            <a:endParaRPr lang="en-GB" dirty="0"/>
          </a:p>
        </p:txBody>
      </p:sp>
      <p:sp>
        <p:nvSpPr>
          <p:cNvPr id="3" name="Content Placeholder 2"/>
          <p:cNvSpPr>
            <a:spLocks noGrp="1"/>
          </p:cNvSpPr>
          <p:nvPr>
            <p:ph idx="1"/>
          </p:nvPr>
        </p:nvSpPr>
        <p:spPr/>
        <p:txBody>
          <a:bodyPr/>
          <a:lstStyle/>
          <a:p>
            <a:r>
              <a:rPr lang="en-GB" dirty="0" smtClean="0"/>
              <a:t>Don’t live up to their potential and fail to achieve their very best;</a:t>
            </a:r>
          </a:p>
          <a:p>
            <a:r>
              <a:rPr lang="en-GB" dirty="0" smtClean="0"/>
              <a:t>Make life more difficult for the staff who teach and support them;</a:t>
            </a:r>
          </a:p>
          <a:p>
            <a:r>
              <a:rPr lang="en-GB" dirty="0" smtClean="0"/>
              <a:t>Drop out of higher education, thereby damaging their own prospects and HEIs’ performance indicators;</a:t>
            </a:r>
          </a:p>
          <a:p>
            <a:r>
              <a:rPr lang="en-GB" dirty="0" smtClean="0"/>
              <a:t>HEIs suffer both  financially and in terms of their status and  reputation from high attrition rates. </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solidFill>
                  <a:schemeClr val="tx1"/>
                </a:solidFill>
              </a:rPr>
              <a:t>Helping students understand the rules of the game</a:t>
            </a:r>
          </a:p>
        </p:txBody>
      </p:sp>
      <p:sp>
        <p:nvSpPr>
          <p:cNvPr id="46083" name="Rectangle 3"/>
          <p:cNvSpPr>
            <a:spLocks noGrp="1"/>
          </p:cNvSpPr>
          <p:nvPr>
            <p:ph idx="1"/>
          </p:nvPr>
        </p:nvSpPr>
        <p:spPr>
          <a:xfrm>
            <a:off x="251520" y="1196752"/>
            <a:ext cx="8640960" cy="5005611"/>
          </a:xfrm>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dirty="0" smtClean="0"/>
              <a:t>The hardship was not understanding. When they give you an assignment and say it was on this handout. But my difficulty is not understanding what to do at first… I think that there’s a lack of my reading ability, which I can’t blame anyone for. I can only blame myself because I don’t like reading. And if you don’t read, you’re not going to learn certain things. So I suppose that’s to do with me…..it’s reading as well as putting what you read into your essay. You can read it and understand it. I can read and understand it, but then you have to incorporate it into your own words. But in the words they want you to say it in, not just: She said this, and this is the way it should be. The words, the proper language. (Bowl op cit 2003 p90).</a:t>
            </a:r>
          </a:p>
          <a:p>
            <a:pPr>
              <a:buNone/>
            </a:pPr>
            <a:endParaRPr lang="en-GB" dirty="0" smtClean="0"/>
          </a:p>
          <a:p>
            <a:pPr>
              <a:buNone/>
            </a:pPr>
            <a:endParaRPr lang="en-GB"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solidFill>
                  <a:schemeClr val="tx1"/>
                </a:solidFill>
              </a:rPr>
              <a:t>Problems associated with reading</a:t>
            </a:r>
          </a:p>
        </p:txBody>
      </p:sp>
      <p:sp>
        <p:nvSpPr>
          <p:cNvPr id="47107" name="Rectangle 3"/>
          <p:cNvSpPr>
            <a:spLocks noGrp="1"/>
          </p:cNvSpPr>
          <p:nvPr>
            <p:ph idx="1"/>
          </p:nvPr>
        </p:nvSpPr>
        <p:spPr>
          <a:xfrm>
            <a:off x="251520" y="980728"/>
            <a:ext cx="8446393" cy="5221635"/>
          </a:xfrm>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dirty="0" smtClean="0"/>
              <a:t>If 25% of your marks is from reading, you’ve got to try and show that, even if you haven’t read. I’m not going to sit there and read a chapter, and I’m certainly not going to read a book. But I’ll read little paragraphs that I think are relevant to what I’m writing, and it’s got me through, and my marks have been fine. But I can’t read. If I read too much, it goes over my head. If I’m writing something, I know what I want to say and I need something to back me up… then I will find something in a book that goes with that. I’m not going to try to take in the whole book just for one little bit. I have my book next to me and then I can pick out the bits. (Jenny, full-time community and youth work student). (Marion Bowl Non-traditional entrants to Higher Education 2003 p.89).</a:t>
            </a:r>
          </a:p>
          <a:p>
            <a:pPr>
              <a:buNone/>
            </a:pPr>
            <a:endParaRPr lang="en-GB" dirty="0" smtClean="0"/>
          </a:p>
          <a:p>
            <a:pPr>
              <a:buNone/>
            </a:pPr>
            <a:endParaRPr lang="en-GB"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solidFill>
                  <a:schemeClr val="tx1"/>
                </a:solidFill>
              </a:rPr>
              <a:t>Help students understand what is required with reading</a:t>
            </a:r>
          </a:p>
        </p:txBody>
      </p:sp>
      <p:sp>
        <p:nvSpPr>
          <p:cNvPr id="48131"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mtClean="0"/>
              <a:t>Help them also to understand that there are different kinds of approaches needed for reading depending on whether they are reading for pleasure, for information, for understanding or reading around a topic;</a:t>
            </a:r>
          </a:p>
          <a:p>
            <a:r>
              <a:rPr lang="en-GB" smtClean="0"/>
              <a:t>Help them to become active readers with a pen and Post-its in hand, rather than passive readers, fitting the task in alongside television and other noisy distractions;</a:t>
            </a:r>
          </a:p>
          <a:p>
            <a:r>
              <a:rPr lang="en-GB" smtClean="0"/>
              <a:t>Give them clear guidance in the early stages about how much they need to read and what kinds of materials they need to focus on.</a:t>
            </a:r>
          </a:p>
          <a:p>
            <a:endParaRPr lang="en-GB" smtClean="0"/>
          </a:p>
          <a:p>
            <a:endParaRPr lang="en-GB"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solidFill>
                  <a:schemeClr val="tx1"/>
                </a:solidFill>
              </a:rPr>
              <a:t>Making the most of feedback</a:t>
            </a:r>
          </a:p>
        </p:txBody>
      </p:sp>
      <p:sp>
        <p:nvSpPr>
          <p:cNvPr id="50179"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mtClean="0"/>
              <a:t>Plan to maximise the impact of formative feedback. Make extra time helping students to understand the importance of feedback and the value of spending some of their time after receiving work back to learn from the experience. </a:t>
            </a:r>
          </a:p>
          <a:p>
            <a:r>
              <a:rPr lang="en-GB" smtClean="0"/>
              <a:t>Provide opportunities for students to respond to our feedback, for example, by giving students follow-up task or give them ‘feed-forward’ comments to improve their next piece of work.</a:t>
            </a:r>
          </a:p>
          <a:p>
            <a:r>
              <a:rPr lang="en-GB" smtClean="0"/>
              <a:t>Think about the means by which we deliver feedback, since this can be vital in determining how much notice students take of what you say. </a:t>
            </a:r>
          </a:p>
          <a:p>
            <a:endParaRPr lang="en-GB"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solidFill>
                  <a:schemeClr val="tx1"/>
                </a:solidFill>
              </a:rPr>
              <a:t>Use formative assessment to help students with writing</a:t>
            </a:r>
          </a:p>
        </p:txBody>
      </p:sp>
      <p:sp>
        <p:nvSpPr>
          <p:cNvPr id="51203"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smtClean="0"/>
              <a:t>Devote energy to helping students understand what is required of them in terms of writing;</a:t>
            </a:r>
          </a:p>
          <a:p>
            <a:r>
              <a:rPr lang="en-GB" dirty="0" smtClean="0"/>
              <a:t>Work with them to understand the various academic discourses that are employed within the subject/institution; </a:t>
            </a:r>
          </a:p>
          <a:p>
            <a:r>
              <a:rPr lang="en-GB"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endParaRPr lang="en-GB" dirty="0" smtClean="0"/>
          </a:p>
          <a:p>
            <a:endParaRPr lang="en-GB"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solidFill>
                  <a:schemeClr val="tx1"/>
                </a:solidFill>
              </a:rPr>
              <a:t>What can we do as individuals  to engage students through assessment?</a:t>
            </a:r>
          </a:p>
        </p:txBody>
      </p:sp>
      <p:sp>
        <p:nvSpPr>
          <p:cNvPr id="54275"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mtClean="0"/>
              <a:t>Set small early assessed tasks (formative or summative) and turn them round fast in the crucial first semester;</a:t>
            </a:r>
          </a:p>
          <a:p>
            <a:r>
              <a:rPr lang="en-GB" smtClean="0"/>
              <a:t>Monitor student attendance and take action when students disappear and particularly when work is not handed in;</a:t>
            </a:r>
          </a:p>
          <a:p>
            <a:r>
              <a:rPr lang="en-GB" smtClean="0"/>
              <a:t>Make time available for student support, but know when to refer matters on when the problems are beyond our capabilities;</a:t>
            </a:r>
          </a:p>
          <a:p>
            <a:r>
              <a:rPr lang="en-GB" smtClean="0"/>
              <a:t>Do what we can to personalise the learning experience.</a:t>
            </a:r>
          </a:p>
          <a:p>
            <a:endParaRPr lang="en-GB"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solidFill>
                  <a:schemeClr val="tx1"/>
                </a:solidFill>
              </a:rPr>
              <a:t>Engaging students through assessment</a:t>
            </a:r>
          </a:p>
        </p:txBody>
      </p:sp>
      <p:sp>
        <p:nvSpPr>
          <p:cNvPr id="3" name="Content Placeholder 2"/>
          <p:cNvSpPr>
            <a:spLocks noGrp="1"/>
          </p:cNvSpPr>
          <p:nvPr>
            <p:ph idx="1"/>
          </p:nvPr>
        </p:nvSpPr>
        <p:spPr/>
        <p:txBody>
          <a:bodyPr/>
          <a:lstStyle/>
          <a:p>
            <a:r>
              <a:rPr lang="en-GB" dirty="0" smtClean="0"/>
              <a:t>Pays high dividends in terms of student satisfaction;</a:t>
            </a:r>
          </a:p>
          <a:p>
            <a:r>
              <a:rPr lang="en-GB" dirty="0" smtClean="0"/>
              <a:t>Can be highly resource intensive if a strategic approach is not adopted;</a:t>
            </a:r>
          </a:p>
          <a:p>
            <a:r>
              <a:rPr lang="en-GB" dirty="0" smtClean="0"/>
              <a:t>Often requires a significant  process of rethinking the processes and practices of assessment;</a:t>
            </a:r>
          </a:p>
          <a:p>
            <a:r>
              <a:rPr lang="en-GB" dirty="0" smtClean="0"/>
              <a:t>Usually implies  increasing the amount of formative assessment and sometimes slimming down the volume of summative assessment;</a:t>
            </a:r>
          </a:p>
          <a:p>
            <a:r>
              <a:rPr lang="en-GB" dirty="0" smtClean="0"/>
              <a:t>Can change students’ lives.</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a:lstStyle/>
          <a:p>
            <a:pPr eaLnBrk="1" hangingPunct="1"/>
            <a:r>
              <a:rPr lang="en-GB" sz="3600" smtClean="0">
                <a:solidFill>
                  <a:schemeClr val="tx1"/>
                </a:solidFill>
              </a:rPr>
              <a:t>Useful references</a:t>
            </a:r>
          </a:p>
        </p:txBody>
      </p:sp>
      <p:sp>
        <p:nvSpPr>
          <p:cNvPr id="57347"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GB" sz="2600" dirty="0" smtClean="0"/>
              <a:t>Bowl, M (2003) </a:t>
            </a:r>
            <a:r>
              <a:rPr lang="en-GB" sz="2600" i="1" dirty="0" smtClean="0"/>
              <a:t>Non-traditional entrants to higher education ‘they talk about people like me’, </a:t>
            </a:r>
            <a:r>
              <a:rPr lang="en-GB" sz="2600" dirty="0" smtClean="0"/>
              <a:t>Stoke on Trent, UK, Trentham Books.</a:t>
            </a:r>
          </a:p>
          <a:p>
            <a:pPr>
              <a:lnSpc>
                <a:spcPct val="90000"/>
              </a:lnSpc>
            </a:pPr>
            <a:r>
              <a:rPr lang="en-GB" sz="2600" dirty="0" smtClean="0"/>
              <a:t>Boud, D.. (1995) </a:t>
            </a:r>
            <a:r>
              <a:rPr lang="en-GB" sz="2600" i="1" dirty="0" smtClean="0"/>
              <a:t>Enhancing learning through self-assessment,</a:t>
            </a:r>
            <a:r>
              <a:rPr lang="en-GB" sz="2600" dirty="0" smtClean="0"/>
              <a:t> London: Routledge.</a:t>
            </a:r>
          </a:p>
          <a:p>
            <a:pPr>
              <a:lnSpc>
                <a:spcPct val="90000"/>
              </a:lnSpc>
            </a:pPr>
            <a:r>
              <a:rPr lang="en-GB" sz="2600" dirty="0" smtClean="0"/>
              <a:t>Higher Education Statistics Agency http://www.hesa.ac.uk/pi/default.htm</a:t>
            </a:r>
          </a:p>
          <a:p>
            <a:pPr>
              <a:lnSpc>
                <a:spcPct val="90000"/>
              </a:lnSpc>
            </a:pPr>
            <a:r>
              <a:rPr lang="en-GB" sz="2600" dirty="0" smtClean="0"/>
              <a:t>Hilton, A. (2003) </a:t>
            </a:r>
            <a:r>
              <a:rPr lang="en-GB" sz="2600" i="1" dirty="0" smtClean="0"/>
              <a:t>Saving our Students (</a:t>
            </a:r>
            <a:r>
              <a:rPr lang="en-GB" sz="2600" i="1" dirty="0" err="1" smtClean="0"/>
              <a:t>SoS</a:t>
            </a:r>
            <a:r>
              <a:rPr lang="en-GB" sz="2600" i="1" dirty="0" smtClean="0"/>
              <a:t>)  embedding successful projects across institutions</a:t>
            </a:r>
            <a:r>
              <a:rPr lang="en-GB" sz="2600" dirty="0" smtClean="0"/>
              <a:t>, Project Report York: Higher Education Academy.</a:t>
            </a:r>
          </a:p>
          <a:p>
            <a:pPr>
              <a:lnSpc>
                <a:spcPct val="90000"/>
              </a:lnSpc>
            </a:pPr>
            <a:endParaRPr lang="en-GB" sz="26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solidFill>
                  <a:schemeClr val="tx1"/>
                </a:solidFill>
              </a:rPr>
              <a:t>Further references</a:t>
            </a:r>
          </a:p>
        </p:txBody>
      </p:sp>
      <p:sp>
        <p:nvSpPr>
          <p:cNvPr id="58371" name="Rectangle 3"/>
          <p:cNvSpPr>
            <a:spLocks noGrp="1"/>
          </p:cNvSpPr>
          <p:nvPr>
            <p:ph idx="1"/>
          </p:nvPr>
        </p:nvSpPr>
        <p:spPr/>
        <p:txBody>
          <a:bodyPr/>
          <a:lstStyle/>
          <a:p>
            <a:pPr eaLnBrk="1" hangingPunct="1">
              <a:lnSpc>
                <a:spcPct val="90000"/>
              </a:lnSpc>
            </a:pPr>
            <a:r>
              <a:rPr lang="en-GB" sz="2600" dirty="0" smtClean="0"/>
              <a:t>Peelo, M. and Wareham, T. (eds.) (2002) </a:t>
            </a:r>
            <a:r>
              <a:rPr lang="en-GB" sz="2600" i="1" dirty="0" smtClean="0"/>
              <a:t>Failing Students in higher education,</a:t>
            </a:r>
            <a:r>
              <a:rPr lang="en-GB" sz="2600" dirty="0" smtClean="0"/>
              <a:t> Maidenhead: UK, SRHE/Open University Press.</a:t>
            </a:r>
          </a:p>
          <a:p>
            <a:pPr eaLnBrk="1" hangingPunct="1">
              <a:lnSpc>
                <a:spcPct val="90000"/>
              </a:lnSpc>
            </a:pPr>
            <a:r>
              <a:rPr lang="en-GB" sz="2600" dirty="0" smtClean="0"/>
              <a:t>Sadler, D. R. (1989) Formative assessment and the design of instructional systems Instructional Science 18, 119-144.</a:t>
            </a:r>
          </a:p>
          <a:p>
            <a:pPr eaLnBrk="1" hangingPunct="1">
              <a:lnSpc>
                <a:spcPct val="90000"/>
              </a:lnSpc>
            </a:pPr>
            <a:r>
              <a:rPr lang="en-GB" sz="2600" dirty="0" smtClean="0"/>
              <a:t>Yorke, M. (1999) </a:t>
            </a:r>
            <a:r>
              <a:rPr lang="en-GB" sz="2600" i="1" dirty="0" smtClean="0"/>
              <a:t>Leaving Early: Undergraduate Non-Completion in Higher Education</a:t>
            </a:r>
            <a:r>
              <a:rPr lang="en-GB" sz="2600" dirty="0" smtClean="0"/>
              <a:t>, London, Taylor and Francis.</a:t>
            </a:r>
          </a:p>
          <a:p>
            <a:pPr eaLnBrk="1" hangingPunct="1">
              <a:lnSpc>
                <a:spcPct val="90000"/>
              </a:lnSpc>
            </a:pPr>
            <a:r>
              <a:rPr lang="en-GB" sz="2600" dirty="0" smtClean="0"/>
              <a:t>Yorke, M. and Longden, B. (2004) </a:t>
            </a:r>
            <a:r>
              <a:rPr lang="en-GB" sz="2600" i="1" dirty="0" smtClean="0"/>
              <a:t>Retention and Student Success in Higher Education</a:t>
            </a:r>
            <a:r>
              <a:rPr lang="en-GB" sz="2600" dirty="0" smtClean="0"/>
              <a:t>, Maidenhead, Open University Press.</a:t>
            </a:r>
          </a:p>
          <a:p>
            <a:pPr eaLnBrk="1" hangingPunct="1">
              <a:lnSpc>
                <a:spcPct val="90000"/>
              </a:lnSpc>
            </a:pPr>
            <a:endParaRPr lang="en-GB" sz="2600" dirty="0" smtClean="0"/>
          </a:p>
          <a:p>
            <a:pPr eaLnBrk="1" hangingPunct="1">
              <a:lnSpc>
                <a:spcPct val="90000"/>
              </a:lnSpc>
            </a:pPr>
            <a:endParaRPr lang="en-GB" sz="2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a:xfrm>
            <a:off x="152400" y="274638"/>
            <a:ext cx="88392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solidFill>
                  <a:schemeClr val="tx1"/>
                </a:solidFill>
              </a:rPr>
              <a:t>Yorke reported that for full-time and sandwich students, factors influencing drop out were</a:t>
            </a:r>
          </a:p>
        </p:txBody>
      </p:sp>
      <p:sp>
        <p:nvSpPr>
          <p:cNvPr id="14339"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smtClean="0"/>
              <a:t>Poor quality of experience</a:t>
            </a:r>
          </a:p>
          <a:p>
            <a:r>
              <a:rPr lang="en-GB" dirty="0" smtClean="0"/>
              <a:t>Inability to cope with course demands</a:t>
            </a:r>
          </a:p>
          <a:p>
            <a:r>
              <a:rPr lang="en-GB" dirty="0" smtClean="0"/>
              <a:t>Unhappy with social environment</a:t>
            </a:r>
          </a:p>
          <a:p>
            <a:r>
              <a:rPr lang="en-GB" dirty="0" smtClean="0"/>
              <a:t>Wrong choice of course</a:t>
            </a:r>
          </a:p>
          <a:p>
            <a:r>
              <a:rPr lang="en-GB" dirty="0" smtClean="0"/>
              <a:t>Financial need</a:t>
            </a:r>
          </a:p>
          <a:p>
            <a:r>
              <a:rPr lang="en-GB" dirty="0" smtClean="0"/>
              <a:t>Dissatisfaction with some part of university provision.</a:t>
            </a:r>
          </a:p>
          <a:p>
            <a:pPr>
              <a:buNone/>
            </a:pPr>
            <a:r>
              <a:rPr lang="en-GB" dirty="0" smtClean="0"/>
              <a:t>Yorke, M (1999) p8 Leaving early: undergraduate non-completion in higher education London, </a:t>
            </a:r>
            <a:r>
              <a:rPr lang="en-GB" dirty="0" err="1" smtClean="0"/>
              <a:t>Falmer</a:t>
            </a:r>
            <a:r>
              <a:rPr lang="en-GB" dirty="0" smtClean="0"/>
              <a:t> press.</a:t>
            </a:r>
          </a:p>
          <a:p>
            <a:endParaRPr lang="en-GB"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solidFill>
                  <a:schemeClr val="tx1"/>
                </a:solidFill>
              </a:rPr>
              <a:t>Additionally, withdrawal of failure is more probable when:</a:t>
            </a:r>
          </a:p>
        </p:txBody>
      </p:sp>
      <p:sp>
        <p:nvSpPr>
          <p:cNvPr id="15363"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smtClean="0"/>
              <a:t>Students have chosen ‘the wrong programme’;</a:t>
            </a:r>
          </a:p>
          <a:p>
            <a:r>
              <a:rPr lang="en-GB" dirty="0" smtClean="0"/>
              <a:t>Students lack commitment and/or interest;</a:t>
            </a:r>
          </a:p>
          <a:p>
            <a:r>
              <a:rPr lang="en-GB" dirty="0" smtClean="0"/>
              <a:t>Students’ expectations are not met;</a:t>
            </a:r>
          </a:p>
          <a:p>
            <a:r>
              <a:rPr lang="en-GB" dirty="0" smtClean="0"/>
              <a:t>The quality of teaching is poor;</a:t>
            </a:r>
          </a:p>
          <a:p>
            <a:r>
              <a:rPr lang="en-GB" dirty="0" smtClean="0"/>
              <a:t>The academic culture is unsupportive (even hostile) to learning;</a:t>
            </a:r>
          </a:p>
          <a:p>
            <a:r>
              <a:rPr lang="en-GB" dirty="0" smtClean="0"/>
              <a:t>Students experience financial difficulty; and</a:t>
            </a:r>
          </a:p>
          <a:p>
            <a:r>
              <a:rPr lang="en-GB" dirty="0" smtClean="0"/>
              <a:t>Demands for other commitments supervene.</a:t>
            </a:r>
          </a:p>
          <a:p>
            <a:r>
              <a:rPr lang="en-GB" dirty="0" smtClean="0"/>
              <a:t>Peelo and Wareham p 34-5</a:t>
            </a:r>
          </a:p>
          <a:p>
            <a:endParaRPr lang="en-GB" dirty="0" smtClean="0"/>
          </a:p>
          <a:p>
            <a:endParaRPr lang="en-GB"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solidFill>
                  <a:schemeClr val="tx1"/>
                </a:solidFill>
              </a:rPr>
              <a:t>Poor attendance correlates with drop out and low engagement:</a:t>
            </a:r>
          </a:p>
        </p:txBody>
      </p:sp>
      <p:sp>
        <p:nvSpPr>
          <p:cNvPr id="17411"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smtClean="0"/>
              <a:t>Research at Southampton institute (Lim), Glasgow Caledonian University (</a:t>
            </a:r>
            <a:r>
              <a:rPr lang="en-GB" dirty="0" err="1" smtClean="0"/>
              <a:t>Begg</a:t>
            </a:r>
            <a:r>
              <a:rPr lang="en-GB" dirty="0" smtClean="0"/>
              <a:t>) and University of Kent (Van </a:t>
            </a:r>
            <a:r>
              <a:rPr lang="en-GB" dirty="0" err="1" smtClean="0"/>
              <a:t>der</a:t>
            </a:r>
            <a:r>
              <a:rPr lang="en-GB" dirty="0" smtClean="0"/>
              <a:t> </a:t>
            </a:r>
            <a:r>
              <a:rPr lang="en-GB" dirty="0" err="1" smtClean="0"/>
              <a:t>Velden</a:t>
            </a:r>
            <a:r>
              <a:rPr lang="en-GB" dirty="0" smtClean="0"/>
              <a:t>) shows associations between weak attendance patterns and attrition;</a:t>
            </a:r>
          </a:p>
          <a:p>
            <a:r>
              <a:rPr lang="en-GB" dirty="0" smtClean="0"/>
              <a:t>Whatever the cause, not being there exacerbates other problems with study;</a:t>
            </a:r>
          </a:p>
          <a:p>
            <a:r>
              <a:rPr lang="en-GB" dirty="0" smtClean="0"/>
              <a:t>Endeavours to monitor and follow-up poor attendance has high pay off in terms of improving retention.</a:t>
            </a:r>
          </a:p>
          <a:p>
            <a:endParaRPr lang="en-GB"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solidFill>
                  <a:schemeClr val="tx1"/>
                </a:solidFill>
              </a:rPr>
              <a:t>Further factors identified by Peelo and Wareham including assessment issues</a:t>
            </a:r>
          </a:p>
        </p:txBody>
      </p:sp>
      <p:sp>
        <p:nvSpPr>
          <p:cNvPr id="19459"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smtClean="0"/>
              <a:t>The pressures of rising student numbers and reduced state funding have led to a decline in opportunities  for staff-student interchange and feedback; </a:t>
            </a:r>
          </a:p>
          <a:p>
            <a:r>
              <a:rPr lang="en-GB" dirty="0" smtClean="0"/>
              <a:t>Higher education is becoming more impersonal;</a:t>
            </a:r>
          </a:p>
          <a:p>
            <a:r>
              <a:rPr lang="en-GB" dirty="0" smtClean="0"/>
              <a:t>Modularisation has led to semester-end (rather than year-end) assessment, which has led to  a reduction in the amount of formative assessment being given to students - and formative assessment is crucial for </a:t>
            </a:r>
            <a:r>
              <a:rPr lang="en-GB" dirty="0" err="1" smtClean="0"/>
              <a:t>engagment</a:t>
            </a:r>
            <a:r>
              <a:rPr lang="en-GB" dirty="0" smtClean="0"/>
              <a:t>.</a:t>
            </a:r>
          </a:p>
          <a:p>
            <a:endParaRPr lang="en-GB" dirty="0" smtClean="0"/>
          </a:p>
          <a:p>
            <a:endParaRPr lang="en-GB" dirty="0" smtClean="0"/>
          </a:p>
          <a:p>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solidFill>
                  <a:schemeClr val="tx1"/>
                </a:solidFill>
              </a:rPr>
              <a:t>Mature students drop out too</a:t>
            </a:r>
          </a:p>
        </p:txBody>
      </p:sp>
      <p:sp>
        <p:nvSpPr>
          <p:cNvPr id="23555"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dirty="0" smtClean="0"/>
              <a:t>The older female students were less likely than their younger peers were less likely to cite matters related to wrong choice of field of study. 'Mature' entrants tend to have taken time over a decision that is often buttressed by their experience of life outside the educational system. Basically, they know what they want to do. On the evidence of this study, however, these students more frequently run into difficulty with finance and family. </a:t>
            </a:r>
          </a:p>
          <a:p>
            <a:pPr>
              <a:buNone/>
            </a:pPr>
            <a:r>
              <a:rPr lang="en-GB" dirty="0" smtClean="0"/>
              <a:t>(Peelo and Wareham p.3).</a:t>
            </a:r>
          </a:p>
          <a:p>
            <a:pPr>
              <a:buNone/>
            </a:pPr>
            <a:endParaRPr lang="en-GB" dirty="0" smtClean="0"/>
          </a:p>
          <a:p>
            <a:pPr>
              <a:buNone/>
            </a:pPr>
            <a:endParaRPr lang="en-GB"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solidFill>
                  <a:schemeClr val="tx1"/>
                </a:solidFill>
              </a:rPr>
              <a:t>What can universities do?</a:t>
            </a:r>
          </a:p>
        </p:txBody>
      </p:sp>
      <p:sp>
        <p:nvSpPr>
          <p:cNvPr id="28675"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mtClean="0"/>
              <a:t>“Whereas a higher education institution can not do much about students’ background circumstances, it is probable that there is more academic failure in UK higher education than there should be. There seems to be scope in institutions for improving the ways in which they support students’ learning – and hence for reducing the incidence of academic failure. In the end, this comes down to an orientation towards the enhancement of the quality of the student experience.” (Yorke 2002 op cit p39).</a:t>
            </a:r>
          </a:p>
          <a:p>
            <a:pPr>
              <a:buNone/>
            </a:pPr>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noFill/>
          <a:ln>
            <a:noFill/>
          </a:ln>
        </p:spPr>
        <p:txBody>
          <a:bodyPr vert="horz" wrap="square" lIns="91440" tIns="45720" rIns="91440" bIns="45720" numCol="1" anchor="b" anchorCtr="0" compatLnSpc="1">
            <a:prstTxWarp prst="textNoShape">
              <a:avLst/>
            </a:prstTxWarp>
          </a:bodyPr>
          <a:lstStyle/>
          <a:p>
            <a:r>
              <a:rPr lang="en-GB" sz="3200" dirty="0" smtClean="0"/>
              <a:t>Good feedback practice:</a:t>
            </a:r>
            <a:br>
              <a:rPr lang="en-GB" sz="3200" dirty="0" smtClean="0"/>
            </a:br>
            <a:endParaRPr lang="en-US" sz="3200" dirty="0" smtClean="0"/>
          </a:p>
        </p:txBody>
      </p:sp>
      <p:sp>
        <p:nvSpPr>
          <p:cNvPr id="16387" name="Rectangle 3"/>
          <p:cNvSpPr>
            <a:spLocks noGrp="1" noChangeArrowheads="1"/>
          </p:cNvSpPr>
          <p:nvPr>
            <p:ph type="body" idx="4294967295"/>
          </p:nvPr>
        </p:nvSpPr>
        <p:spPr>
          <a:xfrm>
            <a:off x="468313" y="1412875"/>
            <a:ext cx="8229600" cy="5111750"/>
          </a:xfrm>
        </p:spPr>
        <p:txBody>
          <a:bodyPr/>
          <a:lstStyle/>
          <a:p>
            <a:pPr marL="361950" indent="-361950">
              <a:lnSpc>
                <a:spcPct val="80000"/>
              </a:lnSpc>
              <a:buFont typeface="Wingdings" pitchFamily="2" charset="2"/>
              <a:buNone/>
            </a:pPr>
            <a:r>
              <a:rPr lang="en-US" sz="2400" dirty="0" smtClean="0"/>
              <a:t>1. Helps clarify what good performance is (goals, criteria, expected standards);</a:t>
            </a:r>
          </a:p>
          <a:p>
            <a:pPr marL="361950" indent="-361950">
              <a:spcBef>
                <a:spcPct val="0"/>
              </a:spcBef>
              <a:buFont typeface="Wingdings" pitchFamily="2" charset="2"/>
              <a:buNone/>
            </a:pPr>
            <a:r>
              <a:rPr lang="en-US" sz="2400" dirty="0" smtClean="0"/>
              <a:t>2. Facilitates the development of self-assessment (reflection) in learning;</a:t>
            </a:r>
          </a:p>
          <a:p>
            <a:pPr marL="361950" indent="-361950">
              <a:spcBef>
                <a:spcPct val="0"/>
              </a:spcBef>
              <a:buFont typeface="Wingdings" pitchFamily="2" charset="2"/>
              <a:buNone/>
            </a:pPr>
            <a:r>
              <a:rPr lang="en-US" sz="2400" dirty="0" smtClean="0"/>
              <a:t>3. Delivers high quality information to students about their learning;</a:t>
            </a:r>
          </a:p>
          <a:p>
            <a:pPr marL="361950" indent="-361950">
              <a:spcBef>
                <a:spcPct val="0"/>
              </a:spcBef>
              <a:buFont typeface="Wingdings" pitchFamily="2" charset="2"/>
              <a:buNone/>
            </a:pPr>
            <a:r>
              <a:rPr lang="en-US" sz="2400" dirty="0" smtClean="0"/>
              <a:t>4. Encourages teacher and peer dialogue around learning;</a:t>
            </a:r>
          </a:p>
          <a:p>
            <a:pPr marL="361950" indent="-361950">
              <a:spcBef>
                <a:spcPct val="0"/>
              </a:spcBef>
              <a:buFont typeface="Wingdings" pitchFamily="2" charset="2"/>
              <a:buNone/>
            </a:pPr>
            <a:r>
              <a:rPr lang="en-US" sz="2400" dirty="0" smtClean="0"/>
              <a:t>5. Encourages positive motivational beliefs and self-esteem;</a:t>
            </a:r>
          </a:p>
          <a:p>
            <a:pPr marL="361950" indent="-361950">
              <a:spcBef>
                <a:spcPct val="0"/>
              </a:spcBef>
              <a:buFont typeface="Wingdings" pitchFamily="2" charset="2"/>
              <a:buNone/>
            </a:pPr>
            <a:r>
              <a:rPr lang="en-US" sz="2400" dirty="0" smtClean="0"/>
              <a:t>6. Provides opportunities to close the gap between current and desired performance;</a:t>
            </a:r>
          </a:p>
          <a:p>
            <a:pPr marL="361950" indent="-361950">
              <a:spcBef>
                <a:spcPct val="0"/>
              </a:spcBef>
              <a:buFont typeface="Wingdings" pitchFamily="2" charset="2"/>
              <a:buNone/>
            </a:pPr>
            <a:r>
              <a:rPr lang="en-US" sz="2400" dirty="0" smtClean="0"/>
              <a:t>7. Provides information to teachers that can be used to help shape the teaching. (</a:t>
            </a:r>
            <a:r>
              <a:rPr lang="en-US" sz="2400" dirty="0" err="1" smtClean="0"/>
              <a:t>Nicol</a:t>
            </a:r>
            <a:r>
              <a:rPr lang="en-US" sz="2400" dirty="0" smtClean="0"/>
              <a:t> and McFarlane Dick)</a:t>
            </a:r>
            <a:endParaRPr lang="en-GB" sz="2400" dirty="0" smtClean="0"/>
          </a:p>
          <a:p>
            <a:pPr marL="361950" indent="-361950">
              <a:lnSpc>
                <a:spcPct val="80000"/>
              </a:lnSpc>
            </a:pPr>
            <a:endParaRPr lang="en-US" sz="1900"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ppt196.tmp</Template>
  <TotalTime>0</TotalTime>
  <Words>2560</Words>
  <Application>Microsoft Office PowerPoint</Application>
  <PresentationFormat>On-screen Show (4:3)</PresentationFormat>
  <Paragraphs>161</Paragraphs>
  <Slides>29</Slides>
  <Notes>27</Notes>
  <HiddenSlides>0</HiddenSlides>
  <MMClips>0</MMClips>
  <ScaleCrop>false</ScaleCrop>
  <HeadingPairs>
    <vt:vector size="4" baseType="variant">
      <vt:variant>
        <vt:lpstr>Theme</vt:lpstr>
      </vt:variant>
      <vt:variant>
        <vt:i4>3</vt:i4>
      </vt:variant>
      <vt:variant>
        <vt:lpstr>Slide Titles</vt:lpstr>
      </vt:variant>
      <vt:variant>
        <vt:i4>29</vt:i4>
      </vt:variant>
    </vt:vector>
  </HeadingPairs>
  <TitlesOfParts>
    <vt:vector size="32" baseType="lpstr">
      <vt:lpstr>LeedsMet template</vt:lpstr>
      <vt:lpstr>1_LeedsMet template</vt:lpstr>
      <vt:lpstr>2_LeedsMet template</vt:lpstr>
      <vt:lpstr> Engaging students through assessment Dublin City University January 2013 </vt:lpstr>
      <vt:lpstr>Disengaged students</vt:lpstr>
      <vt:lpstr>Yorke reported that for full-time and sandwich students, factors influencing drop out were</vt:lpstr>
      <vt:lpstr>Additionally, withdrawal of failure is more probable when:</vt:lpstr>
      <vt:lpstr>Poor attendance correlates with drop out and low engagement:</vt:lpstr>
      <vt:lpstr>Further factors identified by Peelo and Wareham including assessment issues</vt:lpstr>
      <vt:lpstr>Mature students drop out too</vt:lpstr>
      <vt:lpstr>What can universities do?</vt:lpstr>
      <vt:lpstr>Good feedback practice: </vt:lpstr>
      <vt:lpstr>Using formative assessment to promote independence and learning</vt:lpstr>
      <vt:lpstr>Encouraging students to take assessment more seriously</vt:lpstr>
      <vt:lpstr>Making assessment work well</vt:lpstr>
      <vt:lpstr>Drop out and assessment</vt:lpstr>
      <vt:lpstr>Can we provide opportunities for multiple assessment?</vt:lpstr>
      <vt:lpstr>Play fair with students by avoiding using ‘final language’ (Boud)</vt:lpstr>
      <vt:lpstr>Play fair by giving feedback to students with diverse abilities</vt:lpstr>
      <vt:lpstr>The uses of computer-assisted formative assessment.</vt:lpstr>
      <vt:lpstr>Assessment, confidence and retention</vt:lpstr>
      <vt:lpstr>Students who believe that intelligence is malleable may be more robust</vt:lpstr>
      <vt:lpstr>Helping students understand the rules of the game</vt:lpstr>
      <vt:lpstr>Problems associated with reading</vt:lpstr>
      <vt:lpstr>Help students understand what is required with reading</vt:lpstr>
      <vt:lpstr>Making the most of feedback</vt:lpstr>
      <vt:lpstr>Use formative assessment to help students with writing</vt:lpstr>
      <vt:lpstr>What can we do as individuals  to engage students through assessment?</vt:lpstr>
      <vt:lpstr>Engaging students through assessment</vt:lpstr>
      <vt:lpstr>These and other slides will be available on my website at www.sally-brown.net</vt:lpstr>
      <vt:lpstr>Useful references</vt:lpstr>
      <vt:lpstr>Further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2013-01-29T10:43:15Z</dcterms:modified>
</cp:coreProperties>
</file>