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Masters/slideMaster19.xml" ContentType="application/vnd.openxmlformats-officedocument.presentationml.slideMaster+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theme/theme18.xml" ContentType="application/vnd.openxmlformats-officedocument.theme+xml"/>
  <Override PartName="/ppt/notesSlides/notesSlide16.xml" ContentType="application/vnd.openxmlformats-officedocument.presentationml.notesSlide+xml"/>
  <Override PartName="/ppt/slideMasters/slideMaster15.xml" ContentType="application/vnd.openxmlformats-officedocument.presentationml.slide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theme/theme14.xml" ContentType="application/vnd.openxmlformats-officedocument.theme+xml"/>
  <Override PartName="/ppt/notesSlides/notesSlide12.xml" ContentType="application/vnd.openxmlformats-officedocument.presentationml.notesSlide+xml"/>
  <Override PartName="/ppt/theme/theme21.xml" ContentType="application/vnd.openxmlformats-officedocument.them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Masters/slideMaster18.xml" ContentType="application/vnd.openxmlformats-officedocument.presentationml.slideMaster+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theme/theme19.xml" ContentType="application/vnd.openxmlformats-officedocument.theme+xml"/>
  <Override PartName="/ppt/notesSlides/notesSlide15.xml" ContentType="application/vnd.openxmlformats-officedocument.presentationml.notesSlide+xml"/>
  <Override PartName="/docProps/app.xml" ContentType="application/vnd.openxmlformats-officedocument.extended-properties+xml"/>
  <Override PartName="/ppt/slideMasters/slideMaster14.xml" ContentType="application/vnd.openxmlformats-officedocument.presentationml.slideMaster+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theme/theme17.xml" ContentType="application/vnd.openxmlformats-officedocument.them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theme/theme22.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theme/theme20.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Masters/slideMaster17.xml" ContentType="application/vnd.openxmlformats-officedocument.presentationml.slideMaster+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theme/theme16.xml" ContentType="application/vnd.openxmlformats-officedocument.theme+xml"/>
  <Override PartName="/ppt/notesSlides/notesSlide14.xml" ContentType="application/vnd.openxmlformats-officedocument.presentationml.notesSlide+xml"/>
  <Override PartName="/ppt/slideMasters/slideMaster13.xml" ContentType="application/vnd.openxmlformats-officedocument.presentationml.slideMaster+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slideMasters/slideMaster20.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theme/theme4.xml" ContentType="application/vnd.openxmlformats-officedocument.theme+xml"/>
  <Override PartName="/ppt/slideLayouts/slideLayout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17" r:id="rId3"/>
    <p:sldMasterId id="2147483819" r:id="rId4"/>
    <p:sldMasterId id="2147483822" r:id="rId5"/>
    <p:sldMasterId id="2147483824" r:id="rId6"/>
    <p:sldMasterId id="2147483826" r:id="rId7"/>
    <p:sldMasterId id="2147483828" r:id="rId8"/>
    <p:sldMasterId id="2147483830" r:id="rId9"/>
    <p:sldMasterId id="2147483832" r:id="rId10"/>
    <p:sldMasterId id="2147483834" r:id="rId11"/>
    <p:sldMasterId id="2147483836" r:id="rId12"/>
    <p:sldMasterId id="2147483838" r:id="rId13"/>
    <p:sldMasterId id="2147483840" r:id="rId14"/>
    <p:sldMasterId id="2147483844" r:id="rId15"/>
    <p:sldMasterId id="2147483847" r:id="rId16"/>
    <p:sldMasterId id="2147483849" r:id="rId17"/>
    <p:sldMasterId id="2147483851" r:id="rId18"/>
    <p:sldMasterId id="2147483853" r:id="rId19"/>
    <p:sldMasterId id="2147483855" r:id="rId20"/>
  </p:sldMasterIdLst>
  <p:notesMasterIdLst>
    <p:notesMasterId r:id="rId53"/>
  </p:notesMasterIdLst>
  <p:handoutMasterIdLst>
    <p:handoutMasterId r:id="rId54"/>
  </p:handoutMasterIdLst>
  <p:sldIdLst>
    <p:sldId id="257" r:id="rId21"/>
    <p:sldId id="385" r:id="rId22"/>
    <p:sldId id="391" r:id="rId23"/>
    <p:sldId id="386" r:id="rId24"/>
    <p:sldId id="384" r:id="rId25"/>
    <p:sldId id="397" r:id="rId26"/>
    <p:sldId id="373" r:id="rId27"/>
    <p:sldId id="349" r:id="rId28"/>
    <p:sldId id="319" r:id="rId29"/>
    <p:sldId id="320" r:id="rId30"/>
    <p:sldId id="393" r:id="rId31"/>
    <p:sldId id="394" r:id="rId32"/>
    <p:sldId id="395" r:id="rId33"/>
    <p:sldId id="396" r:id="rId34"/>
    <p:sldId id="321" r:id="rId35"/>
    <p:sldId id="338" r:id="rId36"/>
    <p:sldId id="322" r:id="rId37"/>
    <p:sldId id="336" r:id="rId38"/>
    <p:sldId id="335" r:id="rId39"/>
    <p:sldId id="365" r:id="rId40"/>
    <p:sldId id="366" r:id="rId41"/>
    <p:sldId id="367" r:id="rId42"/>
    <p:sldId id="337" r:id="rId43"/>
    <p:sldId id="341" r:id="rId44"/>
    <p:sldId id="342" r:id="rId45"/>
    <p:sldId id="343" r:id="rId46"/>
    <p:sldId id="316" r:id="rId47"/>
    <p:sldId id="382" r:id="rId48"/>
    <p:sldId id="270" r:id="rId49"/>
    <p:sldId id="271" r:id="rId50"/>
    <p:sldId id="272" r:id="rId51"/>
    <p:sldId id="317" r:id="rId5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463" autoAdjust="0"/>
    <p:restoredTop sz="99000" autoAdjust="0"/>
  </p:normalViewPr>
  <p:slideViewPr>
    <p:cSldViewPr>
      <p:cViewPr>
        <p:scale>
          <a:sx n="50" d="100"/>
          <a:sy n="50" d="100"/>
        </p:scale>
        <p:origin x="-1008" y="-7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3888"/>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6.xml"/><Relationship Id="rId39" Type="http://schemas.openxmlformats.org/officeDocument/2006/relationships/slide" Target="slides/slide19.xml"/><Relationship Id="rId21" Type="http://schemas.openxmlformats.org/officeDocument/2006/relationships/slide" Target="slides/slide1.xml"/><Relationship Id="rId34" Type="http://schemas.openxmlformats.org/officeDocument/2006/relationships/slide" Target="slides/slide14.xml"/><Relationship Id="rId42" Type="http://schemas.openxmlformats.org/officeDocument/2006/relationships/slide" Target="slides/slide22.xml"/><Relationship Id="rId47" Type="http://schemas.openxmlformats.org/officeDocument/2006/relationships/slide" Target="slides/slide27.xml"/><Relationship Id="rId50" Type="http://schemas.openxmlformats.org/officeDocument/2006/relationships/slide" Target="slides/slide30.xml"/><Relationship Id="rId55" Type="http://schemas.openxmlformats.org/officeDocument/2006/relationships/commentAuthors" Target="commentAuthor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5.xml"/><Relationship Id="rId33" Type="http://schemas.openxmlformats.org/officeDocument/2006/relationships/slide" Target="slides/slide13.xml"/><Relationship Id="rId38" Type="http://schemas.openxmlformats.org/officeDocument/2006/relationships/slide" Target="slides/slide18.xml"/><Relationship Id="rId46" Type="http://schemas.openxmlformats.org/officeDocument/2006/relationships/slide" Target="slides/slide26.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9.xml"/><Relationship Id="rId41" Type="http://schemas.openxmlformats.org/officeDocument/2006/relationships/slide" Target="slides/slide21.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4.xml"/><Relationship Id="rId32" Type="http://schemas.openxmlformats.org/officeDocument/2006/relationships/slide" Target="slides/slide12.xml"/><Relationship Id="rId37" Type="http://schemas.openxmlformats.org/officeDocument/2006/relationships/slide" Target="slides/slide17.xml"/><Relationship Id="rId40" Type="http://schemas.openxmlformats.org/officeDocument/2006/relationships/slide" Target="slides/slide20.xml"/><Relationship Id="rId45" Type="http://schemas.openxmlformats.org/officeDocument/2006/relationships/slide" Target="slides/slide25.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slide" Target="slides/slide8.xml"/><Relationship Id="rId36" Type="http://schemas.openxmlformats.org/officeDocument/2006/relationships/slide" Target="slides/slide16.xml"/><Relationship Id="rId49" Type="http://schemas.openxmlformats.org/officeDocument/2006/relationships/slide" Target="slides/slide29.xml"/><Relationship Id="rId57"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11.xml"/><Relationship Id="rId44" Type="http://schemas.openxmlformats.org/officeDocument/2006/relationships/slide" Target="slides/slide24.xml"/><Relationship Id="rId52" Type="http://schemas.openxmlformats.org/officeDocument/2006/relationships/slide" Target="slides/slide3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slide" Target="slides/slide7.xml"/><Relationship Id="rId30" Type="http://schemas.openxmlformats.org/officeDocument/2006/relationships/slide" Target="slides/slide10.xml"/><Relationship Id="rId35" Type="http://schemas.openxmlformats.org/officeDocument/2006/relationships/slide" Target="slides/slide15.xml"/><Relationship Id="rId43" Type="http://schemas.openxmlformats.org/officeDocument/2006/relationships/slide" Target="slides/slide23.xml"/><Relationship Id="rId48" Type="http://schemas.openxmlformats.org/officeDocument/2006/relationships/slide" Target="slides/slide28.xml"/><Relationship Id="rId56"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31.xml"/><Relationship Id="rId3" Type="http://schemas.openxmlformats.org/officeDocument/2006/relationships/slideMaster" Target="slideMasters/slideMaster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19</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20</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21</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22</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23</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24</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25</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26</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27</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184E1A11-1949-4C8F-A6FB-B0A0BF157F99}" type="slidenum">
              <a:rPr lang="en-US" smtClean="0"/>
              <a:pPr/>
              <a:t>7</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E6119AE-EA1D-4640-9706-736DE15E287A}" type="slidenum">
              <a:rPr lang="en-US" smtClean="0"/>
              <a:pPr/>
              <a:t>8</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9</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10</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16</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17</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17</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18</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016C64A9-6983-4F06-A7E5-F918A8C01440}" type="datetime1">
              <a:rPr lang="en-GB"/>
              <a:pPr>
                <a:defRPr/>
              </a:pPr>
              <a:t>29/01/2013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00E4DF-EFD1-4A12-B9BF-65275F4CEFB9}" type="datetime1">
              <a:rPr lang="en-GB"/>
              <a:pPr>
                <a:defRPr/>
              </a:pPr>
              <a:t>29/01/2013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F973B0A-A54F-4A74-9354-E411B097E3E9}" type="datetime1">
              <a:rPr lang="en-GB"/>
              <a:pPr>
                <a:defRPr/>
              </a:pPr>
              <a:t>29/01/2013</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16C64A9-6983-4F06-A7E5-F918A8C01440}" type="datetime1">
              <a:rPr lang="en-GB" smtClean="0"/>
              <a:pPr>
                <a:defRPr/>
              </a:pPr>
              <a:t>29/01/2013</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CF18B3D2-DCBE-4955-9C96-34A96C43EFEB}" type="slidenum">
              <a:rPr lang="en-GB" altLang="en-US" smtClean="0"/>
              <a:pPr>
                <a:defRPr/>
              </a:pPr>
              <a:t>‹#›</a:t>
            </a:fld>
            <a:endParaRPr lang="en-GB"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smtClean="0"/>
              <a:t>Click to edit Master title style</a:t>
            </a:r>
            <a:endParaRPr lang="en-GB"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347CE19-FE1C-4B06-BBA9-10A21D91036B}" type="datetime1">
              <a:rPr lang="en-GB" smtClean="0"/>
              <a:pPr>
                <a:defRPr/>
              </a:pPr>
              <a:t>29/01/2013</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F0535B-75E9-4CB3-B0E4-0AC422270E03}"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05F7B0D-F9DC-4BBE-B62C-A1B65C65482A}" type="datetime1">
              <a:rPr lang="en-GB" smtClean="0"/>
              <a:pPr>
                <a:defRPr/>
              </a:pPr>
              <a:t>29/01/2013</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C9A1B1-0B1B-48DE-B7D0-4B11B6B685C2}"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062C886-E92A-485D-B7A1-92D236DB8615}" type="datetime1">
              <a:rPr lang="en-GB" smtClean="0"/>
              <a:pPr>
                <a:defRPr/>
              </a:pPr>
              <a:t>29/01/2013</a:t>
            </a:fld>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758CEF-0C5D-49F0-A4A6-71891C8D6508}"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75B22B2-177B-40D2-A4B5-EE24667E5467}" type="datetime1">
              <a:rPr lang="en-GB" smtClean="0"/>
              <a:pPr>
                <a:defRPr/>
              </a:pPr>
              <a:t>29/01/2013</a:t>
            </a:fld>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B2F532F-0829-49AF-B313-2DDBAA34A4F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2E82A2-DF58-4191-ADE5-EBE5DC67D2A7}" type="datetime1">
              <a:rPr lang="en-GB" smtClean="0"/>
              <a:pPr>
                <a:defRPr/>
              </a:pPr>
              <a:t>29/01/2013</a:t>
            </a:fld>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AA51078-4A6E-4968-9AF5-3E30C27C6680}"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E905A2-C8FB-44C4-8ABF-9F903AC7A933}" type="datetime1">
              <a:rPr lang="en-GB" smtClean="0"/>
              <a:pPr>
                <a:defRPr/>
              </a:pPr>
              <a:t>29/01/2013</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3CE839-BDAC-485A-894A-B8F68FCA2F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3D172B3-1794-46E8-B9C9-1E3D27086648}" type="datetime1">
              <a:rPr lang="en-GB"/>
              <a:pPr>
                <a:defRPr/>
              </a:pPr>
              <a:t>29/01/2013</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7319E1-E700-46BC-9D59-3160D3FE27A9}" type="datetime1">
              <a:rPr lang="en-GB" smtClean="0"/>
              <a:pPr>
                <a:defRPr/>
              </a:pPr>
              <a:t>29/01/2013</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0E7660-B0E7-42AF-9F7F-B3669319AE0D}"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A00E4DF-EFD1-4A12-B9BF-65275F4CEFB9}" type="datetime1">
              <a:rPr lang="en-GB" smtClean="0"/>
              <a:pPr>
                <a:defRPr/>
              </a:pPr>
              <a:t>29/01/2013</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6F5618-ED01-45A8-9B51-29701B9CA2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973B0A-A54F-4A74-9354-E411B097E3E9}" type="datetime1">
              <a:rPr lang="en-GB" smtClean="0"/>
              <a:pPr>
                <a:defRPr/>
              </a:pPr>
              <a:t>29/01/2013</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862B7F-79BD-46A4-875A-9629A9721C54}"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780D3-5DEC-4DAF-9313-8BA86253756D}"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99CF45-4F32-421D-A8A3-D1D94C3A95F1}"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4967A5-F8E3-4D82-9A98-C09F29D2598D}"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4ADCCC-9C7D-4382-8870-AD0C08DEE157}"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DEB9F4-B5F6-4FB0-846F-50275B70A16A}" type="datetimeFigureOut">
              <a:rPr lang="en-US"/>
              <a:pPr>
                <a:defRPr/>
              </a:pPr>
              <a:t>1/29/2013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5A8050-1905-47BF-9906-E2F26365CCFB}"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DE6737-3C19-4FA7-A029-540DF42B1E83}"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2198DC1-C081-480F-8CAE-0C86DD32E8FA}"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8A6DE00-398E-4C22-9787-B76644493DEB}"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C32CC0-800C-44F1-914C-C4F7D84159D7}"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D81B2B-7E7A-4597-8E0C-EBBDA900220A}"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18E1F5D-851E-4431-9ADB-B3E85260328E}"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FC4AE9-DE3E-402F-8F71-FC52CA3972D7}"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31DC11-4629-4091-99DF-D537B0AF054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347CE19-FE1C-4B06-BBA9-10A21D91036B}" type="datetime1">
              <a:rPr lang="en-GB"/>
              <a:pPr>
                <a:defRPr/>
              </a:pPr>
              <a:t>29/01/2013</a:t>
            </a:fld>
            <a:endParaRPr lang="en-GB"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019BBC-EC5A-43D8-A528-9F7EDB7E5282}"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02C484-F0F5-488A-A25A-F9FA5D6AA712}"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746296-66D8-43DF-9246-8C9876B895BB}"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6000B45-8678-4598-AAB5-A78ED998342E}"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05AD3A-6800-46CE-BA6A-036345561B33}"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07AAAF-774E-46E2-BAEE-5A8085DBD211}"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ACED3B-9C1B-4248-BBDE-8BBA52209541}"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5907-AB72-41D9-8E6E-29DA72659D70}"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9651E3-C778-4AAA-821B-6E4945432C75}"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8B96E7-C393-4FDB-BA9F-5A32D8822948}"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26168-AEE5-4AAA-81DE-E342FC7E9ACD}"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F546-C9F5-447A-89BF-248B9862BC00}"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661FAF3-9871-4CA9-A823-F5DE17A4B7B3}" type="datetimeFigureOut">
              <a:rPr lang="en-US"/>
              <a:pPr>
                <a:defRPr/>
              </a:pPr>
              <a:t>1/29/2013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75C338-F925-44F0-A05C-E039A193829B}"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383AFD-7AAF-4D3C-A92C-D013EED6656D}" type="datetimeFigureOut">
              <a:rPr lang="en-US"/>
              <a:pPr>
                <a:defRPr/>
              </a:pPr>
              <a:t>1/29/2013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FA1BD2-1770-49F7-BA55-807167C09724}"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D67A0E-6C6E-4CF3-A588-0EED5DAA2AB8}"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93CBC8-1AAA-4BA9-8F58-30CD95299BF8}"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7643D2-8D03-4216-BE07-46F5CAEC39B7}" type="datetimeFigureOut">
              <a:rPr lang="en-US"/>
              <a:pPr>
                <a:defRPr/>
              </a:pPr>
              <a:t>1/29/2013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A722EA-C734-4580-AFC5-2E70E602525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305F7B0D-F9DC-4BBE-B62C-A1B65C65482A}" type="datetime1">
              <a:rPr lang="en-GB"/>
              <a:pPr>
                <a:defRPr/>
              </a:pPr>
              <a:t>29/01/2013</a:t>
            </a:fld>
            <a:endParaRPr lang="en-GB"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94F7B5-A5B3-4F5A-A83D-50711DCF5F6D}"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BE3FB52-E1DD-4436-B392-C2A3F2B60E7C}"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C31927-73DF-4D9B-AE83-747F5FBB5F95}"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257DECA-BDC1-4EE2-9DFF-DE777FF5CC20}"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36A86E-A688-4111-B710-A40ED97938DC}"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C19682-7821-4CC8-BA42-669FD2B931F2}"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B0CDF6-2A09-4E4F-A501-B19CAF016574}"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D63C7A-D3E5-4FCE-AF34-9F6666EAFD6F}"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6980EC-41E6-47F2-A92A-6A4BC247FACC}" type="datetimeFigureOut">
              <a:rPr lang="en-US"/>
              <a:pPr>
                <a:defRPr/>
              </a:pPr>
              <a:t>1/29/2013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E61101-504A-4998-9C76-456BD82AF04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062C886-E92A-485D-B7A1-92D236DB8615}" type="datetime1">
              <a:rPr lang="en-GB"/>
              <a:pPr>
                <a:defRPr/>
              </a:pPr>
              <a:t>29/01/2013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F75B22B2-177B-40D2-A4B5-EE24667E5467}" type="datetime1">
              <a:rPr lang="en-GB"/>
              <a:pPr>
                <a:defRPr/>
              </a:pPr>
              <a:t>29/01/2013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22E82A2-DF58-4191-ADE5-EBE5DC67D2A7}" type="datetime1">
              <a:rPr lang="en-GB"/>
              <a:pPr>
                <a:defRPr/>
              </a:pPr>
              <a:t>29/01/2013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9E905A2-C8FB-44C4-8ABF-9F903AC7A933}" type="datetime1">
              <a:rPr lang="en-GB"/>
              <a:pPr>
                <a:defRPr/>
              </a:pPr>
              <a:t>29/01/2013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A7319E1-E700-46BC-9D59-3160D3FE27A9}" type="datetime1">
              <a:rPr lang="en-GB"/>
              <a:pPr>
                <a:defRPr/>
              </a:pPr>
              <a:t>29/01/2013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31.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32.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33.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34.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theme" Target="../theme/theme15.xml"/><Relationship Id="rId2" Type="http://schemas.openxmlformats.org/officeDocument/2006/relationships/slideLayout" Target="../slideLayouts/slideLayout39.xml"/><Relationship Id="rId1" Type="http://schemas.openxmlformats.org/officeDocument/2006/relationships/slideLayout" Target="../slideLayouts/slideLayout38.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40.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41.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42.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4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4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2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27.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8.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29.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D250A522-A162-4E4C-B7A9-EC86B3D46CEC}" type="datetime1">
              <a:rPr lang="en-GB"/>
              <a:pPr>
                <a:defRPr/>
              </a:pPr>
              <a:t>29/01/2013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700240A-1585-4C83-90BE-139EE6A6C472}"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52D3A817-BB9C-4E58-9070-EF18A4B433B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E181BA3-8EF6-4502-BF53-120050CD86EE}"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14EBF77-9014-4191-875E-EFDB9D8C596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D2A7B9-BFC1-44F9-B000-C9DEA1736AA9}"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4A8BC4D-13B8-4499-9351-4DCE6F6CDF2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3BF5A286-C44C-4FC7-8B1C-610E7E195618}"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E7F870D5-A69F-4F87-8B6C-8C42CFB8A1C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289A9237-8170-4933-9D4C-8D6C64F70341}"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10D4B0D8-7246-4E0D-B1C2-53DB94C81C6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92BBA7A-B1CB-41D0-A44C-8FA54A61820B}"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A59E6305-64A3-474D-90DA-20E861D1453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5" r:id="rId1"/>
    <p:sldLayoutId id="2147483846"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35E9CB4-E2B4-48C6-8F65-7E3C9B383AEB}"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87B5F73-5174-48F1-B1E2-4F419015815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8"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38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6F39F3FD-7C00-43E6-85E6-79AC8290F998}"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0137EE4C-7735-4E32-B9F4-B9D4146E384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0"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41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F2942E8-4A84-4A8F-9645-9BEAEBD51327}"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F3EA2AFF-773E-4AFE-B1D6-F54BA8C65B9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2"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43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FC0447FE-F373-4544-BDA5-DED1EC15CED4}"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ECD5BA1-0C37-4494-91F1-DFFA8DB762A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4"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250A522-A162-4E4C-B7A9-EC86B3D46CEC}" type="datetime1">
              <a:rPr lang="en-GB" smtClean="0"/>
              <a:pPr>
                <a:defRPr/>
              </a:pPr>
              <a:t>29/01/2013</a:t>
            </a:fld>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hf sldNum="0" hdr="0" ftr="0" dt="0"/>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A901C85C-7709-42FA-85E1-40EFEF2F2C80}"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D796739-DDB8-4857-9BB5-BB631F10D40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04E8D3-4E57-4A72-A434-ABED1A5444F9}"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B5B8CF7-1D56-4B57-8819-D1536A526F8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8"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ECB061D-A330-4E9F-9C2F-E21F8650F232}"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DB4C1CC-B915-439D-808D-E2E3B073237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20" r:id="rId1"/>
    <p:sldLayoutId id="2147483821"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7E101C6-EE19-4E8E-B7A0-3AC5AF4DA854}"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3691C953-0224-4ED8-AB21-ECC3F4177BF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2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CF04658C-A48D-4FC1-B670-6DEBB2ADDC90}"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CCCB1BE-FAF5-455F-8C0E-1318258BF77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2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7119C089-0791-4C8E-A869-EB4FAD899FF5}"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D2A51509-786D-499C-BB55-54BEAA8F4D1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2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D81A865-329D-46FE-939F-38FD95ECDD74}"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38BB581-9C5A-4494-ABF2-A940DCD26C3D}"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2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E264B66D-FEB6-491F-830A-D80F645EA250}" type="datetimeFigureOut">
              <a:rPr lang="en-US"/>
              <a:pPr>
                <a:defRPr/>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3D096C3-12FE-4F0C-B099-4332835641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Transformative assessment in higher education</a:t>
            </a:r>
            <a:endParaRPr lang="en-GB" sz="4000" b="0" dirty="0" smtClean="0"/>
          </a:p>
        </p:txBody>
      </p:sp>
      <p:sp>
        <p:nvSpPr>
          <p:cNvPr id="3075" name="Rectangle 3"/>
          <p:cNvSpPr>
            <a:spLocks noGrp="1" noChangeArrowheads="1"/>
          </p:cNvSpPr>
          <p:nvPr>
            <p:ph type="subTitle" idx="1"/>
          </p:nvPr>
        </p:nvSpPr>
        <p:spPr>
          <a:xfrm>
            <a:off x="827088" y="3000372"/>
            <a:ext cx="6248400" cy="3357566"/>
          </a:xfrm>
        </p:spPr>
        <p:txBody>
          <a:bodyPr/>
          <a:lstStyle/>
          <a:p>
            <a:pPr algn="ctr" eaLnBrk="1" hangingPunct="1">
              <a:defRPr/>
            </a:pPr>
            <a:r>
              <a:rPr lang="en-GB" dirty="0" smtClean="0">
                <a:solidFill>
                  <a:schemeClr val="tx2">
                    <a:lumMod val="60000"/>
                    <a:lumOff val="40000"/>
                  </a:schemeClr>
                </a:solidFill>
              </a:rPr>
              <a:t>Dublin City University</a:t>
            </a:r>
          </a:p>
          <a:p>
            <a:pPr algn="ctr" eaLnBrk="1" hangingPunct="1">
              <a:defRPr/>
            </a:pPr>
            <a:r>
              <a:rPr lang="en-GB" sz="2400" dirty="0" smtClean="0">
                <a:solidFill>
                  <a:schemeClr val="tx2">
                    <a:lumMod val="60000"/>
                    <a:lumOff val="40000"/>
                  </a:schemeClr>
                </a:solidFill>
              </a:rPr>
              <a:t>School of Nursing and Human Science</a:t>
            </a:r>
          </a:p>
          <a:p>
            <a:pPr algn="ctr" eaLnBrk="1" hangingPunct="1">
              <a:defRPr/>
            </a:pPr>
            <a:r>
              <a:rPr lang="en-GB" sz="2400" dirty="0" smtClean="0">
                <a:solidFill>
                  <a:schemeClr val="tx2">
                    <a:lumMod val="60000"/>
                    <a:lumOff val="40000"/>
                  </a:schemeClr>
                </a:solidFill>
              </a:rPr>
              <a:t>January 2013</a:t>
            </a:r>
            <a:endParaRPr lang="en-GB" sz="2400" dirty="0" smtClean="0"/>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smtClean="0"/>
              <a:t>Exploring ways in which assessment can engage students and be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457200" lvl="0" indent="-45720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marL="457200" lvl="0" indent="-45720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marL="457200" lvl="0" indent="-45720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A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720079"/>
          </a:xfrm>
        </p:spPr>
        <p:txBody>
          <a:bodyPr/>
          <a:lstStyle/>
          <a:p>
            <a:r>
              <a:rPr lang="en-GB" dirty="0" smtClean="0"/>
              <a:t>Diverse and innovative assessment helps</a:t>
            </a:r>
          </a:p>
        </p:txBody>
      </p:sp>
      <p:sp>
        <p:nvSpPr>
          <p:cNvPr id="26627" name="Rectangle 3"/>
          <p:cNvSpPr>
            <a:spLocks noGrp="1" noChangeArrowheads="1"/>
          </p:cNvSpPr>
          <p:nvPr>
            <p:ph type="body" idx="1"/>
          </p:nvPr>
        </p:nvSpPr>
        <p:spPr>
          <a:xfrm>
            <a:off x="457200" y="1052736"/>
            <a:ext cx="8229600" cy="5400452"/>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p:txBody>
          <a:bodyPr/>
          <a:lstStyle/>
          <a:p>
            <a:r>
              <a:rPr lang="en-GB" dirty="0" smtClean="0"/>
              <a:t>Stripping out all the joy and enthusiasm with which many enter higher education;</a:t>
            </a:r>
          </a:p>
          <a:p>
            <a:r>
              <a:rPr lang="en-GB" dirty="0" smtClean="0"/>
              <a:t>Pushing them into strategic behaviour (Kneale) through which they become progressively focused on modest outcomes? (‘Just tell me what I have got to do to pass: I can’t afford the time to go for a First’);</a:t>
            </a:r>
          </a:p>
          <a:p>
            <a:r>
              <a:rPr lang="en-GB" dirty="0" smtClean="0"/>
              <a:t>Filling them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251520" y="836712"/>
            <a:ext cx="8640960" cy="5365651"/>
          </a:xfrm>
        </p:spPr>
        <p:txBody>
          <a:bodyPr/>
          <a:lstStyle/>
          <a:p>
            <a:pPr marL="438150" indent="-438150" eaLnBrk="1" hangingPunct="1">
              <a:buFont typeface="Wingdings" pitchFamily="2" charset="2"/>
              <a:buNone/>
              <a:defRPr/>
            </a:pPr>
            <a:r>
              <a:rPr lang="en-GB" sz="2100" dirty="0" smtClean="0"/>
              <a:t>1. 	Tasks should be </a:t>
            </a:r>
            <a:r>
              <a:rPr lang="en-GB" sz="2100" dirty="0" smtClean="0">
                <a:solidFill>
                  <a:schemeClr val="tx2">
                    <a:lumMod val="40000"/>
                    <a:lumOff val="60000"/>
                  </a:schemeClr>
                </a:solidFill>
              </a:rPr>
              <a:t>challenging</a:t>
            </a:r>
            <a:r>
              <a:rPr lang="en-GB" sz="21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100" dirty="0" smtClean="0"/>
              <a:t>2. 	Learning and assessment should be </a:t>
            </a:r>
            <a:r>
              <a:rPr lang="en-GB" sz="2100" dirty="0" smtClean="0">
                <a:solidFill>
                  <a:srgbClr val="AD5CFF"/>
                </a:solidFill>
              </a:rPr>
              <a:t>integrated</a:t>
            </a:r>
            <a:r>
              <a:rPr lang="en-GB" sz="2100" dirty="0" smtClean="0"/>
              <a:t>, assessment should not come at the end of learning but should be part of the learning process;</a:t>
            </a:r>
          </a:p>
          <a:p>
            <a:pPr marL="438150" indent="-438150" eaLnBrk="1" hangingPunct="1">
              <a:buFont typeface="Wingdings" pitchFamily="2" charset="2"/>
              <a:buNone/>
              <a:defRPr/>
            </a:pPr>
            <a:r>
              <a:rPr lang="en-GB" sz="2100" dirty="0" smtClean="0"/>
              <a:t>3. 	Students are involved in self assessment and reflection on their learning, they are involved in </a:t>
            </a:r>
            <a:r>
              <a:rPr lang="en-GB" sz="2100" dirty="0" smtClean="0">
                <a:solidFill>
                  <a:srgbClr val="AD5CFF"/>
                </a:solidFill>
              </a:rPr>
              <a:t>judging performance</a:t>
            </a:r>
            <a:r>
              <a:rPr lang="en-GB" sz="2100" dirty="0" smtClean="0"/>
              <a:t>;</a:t>
            </a:r>
          </a:p>
          <a:p>
            <a:pPr marL="438150" indent="-438150" eaLnBrk="1" hangingPunct="1">
              <a:buFont typeface="Wingdings" pitchFamily="2" charset="2"/>
              <a:buNone/>
              <a:defRPr/>
            </a:pPr>
            <a:r>
              <a:rPr lang="en-GB" sz="2100" dirty="0" smtClean="0"/>
              <a:t>4. 	Assessment should encourage </a:t>
            </a:r>
            <a:r>
              <a:rPr lang="en-GB" sz="2100" dirty="0" err="1" smtClean="0">
                <a:solidFill>
                  <a:srgbClr val="AD5CFF"/>
                </a:solidFill>
              </a:rPr>
              <a:t>metacognition</a:t>
            </a:r>
            <a:r>
              <a:rPr lang="en-GB" sz="2100" dirty="0" smtClean="0"/>
              <a:t>, promoting thinking about the learning process not just the learning outcomes;</a:t>
            </a:r>
          </a:p>
          <a:p>
            <a:pPr marL="438150" indent="-438150" eaLnBrk="1" hangingPunct="1">
              <a:buFont typeface="Wingdings" pitchFamily="2" charset="2"/>
              <a:buNone/>
              <a:defRPr/>
            </a:pPr>
            <a:r>
              <a:rPr lang="en-GB" sz="2100" dirty="0" smtClean="0"/>
              <a:t>5. 	Assessment should have a </a:t>
            </a:r>
            <a:r>
              <a:rPr lang="en-GB" sz="2100" dirty="0" smtClean="0">
                <a:solidFill>
                  <a:srgbClr val="AD5CFF"/>
                </a:solidFill>
              </a:rPr>
              <a:t>formative </a:t>
            </a:r>
            <a:r>
              <a:rPr lang="en-GB" sz="2100" dirty="0" smtClean="0"/>
              <a:t>function, providing ‘</a:t>
            </a:r>
            <a:r>
              <a:rPr lang="en-GB" sz="2100" dirty="0" err="1" smtClean="0"/>
              <a:t>feedforward</a:t>
            </a:r>
            <a:r>
              <a:rPr lang="en-GB" sz="21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smtClean="0"/>
              <a:t>6. 	Assessment expectations should be made </a:t>
            </a:r>
            <a:r>
              <a:rPr lang="en-GB" sz="2200" dirty="0" smtClean="0">
                <a:solidFill>
                  <a:schemeClr val="tx2">
                    <a:lumMod val="40000"/>
                    <a:lumOff val="60000"/>
                  </a:schemeClr>
                </a:solidFill>
              </a:rPr>
              <a:t>visible</a:t>
            </a:r>
            <a:r>
              <a:rPr lang="en-GB" sz="2200" dirty="0" smtClean="0">
                <a:solidFill>
                  <a:srgbClr val="7030A0"/>
                </a:solidFill>
              </a:rPr>
              <a:t> </a:t>
            </a:r>
            <a:r>
              <a:rPr lang="en-GB" sz="2200" dirty="0" smtClean="0"/>
              <a:t>to students as far as possible;</a:t>
            </a:r>
          </a:p>
          <a:p>
            <a:pPr marL="538163" indent="-538163" eaLnBrk="1" hangingPunct="1">
              <a:buFont typeface="Wingdings" pitchFamily="2" charset="2"/>
              <a:buNone/>
              <a:defRPr/>
            </a:pPr>
            <a:r>
              <a:rPr lang="en-GB" sz="2200" dirty="0" smtClean="0"/>
              <a:t>7. 	Tasks should involve the </a:t>
            </a:r>
            <a:r>
              <a:rPr lang="en-GB" sz="2200" dirty="0" smtClean="0">
                <a:solidFill>
                  <a:schemeClr val="tx2">
                    <a:lumMod val="40000"/>
                    <a:lumOff val="60000"/>
                  </a:schemeClr>
                </a:solidFill>
              </a:rPr>
              <a:t>active engagement </a:t>
            </a:r>
            <a:r>
              <a:rPr lang="en-GB" sz="2200" dirty="0" smtClean="0"/>
              <a:t>of students developing the capacity to find things out for themselves and learn independently;</a:t>
            </a:r>
          </a:p>
          <a:p>
            <a:pPr marL="538163" indent="-538163" eaLnBrk="1" hangingPunct="1">
              <a:buFont typeface="Wingdings" pitchFamily="2" charset="2"/>
              <a:buNone/>
              <a:defRPr/>
            </a:pPr>
            <a:r>
              <a:rPr lang="en-GB" sz="2200" dirty="0" smtClean="0"/>
              <a:t>8. 	Tasks should be </a:t>
            </a:r>
            <a:r>
              <a:rPr lang="en-GB" sz="2200" dirty="0" smtClean="0">
                <a:solidFill>
                  <a:schemeClr val="tx2">
                    <a:lumMod val="40000"/>
                    <a:lumOff val="60000"/>
                  </a:schemeClr>
                </a:solidFill>
              </a:rPr>
              <a:t>authentic</a:t>
            </a:r>
            <a:r>
              <a:rPr lang="en-GB" sz="2200" dirty="0" smtClean="0"/>
              <a:t>; worthwhile, relevant and offering students some level of control over their work;</a:t>
            </a:r>
          </a:p>
          <a:p>
            <a:pPr marL="538163" indent="-538163" eaLnBrk="1" hangingPunct="1">
              <a:buFont typeface="Wingdings" pitchFamily="2" charset="2"/>
              <a:buNone/>
              <a:defRPr/>
            </a:pPr>
            <a:r>
              <a:rPr lang="en-GB" sz="2200" dirty="0" smtClean="0"/>
              <a:t>9. 	Tasks are </a:t>
            </a:r>
            <a:r>
              <a:rPr lang="en-GB" sz="2200" dirty="0" smtClean="0">
                <a:solidFill>
                  <a:schemeClr val="tx2">
                    <a:lumMod val="40000"/>
                    <a:lumOff val="60000"/>
                  </a:schemeClr>
                </a:solidFill>
              </a:rPr>
              <a:t>fit for purpose </a:t>
            </a:r>
            <a:r>
              <a:rPr lang="en-GB" sz="2200" dirty="0" smtClean="0"/>
              <a:t>and align with important learning outcomes;</a:t>
            </a:r>
          </a:p>
          <a:p>
            <a:pPr marL="538163" indent="-538163" eaLnBrk="1" hangingPunct="1">
              <a:buFont typeface="Wingdings" pitchFamily="2" charset="2"/>
              <a:buNone/>
              <a:defRPr/>
            </a:pPr>
            <a:r>
              <a:rPr lang="en-GB" sz="2200" dirty="0" smtClean="0"/>
              <a:t>10. 	Assessment should be used to </a:t>
            </a:r>
            <a:r>
              <a:rPr lang="en-GB" sz="2200" dirty="0" smtClean="0">
                <a:solidFill>
                  <a:schemeClr val="tx2">
                    <a:lumMod val="40000"/>
                    <a:lumOff val="60000"/>
                  </a:schemeClr>
                </a:solidFill>
              </a:rPr>
              <a:t>evaluate teaching </a:t>
            </a:r>
            <a:r>
              <a:rPr lang="en-GB" sz="2200" dirty="0" smtClean="0"/>
              <a:t>as well as student learning.</a:t>
            </a:r>
          </a:p>
          <a:p>
            <a:pPr eaLnBrk="1" hangingPunct="1">
              <a:buFont typeface="Wingdings" pitchFamily="2" charset="2"/>
              <a:buNone/>
              <a:defRPr/>
            </a:pPr>
            <a:r>
              <a:rPr lang="en-GB" sz="2200" i="1" dirty="0" smtClean="0"/>
              <a:t>(Sue </a:t>
            </a:r>
            <a:r>
              <a:rPr lang="en-GB" sz="2200" i="1" dirty="0" err="1" smtClean="0"/>
              <a:t>Bloxham</a:t>
            </a:r>
            <a:r>
              <a:rPr lang="en-GB" sz="2200" i="1" dirty="0" smtClean="0"/>
              <a:t>, unpublished paper for HEA)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600" dirty="0" smtClean="0"/>
              <a:t>Good assessment is valid, reliable, practical, developmental, manageable, cost-effective, fit for purpose, relevant, authentic, inclusive, closely linked to learning outcomes and fair.</a:t>
            </a:r>
          </a:p>
          <a:p>
            <a:pPr marL="609600" indent="-609600"/>
            <a:r>
              <a:rPr lang="en-GB" sz="2600" dirty="0" smtClean="0"/>
              <a:t>Is it possible also to make it enjoyable for staff and students?</a:t>
            </a:r>
          </a:p>
          <a:p>
            <a:pPr marL="609600" indent="-609600"/>
            <a:r>
              <a:rPr lang="en-GB" sz="2600" dirty="0" smtClean="0"/>
              <a:t>Incremental assessment has more value in promoting student learning than end-point ‘sudden death’ approaches.</a:t>
            </a:r>
          </a:p>
          <a:p>
            <a:pPr marL="609600" indent="-609600"/>
            <a:endParaRPr lang="en-GB" sz="2600" dirty="0"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dirty="0" smtClean="0"/>
              <a:t>Transformative 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A50021"/>
                </a:solidFill>
              </a:rPr>
              <a:t>Rewarding</a:t>
            </a:r>
            <a:r>
              <a:rPr lang="en-GB" sz="2600" dirty="0" smtClean="0"/>
              <a:t>: students need to feel they are involved in authentic activities that have value and relevance;</a:t>
            </a:r>
          </a:p>
          <a:p>
            <a:pPr marL="609600" indent="-609600"/>
            <a:r>
              <a:rPr lang="en-GB" sz="2600" dirty="0" smtClean="0">
                <a:solidFill>
                  <a:srgbClr val="A50021"/>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A50021"/>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A50021"/>
                </a:solidFill>
              </a:rPr>
              <a:t>Developmental</a:t>
            </a:r>
            <a:r>
              <a:rPr lang="en-GB" sz="2600" dirty="0" smtClean="0"/>
              <a:t> so students are demonstrating the skills they need for future employment, research and life?</a:t>
            </a:r>
          </a:p>
          <a:p>
            <a:pPr marL="609600" indent="-609600"/>
            <a:r>
              <a:rPr lang="en-GB" sz="2600" dirty="0" smtClean="0">
                <a:solidFill>
                  <a:srgbClr val="A50021"/>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A50021"/>
                </a:solidFill>
              </a:rPr>
              <a:t>Enjoyable</a:t>
            </a:r>
            <a:r>
              <a:rPr lang="en-GB" sz="2600" dirty="0" smtClean="0"/>
              <a:t>: both for the students being assessed and the staff doing the marking?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smtClean="0">
                <a:solidFill>
                  <a:srgbClr val="A50021"/>
                </a:solidFill>
              </a:rPr>
              <a:t>Professional</a:t>
            </a:r>
            <a:r>
              <a:rPr lang="en-GB" sz="2200" smtClean="0"/>
              <a:t>: staff should be professionally trained at the right level to undertake assessment and moderation and need to undertake professional development regularly;</a:t>
            </a:r>
          </a:p>
          <a:p>
            <a:pPr marL="609600" indent="-609600"/>
            <a:r>
              <a:rPr lang="en-GB" sz="2200" smtClean="0">
                <a:solidFill>
                  <a:srgbClr val="A50021"/>
                </a:solidFill>
              </a:rPr>
              <a:t>Recognised and rewarded: </a:t>
            </a:r>
            <a:r>
              <a:rPr lang="en-GB" sz="2200" smtClean="0"/>
              <a:t>we need to work out the true costs of assessment in time and money and plan accordingly.</a:t>
            </a:r>
            <a:endParaRPr lang="en-GB" sz="2200" smtClean="0">
              <a:solidFill>
                <a:srgbClr val="A50021"/>
              </a:solidFill>
            </a:endParaRPr>
          </a:p>
          <a:p>
            <a:pPr marL="609600" indent="-609600"/>
            <a:r>
              <a:rPr lang="en-GB" sz="2200" smtClean="0">
                <a:solidFill>
                  <a:srgbClr val="A50021"/>
                </a:solidFill>
              </a:rPr>
              <a:t>Current</a:t>
            </a:r>
            <a:r>
              <a:rPr lang="en-GB" sz="2200" smtClean="0"/>
              <a:t>: regularly updated, on emergent appropriate assessment methods;</a:t>
            </a:r>
          </a:p>
          <a:p>
            <a:pPr marL="609600" indent="-609600"/>
            <a:r>
              <a:rPr lang="en-GB" sz="2200" smtClean="0">
                <a:solidFill>
                  <a:srgbClr val="A50021"/>
                </a:solidFill>
              </a:rPr>
              <a:t>Research-informed</a:t>
            </a:r>
            <a:r>
              <a:rPr lang="en-GB" sz="2200" smtClean="0"/>
              <a:t>: using the best information available on what methods and approaches work well;</a:t>
            </a:r>
          </a:p>
          <a:p>
            <a:pPr marL="609600" indent="-609600"/>
            <a:r>
              <a:rPr lang="en-GB" sz="2200" smtClean="0">
                <a:solidFill>
                  <a:srgbClr val="A50021"/>
                </a:solidFill>
              </a:rPr>
              <a:t>Creative</a:t>
            </a:r>
            <a:r>
              <a:rPr lang="en-GB" sz="2200" smtClean="0"/>
              <a:t>: seeking out innovative assessment methods that are fit for purpose;</a:t>
            </a:r>
          </a:p>
          <a:p>
            <a:pPr marL="609600" indent="-609600"/>
            <a:r>
              <a:rPr lang="en-GB" sz="2200" smtClean="0">
                <a:solidFill>
                  <a:srgbClr val="A50021"/>
                </a:solidFill>
              </a:rPr>
              <a:t>Inclusive</a:t>
            </a:r>
            <a:r>
              <a:rPr lang="en-GB" sz="2200" smtClean="0"/>
              <a:t>: designing alternative assessments for disabled students from the outset.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transform student learning and student lives.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pic>
        <p:nvPicPr>
          <p:cNvPr id="5" name="Picture 4" descr="knock on door.JPG"/>
          <p:cNvPicPr>
            <a:picLocks noChangeAspect="1"/>
          </p:cNvPicPr>
          <p:nvPr/>
        </p:nvPicPr>
        <p:blipFill>
          <a:blip r:embed="rId2" cstate="email">
            <a:lum bright="26000" contrast="41000"/>
          </a:blip>
          <a:srcRect/>
          <a:stretch>
            <a:fillRect/>
          </a:stretch>
        </p:blipFill>
        <p:spPr>
          <a:xfrm>
            <a:off x="914400" y="0"/>
            <a:ext cx="7543800" cy="6829778"/>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Jossey-Bass.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Instead</a:t>
            </a:r>
            <a:endParaRPr lang="en-GB" dirty="0"/>
          </a:p>
        </p:txBody>
      </p:sp>
      <p:sp>
        <p:nvSpPr>
          <p:cNvPr id="3" name="Content Placeholder 2"/>
          <p:cNvSpPr>
            <a:spLocks noGrp="1"/>
          </p:cNvSpPr>
          <p:nvPr>
            <p:ph idx="1"/>
          </p:nvPr>
        </p:nvSpPr>
        <p:spPr/>
        <p:txBody>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kind of student experience? Here’s my highest hope. One that:</a:t>
            </a:r>
            <a:endParaRPr lang="en-GB" dirty="0"/>
          </a:p>
        </p:txBody>
      </p:sp>
      <p:sp>
        <p:nvSpPr>
          <p:cNvPr id="3" name="Content Placeholder 2"/>
          <p:cNvSpPr>
            <a:spLocks noGrp="1"/>
          </p:cNvSpPr>
          <p:nvPr>
            <p:ph idx="1"/>
          </p:nvPr>
        </p:nvSpPr>
        <p:spPr/>
        <p:txBody>
          <a:bodyPr/>
          <a:lstStyle/>
          <a:p>
            <a:r>
              <a:rPr lang="en-GB" dirty="0" smtClean="0"/>
              <a:t>Enables every student to learn to the highest level, stretched so each achieves their personal best;</a:t>
            </a:r>
          </a:p>
          <a:p>
            <a:r>
              <a:rPr lang="en-GB" dirty="0" smtClean="0"/>
              <a:t>Is inclusive, with equal opportunities for all, whatever their previous backgrounds in learning and life;</a:t>
            </a:r>
          </a:p>
          <a:p>
            <a:r>
              <a:rPr lang="en-GB" dirty="0" smtClean="0"/>
              <a:t>Offers each student the chance to thrive in a context of challenge and support;</a:t>
            </a:r>
          </a:p>
          <a:p>
            <a:r>
              <a:rPr lang="en-GB" dirty="0" smtClean="0"/>
              <a:t>Provides transformative opportunities which encourages students to grow as people;</a:t>
            </a:r>
          </a:p>
          <a:p>
            <a:r>
              <a:rPr lang="en-GB" dirty="0" smtClean="0"/>
              <a:t>Engenders a collegiate atmosphere where students make valuable friendships and networks that last throughout their lives.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can be transformative if we do it well</a:t>
            </a:r>
            <a:endParaRPr lang="en-GB" dirty="0"/>
          </a:p>
        </p:txBody>
      </p:sp>
      <p:sp>
        <p:nvSpPr>
          <p:cNvPr id="3" name="Content Placeholder 2"/>
          <p:cNvSpPr>
            <a:spLocks noGrp="1"/>
          </p:cNvSpPr>
          <p:nvPr>
            <p:ph idx="1"/>
          </p:nvPr>
        </p:nvSpPr>
        <p:spPr/>
        <p:txBody>
          <a:bodyPr/>
          <a:lstStyle/>
          <a:p>
            <a:pPr marL="609600" indent="-609600"/>
            <a:r>
              <a:rPr lang="en-GB" dirty="0" smtClean="0"/>
              <a:t>Effective assessment significantly and positively impacts on student learning, (</a:t>
            </a:r>
            <a:r>
              <a:rPr lang="en-GB" dirty="0" err="1" smtClean="0"/>
              <a:t>Boud</a:t>
            </a:r>
            <a:r>
              <a:rPr lang="en-GB" dirty="0" smtClean="0"/>
              <a:t>, Mentkowski, Knight and Yorke and many others).</a:t>
            </a:r>
          </a:p>
          <a:p>
            <a:pPr marL="609600" indent="-609600"/>
            <a:r>
              <a:rPr lang="en-GB" dirty="0" smtClean="0"/>
              <a:t>Assessment shapes student behaviour (marks as money) and poor assessment encourages strategic behaviour (Kneale). </a:t>
            </a:r>
            <a:endParaRPr lang="en-GB" smtClean="0"/>
          </a:p>
          <a:p>
            <a:pPr marL="609600" indent="-609600"/>
            <a:r>
              <a:rPr lang="en-GB" smtClean="0"/>
              <a:t>Clever </a:t>
            </a:r>
            <a:r>
              <a:rPr lang="en-GB" dirty="0" smtClean="0"/>
              <a:t>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endParaRPr lang="en-GB"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49238"/>
            <a:ext cx="7543800" cy="863600"/>
          </a:xfrm>
        </p:spPr>
        <p:txBody>
          <a:bodyPr/>
          <a:lstStyle/>
          <a:p>
            <a:pPr eaLnBrk="1" hangingPunct="1"/>
            <a:r>
              <a:rPr lang="en-GB" sz="3200" dirty="0" smtClean="0"/>
              <a:t>The current context</a:t>
            </a:r>
          </a:p>
        </p:txBody>
      </p:sp>
      <p:sp>
        <p:nvSpPr>
          <p:cNvPr id="5123" name="Rectangle 3"/>
          <p:cNvSpPr>
            <a:spLocks noGrp="1" noChangeArrowheads="1"/>
          </p:cNvSpPr>
          <p:nvPr>
            <p:ph type="body" idx="1"/>
          </p:nvPr>
        </p:nvSpPr>
        <p:spPr/>
        <p:txBody>
          <a:bodyPr/>
          <a:lstStyle/>
          <a:p>
            <a:pPr eaLnBrk="1" hangingPunct="1"/>
            <a:r>
              <a:rPr lang="en-GB" sz="2600" dirty="0" smtClean="0"/>
              <a:t>A changing climate for </a:t>
            </a:r>
            <a:r>
              <a:rPr lang="en-GB" sz="2600" dirty="0" err="1" smtClean="0"/>
              <a:t>ITs</a:t>
            </a:r>
            <a:r>
              <a:rPr lang="en-GB" sz="2600" dirty="0" smtClean="0"/>
              <a:t> in Ireland ;</a:t>
            </a:r>
          </a:p>
          <a:p>
            <a:pPr eaLnBrk="1" hangingPunct="1"/>
            <a:r>
              <a:rPr lang="en-GB" sz="2600" dirty="0" smtClean="0"/>
              <a:t>Increasing importance of various national student surveys and various league tables on perceptions of quality and student recruitment; </a:t>
            </a:r>
          </a:p>
          <a:p>
            <a:pPr eaLnBrk="1" hangingPunct="1"/>
            <a:r>
              <a:rPr lang="en-GB" sz="2600" dirty="0" smtClean="0"/>
              <a:t>Major rethinking taking place about the purposes and nature of curriculum design, delivery and assessment;</a:t>
            </a:r>
          </a:p>
          <a:p>
            <a:pPr eaLnBrk="1" hangingPunct="1"/>
            <a:r>
              <a:rPr lang="en-GB" sz="2600" dirty="0" smtClean="0"/>
              <a:t>Intense international competition.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My predictions for the future</a:t>
            </a:r>
          </a:p>
        </p:txBody>
      </p:sp>
      <p:sp>
        <p:nvSpPr>
          <p:cNvPr id="4099" name="Rectangle 3"/>
          <p:cNvSpPr>
            <a:spLocks noGrp="1" noChangeArrowheads="1"/>
          </p:cNvSpPr>
          <p:nvPr>
            <p:ph type="body" idx="1"/>
          </p:nvPr>
        </p:nvSpPr>
        <p:spPr/>
        <p:txBody>
          <a:bodyPr/>
          <a:lstStyle/>
          <a:p>
            <a:pPr marL="0" indent="0">
              <a:buFont typeface="Wingdings" pitchFamily="2" charset="2"/>
              <a:buNone/>
              <a:defRPr/>
            </a:pPr>
            <a:r>
              <a:rPr lang="en-GB" dirty="0" smtClean="0"/>
              <a:t>The move away from</a:t>
            </a:r>
            <a:r>
              <a:rPr lang="en-GB" dirty="0" smtClean="0">
                <a:solidFill>
                  <a:schemeClr val="tx2">
                    <a:lumMod val="60000"/>
                    <a:lumOff val="40000"/>
                  </a:schemeClr>
                </a:solidFill>
              </a:rPr>
              <a:t> </a:t>
            </a:r>
            <a:r>
              <a:rPr lang="en-GB" dirty="0" smtClean="0"/>
              <a:t>educational organisations being the guardians of content, where everything is about delivery, towards having two major functions: </a:t>
            </a:r>
          </a:p>
          <a:p>
            <a:pPr>
              <a:defRPr/>
            </a:pPr>
            <a:r>
              <a:rPr lang="en-GB" dirty="0" smtClean="0"/>
              <a:t>Recognising and accrediting achievement, wherever such learning has taken place;</a:t>
            </a:r>
          </a:p>
          <a:p>
            <a:pPr>
              <a:defRPr/>
            </a:pPr>
            <a:r>
              <a:rPr lang="en-GB" dirty="0" smtClean="0"/>
              <a:t>Supporting student learning and engagement.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3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3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4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4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4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5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5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5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5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2953</Words>
  <Application>Microsoft Office PowerPoint</Application>
  <PresentationFormat>On-screen Show (4:3)</PresentationFormat>
  <Paragraphs>199</Paragraphs>
  <Slides>32</Slides>
  <Notes>23</Notes>
  <HiddenSlides>1</HiddenSlides>
  <MMClips>0</MMClips>
  <ScaleCrop>false</ScaleCrop>
  <HeadingPairs>
    <vt:vector size="4" baseType="variant">
      <vt:variant>
        <vt:lpstr>Theme</vt:lpstr>
      </vt:variant>
      <vt:variant>
        <vt:i4>20</vt:i4>
      </vt:variant>
      <vt:variant>
        <vt:lpstr>Slide Titles</vt:lpstr>
      </vt:variant>
      <vt:variant>
        <vt:i4>32</vt:i4>
      </vt:variant>
    </vt:vector>
  </HeadingPairs>
  <TitlesOfParts>
    <vt:vector size="52" baseType="lpstr">
      <vt:lpstr>LeedsMet template</vt:lpstr>
      <vt:lpstr>Theme1</vt:lpstr>
      <vt:lpstr>1_Office Theme</vt:lpstr>
      <vt:lpstr>2_Office Theme</vt:lpstr>
      <vt:lpstr>4_Office Theme</vt:lpstr>
      <vt:lpstr>9_Office Theme</vt:lpstr>
      <vt:lpstr>16_Office Theme</vt:lpstr>
      <vt:lpstr>21_Office Theme</vt:lpstr>
      <vt:lpstr>22_Office Theme</vt:lpstr>
      <vt:lpstr>26_Office Theme</vt:lpstr>
      <vt:lpstr>28_Office Theme</vt:lpstr>
      <vt:lpstr>32_Office Theme</vt:lpstr>
      <vt:lpstr>38_Office Theme</vt:lpstr>
      <vt:lpstr>44_Office Theme</vt:lpstr>
      <vt:lpstr>46_Office Theme</vt:lpstr>
      <vt:lpstr>47_Office Theme</vt:lpstr>
      <vt:lpstr>50_Office Theme</vt:lpstr>
      <vt:lpstr>52_Office Theme</vt:lpstr>
      <vt:lpstr>53_Office Theme</vt:lpstr>
      <vt:lpstr>55_Office Theme</vt:lpstr>
      <vt:lpstr>Transformative assessment in higher education</vt:lpstr>
      <vt:lpstr>Without….</vt:lpstr>
      <vt:lpstr>Slide 3</vt:lpstr>
      <vt:lpstr>Instead</vt:lpstr>
      <vt:lpstr>What kind of student experience? Here’s my highest hope. One that:</vt:lpstr>
      <vt:lpstr>Assessment can be transformative if we do it well</vt:lpstr>
      <vt:lpstr>The current context</vt:lpstr>
      <vt:lpstr>My predictions for the future</vt:lpstr>
      <vt:lpstr>Why does assessment matter so much?</vt:lpstr>
      <vt:lpstr>To improve assessment we should realign it by:</vt:lpstr>
      <vt:lpstr>Slide 11</vt:lpstr>
      <vt:lpstr>Slide 12</vt:lpstr>
      <vt:lpstr>Slide 13</vt:lpstr>
      <vt:lpstr>Slide 14</vt:lpstr>
      <vt:lpstr>What really impacts on learning?</vt:lpstr>
      <vt:lpstr>Formative and summative assessment</vt:lpstr>
      <vt:lpstr>A fit-for-purpose model of assessment: the key questions</vt:lpstr>
      <vt:lpstr>Diverse and innovative assessment helps</vt:lpstr>
      <vt:lpstr>Setting good patterns</vt:lpstr>
      <vt:lpstr>Assessment for learning</vt:lpstr>
      <vt:lpstr>Assessment for learning</vt:lpstr>
      <vt:lpstr>Boud et al 2010: ‘Assessment 2020’:</vt:lpstr>
      <vt:lpstr>Sound and frequent assessment </vt:lpstr>
      <vt:lpstr>Transformative assessment to improve learning needs to be:</vt:lpstr>
      <vt:lpstr>Can we also make assessment:</vt:lpstr>
      <vt:lpstr>The people doing the assessment need to be:</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2013-01-29T10:41:33Z</dcterms:modified>
</cp:coreProperties>
</file>