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theme/theme5.xml" ContentType="application/vnd.openxmlformats-officedocument.theme+xml"/>
  <Override PartName="/ppt/slideLayouts/slideLayout39.xml" ContentType="application/vnd.openxmlformats-officedocument.presentationml.slideLayout+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Masters/slideMaster19.xml" ContentType="application/vnd.openxmlformats-officedocument.presentationml.slideMaster+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theme/theme18.xml" ContentType="application/vnd.openxmlformats-officedocument.theme+xml"/>
  <Override PartName="/ppt/notesSlides/notesSlide16.xml" ContentType="application/vnd.openxmlformats-officedocument.presentationml.notesSlide+xml"/>
  <Override PartName="/ppt/slideMasters/slideMaster15.xml" ContentType="application/vnd.openxmlformats-officedocument.presentationml.slide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slideMasters/slideMaster8.xml" ContentType="application/vnd.openxmlformats-officedocument.presentationml.slideMaster+xml"/>
  <Override PartName="/ppt/slideMasters/slideMaster11.xml" ContentType="application/vnd.openxmlformats-officedocument.presentationml.slideMaster+xml"/>
  <Override PartName="/ppt/theme/theme14.xml" ContentType="application/vnd.openxmlformats-officedocument.theme+xml"/>
  <Override PartName="/ppt/notesSlides/notesSlide12.xml" ContentType="application/vnd.openxmlformats-officedocument.presentationml.notesSlide+xml"/>
  <Override PartName="/ppt/theme/theme21.xml" ContentType="application/vnd.openxmlformats-officedocument.them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theme/theme10.xml" ContentType="application/vnd.openxmlformats-officedocument.them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Masters/slideMaster18.xml" ContentType="application/vnd.openxmlformats-officedocument.presentationml.slideMaster+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Masters/slideMaster16.xml" ContentType="application/vnd.openxmlformats-officedocument.presentationml.slideMaster+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theme/theme19.xml" ContentType="application/vnd.openxmlformats-officedocument.theme+xml"/>
  <Override PartName="/ppt/notesSlides/notesSlide15.xml" ContentType="application/vnd.openxmlformats-officedocument.presentationml.notesSlide+xml"/>
  <Override PartName="/docProps/app.xml" ContentType="application/vnd.openxmlformats-officedocument.extended-properties+xml"/>
  <Override PartName="/ppt/slideMasters/slideMaster14.xml" ContentType="application/vnd.openxmlformats-officedocument.presentationml.slideMaster+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theme/theme17.xml" ContentType="application/vnd.openxmlformats-officedocument.them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Masters/slideMaster9.xml" ContentType="application/vnd.openxmlformats-officedocument.presentationml.slideMaster+xml"/>
  <Override PartName="/ppt/slideMasters/slideMaster12.xml" ContentType="application/vnd.openxmlformats-officedocument.presentationml.slideMaster+xml"/>
  <Override PartName="/ppt/slideLayouts/slideLayout10.xml" ContentType="application/vnd.openxmlformats-officedocument.presentationml.slideLayout+xml"/>
  <Override PartName="/ppt/theme/theme15.xml" ContentType="application/vnd.openxmlformats-officedocument.them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comments/comment1.xml" ContentType="application/vnd.openxmlformats-officedocument.presentationml.comments+xml"/>
  <Override PartName="/ppt/notesSlides/notesSlide20.xml" ContentType="application/vnd.openxmlformats-officedocument.presentationml.notesSlide+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theme/theme13.xml" ContentType="application/vnd.openxmlformats-officedocument.theme+xml"/>
  <Override PartName="/ppt/theme/theme22.xml" ContentType="application/vnd.openxmlformats-officedocument.them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theme/theme11.xml" ContentType="application/vnd.openxmlformats-officedocument.theme+xml"/>
  <Override PartName="/ppt/theme/theme20.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Masters/slideMaster17.xml" ContentType="application/vnd.openxmlformats-officedocument.presentationml.slideMaster+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theme/theme16.xml" ContentType="application/vnd.openxmlformats-officedocument.theme+xml"/>
  <Override PartName="/ppt/notesSlides/notesSlide14.xml" ContentType="application/vnd.openxmlformats-officedocument.presentationml.notesSlide+xml"/>
  <Override PartName="/ppt/slideMasters/slideMaster13.xml" ContentType="application/vnd.openxmlformats-officedocument.presentationml.slideMaster+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Masters/slideMaster6.xml" ContentType="application/vnd.openxmlformats-officedocument.presentationml.slideMaster+xml"/>
  <Override PartName="/ppt/slideMasters/slideMaster20.xml" ContentType="application/vnd.openxmlformats-officedocument.presentationml.slideMaster+xml"/>
  <Override PartName="/ppt/theme/theme8.xml" ContentType="application/vnd.openxmlformats-officedocument.theme+xml"/>
  <Override PartName="/ppt/theme/theme12.xml" ContentType="application/vnd.openxmlformats-officedocument.them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theme/theme4.xml" ContentType="application/vnd.openxmlformats-officedocument.theme+xml"/>
  <Override PartName="/ppt/slideLayouts/slideLayout38.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notesSlides/notesSlide1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17" r:id="rId3"/>
    <p:sldMasterId id="2147483819" r:id="rId4"/>
    <p:sldMasterId id="2147483822" r:id="rId5"/>
    <p:sldMasterId id="2147483824" r:id="rId6"/>
    <p:sldMasterId id="2147483826" r:id="rId7"/>
    <p:sldMasterId id="2147483828" r:id="rId8"/>
    <p:sldMasterId id="2147483830" r:id="rId9"/>
    <p:sldMasterId id="2147483832" r:id="rId10"/>
    <p:sldMasterId id="2147483834" r:id="rId11"/>
    <p:sldMasterId id="2147483836" r:id="rId12"/>
    <p:sldMasterId id="2147483838" r:id="rId13"/>
    <p:sldMasterId id="2147483840" r:id="rId14"/>
    <p:sldMasterId id="2147483844" r:id="rId15"/>
    <p:sldMasterId id="2147483847" r:id="rId16"/>
    <p:sldMasterId id="2147483849" r:id="rId17"/>
    <p:sldMasterId id="2147483851" r:id="rId18"/>
    <p:sldMasterId id="2147483853" r:id="rId19"/>
    <p:sldMasterId id="2147483855" r:id="rId20"/>
  </p:sldMasterIdLst>
  <p:notesMasterIdLst>
    <p:notesMasterId r:id="rId53"/>
  </p:notesMasterIdLst>
  <p:handoutMasterIdLst>
    <p:handoutMasterId r:id="rId54"/>
  </p:handoutMasterIdLst>
  <p:sldIdLst>
    <p:sldId id="257" r:id="rId21"/>
    <p:sldId id="385" r:id="rId22"/>
    <p:sldId id="391" r:id="rId23"/>
    <p:sldId id="386" r:id="rId24"/>
    <p:sldId id="384" r:id="rId25"/>
    <p:sldId id="397" r:id="rId26"/>
    <p:sldId id="373" r:id="rId27"/>
    <p:sldId id="349" r:id="rId28"/>
    <p:sldId id="319" r:id="rId29"/>
    <p:sldId id="320" r:id="rId30"/>
    <p:sldId id="393" r:id="rId31"/>
    <p:sldId id="394" r:id="rId32"/>
    <p:sldId id="395" r:id="rId33"/>
    <p:sldId id="396" r:id="rId34"/>
    <p:sldId id="321" r:id="rId35"/>
    <p:sldId id="338" r:id="rId36"/>
    <p:sldId id="322" r:id="rId37"/>
    <p:sldId id="336" r:id="rId38"/>
    <p:sldId id="335" r:id="rId39"/>
    <p:sldId id="365" r:id="rId40"/>
    <p:sldId id="366" r:id="rId41"/>
    <p:sldId id="367" r:id="rId42"/>
    <p:sldId id="337" r:id="rId43"/>
    <p:sldId id="341" r:id="rId44"/>
    <p:sldId id="342" r:id="rId45"/>
    <p:sldId id="343" r:id="rId46"/>
    <p:sldId id="316" r:id="rId47"/>
    <p:sldId id="382" r:id="rId48"/>
    <p:sldId id="270" r:id="rId49"/>
    <p:sldId id="271" r:id="rId50"/>
    <p:sldId id="272" r:id="rId51"/>
    <p:sldId id="317" r:id="rId52"/>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463" autoAdjust="0"/>
    <p:restoredTop sz="99000" autoAdjust="0"/>
  </p:normalViewPr>
  <p:slideViewPr>
    <p:cSldViewPr>
      <p:cViewPr>
        <p:scale>
          <a:sx n="50" d="100"/>
          <a:sy n="50" d="100"/>
        </p:scale>
        <p:origin x="-1008" y="-72"/>
      </p:cViewPr>
      <p:guideLst>
        <p:guide orient="horz" pos="2160"/>
        <p:guide pos="2880"/>
      </p:guideLst>
    </p:cSldViewPr>
  </p:slideViewPr>
  <p:outlineViewPr>
    <p:cViewPr>
      <p:scale>
        <a:sx n="33" d="100"/>
        <a:sy n="33" d="100"/>
      </p:scale>
      <p:origin x="0" y="86892"/>
    </p:cViewPr>
  </p:outlineViewPr>
  <p:notesTextViewPr>
    <p:cViewPr>
      <p:scale>
        <a:sx n="100" d="100"/>
        <a:sy n="100" d="100"/>
      </p:scale>
      <p:origin x="0" y="0"/>
    </p:cViewPr>
  </p:notesTextViewPr>
  <p:sorterViewPr>
    <p:cViewPr>
      <p:scale>
        <a:sx n="66" d="100"/>
        <a:sy n="66" d="100"/>
      </p:scale>
      <p:origin x="0" y="3888"/>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 Target="slides/slide6.xml"/><Relationship Id="rId39" Type="http://schemas.openxmlformats.org/officeDocument/2006/relationships/slide" Target="slides/slide19.xml"/><Relationship Id="rId21" Type="http://schemas.openxmlformats.org/officeDocument/2006/relationships/slide" Target="slides/slide1.xml"/><Relationship Id="rId34" Type="http://schemas.openxmlformats.org/officeDocument/2006/relationships/slide" Target="slides/slide14.xml"/><Relationship Id="rId42" Type="http://schemas.openxmlformats.org/officeDocument/2006/relationships/slide" Target="slides/slide22.xml"/><Relationship Id="rId47" Type="http://schemas.openxmlformats.org/officeDocument/2006/relationships/slide" Target="slides/slide27.xml"/><Relationship Id="rId50" Type="http://schemas.openxmlformats.org/officeDocument/2006/relationships/slide" Target="slides/slide30.xml"/><Relationship Id="rId55" Type="http://schemas.openxmlformats.org/officeDocument/2006/relationships/commentAuthors" Target="commentAuthor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5.xml"/><Relationship Id="rId33" Type="http://schemas.openxmlformats.org/officeDocument/2006/relationships/slide" Target="slides/slide13.xml"/><Relationship Id="rId38" Type="http://schemas.openxmlformats.org/officeDocument/2006/relationships/slide" Target="slides/slide18.xml"/><Relationship Id="rId46" Type="http://schemas.openxmlformats.org/officeDocument/2006/relationships/slide" Target="slides/slide26.xml"/><Relationship Id="rId59"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Master" Target="slideMasters/slideMaster20.xml"/><Relationship Id="rId29" Type="http://schemas.openxmlformats.org/officeDocument/2006/relationships/slide" Target="slides/slide9.xml"/><Relationship Id="rId41" Type="http://schemas.openxmlformats.org/officeDocument/2006/relationships/slide" Target="slides/slide21.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4.xml"/><Relationship Id="rId32" Type="http://schemas.openxmlformats.org/officeDocument/2006/relationships/slide" Target="slides/slide12.xml"/><Relationship Id="rId37" Type="http://schemas.openxmlformats.org/officeDocument/2006/relationships/slide" Target="slides/slide17.xml"/><Relationship Id="rId40" Type="http://schemas.openxmlformats.org/officeDocument/2006/relationships/slide" Target="slides/slide20.xml"/><Relationship Id="rId45" Type="http://schemas.openxmlformats.org/officeDocument/2006/relationships/slide" Target="slides/slide25.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3.xml"/><Relationship Id="rId28" Type="http://schemas.openxmlformats.org/officeDocument/2006/relationships/slide" Target="slides/slide8.xml"/><Relationship Id="rId36" Type="http://schemas.openxmlformats.org/officeDocument/2006/relationships/slide" Target="slides/slide16.xml"/><Relationship Id="rId49" Type="http://schemas.openxmlformats.org/officeDocument/2006/relationships/slide" Target="slides/slide29.xml"/><Relationship Id="rId57" Type="http://schemas.openxmlformats.org/officeDocument/2006/relationships/viewProps" Target="viewProps.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 Target="slides/slide11.xml"/><Relationship Id="rId44" Type="http://schemas.openxmlformats.org/officeDocument/2006/relationships/slide" Target="slides/slide24.xml"/><Relationship Id="rId52" Type="http://schemas.openxmlformats.org/officeDocument/2006/relationships/slide" Target="slides/slide32.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2.xml"/><Relationship Id="rId27" Type="http://schemas.openxmlformats.org/officeDocument/2006/relationships/slide" Target="slides/slide7.xml"/><Relationship Id="rId30" Type="http://schemas.openxmlformats.org/officeDocument/2006/relationships/slide" Target="slides/slide10.xml"/><Relationship Id="rId35" Type="http://schemas.openxmlformats.org/officeDocument/2006/relationships/slide" Target="slides/slide15.xml"/><Relationship Id="rId43" Type="http://schemas.openxmlformats.org/officeDocument/2006/relationships/slide" Target="slides/slide23.xml"/><Relationship Id="rId48" Type="http://schemas.openxmlformats.org/officeDocument/2006/relationships/slide" Target="slides/slide28.xml"/><Relationship Id="rId56" Type="http://schemas.openxmlformats.org/officeDocument/2006/relationships/presProps" Target="presProps.xml"/><Relationship Id="rId8" Type="http://schemas.openxmlformats.org/officeDocument/2006/relationships/slideMaster" Target="slideMasters/slideMaster8.xml"/><Relationship Id="rId51" Type="http://schemas.openxmlformats.org/officeDocument/2006/relationships/slide" Target="slides/slide31.xml"/><Relationship Id="rId3" Type="http://schemas.openxmlformats.org/officeDocument/2006/relationships/slideMaster" Target="slideMasters/slideMaster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1-10-31T11:45:26.322" idx="7">
    <p:pos x="5211" y="1145"/>
    <p:text>would it make sense to realing this with 'in both school and home'?</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F7477C84-711A-411E-B7B2-3C44C1EE6C18}" type="slidenum">
              <a:rPr lang="en-US" smtClean="0"/>
              <a:pPr/>
              <a:t>19</a:t>
            </a:fld>
            <a:endParaRPr lang="en-US"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r>
              <a:rPr lang="en-GB" smtClean="0"/>
              <a:t>Prácticas eficaces en las primeras 6 semanas son la clave.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20</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21</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endParaRPr lang="en-US" smtClean="0"/>
          </a:p>
        </p:txBody>
      </p:sp>
      <p:sp>
        <p:nvSpPr>
          <p:cNvPr id="74756" name="Slide Number Placeholder 3"/>
          <p:cNvSpPr>
            <a:spLocks noGrp="1"/>
          </p:cNvSpPr>
          <p:nvPr>
            <p:ph type="sldNum" sz="quarter" idx="5"/>
          </p:nvPr>
        </p:nvSpPr>
        <p:spPr>
          <a:noFill/>
        </p:spPr>
        <p:txBody>
          <a:bodyPr/>
          <a:lstStyle/>
          <a:p>
            <a:fld id="{AB2FAB48-9EC9-4E6B-82F1-C9E948DE7D61}" type="slidenum">
              <a:rPr lang="en-US" smtClean="0"/>
              <a:pPr/>
              <a:t>22</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758076A8-CE3B-47EA-ACA3-6C9CCF0AB4F1}" type="slidenum">
              <a:rPr lang="en-US" smtClean="0"/>
              <a:pPr/>
              <a:t>23</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r>
              <a:rPr lang="en-GB" smtClean="0"/>
              <a:t>La evaluación eficaz es divertida para estudiantes y profesores.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B4ED15E3-E9EA-45C8-A700-EBA911D35F54}" type="slidenum">
              <a:rPr lang="en-US" smtClean="0"/>
              <a:pPr/>
              <a:t>24</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r>
              <a:rPr lang="en-GB" smtClean="0"/>
              <a:t>Es mejor la evaluación PARA el aprendizaje que DEL aprendizaje.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30790D12-5A07-4C20-A27B-454EC7FBD62D}" type="slidenum">
              <a:rPr lang="en-US" smtClean="0"/>
              <a:pPr/>
              <a:t>25</a:t>
            </a:fld>
            <a:endParaRPr lang="en-US"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r>
              <a:rPr lang="en-GB" smtClean="0"/>
              <a:t>La evaluación es aun más eficaz si es divertida.</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39F5A70F-26A8-4960-AA08-1C6A75B527A3}" type="slidenum">
              <a:rPr lang="en-US" smtClean="0"/>
              <a:pPr/>
              <a:t>26</a:t>
            </a:fld>
            <a:endParaRPr 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r>
              <a:rPr lang="en-GB" smtClean="0"/>
              <a:t>Los que preparan la evaluación deben ser formados en las mejores técnicas.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27</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184E1A11-1949-4C8F-A6FB-B0A0BF157F99}" type="slidenum">
              <a:rPr lang="en-US" smtClean="0"/>
              <a:pPr/>
              <a:t>7</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29</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31</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BE6119AE-EA1D-4640-9706-736DE15E287A}" type="slidenum">
              <a:rPr lang="en-US" smtClean="0"/>
              <a:pPr/>
              <a:t>8</a:t>
            </a:fld>
            <a:endParaRPr 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marL="228600" indent="-228600"/>
            <a:r>
              <a:rPr lang="en-GB" smtClean="0"/>
              <a:t>En el futuro las universidades tendrán dos funciones clave</a:t>
            </a:r>
          </a:p>
          <a:p>
            <a:pPr marL="228600" indent="-228600">
              <a:buFontTx/>
              <a:buAutoNum type="arabicParenR"/>
            </a:pPr>
            <a:r>
              <a:rPr lang="en-GB" smtClean="0"/>
              <a:t>El reconocimiento y la homologación del rendimiento, logros, éxitos del estudiante aunque fueran conseguidos fuera de la universidad</a:t>
            </a:r>
          </a:p>
          <a:p>
            <a:pPr marL="228600" indent="-228600">
              <a:buFontTx/>
              <a:buAutoNum type="arabicParenR"/>
            </a:pPr>
            <a:r>
              <a:rPr lang="en-GB" smtClean="0"/>
              <a:t>El apoyo del aprendizaje y del compromiso del estudiante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F0D96D1-55E9-4CE5-AF86-FC2F071F13BE}" type="slidenum">
              <a:rPr lang="en-US" smtClean="0"/>
              <a:pPr/>
              <a:t>9</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r>
              <a:rPr lang="en-GB" smtClean="0"/>
              <a:t>Los métodos de evaluación influyen más en el aprendizaje del estudients que cualquier otro factor.</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A3E9E4A1-324D-41E0-86BB-6935E13CF786}" type="slidenum">
              <a:rPr lang="en-US" smtClean="0"/>
              <a:pPr/>
              <a:t>10</a:t>
            </a:fld>
            <a:endParaRPr 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r>
              <a:rPr lang="en-GB" smtClean="0"/>
              <a:t>La evaluación dbe ser parte íntegra del aprendizaje.</a:t>
            </a:r>
          </a:p>
          <a:p>
            <a:r>
              <a:rPr lang="en-GB" smtClean="0"/>
              <a:t>“Alineamiento constructivo” según Biggs</a:t>
            </a:r>
          </a:p>
          <a:p>
            <a:r>
              <a:rPr lang="en-GB" smtClean="0"/>
              <a:t>Los estudiantes prefieren tareas auténticas.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15</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16</a:t>
            </a:fld>
            <a:endParaRPr 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r>
              <a:rPr lang="en-GB" smtClean="0"/>
              <a:t>La evaluación formativa concentra en el feedback.</a:t>
            </a:r>
          </a:p>
          <a:p>
            <a:r>
              <a:rPr lang="en-GB" smtClean="0"/>
              <a:t>La evaluación sumativa trata de una nota final.</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1B4A8355-6CED-46FA-95B5-811F1F72AC4C}" type="slidenum">
              <a:rPr lang="en-US" smtClean="0"/>
              <a:pPr/>
              <a:t>17</a:t>
            </a:fld>
            <a:endParaRPr lang="en-US" smtClean="0"/>
          </a:p>
        </p:txBody>
      </p:sp>
      <p:sp>
        <p:nvSpPr>
          <p:cNvPr id="60419" name="Slide Image Placeholder 1"/>
          <p:cNvSpPr>
            <a:spLocks noGrp="1" noRot="1" noChangeAspect="1" noTextEdit="1"/>
          </p:cNvSpPr>
          <p:nvPr>
            <p:ph type="sldImg"/>
          </p:nvPr>
        </p:nvSpPr>
        <p:spPr>
          <a:ln/>
        </p:spPr>
      </p:sp>
      <p:sp>
        <p:nvSpPr>
          <p:cNvPr id="60420" name="Notes Placeholder 2"/>
          <p:cNvSpPr>
            <a:spLocks noGrp="1"/>
          </p:cNvSpPr>
          <p:nvPr>
            <p:ph type="body" idx="1"/>
          </p:nvPr>
        </p:nvSpPr>
        <p:spPr>
          <a:noFill/>
          <a:ln/>
        </p:spPr>
        <p:txBody>
          <a:bodyPr/>
          <a:lstStyle/>
          <a:p>
            <a:endParaRPr lang="en-US" smtClean="0"/>
          </a:p>
        </p:txBody>
      </p:sp>
      <p:sp>
        <p:nvSpPr>
          <p:cNvPr id="6042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797A5476-295C-4F37-9D9E-889D798F1D04}" type="slidenum">
              <a:rPr lang="en-US" sz="1200"/>
              <a:pPr algn="r"/>
              <a:t>17</a:t>
            </a:fld>
            <a:endParaRPr 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5F7843C2-CE61-4F5B-A41E-94F7BDBE89CB}" type="slidenum">
              <a:rPr lang="en-US" smtClean="0"/>
              <a:pPr/>
              <a:t>18</a:t>
            </a:fld>
            <a:endParaRPr lang="en-US"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r>
              <a:rPr lang="en-GB" smtClean="0"/>
              <a:t>La evaluación debe ser diversa e innovadora.</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016C64A9-6983-4F06-A7E5-F918A8C01440}" type="datetime1">
              <a:rPr lang="en-GB"/>
              <a:pPr>
                <a:defRPr/>
              </a:pPr>
              <a:t>29/01/2013</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8A00E4DF-EFD1-4A12-B9BF-65275F4CEFB9}" type="datetime1">
              <a:rPr lang="en-GB"/>
              <a:pPr>
                <a:defRPr/>
              </a:pPr>
              <a:t>29/01/2013</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5F973B0A-A54F-4A74-9354-E411B097E3E9}" type="datetime1">
              <a:rPr lang="en-GB"/>
              <a:pPr>
                <a:defRPr/>
              </a:pPr>
              <a:t>29/01/2013</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16C64A9-6983-4F06-A7E5-F918A8C01440}" type="datetime1">
              <a:rPr lang="en-GB" smtClean="0"/>
              <a:pPr>
                <a:defRPr/>
              </a:pPr>
              <a:t>29/01/2013</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ltLang="en-US"/>
          </a:p>
        </p:txBody>
      </p:sp>
      <p:sp>
        <p:nvSpPr>
          <p:cNvPr id="6" name="Slide Number Placeholder 5"/>
          <p:cNvSpPr>
            <a:spLocks noGrp="1"/>
          </p:cNvSpPr>
          <p:nvPr>
            <p:ph type="sldNum" sz="quarter" idx="12"/>
          </p:nvPr>
        </p:nvSpPr>
        <p:spPr/>
        <p:txBody>
          <a:bodyPr/>
          <a:lstStyle>
            <a:lvl1pPr>
              <a:defRPr/>
            </a:lvl1pPr>
          </a:lstStyle>
          <a:p>
            <a:pPr>
              <a:defRPr/>
            </a:pPr>
            <a:fld id="{CF18B3D2-DCBE-4955-9C96-34A96C43EFEB}" type="slidenum">
              <a:rPr lang="en-GB" altLang="en-US" smtClean="0"/>
              <a:pPr>
                <a:defRPr/>
              </a:pPr>
              <a:t>‹#›</a:t>
            </a:fld>
            <a:endParaRPr lang="en-GB"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3"/>
          <p:cNvSpPr>
            <a:spLocks noGrp="1"/>
          </p:cNvSpPr>
          <p:nvPr>
            <p:ph type="title"/>
          </p:nvPr>
        </p:nvSpPr>
        <p:spPr>
          <a:xfrm>
            <a:off x="457200" y="274638"/>
            <a:ext cx="8229600" cy="1143000"/>
          </a:xfrm>
          <a:solidFill>
            <a:srgbClr val="99CCFF"/>
          </a:solidFill>
        </p:spPr>
        <p:txBody>
          <a:bodyPr>
            <a:normAutofit/>
          </a:bodyPr>
          <a:lstStyle/>
          <a:p>
            <a:r>
              <a:rPr lang="en-US" smtClean="0"/>
              <a:t>Click to edit Master title style</a:t>
            </a:r>
            <a:endParaRPr lang="en-GB" dirty="0"/>
          </a:p>
        </p:txBody>
      </p:sp>
    </p:spTree>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347CE19-FE1C-4B06-BBA9-10A21D91036B}" type="datetime1">
              <a:rPr lang="en-GB" smtClean="0"/>
              <a:pPr>
                <a:defRPr/>
              </a:pPr>
              <a:t>29/01/2013</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BF0535B-75E9-4CB3-B0E4-0AC422270E03}"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05F7B0D-F9DC-4BBE-B62C-A1B65C65482A}" type="datetime1">
              <a:rPr lang="en-GB" smtClean="0"/>
              <a:pPr>
                <a:defRPr/>
              </a:pPr>
              <a:t>29/01/2013</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CC9A1B1-0B1B-48DE-B7D0-4B11B6B685C2}"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062C886-E92A-485D-B7A1-92D236DB8615}" type="datetime1">
              <a:rPr lang="en-GB" smtClean="0"/>
              <a:pPr>
                <a:defRPr/>
              </a:pPr>
              <a:t>29/01/2013</a:t>
            </a:fld>
            <a:endParaRPr lang="en-GB"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4758CEF-0C5D-49F0-A4A6-71891C8D6508}"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75B22B2-177B-40D2-A4B5-EE24667E5467}" type="datetime1">
              <a:rPr lang="en-GB" smtClean="0"/>
              <a:pPr>
                <a:defRPr/>
              </a:pPr>
              <a:t>29/01/2013</a:t>
            </a:fld>
            <a:endParaRPr lang="en-GB"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B2F532F-0829-49AF-B313-2DDBAA34A4F9}"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22E82A2-DF58-4191-ADE5-EBE5DC67D2A7}" type="datetime1">
              <a:rPr lang="en-GB" smtClean="0"/>
              <a:pPr>
                <a:defRPr/>
              </a:pPr>
              <a:t>29/01/2013</a:t>
            </a:fld>
            <a:endParaRPr lang="en-GB"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AA51078-4A6E-4968-9AF5-3E30C27C6680}"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9E905A2-C8FB-44C4-8ABF-9F903AC7A933}" type="datetime1">
              <a:rPr lang="en-GB" smtClean="0"/>
              <a:pPr>
                <a:defRPr/>
              </a:pPr>
              <a:t>29/01/2013</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A3CE839-BDAC-485A-894A-B8F68FCA2FB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63D172B3-1794-46E8-B9C9-1E3D27086648}" type="datetime1">
              <a:rPr lang="en-GB"/>
              <a:pPr>
                <a:defRPr/>
              </a:pPr>
              <a:t>29/01/2013</a:t>
            </a:fld>
            <a:endParaRPr lang="en-GB"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A7319E1-E700-46BC-9D59-3160D3FE27A9}" type="datetime1">
              <a:rPr lang="en-GB" smtClean="0"/>
              <a:pPr>
                <a:defRPr/>
              </a:pPr>
              <a:t>29/01/2013</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00E7660-B0E7-42AF-9F7F-B3669319AE0D}"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A00E4DF-EFD1-4A12-B9BF-65275F4CEFB9}" type="datetime1">
              <a:rPr lang="en-GB" smtClean="0"/>
              <a:pPr>
                <a:defRPr/>
              </a:pPr>
              <a:t>29/01/2013</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A6F5618-ED01-45A8-9B51-29701B9CA20C}"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F973B0A-A54F-4A74-9354-E411B097E3E9}" type="datetime1">
              <a:rPr lang="en-GB" smtClean="0"/>
              <a:pPr>
                <a:defRPr/>
              </a:pPr>
              <a:t>29/01/2013</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0862B7F-79BD-46A4-875A-9629A9721C54}"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01780D3-5DEC-4DAF-9313-8BA86253756D}" type="datetimeFigureOut">
              <a:rPr lang="en-US"/>
              <a:pPr>
                <a:defRPr/>
              </a:pPr>
              <a:t>1/29/2013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D99CF45-4F32-421D-A8A3-D1D94C3A95F1}"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34967A5-F8E3-4D82-9A98-C09F29D2598D}" type="datetimeFigureOut">
              <a:rPr lang="en-US"/>
              <a:pPr>
                <a:defRPr/>
              </a:pPr>
              <a:t>1/29/2013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94ADCCC-9C7D-4382-8870-AD0C08DEE157}"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6DEB9F4-B5F6-4FB0-846F-50275B70A16A}" type="datetimeFigureOut">
              <a:rPr lang="en-US"/>
              <a:pPr>
                <a:defRPr/>
              </a:pPr>
              <a:t>1/29/2013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A5A8050-1905-47BF-9906-E2F26365CCFB}"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BDE6737-3C19-4FA7-A029-540DF42B1E83}" type="datetimeFigureOut">
              <a:rPr lang="en-US"/>
              <a:pPr>
                <a:defRPr/>
              </a:pPr>
              <a:t>1/29/2013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2198DC1-C081-480F-8CAE-0C86DD32E8FA}"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8A6DE00-398E-4C22-9787-B76644493DEB}" type="datetimeFigureOut">
              <a:rPr lang="en-US"/>
              <a:pPr>
                <a:defRPr/>
              </a:pPr>
              <a:t>1/29/2013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7C32CC0-800C-44F1-914C-C4F7D84159D7}"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CD81B2B-7E7A-4597-8E0C-EBBDA900220A}" type="datetimeFigureOut">
              <a:rPr lang="en-US"/>
              <a:pPr>
                <a:defRPr/>
              </a:pPr>
              <a:t>1/29/2013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18E1F5D-851E-4431-9ADB-B3E85260328E}"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9FC4AE9-DE3E-402F-8F71-FC52CA3972D7}" type="datetimeFigureOut">
              <a:rPr lang="en-US"/>
              <a:pPr>
                <a:defRPr/>
              </a:pPr>
              <a:t>1/29/2013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631DC11-4629-4091-99DF-D537B0AF054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0347CE19-FE1C-4B06-BBA9-10A21D91036B}" type="datetime1">
              <a:rPr lang="en-GB"/>
              <a:pPr>
                <a:defRPr/>
              </a:pPr>
              <a:t>29/01/2013</a:t>
            </a:fld>
            <a:endParaRPr lang="en-GB"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5019BBC-EC5A-43D8-A528-9F7EDB7E5282}" type="datetimeFigureOut">
              <a:rPr lang="en-US"/>
              <a:pPr>
                <a:defRPr/>
              </a:pPr>
              <a:t>1/29/2013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902C484-F0F5-488A-A25A-F9FA5D6AA712}"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A746296-66D8-43DF-9246-8C9876B895BB}" type="datetimeFigureOut">
              <a:rPr lang="en-US"/>
              <a:pPr>
                <a:defRPr/>
              </a:pPr>
              <a:t>1/29/2013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6000B45-8678-4598-AAB5-A78ED998342E}"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005AD3A-6800-46CE-BA6A-036345561B33}" type="datetimeFigureOut">
              <a:rPr lang="en-US"/>
              <a:pPr>
                <a:defRPr/>
              </a:pPr>
              <a:t>1/29/2013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107AAAF-774E-46E2-BAEE-5A8085DBD211}"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7ACED3B-9C1B-4248-BBDE-8BBA52209541}" type="datetimeFigureOut">
              <a:rPr lang="en-US"/>
              <a:pPr>
                <a:defRPr/>
              </a:pPr>
              <a:t>1/29/2013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F3F5907-AB72-41D9-8E6E-29DA72659D70}"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D9651E3-C778-4AAA-821B-6E4945432C75}" type="datetimeFigureOut">
              <a:rPr lang="en-US"/>
              <a:pPr>
                <a:defRPr/>
              </a:pPr>
              <a:t>1/29/2013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F8B96E7-C393-4FDB-BA9F-5A32D8822948}"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8826168-AEE5-4AAA-81DE-E342FC7E9ACD}" type="datetimeFigureOut">
              <a:rPr lang="en-US"/>
              <a:pPr>
                <a:defRPr/>
              </a:pPr>
              <a:t>1/29/2013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F3FF546-C9F5-447A-89BF-248B9862BC00}"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C661FAF3-9871-4CA9-A823-F5DE17A4B7B3}" type="datetimeFigureOut">
              <a:rPr lang="en-US"/>
              <a:pPr>
                <a:defRPr/>
              </a:pPr>
              <a:t>1/29/2013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E75C338-F925-44F0-A05C-E039A193829B}" type="slidenum">
              <a:rPr lang="en-US"/>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6383AFD-7AAF-4D3C-A92C-D013EED6656D}" type="datetimeFigureOut">
              <a:rPr lang="en-US"/>
              <a:pPr>
                <a:defRPr/>
              </a:pPr>
              <a:t>1/29/2013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4FA1BD2-1770-49F7-BA55-807167C09724}" type="slidenum">
              <a:rPr lang="en-US"/>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AD67A0E-6C6E-4CF3-A588-0EED5DAA2AB8}" type="datetimeFigureOut">
              <a:rPr lang="en-US"/>
              <a:pPr>
                <a:defRPr/>
              </a:pPr>
              <a:t>1/29/2013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C93CBC8-1AAA-4BA9-8F58-30CD95299BF8}" type="slidenum">
              <a:rPr lang="en-US"/>
              <a:pPr>
                <a:defRPr/>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37643D2-8D03-4216-BE07-46F5CAEC39B7}" type="datetimeFigureOut">
              <a:rPr lang="en-US"/>
              <a:pPr>
                <a:defRPr/>
              </a:pPr>
              <a:t>1/29/2013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8A722EA-C734-4580-AFC5-2E70E602525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305F7B0D-F9DC-4BBE-B62C-A1B65C65482A}" type="datetime1">
              <a:rPr lang="en-GB"/>
              <a:pPr>
                <a:defRPr/>
              </a:pPr>
              <a:t>29/01/2013</a:t>
            </a:fld>
            <a:endParaRPr lang="en-GB"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394F7B5-A5B3-4F5A-A83D-50711DCF5F6D}" type="datetimeFigureOut">
              <a:rPr lang="en-US"/>
              <a:pPr>
                <a:defRPr/>
              </a:pPr>
              <a:t>1/29/2013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BE3FB52-E1DD-4436-B392-C2A3F2B60E7C}" type="slidenum">
              <a:rPr lang="en-US"/>
              <a:pPr>
                <a:defRPr/>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5C31927-73DF-4D9B-AE83-747F5FBB5F95}" type="datetimeFigureOut">
              <a:rPr lang="en-US"/>
              <a:pPr>
                <a:defRPr/>
              </a:pPr>
              <a:t>1/29/2013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257DECA-BDC1-4EE2-9DFF-DE777FF5CC20}" type="slidenum">
              <a:rPr lang="en-US"/>
              <a:pPr>
                <a:defRPr/>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336A86E-A688-4111-B710-A40ED97938DC}" type="datetimeFigureOut">
              <a:rPr lang="en-US"/>
              <a:pPr>
                <a:defRPr/>
              </a:pPr>
              <a:t>1/29/2013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5C19682-7821-4CC8-BA42-669FD2B931F2}" type="slidenum">
              <a:rPr lang="en-US"/>
              <a:pPr>
                <a:defRPr/>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DB0CDF6-2A09-4E4F-A501-B19CAF016574}" type="datetimeFigureOut">
              <a:rPr lang="en-US"/>
              <a:pPr>
                <a:defRPr/>
              </a:pPr>
              <a:t>1/29/2013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ED63C7A-D3E5-4FCE-AF34-9F6666EAFD6F}" type="slidenum">
              <a:rPr lang="en-US"/>
              <a:pPr>
                <a:defRPr/>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36980EC-41E6-47F2-A92A-6A4BC247FACC}" type="datetimeFigureOut">
              <a:rPr lang="en-US"/>
              <a:pPr>
                <a:defRPr/>
              </a:pPr>
              <a:t>1/29/2013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5E61101-504A-4998-9C76-456BD82AF04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8062C886-E92A-485D-B7A1-92D236DB8615}" type="datetime1">
              <a:rPr lang="en-GB"/>
              <a:pPr>
                <a:defRPr/>
              </a:pPr>
              <a:t>29/01/2013</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F75B22B2-177B-40D2-A4B5-EE24667E5467}" type="datetime1">
              <a:rPr lang="en-GB"/>
              <a:pPr>
                <a:defRPr/>
              </a:pPr>
              <a:t>29/01/2013</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522E82A2-DF58-4191-ADE5-EBE5DC67D2A7}" type="datetime1">
              <a:rPr lang="en-GB"/>
              <a:pPr>
                <a:defRPr/>
              </a:pPr>
              <a:t>29/01/2013</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99E905A2-C8FB-44C4-8ABF-9F903AC7A933}" type="datetime1">
              <a:rPr lang="en-GB"/>
              <a:pPr>
                <a:defRPr/>
              </a:pPr>
              <a:t>29/01/2013</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3A7319E1-E700-46BC-9D59-3160D3FE27A9}" type="datetime1">
              <a:rPr lang="en-GB"/>
              <a:pPr>
                <a:defRPr/>
              </a:pPr>
              <a:t>29/01/2013</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31.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32.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33.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34.xml"/></Relationships>
</file>

<file path=ppt/slideMasters/_rels/slideMaster14.xml.rels><?xml version="1.0" encoding="UTF-8" standalone="yes"?>
<Relationships xmlns="http://schemas.openxmlformats.org/package/2006/relationships"><Relationship Id="rId3" Type="http://schemas.openxmlformats.org/officeDocument/2006/relationships/slideLayout" Target="../slideLayouts/slideLayout37.xml"/><Relationship Id="rId2" Type="http://schemas.openxmlformats.org/officeDocument/2006/relationships/slideLayout" Target="../slideLayouts/slideLayout36.xml"/><Relationship Id="rId1" Type="http://schemas.openxmlformats.org/officeDocument/2006/relationships/slideLayout" Target="../slideLayouts/slideLayout35.xml"/><Relationship Id="rId4" Type="http://schemas.openxmlformats.org/officeDocument/2006/relationships/theme" Target="../theme/theme14.xml"/></Relationships>
</file>

<file path=ppt/slideMasters/_rels/slideMaster15.xml.rels><?xml version="1.0" encoding="UTF-8" standalone="yes"?>
<Relationships xmlns="http://schemas.openxmlformats.org/package/2006/relationships"><Relationship Id="rId3" Type="http://schemas.openxmlformats.org/officeDocument/2006/relationships/theme" Target="../theme/theme15.xml"/><Relationship Id="rId2" Type="http://schemas.openxmlformats.org/officeDocument/2006/relationships/slideLayout" Target="../slideLayouts/slideLayout39.xml"/><Relationship Id="rId1" Type="http://schemas.openxmlformats.org/officeDocument/2006/relationships/slideLayout" Target="../slideLayouts/slideLayout38.xml"/></Relationships>
</file>

<file path=ppt/slideMasters/_rels/slideMaster16.xml.rels><?xml version="1.0" encoding="UTF-8" standalone="yes"?>
<Relationships xmlns="http://schemas.openxmlformats.org/package/2006/relationships"><Relationship Id="rId2" Type="http://schemas.openxmlformats.org/officeDocument/2006/relationships/theme" Target="../theme/theme16.xml"/><Relationship Id="rId1" Type="http://schemas.openxmlformats.org/officeDocument/2006/relationships/slideLayout" Target="../slideLayouts/slideLayout40.xml"/></Relationships>
</file>

<file path=ppt/slideMasters/_rels/slideMaster17.xml.rels><?xml version="1.0" encoding="UTF-8" standalone="yes"?>
<Relationships xmlns="http://schemas.openxmlformats.org/package/2006/relationships"><Relationship Id="rId2" Type="http://schemas.openxmlformats.org/officeDocument/2006/relationships/theme" Target="../theme/theme17.xml"/><Relationship Id="rId1" Type="http://schemas.openxmlformats.org/officeDocument/2006/relationships/slideLayout" Target="../slideLayouts/slideLayout41.xml"/></Relationships>
</file>

<file path=ppt/slideMasters/_rels/slideMaster18.xml.rels><?xml version="1.0" encoding="UTF-8" standalone="yes"?>
<Relationships xmlns="http://schemas.openxmlformats.org/package/2006/relationships"><Relationship Id="rId2" Type="http://schemas.openxmlformats.org/officeDocument/2006/relationships/theme" Target="../theme/theme18.xml"/><Relationship Id="rId1" Type="http://schemas.openxmlformats.org/officeDocument/2006/relationships/slideLayout" Target="../slideLayouts/slideLayout42.xml"/></Relationships>
</file>

<file path=ppt/slideMasters/_rels/slideMaster19.xml.rels><?xml version="1.0" encoding="UTF-8" standalone="yes"?>
<Relationships xmlns="http://schemas.openxmlformats.org/package/2006/relationships"><Relationship Id="rId2" Type="http://schemas.openxmlformats.org/officeDocument/2006/relationships/theme" Target="../theme/theme19.xml"/><Relationship Id="rId1" Type="http://schemas.openxmlformats.org/officeDocument/2006/relationships/slideLayout" Target="../slideLayouts/slideLayout4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20.xml.rels><?xml version="1.0" encoding="UTF-8" standalone="yes"?>
<Relationships xmlns="http://schemas.openxmlformats.org/package/2006/relationships"><Relationship Id="rId2" Type="http://schemas.openxmlformats.org/officeDocument/2006/relationships/theme" Target="../theme/theme20.xml"/><Relationship Id="rId1" Type="http://schemas.openxmlformats.org/officeDocument/2006/relationships/slideLayout" Target="../slideLayouts/slideLayout44.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25.xml"/><Relationship Id="rId1" Type="http://schemas.openxmlformats.org/officeDocument/2006/relationships/slideLayout" Target="../slideLayouts/slideLayout2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26.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27.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28.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29.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D250A522-A162-4E4C-B7A9-EC86B3D46CEC}" type="datetime1">
              <a:rPr lang="en-GB"/>
              <a:pPr>
                <a:defRPr/>
              </a:pPr>
              <a:t>29/01/2013</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21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21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B700240A-1585-4C83-90BE-139EE6A6C472}" type="datetimeFigureOut">
              <a:rPr lang="en-US"/>
              <a:pPr>
                <a:defRPr/>
              </a:pPr>
              <a:t>1/29/2013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52D3A817-BB9C-4E58-9070-EF18A4B433BE}"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33"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4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4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DE181BA3-8EF6-4502-BF53-120050CD86EE}" type="datetimeFigureOut">
              <a:rPr lang="en-US"/>
              <a:pPr>
                <a:defRPr/>
              </a:pPr>
              <a:t>1/29/2013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914EBF77-9014-4191-875E-EFDB9D8C5963}"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35"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26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26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4BD2A7B9-BFC1-44F9-B000-C9DEA1736AA9}" type="datetimeFigureOut">
              <a:rPr lang="en-US"/>
              <a:pPr>
                <a:defRPr/>
              </a:pPr>
              <a:t>1/29/2013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24A8BC4D-13B8-4499-9351-4DCE6F6CDF25}"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37"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29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229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3BF5A286-C44C-4FC7-8B1C-610E7E195618}" type="datetimeFigureOut">
              <a:rPr lang="en-US"/>
              <a:pPr>
                <a:defRPr/>
              </a:pPr>
              <a:t>1/29/2013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E7F870D5-A69F-4F87-8B6C-8C42CFB8A1C3}"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3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289A9237-8170-4933-9D4C-8D6C64F70341}" type="datetimeFigureOut">
              <a:rPr lang="en-US"/>
              <a:pPr>
                <a:defRPr/>
              </a:pPr>
              <a:t>1/29/2013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10D4B0D8-7246-4E0D-B1C2-53DB94C81C69}"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433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092BBA7A-B1CB-41D0-A44C-8FA54A61820B}" type="datetimeFigureOut">
              <a:rPr lang="en-US"/>
              <a:pPr>
                <a:defRPr/>
              </a:pPr>
              <a:t>1/29/2013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A59E6305-64A3-474D-90DA-20E861D14535}"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45" r:id="rId1"/>
    <p:sldLayoutId id="2147483846" r:id="rId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36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536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B35E9CB4-E2B4-48C6-8F65-7E3C9B383AEB}" type="datetimeFigureOut">
              <a:rPr lang="en-US"/>
              <a:pPr>
                <a:defRPr/>
              </a:pPr>
              <a:t>1/29/2013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887B5F73-5174-48F1-B1E2-4F4190158150}"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48"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38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638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6F39F3FD-7C00-43E6-85E6-79AC8290F998}" type="datetimeFigureOut">
              <a:rPr lang="en-US"/>
              <a:pPr>
                <a:defRPr/>
              </a:pPr>
              <a:t>1/29/2013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0137EE4C-7735-4E32-B9F4-B9D4146E3844}"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50"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741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741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0F2942E8-4A84-4A8F-9645-9BEAEBD51327}" type="datetimeFigureOut">
              <a:rPr lang="en-US"/>
              <a:pPr>
                <a:defRPr/>
              </a:pPr>
              <a:t>1/29/2013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F3EA2AFF-773E-4AFE-B1D6-F54BA8C65B92}"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52"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843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843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FC0447FE-F373-4544-BDA5-DED1EC15CED4}" type="datetimeFigureOut">
              <a:rPr lang="en-US"/>
              <a:pPr>
                <a:defRPr/>
              </a:pPr>
              <a:t>1/29/2013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9ECD5BA1-0C37-4494-91F1-DFFA8DB762A9}"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54"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solidFill>
            <a:srgbClr val="99CCFF"/>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250A522-A162-4E4C-B7A9-EC86B3D46CEC}" type="datetime1">
              <a:rPr lang="en-GB" smtClean="0"/>
              <a:pPr>
                <a:defRPr/>
              </a:pPr>
              <a:t>29/01/2013</a:t>
            </a:fld>
            <a:endParaRPr lang="en-GB"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9244AFF-84A4-41D1-B6C9-F3B7007BF501}"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Lst>
  <p:hf sldNum="0" hdr="0" ftr="0" dt="0"/>
  <p:txStyles>
    <p:titleStyle>
      <a:lvl1pPr algn="ctr" rtl="0" eaLnBrk="1" fontAlgn="base" hangingPunct="1">
        <a:spcBef>
          <a:spcPct val="0"/>
        </a:spcBef>
        <a:spcAft>
          <a:spcPct val="0"/>
        </a:spcAft>
        <a:defRPr sz="4400" b="1" kern="1200">
          <a:solidFill>
            <a:schemeClr val="bg1"/>
          </a:solidFill>
          <a:latin typeface="+mj-lt"/>
          <a:ea typeface="+mj-ea"/>
          <a:cs typeface="+mj-cs"/>
        </a:defRPr>
      </a:lvl1pPr>
      <a:lvl2pPr algn="ctr" rtl="0" eaLnBrk="1" fontAlgn="base" hangingPunct="1">
        <a:spcBef>
          <a:spcPct val="0"/>
        </a:spcBef>
        <a:spcAft>
          <a:spcPct val="0"/>
        </a:spcAft>
        <a:defRPr sz="4400" b="1">
          <a:solidFill>
            <a:schemeClr val="bg1"/>
          </a:solidFill>
          <a:latin typeface="Calibri" pitchFamily="34" charset="0"/>
        </a:defRPr>
      </a:lvl2pPr>
      <a:lvl3pPr algn="ctr" rtl="0" eaLnBrk="1" fontAlgn="base" hangingPunct="1">
        <a:spcBef>
          <a:spcPct val="0"/>
        </a:spcBef>
        <a:spcAft>
          <a:spcPct val="0"/>
        </a:spcAft>
        <a:defRPr sz="4400" b="1">
          <a:solidFill>
            <a:schemeClr val="bg1"/>
          </a:solidFill>
          <a:latin typeface="Calibri" pitchFamily="34" charset="0"/>
        </a:defRPr>
      </a:lvl3pPr>
      <a:lvl4pPr algn="ctr" rtl="0" eaLnBrk="1" fontAlgn="base" hangingPunct="1">
        <a:spcBef>
          <a:spcPct val="0"/>
        </a:spcBef>
        <a:spcAft>
          <a:spcPct val="0"/>
        </a:spcAft>
        <a:defRPr sz="4400" b="1">
          <a:solidFill>
            <a:schemeClr val="bg1"/>
          </a:solidFill>
          <a:latin typeface="Calibri" pitchFamily="34" charset="0"/>
        </a:defRPr>
      </a:lvl4pPr>
      <a:lvl5pPr algn="ctr" rtl="0" eaLnBrk="1" fontAlgn="base" hangingPunct="1">
        <a:spcBef>
          <a:spcPct val="0"/>
        </a:spcBef>
        <a:spcAft>
          <a:spcPct val="0"/>
        </a:spcAft>
        <a:defRPr sz="4400" b="1">
          <a:solidFill>
            <a:schemeClr val="bg1"/>
          </a:solidFill>
          <a:latin typeface="Calibri" pitchFamily="34" charset="0"/>
        </a:defRPr>
      </a:lvl5pPr>
      <a:lvl6pPr marL="457200" algn="ctr" rtl="0" eaLnBrk="1" fontAlgn="base" hangingPunct="1">
        <a:spcBef>
          <a:spcPct val="0"/>
        </a:spcBef>
        <a:spcAft>
          <a:spcPct val="0"/>
        </a:spcAft>
        <a:defRPr sz="4400" b="1">
          <a:solidFill>
            <a:schemeClr val="bg1"/>
          </a:solidFill>
          <a:latin typeface="Calibri" pitchFamily="34" charset="0"/>
        </a:defRPr>
      </a:lvl6pPr>
      <a:lvl7pPr marL="914400" algn="ctr" rtl="0" eaLnBrk="1" fontAlgn="base" hangingPunct="1">
        <a:spcBef>
          <a:spcPct val="0"/>
        </a:spcBef>
        <a:spcAft>
          <a:spcPct val="0"/>
        </a:spcAft>
        <a:defRPr sz="4400" b="1">
          <a:solidFill>
            <a:schemeClr val="bg1"/>
          </a:solidFill>
          <a:latin typeface="Calibri" pitchFamily="34" charset="0"/>
        </a:defRPr>
      </a:lvl7pPr>
      <a:lvl8pPr marL="1371600" algn="ctr" rtl="0" eaLnBrk="1" fontAlgn="base" hangingPunct="1">
        <a:spcBef>
          <a:spcPct val="0"/>
        </a:spcBef>
        <a:spcAft>
          <a:spcPct val="0"/>
        </a:spcAft>
        <a:defRPr sz="4400" b="1">
          <a:solidFill>
            <a:schemeClr val="bg1"/>
          </a:solidFill>
          <a:latin typeface="Calibri" pitchFamily="34" charset="0"/>
        </a:defRPr>
      </a:lvl8pPr>
      <a:lvl9pPr marL="1828800" algn="ctr" rtl="0" eaLnBrk="1" fontAlgn="base" hangingPunct="1">
        <a:spcBef>
          <a:spcPct val="0"/>
        </a:spcBef>
        <a:spcAft>
          <a:spcPct val="0"/>
        </a:spcAft>
        <a:defRPr sz="4400" b="1">
          <a:solidFill>
            <a:schemeClr val="bg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945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945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A901C85C-7709-42FA-85E1-40EFEF2F2C80}" type="datetimeFigureOut">
              <a:rPr lang="en-US"/>
              <a:pPr>
                <a:defRPr/>
              </a:pPr>
              <a:t>1/29/2013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6D796739-DDB8-4857-9BB5-BB631F10D409}"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56"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4B04E8D3-4E57-4A72-A434-ABED1A5444F9}" type="datetimeFigureOut">
              <a:rPr lang="en-US"/>
              <a:pPr>
                <a:defRPr/>
              </a:pPr>
              <a:t>1/29/2013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BB5B8CF7-1D56-4B57-8819-D1536A526F8B}"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18"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9ECB061D-A330-4E9F-9C2F-E21F8650F232}" type="datetimeFigureOut">
              <a:rPr lang="en-US"/>
              <a:pPr>
                <a:defRPr/>
              </a:pPr>
              <a:t>1/29/2013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2DB4C1CC-B915-439D-808D-E2E3B0732376}"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20" r:id="rId1"/>
    <p:sldLayoutId id="2147483821" r:id="rId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97E101C6-EE19-4E8E-B7A0-3AC5AF4DA854}" type="datetimeFigureOut">
              <a:rPr lang="en-US"/>
              <a:pPr>
                <a:defRPr/>
              </a:pPr>
              <a:t>1/29/2013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3691C953-0224-4ED8-AB21-ECC3F4177BF0}"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23"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CF04658C-A48D-4FC1-B670-6DEBB2ADDC90}" type="datetimeFigureOut">
              <a:rPr lang="en-US"/>
              <a:pPr>
                <a:defRPr/>
              </a:pPr>
              <a:t>1/29/2013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6CCCB1BE-FAF5-455F-8C0E-1318258BF772}"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25"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14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7119C089-0791-4C8E-A869-EB4FAD899FF5}" type="datetimeFigureOut">
              <a:rPr lang="en-US"/>
              <a:pPr>
                <a:defRPr/>
              </a:pPr>
              <a:t>1/29/2013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D2A51509-786D-499C-BB55-54BEAA8F4D16}"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27"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17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717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DD81A865-329D-46FE-939F-38FD95ECDD74}" type="datetimeFigureOut">
              <a:rPr lang="en-US"/>
              <a:pPr>
                <a:defRPr/>
              </a:pPr>
              <a:t>1/29/2013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838BB581-9C5A-4494-ABF2-A940DCD26C3D}"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2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19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19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mn-lt"/>
                <a:cs typeface="+mn-cs"/>
              </a:defRPr>
            </a:lvl1pPr>
          </a:lstStyle>
          <a:p>
            <a:pPr>
              <a:defRPr/>
            </a:pPr>
            <a:fld id="{E264B66D-FEB6-491F-830A-D80F645EA250}" type="datetimeFigureOut">
              <a:rPr lang="en-US"/>
              <a:pPr>
                <a:defRPr/>
              </a:pPr>
              <a:t>1/29/2013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mn-lt"/>
                <a:cs typeface="+mn-cs"/>
              </a:defRPr>
            </a:lvl1pPr>
          </a:lstStyle>
          <a:p>
            <a:pPr>
              <a:defRPr/>
            </a:pPr>
            <a:fld id="{B3D096C3-12FE-4F0C-B099-43328356415B}"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31"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60350"/>
            <a:ext cx="6118225" cy="2520950"/>
          </a:xfrm>
          <a:noFill/>
        </p:spPr>
        <p:txBody>
          <a:bodyPr anchor="ctr"/>
          <a:lstStyle/>
          <a:p>
            <a:pPr eaLnBrk="1" hangingPunct="1"/>
            <a:r>
              <a:rPr lang="en-GB" sz="4400" dirty="0" smtClean="0"/>
              <a:t>Transformative assessment in higher education</a:t>
            </a:r>
            <a:endParaRPr lang="en-GB" sz="4000" b="0" dirty="0" smtClean="0"/>
          </a:p>
        </p:txBody>
      </p:sp>
      <p:sp>
        <p:nvSpPr>
          <p:cNvPr id="3075" name="Rectangle 3"/>
          <p:cNvSpPr>
            <a:spLocks noGrp="1" noChangeArrowheads="1"/>
          </p:cNvSpPr>
          <p:nvPr>
            <p:ph type="subTitle" idx="1"/>
          </p:nvPr>
        </p:nvSpPr>
        <p:spPr>
          <a:xfrm>
            <a:off x="827088" y="3000372"/>
            <a:ext cx="6248400" cy="3357566"/>
          </a:xfrm>
        </p:spPr>
        <p:txBody>
          <a:bodyPr/>
          <a:lstStyle/>
          <a:p>
            <a:pPr algn="ctr" eaLnBrk="1" hangingPunct="1">
              <a:defRPr/>
            </a:pPr>
            <a:r>
              <a:rPr lang="en-GB" dirty="0" smtClean="0">
                <a:solidFill>
                  <a:schemeClr val="tx2">
                    <a:lumMod val="60000"/>
                    <a:lumOff val="40000"/>
                  </a:schemeClr>
                </a:solidFill>
              </a:rPr>
              <a:t>Dublin City University</a:t>
            </a:r>
          </a:p>
          <a:p>
            <a:pPr algn="ctr" eaLnBrk="1" hangingPunct="1">
              <a:defRPr/>
            </a:pPr>
            <a:r>
              <a:rPr lang="en-GB" sz="2400" dirty="0" smtClean="0">
                <a:solidFill>
                  <a:schemeClr val="tx2">
                    <a:lumMod val="60000"/>
                    <a:lumOff val="40000"/>
                  </a:schemeClr>
                </a:solidFill>
              </a:rPr>
              <a:t>School of Nursing and Human Science</a:t>
            </a:r>
          </a:p>
          <a:p>
            <a:pPr algn="ctr" eaLnBrk="1" hangingPunct="1">
              <a:defRPr/>
            </a:pPr>
            <a:r>
              <a:rPr lang="en-GB" sz="2400" dirty="0" smtClean="0">
                <a:solidFill>
                  <a:schemeClr val="tx2">
                    <a:lumMod val="60000"/>
                    <a:lumOff val="40000"/>
                  </a:schemeClr>
                </a:solidFill>
              </a:rPr>
              <a:t>January 2013</a:t>
            </a:r>
            <a:endParaRPr lang="en-GB" sz="2400" dirty="0" smtClean="0"/>
          </a:p>
          <a:p>
            <a:pPr algn="ctr" eaLnBrk="1" hangingPunct="1">
              <a:defRPr/>
            </a:pPr>
            <a:r>
              <a:rPr lang="en-GB" sz="2400" b="1" dirty="0" smtClean="0"/>
              <a:t>Sally Brown</a:t>
            </a:r>
          </a:p>
          <a:p>
            <a:pPr algn="ctr" eaLnBrk="1" hangingPunct="1">
              <a:defRPr/>
            </a:pPr>
            <a:r>
              <a:rPr lang="en-GB" sz="1800" dirty="0" smtClean="0"/>
              <a:t>Emerita Professor, Leeds Metropolitan University,</a:t>
            </a:r>
          </a:p>
          <a:p>
            <a:pPr algn="ctr" eaLnBrk="1" hangingPunct="1">
              <a:defRPr/>
            </a:pPr>
            <a:r>
              <a:rPr lang="en-GB" sz="1800" dirty="0" smtClean="0"/>
              <a:t>Adjunct Professor, University of the Sunshine Coast, University of Central Queensland and James Cook University Queensland</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dirty="0" smtClean="0"/>
              <a:t>To improve assessment we should realign it by:</a:t>
            </a:r>
          </a:p>
        </p:txBody>
      </p:sp>
      <p:sp>
        <p:nvSpPr>
          <p:cNvPr id="14339" name="Rectangle 3"/>
          <p:cNvSpPr>
            <a:spLocks noGrp="1" noChangeArrowheads="1"/>
          </p:cNvSpPr>
          <p:nvPr>
            <p:ph type="body" idx="1"/>
          </p:nvPr>
        </p:nvSpPr>
        <p:spPr/>
        <p:txBody>
          <a:bodyPr/>
          <a:lstStyle/>
          <a:p>
            <a:r>
              <a:rPr lang="en-GB" smtClean="0"/>
              <a:t>Exploring ways in which assessment can engage students and be integral to learning. </a:t>
            </a:r>
          </a:p>
          <a:p>
            <a:r>
              <a:rPr lang="en-GB" smtClean="0"/>
              <a:t>Constructively aligning (Biggs 2003) assignments with planned learning outcomes and the curriculum taught:</a:t>
            </a:r>
          </a:p>
          <a:p>
            <a:r>
              <a:rPr lang="en-GB" smtClean="0"/>
              <a:t>Providing realistic tasks: students are likely to put more energy into assignments they see as authentic and worth bothering with.</a:t>
            </a:r>
          </a:p>
          <a:p>
            <a:endParaRPr lang="en-GB"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58775" y="381001"/>
            <a:ext cx="8605838" cy="5486400"/>
          </a:xfrm>
        </p:spPr>
        <p:txBody>
          <a:bodyPr/>
          <a:lstStyle/>
          <a:p>
            <a:pPr lvl="0">
              <a:buSzPct val="100000"/>
              <a:buFont typeface="+mj-lt"/>
              <a:buAutoNum type="arabicPeriod"/>
            </a:pPr>
            <a:r>
              <a:rPr lang="en-GB" sz="2600" dirty="0" smtClean="0">
                <a:solidFill>
                  <a:srgbClr val="FF0000"/>
                </a:solidFill>
              </a:rPr>
              <a:t>Assessment for learning</a:t>
            </a:r>
            <a:r>
              <a:rPr lang="en-GB" sz="2600" dirty="0" smtClean="0"/>
              <a:t>: is assessment fully integrated within learning activities or is it an add-on that adds nothing to student engagement?</a:t>
            </a:r>
          </a:p>
          <a:p>
            <a:pPr lvl="0">
              <a:buSzPct val="100000"/>
              <a:buFont typeface="+mj-lt"/>
              <a:buAutoNum type="arabicPeriod"/>
            </a:pPr>
            <a:r>
              <a:rPr lang="en-GB" sz="2600" dirty="0" smtClean="0">
                <a:solidFill>
                  <a:srgbClr val="FF0000"/>
                </a:solidFill>
              </a:rPr>
              <a:t>Preparation</a:t>
            </a:r>
            <a:r>
              <a:rPr lang="en-GB" sz="2600" dirty="0" smtClean="0"/>
              <a:t>: are you developing students’ assessment literacy, so they understand fully what is required of them and can optimise their performances in a range of assessment contexts? Are staff inducted so they all share understandings of assessment practice.</a:t>
            </a:r>
          </a:p>
          <a:p>
            <a:pPr lvl="0">
              <a:buSzPct val="100000"/>
              <a:buFont typeface="+mj-lt"/>
              <a:buAutoNum type="arabicPeriod"/>
            </a:pPr>
            <a:r>
              <a:rPr lang="en-GB" sz="2600" dirty="0" smtClean="0">
                <a:solidFill>
                  <a:srgbClr val="FF0000"/>
                </a:solidFill>
              </a:rPr>
              <a:t>Purpose</a:t>
            </a:r>
            <a:r>
              <a:rPr lang="en-GB" sz="2600" dirty="0" smtClean="0"/>
              <a:t>: are you clear about why on each occasion you are assessing? Is it to give students guidance on how to improve or remediate work, or it is a scoring exercise to determine final grades? Is it focussing on theory or practise (or an integration of the two)? </a:t>
            </a:r>
          </a:p>
          <a:p>
            <a:pPr>
              <a:buSzPct val="100000"/>
              <a:buFont typeface="+mj-lt"/>
              <a:buAutoNum type="arabicPeriod"/>
            </a:pPr>
            <a:endParaRPr lang="en-GB" sz="2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0"/>
            <a:ext cx="9144000" cy="6324599"/>
          </a:xfrm>
        </p:spPr>
        <p:txBody>
          <a:bodyPr/>
          <a:lstStyle/>
          <a:p>
            <a:pPr lvl="0">
              <a:buSzPct val="100000"/>
              <a:buFont typeface="+mj-lt"/>
              <a:buAutoNum type="arabicPeriod" startAt="4"/>
            </a:pPr>
            <a:r>
              <a:rPr lang="en-GB" sz="2600" dirty="0" smtClean="0">
                <a:solidFill>
                  <a:srgbClr val="FF0000"/>
                </a:solidFill>
              </a:rPr>
              <a:t>Pacing and timing</a:t>
            </a:r>
            <a:r>
              <a:rPr lang="en-GB" sz="2600" dirty="0" smtClean="0"/>
              <a:t>: are you offering feedback and assessment opportunities throughout the learning period or are assignments bunched together (particularly right at the end of the module)? Are you ensuring that students don’t have multiple assignments from different modules with the same submission date?</a:t>
            </a:r>
          </a:p>
          <a:p>
            <a:pPr lvl="0">
              <a:buSzPct val="100000"/>
              <a:buFont typeface="+mj-lt"/>
              <a:buAutoNum type="arabicPeriod" startAt="4"/>
            </a:pPr>
            <a:r>
              <a:rPr lang="en-GB" sz="2600" dirty="0" smtClean="0">
                <a:solidFill>
                  <a:srgbClr val="FF0000"/>
                </a:solidFill>
              </a:rPr>
              <a:t>Volume of assessment</a:t>
            </a:r>
            <a:r>
              <a:rPr lang="en-GB" sz="2600" dirty="0" smtClean="0"/>
              <a:t>: are you offering sufficient opportunities for students to learn through assessment without exhausting staff and putting excessive pressure on students in terms of workload?</a:t>
            </a:r>
          </a:p>
          <a:p>
            <a:pPr lvl="0">
              <a:buSzPct val="100000"/>
              <a:buFont typeface="+mj-lt"/>
              <a:buAutoNum type="arabicPeriod" startAt="4"/>
            </a:pPr>
            <a:r>
              <a:rPr lang="en-GB" sz="2600" dirty="0" smtClean="0">
                <a:solidFill>
                  <a:srgbClr val="FF0000"/>
                </a:solidFill>
              </a:rPr>
              <a:t>Constructive alignment</a:t>
            </a:r>
            <a:r>
              <a:rPr lang="en-GB" sz="2600" dirty="0" smtClean="0"/>
              <a:t>: is it clear how the assignments link to the learning outcomes, and do you offer good coverage of subject material and capabilities (or are you encouraging guessing of topics and risk taking activities)?</a:t>
            </a:r>
          </a:p>
          <a:p>
            <a:pPr>
              <a:buSzPct val="100000"/>
              <a:buFont typeface="+mj-lt"/>
              <a:buAutoNum type="arabicPeriod" startAt="4"/>
            </a:pPr>
            <a:endParaRPr lang="en-GB" sz="2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58775" y="304801"/>
            <a:ext cx="8605838" cy="5562600"/>
          </a:xfrm>
        </p:spPr>
        <p:txBody>
          <a:bodyPr/>
          <a:lstStyle/>
          <a:p>
            <a:pPr lvl="0">
              <a:buSzPct val="100000"/>
              <a:buFont typeface="+mj-lt"/>
              <a:buAutoNum type="arabicPeriod" startAt="7"/>
            </a:pPr>
            <a:r>
              <a:rPr lang="en-GB" sz="2600" dirty="0" smtClean="0">
                <a:solidFill>
                  <a:srgbClr val="FF0000"/>
                </a:solidFill>
              </a:rPr>
              <a:t>Variety</a:t>
            </a:r>
            <a:r>
              <a:rPr lang="en-GB" sz="2600" dirty="0" smtClean="0"/>
              <a:t>: are you enabling students to demonstrate capability in diverse ways or are you reusing the same methods (essays, reports, unseen time-constrained exams) over and over again?</a:t>
            </a:r>
          </a:p>
          <a:p>
            <a:pPr lvl="0">
              <a:buSzPct val="100000"/>
              <a:buFont typeface="+mj-lt"/>
              <a:buAutoNum type="arabicPeriod" startAt="7"/>
            </a:pPr>
            <a:r>
              <a:rPr lang="en-GB" sz="2600" dirty="0" smtClean="0">
                <a:solidFill>
                  <a:srgbClr val="FF0000"/>
                </a:solidFill>
              </a:rPr>
              <a:t>Inclusivity</a:t>
            </a:r>
            <a:r>
              <a:rPr lang="en-GB" sz="2600" dirty="0" smtClean="0"/>
              <a:t>: Are students’ special needs in terms of assessment designed into assignments from the outset or do you have to make special arrangements for students with dyslexia, visual or aural impairments or other disabilities responsively rather than proactively?</a:t>
            </a:r>
          </a:p>
          <a:p>
            <a:pPr lvl="0">
              <a:buSzPct val="100000"/>
              <a:buFont typeface="+mj-lt"/>
              <a:buAutoNum type="arabicPeriod" startAt="7"/>
            </a:pPr>
            <a:r>
              <a:rPr lang="en-GB" sz="2600" dirty="0" smtClean="0">
                <a:solidFill>
                  <a:srgbClr val="FF0000"/>
                </a:solidFill>
              </a:rPr>
              <a:t>Agency</a:t>
            </a:r>
            <a:r>
              <a:rPr lang="en-GB" sz="2600" dirty="0" smtClean="0"/>
              <a:t>: is all your assessment undertaken by tutors or do you also use peers, students themselves, employers and clients?</a:t>
            </a:r>
          </a:p>
          <a:p>
            <a:pPr>
              <a:buSzPct val="100000"/>
              <a:buFont typeface="+mj-lt"/>
              <a:buAutoNum type="arabicPeriod" startAt="7"/>
            </a:pPr>
            <a:endParaRPr lang="en-GB" sz="2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8775" y="304801"/>
            <a:ext cx="8605838" cy="5562600"/>
          </a:xfrm>
        </p:spPr>
        <p:txBody>
          <a:bodyPr/>
          <a:lstStyle/>
          <a:p>
            <a:pPr marL="457200" lvl="0" indent="-457200">
              <a:buSzPct val="100000"/>
              <a:buFont typeface="+mj-lt"/>
              <a:buAutoNum type="arabicPeriod" startAt="10"/>
            </a:pPr>
            <a:r>
              <a:rPr lang="en-GB" sz="2600" dirty="0" smtClean="0">
                <a:solidFill>
                  <a:srgbClr val="FF0000"/>
                </a:solidFill>
              </a:rPr>
              <a:t>Feedback</a:t>
            </a:r>
            <a:r>
              <a:rPr lang="en-GB" sz="2600" dirty="0" smtClean="0"/>
              <a:t>: how fast can you provide it and what assurances can you give to students about its usefulness and ability to feed into future assignments?</a:t>
            </a:r>
          </a:p>
          <a:p>
            <a:pPr marL="457200" lvl="0" indent="-457200">
              <a:buSzPct val="100000"/>
              <a:buFont typeface="+mj-lt"/>
              <a:buAutoNum type="arabicPeriod" startAt="10"/>
            </a:pPr>
            <a:r>
              <a:rPr lang="en-GB" sz="2600" dirty="0" smtClean="0">
                <a:solidFill>
                  <a:srgbClr val="FF0000"/>
                </a:solidFill>
              </a:rPr>
              <a:t>Quality assurance</a:t>
            </a:r>
            <a:r>
              <a:rPr lang="en-GB" sz="2600" dirty="0" smtClean="0"/>
              <a:t>: are you able to demonstrate that your assessment is fair, consistent and reliable? Will external scrutineers recognise the integrity of the assessment process?</a:t>
            </a:r>
          </a:p>
          <a:p>
            <a:pPr marL="457200" lvl="0" indent="-457200">
              <a:buSzPct val="100000"/>
              <a:buFont typeface="+mj-lt"/>
              <a:buAutoNum type="arabicPeriod" startAt="10"/>
            </a:pPr>
            <a:r>
              <a:rPr lang="en-GB" sz="2600" dirty="0" smtClean="0">
                <a:solidFill>
                  <a:srgbClr val="FF0000"/>
                </a:solidFill>
              </a:rPr>
              <a:t>Technology</a:t>
            </a:r>
            <a:r>
              <a:rPr lang="en-GB" sz="2600" dirty="0" smtClean="0"/>
              <a:t>: are you using computer aided assessment where it is most useful (for drills and checking learning) enabling assessor time to be used most effectively where judgment is required?</a:t>
            </a:r>
          </a:p>
          <a:p>
            <a:pPr>
              <a:buSzPct val="100000"/>
              <a:buFont typeface="+mj-lt"/>
              <a:buAutoNum type="arabicPeriod" startAt="10"/>
            </a:pPr>
            <a:endParaRPr lang="en-GB" sz="2600"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22239"/>
            <a:ext cx="7543800" cy="642466"/>
          </a:xfrm>
        </p:spPr>
        <p:txBody>
          <a:bodyPr/>
          <a:lstStyle/>
          <a:p>
            <a:r>
              <a:rPr lang="en-GB" sz="3200" dirty="0" smtClean="0">
                <a:solidFill>
                  <a:srgbClr val="002060"/>
                </a:solidFill>
              </a:rPr>
              <a:t>What really impacts on learning?</a:t>
            </a:r>
            <a:endParaRPr lang="en-US" sz="3200" dirty="0" smtClean="0">
              <a:solidFill>
                <a:srgbClr val="002060"/>
              </a:solidFill>
            </a:endParaRPr>
          </a:p>
        </p:txBody>
      </p:sp>
      <p:sp>
        <p:nvSpPr>
          <p:cNvPr id="18435" name="Rectangle 3"/>
          <p:cNvSpPr>
            <a:spLocks noGrp="1" noChangeArrowheads="1"/>
          </p:cNvSpPr>
          <p:nvPr>
            <p:ph type="body" idx="1"/>
          </p:nvPr>
        </p:nvSpPr>
        <p:spPr>
          <a:xfrm>
            <a:off x="468313" y="980728"/>
            <a:ext cx="8229600" cy="5221635"/>
          </a:xfrm>
        </p:spPr>
        <p:txBody>
          <a:bodyPr/>
          <a:lstStyle/>
          <a:p>
            <a:r>
              <a:rPr lang="en-GB" sz="2600" dirty="0" smtClean="0"/>
              <a:t>Concentrating on giving students detailed and developmental formative feedback is the single most useful thing we can do for our students, particularly those from disadvantaged backgrounds. </a:t>
            </a:r>
          </a:p>
          <a:p>
            <a:r>
              <a:rPr lang="en-GB" sz="2600" dirty="0" smtClean="0"/>
              <a:t>Summative assessment may have to be rethought to make it fit for purpose;</a:t>
            </a:r>
          </a:p>
          <a:p>
            <a:r>
              <a:rPr lang="en-GB" sz="2600" dirty="0" smtClean="0"/>
              <a:t>To do these things may require considerable imagination and re-engineering, not just of our assessment processes but also of curriculum design as a whole if we are to move from considering delivering content the most important thing we do.</a:t>
            </a:r>
          </a:p>
          <a:p>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p:spPr>
        <p:txBody>
          <a:bodyPr/>
          <a:lstStyle/>
          <a:p>
            <a:r>
              <a:rPr lang="en-GB" sz="3200" dirty="0" smtClean="0">
                <a:solidFill>
                  <a:srgbClr val="002060"/>
                </a:solidFill>
              </a:rPr>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dirty="0" smtClean="0"/>
              <a:t>Formative assessment is primarily concerned with feedback aimed at prompting improvement, is often continuous and usually involves words.</a:t>
            </a:r>
          </a:p>
          <a:p>
            <a:r>
              <a:rPr lang="en-US" dirty="0" smtClean="0"/>
              <a:t>Summative assessment is concerned with making evaluative judgments, is often end point and involves numbers.</a:t>
            </a:r>
          </a:p>
          <a:p>
            <a:endParaRPr lang="en-GB"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noFill/>
        </p:spPr>
        <p:txBody>
          <a:bodyPr lIns="92075" tIns="46038" rIns="92075" bIns="46038"/>
          <a:lstStyle/>
          <a:p>
            <a:r>
              <a:rPr lang="en-US" dirty="0" smtClean="0">
                <a:solidFill>
                  <a:srgbClr val="002060"/>
                </a:solidFill>
              </a:rPr>
              <a:t>A fit-for-purpose model of assessment: the key questions</a:t>
            </a:r>
          </a:p>
        </p:txBody>
      </p:sp>
      <p:sp>
        <p:nvSpPr>
          <p:cNvPr id="19459" name="Rectangle 3"/>
          <p:cNvSpPr>
            <a:spLocks noGrp="1" noChangeArrowheads="1"/>
          </p:cNvSpPr>
          <p:nvPr>
            <p:ph type="body" idx="4294967295"/>
          </p:nvPr>
        </p:nvSpPr>
        <p:spPr>
          <a:noFill/>
        </p:spPr>
        <p:txBody>
          <a:bodyPr lIns="92075" tIns="46038" rIns="92075" bIns="46038"/>
          <a:lstStyle/>
          <a:p>
            <a:r>
              <a:rPr lang="en-US" dirty="0" smtClean="0"/>
              <a:t>Why are we assessing?</a:t>
            </a:r>
          </a:p>
          <a:p>
            <a:r>
              <a:rPr lang="en-US" dirty="0" smtClean="0"/>
              <a:t>What is it we are actually assessing?</a:t>
            </a:r>
          </a:p>
          <a:p>
            <a:r>
              <a:rPr lang="en-US" dirty="0" smtClean="0"/>
              <a:t>How are we assessing?</a:t>
            </a:r>
          </a:p>
          <a:p>
            <a:r>
              <a:rPr lang="en-US" dirty="0" smtClean="0"/>
              <a:t>Who is best placed to assess?</a:t>
            </a:r>
          </a:p>
          <a:p>
            <a:r>
              <a:rPr lang="en-US" dirty="0" smtClean="0"/>
              <a:t>When should we assess?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188641"/>
            <a:ext cx="7543800" cy="720079"/>
          </a:xfrm>
        </p:spPr>
        <p:txBody>
          <a:bodyPr/>
          <a:lstStyle/>
          <a:p>
            <a:r>
              <a:rPr lang="en-GB" dirty="0" smtClean="0"/>
              <a:t>Diverse and innovative assessment helps</a:t>
            </a:r>
          </a:p>
        </p:txBody>
      </p:sp>
      <p:sp>
        <p:nvSpPr>
          <p:cNvPr id="26627" name="Rectangle 3"/>
          <p:cNvSpPr>
            <a:spLocks noGrp="1" noChangeArrowheads="1"/>
          </p:cNvSpPr>
          <p:nvPr>
            <p:ph type="body" idx="1"/>
          </p:nvPr>
        </p:nvSpPr>
        <p:spPr>
          <a:xfrm>
            <a:off x="457200" y="1052736"/>
            <a:ext cx="8229600" cy="5400452"/>
          </a:xfrm>
          <a:noFill/>
        </p:spPr>
        <p:txBody>
          <a:bodyPr/>
          <a:lstStyle/>
          <a:p>
            <a:pPr marL="609600" indent="-609600"/>
            <a:r>
              <a:rPr lang="en-GB" dirty="0" smtClean="0"/>
              <a:t>Traditional assessment methods tend to reinforce rather limited approaches to learning by students, by encouraging memorisation, unproductive rote learning and attitude to knowledge acquisition that are reminiscent of the language of eating disorders (stuffing in and regurgitation of facts). We need to utilise a wide range of assessment methods and approaches.</a:t>
            </a:r>
          </a:p>
          <a:p>
            <a:pPr marL="609600" indent="-609600"/>
            <a:r>
              <a:rPr lang="en-GB" dirty="0" smtClean="0"/>
              <a:t>Innovative assessment approaches can foster a spirit of enquiry, encourage curiosity and promote autonomy where they encourage students to become closely involved with evaluating their own and each others’ learning. (</a:t>
            </a:r>
            <a:r>
              <a:rPr lang="en-GB" dirty="0" err="1" smtClean="0"/>
              <a:t>Falchikov</a:t>
            </a:r>
            <a:r>
              <a:rPr lang="en-GB" dirty="0" smtClean="0"/>
              <a:t>, Pickford and Brown, 2006).</a:t>
            </a:r>
          </a:p>
          <a:p>
            <a:pPr marL="609600" indent="-609600"/>
            <a:endParaRPr lang="en-GB"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22239"/>
            <a:ext cx="7543800" cy="714474"/>
          </a:xfrm>
        </p:spPr>
        <p:txBody>
          <a:bodyPr/>
          <a:lstStyle/>
          <a:p>
            <a:r>
              <a:rPr lang="en-GB" dirty="0" smtClean="0"/>
              <a:t>Setting good patterns</a:t>
            </a:r>
          </a:p>
        </p:txBody>
      </p:sp>
      <p:sp>
        <p:nvSpPr>
          <p:cNvPr id="30723" name="Rectangle 3"/>
          <p:cNvSpPr>
            <a:spLocks noGrp="1" noChangeArrowheads="1"/>
          </p:cNvSpPr>
          <p:nvPr>
            <p:ph type="body" idx="1"/>
          </p:nvPr>
        </p:nvSpPr>
        <p:spPr>
          <a:xfrm>
            <a:off x="251520" y="980728"/>
            <a:ext cx="8446393" cy="5221635"/>
          </a:xfrm>
          <a:noFill/>
        </p:spPr>
        <p:txBody>
          <a:bodyPr/>
          <a:lstStyle/>
          <a:p>
            <a:pPr marL="609600" indent="-609600"/>
            <a:r>
              <a:rPr lang="en-GB" sz="2400" dirty="0" smtClean="0"/>
              <a:t>Students rarely respond positively to exhortation or vague threats of poor marks: we need to change the assessment practices so that they make routine these behaviours very early on in their learning careers.</a:t>
            </a:r>
          </a:p>
          <a:p>
            <a:pPr marL="609600" indent="-609600"/>
            <a:r>
              <a:rPr lang="en-GB" sz="2400" dirty="0" smtClean="0"/>
              <a:t>Yorke (1999) encourages us to believe that the first six weeks of the first semester of the first year of university are crucial and that how we assess within that period can make a difference to student success or failure. Similar factors apply in other sectors.</a:t>
            </a:r>
          </a:p>
          <a:p>
            <a:pPr marL="609600" indent="-609600"/>
            <a:r>
              <a:rPr lang="en-GB" sz="2400" dirty="0" smtClean="0"/>
              <a:t>Avoidance of early assessment doesn’t solve the problem. Designing a really coherent first six weeks for students, which includes assessment opportunities can be very helpful.</a:t>
            </a:r>
          </a:p>
          <a:p>
            <a:pPr marL="609600" indent="-609600"/>
            <a:endParaRPr lang="en-GB" sz="21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Without….</a:t>
            </a:r>
            <a:endParaRPr lang="en-GB" dirty="0"/>
          </a:p>
        </p:txBody>
      </p:sp>
      <p:sp>
        <p:nvSpPr>
          <p:cNvPr id="3" name="Content Placeholder 2"/>
          <p:cNvSpPr>
            <a:spLocks noGrp="1"/>
          </p:cNvSpPr>
          <p:nvPr>
            <p:ph idx="1"/>
          </p:nvPr>
        </p:nvSpPr>
        <p:spPr/>
        <p:txBody>
          <a:bodyPr/>
          <a:lstStyle/>
          <a:p>
            <a:r>
              <a:rPr lang="en-GB" dirty="0" smtClean="0"/>
              <a:t>Stripping out all the joy and enthusiasm with which many enter higher education;</a:t>
            </a:r>
          </a:p>
          <a:p>
            <a:r>
              <a:rPr lang="en-GB" dirty="0" smtClean="0"/>
              <a:t>Pushing them into strategic behaviour (Kneale) through which they become progressively focused on modest outcomes? (‘Just tell me what I have got to do to pass: I can’t afford the time to go for a First’);</a:t>
            </a:r>
          </a:p>
          <a:p>
            <a:r>
              <a:rPr lang="en-GB" dirty="0" smtClean="0"/>
              <a:t>Filling them with dissatisfaction around their learning experiences, potentially driving them to grievances and litigation;</a:t>
            </a:r>
          </a:p>
          <a:p>
            <a:r>
              <a:rPr lang="en-GB" dirty="0" smtClean="0"/>
              <a:t>Making students feel their investment in higher education has been a waste of three years.</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smtClean="0"/>
              <a:t>Assessment </a:t>
            </a:r>
            <a:r>
              <a:rPr lang="en-GB" i="1" dirty="0" smtClean="0"/>
              <a:t>for</a:t>
            </a:r>
            <a:r>
              <a:rPr lang="en-GB" dirty="0" smtClean="0"/>
              <a:t> learning</a:t>
            </a:r>
          </a:p>
        </p:txBody>
      </p:sp>
      <p:sp>
        <p:nvSpPr>
          <p:cNvPr id="3" name="Content Placeholder 2"/>
          <p:cNvSpPr>
            <a:spLocks noGrp="1"/>
          </p:cNvSpPr>
          <p:nvPr>
            <p:ph idx="1"/>
          </p:nvPr>
        </p:nvSpPr>
        <p:spPr>
          <a:xfrm>
            <a:off x="251520" y="836712"/>
            <a:ext cx="8640960" cy="5365651"/>
          </a:xfrm>
        </p:spPr>
        <p:txBody>
          <a:bodyPr/>
          <a:lstStyle/>
          <a:p>
            <a:pPr marL="438150" indent="-438150" eaLnBrk="1" hangingPunct="1">
              <a:buFont typeface="Wingdings" pitchFamily="2" charset="2"/>
              <a:buNone/>
              <a:defRPr/>
            </a:pPr>
            <a:r>
              <a:rPr lang="en-GB" sz="2100" dirty="0" smtClean="0"/>
              <a:t>1. 	Tasks should be </a:t>
            </a:r>
            <a:r>
              <a:rPr lang="en-GB" sz="2100" dirty="0" smtClean="0">
                <a:solidFill>
                  <a:schemeClr val="tx2">
                    <a:lumMod val="40000"/>
                    <a:lumOff val="60000"/>
                  </a:schemeClr>
                </a:solidFill>
              </a:rPr>
              <a:t>challenging</a:t>
            </a:r>
            <a:r>
              <a:rPr lang="en-GB" sz="2100" dirty="0" smtClean="0"/>
              <a:t>, demanding higher order learning and integration of knowledge learned in both the university and other contexts;</a:t>
            </a:r>
          </a:p>
          <a:p>
            <a:pPr marL="438150" indent="-438150" eaLnBrk="1" hangingPunct="1">
              <a:buFont typeface="Wingdings" pitchFamily="2" charset="2"/>
              <a:buNone/>
              <a:defRPr/>
            </a:pPr>
            <a:r>
              <a:rPr lang="en-GB" sz="2100" dirty="0" smtClean="0"/>
              <a:t>2. 	Learning and assessment should be </a:t>
            </a:r>
            <a:r>
              <a:rPr lang="en-GB" sz="2100" dirty="0" smtClean="0">
                <a:solidFill>
                  <a:srgbClr val="AD5CFF"/>
                </a:solidFill>
              </a:rPr>
              <a:t>integrated</a:t>
            </a:r>
            <a:r>
              <a:rPr lang="en-GB" sz="2100" dirty="0" smtClean="0"/>
              <a:t>, assessment should not come at the end of learning but should be part of the learning process;</a:t>
            </a:r>
          </a:p>
          <a:p>
            <a:pPr marL="438150" indent="-438150" eaLnBrk="1" hangingPunct="1">
              <a:buFont typeface="Wingdings" pitchFamily="2" charset="2"/>
              <a:buNone/>
              <a:defRPr/>
            </a:pPr>
            <a:r>
              <a:rPr lang="en-GB" sz="2100" dirty="0" smtClean="0"/>
              <a:t>3. 	Students are involved in self assessment and reflection on their learning, they are involved in </a:t>
            </a:r>
            <a:r>
              <a:rPr lang="en-GB" sz="2100" dirty="0" smtClean="0">
                <a:solidFill>
                  <a:srgbClr val="AD5CFF"/>
                </a:solidFill>
              </a:rPr>
              <a:t>judging performance</a:t>
            </a:r>
            <a:r>
              <a:rPr lang="en-GB" sz="2100" dirty="0" smtClean="0"/>
              <a:t>;</a:t>
            </a:r>
          </a:p>
          <a:p>
            <a:pPr marL="438150" indent="-438150" eaLnBrk="1" hangingPunct="1">
              <a:buFont typeface="Wingdings" pitchFamily="2" charset="2"/>
              <a:buNone/>
              <a:defRPr/>
            </a:pPr>
            <a:r>
              <a:rPr lang="en-GB" sz="2100" dirty="0" smtClean="0"/>
              <a:t>4. 	Assessment should encourage </a:t>
            </a:r>
            <a:r>
              <a:rPr lang="en-GB" sz="2100" dirty="0" err="1" smtClean="0">
                <a:solidFill>
                  <a:srgbClr val="AD5CFF"/>
                </a:solidFill>
              </a:rPr>
              <a:t>metacognition</a:t>
            </a:r>
            <a:r>
              <a:rPr lang="en-GB" sz="2100" dirty="0" smtClean="0"/>
              <a:t>, promoting thinking about the learning process not just the learning outcomes;</a:t>
            </a:r>
          </a:p>
          <a:p>
            <a:pPr marL="438150" indent="-438150" eaLnBrk="1" hangingPunct="1">
              <a:buFont typeface="Wingdings" pitchFamily="2" charset="2"/>
              <a:buNone/>
              <a:defRPr/>
            </a:pPr>
            <a:r>
              <a:rPr lang="en-GB" sz="2100" dirty="0" smtClean="0"/>
              <a:t>5. 	Assessment should have a </a:t>
            </a:r>
            <a:r>
              <a:rPr lang="en-GB" sz="2100" dirty="0" smtClean="0">
                <a:solidFill>
                  <a:srgbClr val="AD5CFF"/>
                </a:solidFill>
              </a:rPr>
              <a:t>formative </a:t>
            </a:r>
            <a:r>
              <a:rPr lang="en-GB" sz="2100" dirty="0" smtClean="0"/>
              <a:t>function, providing ‘</a:t>
            </a:r>
            <a:r>
              <a:rPr lang="en-GB" sz="2100" dirty="0" err="1" smtClean="0"/>
              <a:t>feedforward</a:t>
            </a:r>
            <a:r>
              <a:rPr lang="en-GB" sz="2100" dirty="0" smtClean="0"/>
              <a:t>’ for future learning which can be acted upon. There is opportunity and a safe context for students to expose problems with their study and get help; there should be an opportunity for dialogue about students’ work;</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smtClean="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200" dirty="0" smtClean="0"/>
              <a:t>6. 	Assessment expectations should be made </a:t>
            </a:r>
            <a:r>
              <a:rPr lang="en-GB" sz="2200" dirty="0" smtClean="0">
                <a:solidFill>
                  <a:schemeClr val="tx2">
                    <a:lumMod val="40000"/>
                    <a:lumOff val="60000"/>
                  </a:schemeClr>
                </a:solidFill>
              </a:rPr>
              <a:t>visible</a:t>
            </a:r>
            <a:r>
              <a:rPr lang="en-GB" sz="2200" dirty="0" smtClean="0">
                <a:solidFill>
                  <a:srgbClr val="7030A0"/>
                </a:solidFill>
              </a:rPr>
              <a:t> </a:t>
            </a:r>
            <a:r>
              <a:rPr lang="en-GB" sz="2200" dirty="0" smtClean="0"/>
              <a:t>to students as far as possible;</a:t>
            </a:r>
          </a:p>
          <a:p>
            <a:pPr marL="538163" indent="-538163" eaLnBrk="1" hangingPunct="1">
              <a:buFont typeface="Wingdings" pitchFamily="2" charset="2"/>
              <a:buNone/>
              <a:defRPr/>
            </a:pPr>
            <a:r>
              <a:rPr lang="en-GB" sz="2200" dirty="0" smtClean="0"/>
              <a:t>7. 	Tasks should involve the </a:t>
            </a:r>
            <a:r>
              <a:rPr lang="en-GB" sz="2200" dirty="0" smtClean="0">
                <a:solidFill>
                  <a:schemeClr val="tx2">
                    <a:lumMod val="40000"/>
                    <a:lumOff val="60000"/>
                  </a:schemeClr>
                </a:solidFill>
              </a:rPr>
              <a:t>active engagement </a:t>
            </a:r>
            <a:r>
              <a:rPr lang="en-GB" sz="2200" dirty="0" smtClean="0"/>
              <a:t>of students developing the capacity to find things out for themselves and learn independently;</a:t>
            </a:r>
          </a:p>
          <a:p>
            <a:pPr marL="538163" indent="-538163" eaLnBrk="1" hangingPunct="1">
              <a:buFont typeface="Wingdings" pitchFamily="2" charset="2"/>
              <a:buNone/>
              <a:defRPr/>
            </a:pPr>
            <a:r>
              <a:rPr lang="en-GB" sz="2200" dirty="0" smtClean="0"/>
              <a:t>8. 	Tasks should be </a:t>
            </a:r>
            <a:r>
              <a:rPr lang="en-GB" sz="2200" dirty="0" smtClean="0">
                <a:solidFill>
                  <a:schemeClr val="tx2">
                    <a:lumMod val="40000"/>
                    <a:lumOff val="60000"/>
                  </a:schemeClr>
                </a:solidFill>
              </a:rPr>
              <a:t>authentic</a:t>
            </a:r>
            <a:r>
              <a:rPr lang="en-GB" sz="2200" dirty="0" smtClean="0"/>
              <a:t>; worthwhile, relevant and offering students some level of control over their work;</a:t>
            </a:r>
          </a:p>
          <a:p>
            <a:pPr marL="538163" indent="-538163" eaLnBrk="1" hangingPunct="1">
              <a:buFont typeface="Wingdings" pitchFamily="2" charset="2"/>
              <a:buNone/>
              <a:defRPr/>
            </a:pPr>
            <a:r>
              <a:rPr lang="en-GB" sz="2200" dirty="0" smtClean="0"/>
              <a:t>9. 	Tasks are </a:t>
            </a:r>
            <a:r>
              <a:rPr lang="en-GB" sz="2200" dirty="0" smtClean="0">
                <a:solidFill>
                  <a:schemeClr val="tx2">
                    <a:lumMod val="40000"/>
                    <a:lumOff val="60000"/>
                  </a:schemeClr>
                </a:solidFill>
              </a:rPr>
              <a:t>fit for purpose </a:t>
            </a:r>
            <a:r>
              <a:rPr lang="en-GB" sz="2200" dirty="0" smtClean="0"/>
              <a:t>and align with important learning outcomes;</a:t>
            </a:r>
          </a:p>
          <a:p>
            <a:pPr marL="538163" indent="-538163" eaLnBrk="1" hangingPunct="1">
              <a:buFont typeface="Wingdings" pitchFamily="2" charset="2"/>
              <a:buNone/>
              <a:defRPr/>
            </a:pPr>
            <a:r>
              <a:rPr lang="en-GB" sz="2200" dirty="0" smtClean="0"/>
              <a:t>10. 	Assessment should be used to </a:t>
            </a:r>
            <a:r>
              <a:rPr lang="en-GB" sz="2200" dirty="0" smtClean="0">
                <a:solidFill>
                  <a:schemeClr val="tx2">
                    <a:lumMod val="40000"/>
                    <a:lumOff val="60000"/>
                  </a:schemeClr>
                </a:solidFill>
              </a:rPr>
              <a:t>evaluate teaching </a:t>
            </a:r>
            <a:r>
              <a:rPr lang="en-GB" sz="2200" dirty="0" smtClean="0"/>
              <a:t>as well as student learning.</a:t>
            </a:r>
          </a:p>
          <a:p>
            <a:pPr eaLnBrk="1" hangingPunct="1">
              <a:buFont typeface="Wingdings" pitchFamily="2" charset="2"/>
              <a:buNone/>
              <a:defRPr/>
            </a:pPr>
            <a:r>
              <a:rPr lang="en-GB" sz="2200" i="1" dirty="0" smtClean="0"/>
              <a:t>(Sue </a:t>
            </a:r>
            <a:r>
              <a:rPr lang="en-GB" sz="2200" i="1" dirty="0" err="1" smtClean="0"/>
              <a:t>Bloxham</a:t>
            </a:r>
            <a:r>
              <a:rPr lang="en-GB" sz="2200" i="1" dirty="0" smtClean="0"/>
              <a:t>, unpublished paper for HEA)</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122239"/>
            <a:ext cx="7543800" cy="642466"/>
          </a:xfrm>
        </p:spPr>
        <p:txBody>
          <a:bodyPr/>
          <a:lstStyle/>
          <a:p>
            <a:pPr eaLnBrk="1" hangingPunct="1"/>
            <a:r>
              <a:rPr lang="en-GB" sz="3200" dirty="0" smtClean="0"/>
              <a:t>Boud </a:t>
            </a:r>
            <a:r>
              <a:rPr lang="en-GB" sz="3200" i="1" dirty="0" smtClean="0"/>
              <a:t>et al </a:t>
            </a:r>
            <a:r>
              <a:rPr lang="en-GB" sz="3200" dirty="0" smtClean="0"/>
              <a:t>2010: ‘Assessment 2020’:</a:t>
            </a:r>
            <a:endParaRPr lang="en-US" sz="3200" dirty="0" smtClean="0"/>
          </a:p>
        </p:txBody>
      </p:sp>
      <p:sp>
        <p:nvSpPr>
          <p:cNvPr id="35844" name="Rectangle 3"/>
          <p:cNvSpPr>
            <a:spLocks noGrp="1" noChangeArrowheads="1"/>
          </p:cNvSpPr>
          <p:nvPr>
            <p:ph type="body" idx="1"/>
          </p:nvPr>
        </p:nvSpPr>
        <p:spPr>
          <a:xfrm>
            <a:off x="323528" y="764704"/>
            <a:ext cx="8496944" cy="5437659"/>
          </a:xfrm>
        </p:spPr>
        <p:txBody>
          <a:bodyPr/>
          <a:lstStyle/>
          <a:p>
            <a:pPr marL="533400" indent="-533400" eaLnBrk="1" hangingPunct="1">
              <a:buFont typeface="Wingdings" pitchFamily="2" charset="2"/>
              <a:buNone/>
              <a:defRPr/>
            </a:pPr>
            <a:r>
              <a:rPr lang="en-GB" sz="2300" dirty="0" smtClean="0"/>
              <a:t>Assessment has most effect when...:</a:t>
            </a:r>
          </a:p>
          <a:p>
            <a:pPr marL="533400" indent="-533400" eaLnBrk="1" hangingPunct="1">
              <a:buSzPct val="100000"/>
              <a:buFont typeface="+mj-lt"/>
              <a:buAutoNum type="arabicPeriod"/>
              <a:defRPr/>
            </a:pPr>
            <a:r>
              <a:rPr lang="en-GB" sz="2300" dirty="0" smtClean="0"/>
              <a:t>It is used to </a:t>
            </a:r>
            <a:r>
              <a:rPr lang="en-GB" sz="2300" dirty="0" smtClean="0">
                <a:solidFill>
                  <a:schemeClr val="tx2">
                    <a:lumMod val="40000"/>
                    <a:lumOff val="60000"/>
                  </a:schemeClr>
                </a:solidFill>
              </a:rPr>
              <a:t>engage</a:t>
            </a:r>
            <a:r>
              <a:rPr lang="en-GB" sz="2300" dirty="0" smtClean="0"/>
              <a:t> students in learning that is productive.</a:t>
            </a:r>
          </a:p>
          <a:p>
            <a:pPr marL="533400" indent="-533400" eaLnBrk="1" hangingPunct="1">
              <a:buSzPct val="100000"/>
              <a:buFont typeface="+mj-lt"/>
              <a:buAutoNum type="arabicPeriod"/>
              <a:defRPr/>
            </a:pPr>
            <a:r>
              <a:rPr lang="en-GB" sz="2300" dirty="0" smtClean="0"/>
              <a:t>Feedback is used to actively </a:t>
            </a:r>
            <a:r>
              <a:rPr lang="en-GB" sz="2300" dirty="0" smtClean="0">
                <a:solidFill>
                  <a:schemeClr val="tx2">
                    <a:lumMod val="40000"/>
                    <a:lumOff val="60000"/>
                  </a:schemeClr>
                </a:solidFill>
              </a:rPr>
              <a:t>improve </a:t>
            </a:r>
            <a:r>
              <a:rPr lang="en-GB" sz="2300" dirty="0" smtClean="0"/>
              <a:t>student learning.</a:t>
            </a:r>
          </a:p>
          <a:p>
            <a:pPr marL="533400" indent="-533400" eaLnBrk="1" hangingPunct="1">
              <a:buSzPct val="100000"/>
              <a:buFont typeface="+mj-lt"/>
              <a:buAutoNum type="arabicPeriod"/>
              <a:defRPr/>
            </a:pPr>
            <a:r>
              <a:rPr lang="en-US" sz="2300" dirty="0" smtClean="0"/>
              <a:t>Students and teachers become </a:t>
            </a:r>
            <a:r>
              <a:rPr lang="en-US" sz="2300" dirty="0" smtClean="0">
                <a:solidFill>
                  <a:schemeClr val="tx2">
                    <a:lumMod val="40000"/>
                    <a:lumOff val="60000"/>
                  </a:schemeClr>
                </a:solidFill>
              </a:rPr>
              <a:t>responsible partners </a:t>
            </a:r>
            <a:r>
              <a:rPr lang="en-US" sz="2300" dirty="0" smtClean="0"/>
              <a:t>in learning and assessment.</a:t>
            </a:r>
          </a:p>
          <a:p>
            <a:pPr marL="533400" indent="-533400" eaLnBrk="1" hangingPunct="1">
              <a:buSzPct val="100000"/>
              <a:buFont typeface="+mj-lt"/>
              <a:buAutoNum type="arabicPeriod"/>
              <a:defRPr/>
            </a:pPr>
            <a:r>
              <a:rPr lang="en-US" sz="2300" dirty="0" smtClean="0"/>
              <a:t>Students are </a:t>
            </a:r>
            <a:r>
              <a:rPr lang="en-US" sz="2300" dirty="0" smtClean="0">
                <a:solidFill>
                  <a:schemeClr val="tx2">
                    <a:lumMod val="40000"/>
                    <a:lumOff val="60000"/>
                  </a:schemeClr>
                </a:solidFill>
              </a:rPr>
              <a:t>inducted </a:t>
            </a:r>
            <a:r>
              <a:rPr lang="en-US" sz="2300" dirty="0" smtClean="0"/>
              <a:t>into the assessment practices and cultures of higher education.</a:t>
            </a:r>
          </a:p>
          <a:p>
            <a:pPr marL="533400" indent="-533400" eaLnBrk="1" hangingPunct="1">
              <a:buSzPct val="100000"/>
              <a:buFont typeface="+mj-lt"/>
              <a:buAutoNum type="arabicPeriod"/>
              <a:defRPr/>
            </a:pPr>
            <a:r>
              <a:rPr lang="en-US" sz="2300" dirty="0" smtClean="0"/>
              <a:t>Assessment </a:t>
            </a:r>
            <a:r>
              <a:rPr lang="en-US" sz="2300" i="1" dirty="0" smtClean="0"/>
              <a:t>for</a:t>
            </a:r>
            <a:r>
              <a:rPr lang="en-US" sz="2300" dirty="0" smtClean="0"/>
              <a:t> learning is placed at the </a:t>
            </a:r>
            <a:r>
              <a:rPr lang="en-US" sz="2300" dirty="0" smtClean="0">
                <a:solidFill>
                  <a:schemeClr val="tx2">
                    <a:lumMod val="40000"/>
                    <a:lumOff val="60000"/>
                  </a:schemeClr>
                </a:solidFill>
              </a:rPr>
              <a:t>centre</a:t>
            </a:r>
            <a:r>
              <a:rPr lang="en-US" sz="2300" dirty="0" smtClean="0"/>
              <a:t> of subject and program design.</a:t>
            </a:r>
          </a:p>
          <a:p>
            <a:pPr marL="533400" indent="-533400" eaLnBrk="1" hangingPunct="1">
              <a:buSzPct val="100000"/>
              <a:buFont typeface="+mj-lt"/>
              <a:buAutoNum type="arabicPeriod"/>
              <a:defRPr/>
            </a:pPr>
            <a:r>
              <a:rPr lang="en-US" sz="2300" dirty="0" smtClean="0"/>
              <a:t>Assessment for learning is a focus for staff and institutional </a:t>
            </a:r>
            <a:r>
              <a:rPr lang="en-US" sz="2300" dirty="0" smtClean="0">
                <a:solidFill>
                  <a:schemeClr val="tx2">
                    <a:lumMod val="40000"/>
                    <a:lumOff val="60000"/>
                  </a:schemeClr>
                </a:solidFill>
              </a:rPr>
              <a:t>development</a:t>
            </a:r>
            <a:r>
              <a:rPr lang="en-US" sz="2300" dirty="0" smtClean="0"/>
              <a:t>.</a:t>
            </a:r>
          </a:p>
          <a:p>
            <a:pPr marL="533400" indent="-533400" eaLnBrk="1" hangingPunct="1">
              <a:buSzPct val="100000"/>
              <a:buFont typeface="+mj-lt"/>
              <a:buAutoNum type="arabicPeriod"/>
              <a:defRPr/>
            </a:pPr>
            <a:r>
              <a:rPr lang="en-US" sz="2300" dirty="0" smtClean="0"/>
              <a:t>Assessment provides inclusive and trustworthy </a:t>
            </a:r>
            <a:r>
              <a:rPr lang="en-US" sz="2300" dirty="0" smtClean="0">
                <a:solidFill>
                  <a:schemeClr val="tx2">
                    <a:lumMod val="40000"/>
                    <a:lumOff val="60000"/>
                  </a:schemeClr>
                </a:solidFill>
              </a:rPr>
              <a:t>representation of student achievement</a:t>
            </a:r>
            <a:r>
              <a:rPr lang="en-US" sz="2300" dirty="0" smtClean="0"/>
              <a:t>.</a:t>
            </a:r>
          </a:p>
          <a:p>
            <a:pPr marL="533400" indent="-533400" eaLnBrk="1" hangingPunct="1">
              <a:defRPr/>
            </a:pPr>
            <a:endParaRPr lang="en-US" sz="23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dirty="0" smtClean="0"/>
              <a:t>Sound and frequent assessment </a:t>
            </a:r>
          </a:p>
        </p:txBody>
      </p:sp>
      <p:sp>
        <p:nvSpPr>
          <p:cNvPr id="38915" name="Rectangle 3"/>
          <p:cNvSpPr>
            <a:spLocks noGrp="1" noChangeArrowheads="1"/>
          </p:cNvSpPr>
          <p:nvPr>
            <p:ph type="body" idx="1"/>
          </p:nvPr>
        </p:nvSpPr>
        <p:spPr>
          <a:noFill/>
        </p:spPr>
        <p:txBody>
          <a:bodyPr/>
          <a:lstStyle/>
          <a:p>
            <a:pPr marL="609600" indent="-609600"/>
            <a:r>
              <a:rPr lang="en-GB" sz="2600" dirty="0" smtClean="0"/>
              <a:t>Good assessment is valid, reliable, practical, developmental, manageable, cost-effective, fit for purpose, relevant, authentic, inclusive, closely linked to learning outcomes and fair.</a:t>
            </a:r>
          </a:p>
          <a:p>
            <a:pPr marL="609600" indent="-609600"/>
            <a:r>
              <a:rPr lang="en-GB" sz="2600" dirty="0" smtClean="0"/>
              <a:t>Is it possible also to make it enjoyable for staff and students?</a:t>
            </a:r>
          </a:p>
          <a:p>
            <a:pPr marL="609600" indent="-609600"/>
            <a:r>
              <a:rPr lang="en-GB" sz="2600" dirty="0" smtClean="0"/>
              <a:t>Incremental assessment has more value in promoting student learning than end-point ‘sudden death’ approaches.</a:t>
            </a:r>
          </a:p>
          <a:p>
            <a:pPr marL="609600" indent="-609600"/>
            <a:endParaRPr lang="en-GB" sz="2600" dirty="0" smtClean="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GB" dirty="0" smtClean="0"/>
              <a:t>Transformative assessment to improve learning needs to be:</a:t>
            </a:r>
          </a:p>
        </p:txBody>
      </p:sp>
      <p:sp>
        <p:nvSpPr>
          <p:cNvPr id="39939" name="Rectangle 3"/>
          <p:cNvSpPr>
            <a:spLocks noGrp="1" noChangeArrowheads="1"/>
          </p:cNvSpPr>
          <p:nvPr>
            <p:ph type="body" idx="1"/>
          </p:nvPr>
        </p:nvSpPr>
        <p:spPr>
          <a:xfrm>
            <a:off x="468312" y="1124744"/>
            <a:ext cx="8424167" cy="5399881"/>
          </a:xfrm>
          <a:noFill/>
        </p:spPr>
        <p:txBody>
          <a:bodyPr/>
          <a:lstStyle/>
          <a:p>
            <a:pPr marL="609600" indent="-609600"/>
            <a:r>
              <a:rPr lang="en-GB" sz="2600" dirty="0" smtClean="0">
                <a:solidFill>
                  <a:srgbClr val="A50021"/>
                </a:solidFill>
              </a:rPr>
              <a:t>Rewarding</a:t>
            </a:r>
            <a:r>
              <a:rPr lang="en-GB" sz="2600" dirty="0" smtClean="0"/>
              <a:t>: students need to feel they are involved in authentic activities that have value and relevance;</a:t>
            </a:r>
          </a:p>
          <a:p>
            <a:pPr marL="609600" indent="-609600"/>
            <a:r>
              <a:rPr lang="en-GB" sz="2600" dirty="0" smtClean="0">
                <a:solidFill>
                  <a:srgbClr val="A50021"/>
                </a:solidFill>
              </a:rPr>
              <a:t>Inclusive</a:t>
            </a:r>
            <a:r>
              <a:rPr lang="en-GB" sz="2600" dirty="0" smtClean="0"/>
              <a:t>: so that students feel part of the programme rather than marginalised. Inclusive assessment uses cross-cultural case studies, references and examples, and mainstreams disability provision;</a:t>
            </a:r>
          </a:p>
          <a:p>
            <a:pPr marL="609600" indent="-609600"/>
            <a:r>
              <a:rPr lang="en-GB" sz="2600" dirty="0" smtClean="0">
                <a:solidFill>
                  <a:srgbClr val="A50021"/>
                </a:solidFill>
              </a:rPr>
              <a:t>Engaging</a:t>
            </a:r>
            <a:r>
              <a:rPr lang="en-GB" sz="2600" dirty="0" smtClean="0"/>
              <a:t>: without pandering to the lowest common denominator, designers of assignments need to consider how best to get students at all levels excited about the tasks being undertaken.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GB" dirty="0" smtClean="0"/>
              <a:t>Can we also make assessment:</a:t>
            </a:r>
          </a:p>
        </p:txBody>
      </p:sp>
      <p:sp>
        <p:nvSpPr>
          <p:cNvPr id="40963" name="Rectangle 3"/>
          <p:cNvSpPr>
            <a:spLocks noGrp="1" noChangeArrowheads="1"/>
          </p:cNvSpPr>
          <p:nvPr>
            <p:ph type="body" idx="1"/>
          </p:nvPr>
        </p:nvSpPr>
        <p:spPr>
          <a:noFill/>
        </p:spPr>
        <p:txBody>
          <a:bodyPr/>
          <a:lstStyle/>
          <a:p>
            <a:pPr marL="609600" indent="-609600"/>
            <a:r>
              <a:rPr lang="en-GB" sz="2600" dirty="0" smtClean="0">
                <a:solidFill>
                  <a:srgbClr val="A50021"/>
                </a:solidFill>
              </a:rPr>
              <a:t>Developmental</a:t>
            </a:r>
            <a:r>
              <a:rPr lang="en-GB" sz="2600" dirty="0" smtClean="0"/>
              <a:t> so students are demonstrating the skills they need for future employment, research and life?</a:t>
            </a:r>
          </a:p>
          <a:p>
            <a:pPr marL="609600" indent="-609600"/>
            <a:r>
              <a:rPr lang="en-GB" sz="2600" dirty="0" smtClean="0">
                <a:solidFill>
                  <a:srgbClr val="A50021"/>
                </a:solidFill>
              </a:rPr>
              <a:t>Personalised</a:t>
            </a:r>
            <a:r>
              <a:rPr lang="en-GB" sz="2600" dirty="0" smtClean="0"/>
              <a:t>: even with huge cohorts can we aim to build in elements of one-to-one interaction and choice within assessment?</a:t>
            </a:r>
          </a:p>
          <a:p>
            <a:pPr marL="609600" indent="-609600"/>
            <a:r>
              <a:rPr lang="en-GB" sz="2600" dirty="0" smtClean="0">
                <a:solidFill>
                  <a:srgbClr val="A50021"/>
                </a:solidFill>
              </a:rPr>
              <a:t>Enjoyable</a:t>
            </a:r>
            <a:r>
              <a:rPr lang="en-GB" sz="2600" dirty="0" smtClean="0"/>
              <a:t>: both for the students being assessed and the staff doing the marking?</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GB" dirty="0" smtClean="0"/>
              <a:t>The people doing the assessment need to be:</a:t>
            </a:r>
          </a:p>
        </p:txBody>
      </p:sp>
      <p:sp>
        <p:nvSpPr>
          <p:cNvPr id="41987" name="Rectangle 3"/>
          <p:cNvSpPr>
            <a:spLocks noGrp="1" noChangeArrowheads="1"/>
          </p:cNvSpPr>
          <p:nvPr>
            <p:ph type="body" idx="1"/>
          </p:nvPr>
        </p:nvSpPr>
        <p:spPr>
          <a:xfrm>
            <a:off x="323528" y="1196752"/>
            <a:ext cx="8568951" cy="5145311"/>
          </a:xfrm>
          <a:noFill/>
        </p:spPr>
        <p:txBody>
          <a:bodyPr/>
          <a:lstStyle/>
          <a:p>
            <a:pPr marL="609600" indent="-609600"/>
            <a:r>
              <a:rPr lang="en-GB" sz="2200" smtClean="0">
                <a:solidFill>
                  <a:srgbClr val="A50021"/>
                </a:solidFill>
              </a:rPr>
              <a:t>Professional</a:t>
            </a:r>
            <a:r>
              <a:rPr lang="en-GB" sz="2200" smtClean="0"/>
              <a:t>: staff should be professionally trained at the right level to undertake assessment and moderation and need to undertake professional development regularly;</a:t>
            </a:r>
          </a:p>
          <a:p>
            <a:pPr marL="609600" indent="-609600"/>
            <a:r>
              <a:rPr lang="en-GB" sz="2200" smtClean="0">
                <a:solidFill>
                  <a:srgbClr val="A50021"/>
                </a:solidFill>
              </a:rPr>
              <a:t>Recognised and rewarded: </a:t>
            </a:r>
            <a:r>
              <a:rPr lang="en-GB" sz="2200" smtClean="0"/>
              <a:t>we need to work out the true costs of assessment in time and money and plan accordingly.</a:t>
            </a:r>
            <a:endParaRPr lang="en-GB" sz="2200" smtClean="0">
              <a:solidFill>
                <a:srgbClr val="A50021"/>
              </a:solidFill>
            </a:endParaRPr>
          </a:p>
          <a:p>
            <a:pPr marL="609600" indent="-609600"/>
            <a:r>
              <a:rPr lang="en-GB" sz="2200" smtClean="0">
                <a:solidFill>
                  <a:srgbClr val="A50021"/>
                </a:solidFill>
              </a:rPr>
              <a:t>Current</a:t>
            </a:r>
            <a:r>
              <a:rPr lang="en-GB" sz="2200" smtClean="0"/>
              <a:t>: regularly updated, on emergent appropriate assessment methods;</a:t>
            </a:r>
          </a:p>
          <a:p>
            <a:pPr marL="609600" indent="-609600"/>
            <a:r>
              <a:rPr lang="en-GB" sz="2200" smtClean="0">
                <a:solidFill>
                  <a:srgbClr val="A50021"/>
                </a:solidFill>
              </a:rPr>
              <a:t>Research-informed</a:t>
            </a:r>
            <a:r>
              <a:rPr lang="en-GB" sz="2200" smtClean="0"/>
              <a:t>: using the best information available on what methods and approaches work well;</a:t>
            </a:r>
          </a:p>
          <a:p>
            <a:pPr marL="609600" indent="-609600"/>
            <a:r>
              <a:rPr lang="en-GB" sz="2200" smtClean="0">
                <a:solidFill>
                  <a:srgbClr val="A50021"/>
                </a:solidFill>
              </a:rPr>
              <a:t>Creative</a:t>
            </a:r>
            <a:r>
              <a:rPr lang="en-GB" sz="2200" smtClean="0"/>
              <a:t>: seeking out innovative assessment methods that are fit for purpose;</a:t>
            </a:r>
          </a:p>
          <a:p>
            <a:pPr marL="609600" indent="-609600"/>
            <a:r>
              <a:rPr lang="en-GB" sz="2200" smtClean="0">
                <a:solidFill>
                  <a:srgbClr val="A50021"/>
                </a:solidFill>
              </a:rPr>
              <a:t>Inclusive</a:t>
            </a:r>
            <a:r>
              <a:rPr lang="en-GB" sz="2200" smtClean="0"/>
              <a:t>: designing alternative assessments for disabled students from the outset.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p:spPr>
        <p:txBody>
          <a:bodyPr/>
          <a:lstStyle/>
          <a:p>
            <a:pPr eaLnBrk="1" hangingPunct="1"/>
            <a:r>
              <a:rPr lang="en-GB" sz="3200" dirty="0" smtClean="0"/>
              <a:t>Conclusions</a:t>
            </a:r>
          </a:p>
        </p:txBody>
      </p:sp>
      <p:sp>
        <p:nvSpPr>
          <p:cNvPr id="43011" name="Rectangle 3"/>
          <p:cNvSpPr>
            <a:spLocks noGrp="1" noChangeArrowheads="1"/>
          </p:cNvSpPr>
          <p:nvPr>
            <p:ph type="body" idx="1"/>
          </p:nvPr>
        </p:nvSpPr>
        <p:spPr>
          <a:xfrm>
            <a:off x="457200" y="764704"/>
            <a:ext cx="8458200" cy="5361459"/>
          </a:xfrm>
        </p:spPr>
        <p:txBody>
          <a:bodyPr/>
          <a:lstStyle/>
          <a:p>
            <a:pPr eaLnBrk="1" hangingPunct="1"/>
            <a:r>
              <a:rPr lang="en-US" dirty="0" smtClean="0"/>
              <a:t>Assessment strategies are often under-designed;</a:t>
            </a:r>
          </a:p>
          <a:p>
            <a:pPr eaLnBrk="1" hangingPunct="1"/>
            <a:r>
              <a:rPr lang="en-US" dirty="0" smtClean="0"/>
              <a:t>We need to consider the fitness for purpose of each element of the assessment programme;</a:t>
            </a:r>
          </a:p>
          <a:p>
            <a:pPr eaLnBrk="1" hangingPunct="1"/>
            <a:r>
              <a:rPr lang="en-US" dirty="0" smtClean="0"/>
              <a:t>This will include the assignment questions/tasks themselves, the briefings, the marking criteria, the moderation process and the feedback;</a:t>
            </a:r>
          </a:p>
          <a:p>
            <a:pPr eaLnBrk="1" hangingPunct="1"/>
            <a:r>
              <a:rPr lang="en-US" dirty="0" smtClean="0"/>
              <a:t> We also need to scrutinise how the assignments align with one another, whether we are over or under-assessing, whether we are creating log-jams for students and markers, whether we are assessing authentically, and whether our processes are fair and sensible.</a:t>
            </a:r>
          </a:p>
          <a:p>
            <a:pPr eaLnBrk="1" hangingPunct="1"/>
            <a:r>
              <a:rPr lang="en-US" dirty="0" smtClean="0"/>
              <a:t>If we do this, assessment can transform student learning and student lives.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smtClean="0"/>
              <a:t>Assessment Reform Group (1999) </a:t>
            </a:r>
            <a:r>
              <a:rPr lang="en-GB" sz="1800" i="1" dirty="0" smtClean="0"/>
              <a:t>Assessment for Learning : Beyond the black box, </a:t>
            </a:r>
            <a:r>
              <a:rPr lang="en-GB" sz="1800" dirty="0" smtClean="0"/>
              <a:t>Cambridge UK, University of Cambridge School of Education.</a:t>
            </a:r>
            <a:r>
              <a:rPr lang="en-GB" sz="1800" dirty="0" smtClean="0">
                <a:cs typeface="Times New Roman" pitchFamily="18" charset="0"/>
              </a:rPr>
              <a:t> </a:t>
            </a:r>
          </a:p>
          <a:p>
            <a:pPr marL="609600" indent="-609600" eaLnBrk="1" hangingPunct="1">
              <a:buFont typeface="Wingdings" pitchFamily="2" charset="2"/>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609600" indent="-609600" eaLnBrk="1" hangingPunct="1">
              <a:buFont typeface="Wingdings" pitchFamily="2" charset="2"/>
              <a:buNone/>
              <a:defRPr/>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Oxford Centre for Staff Development. </a:t>
            </a:r>
          </a:p>
          <a:p>
            <a:pPr marL="609600" indent="-609600" eaLnBrk="1" hangingPunct="1">
              <a:buFont typeface="Wingdings" pitchFamily="2" charset="2"/>
              <a:buNone/>
              <a:defRPr/>
            </a:pPr>
            <a:r>
              <a:rPr lang="en-GB" sz="1800" dirty="0" smtClean="0"/>
              <a:t>Boud, D. (1995) </a:t>
            </a:r>
            <a:r>
              <a:rPr lang="en-GB" sz="1800" i="1" dirty="0" smtClean="0"/>
              <a:t>Enhancing learning through self-assessment,</a:t>
            </a:r>
            <a:r>
              <a:rPr lang="en-GB" sz="1800" dirty="0" smtClean="0"/>
              <a:t> London: Routledge.</a:t>
            </a:r>
          </a:p>
          <a:p>
            <a:pPr marL="609600" indent="-609600" eaLnBrk="1" hangingPunct="1">
              <a:buFont typeface="Wingdings" pitchFamily="2" charset="2"/>
              <a:buNone/>
              <a:defRPr/>
            </a:pPr>
            <a:r>
              <a:rPr lang="en-GB" sz="1800" dirty="0" smtClean="0"/>
              <a:t>Brown, G. with Bull, J. and </a:t>
            </a:r>
            <a:r>
              <a:rPr lang="en-GB" sz="1800" dirty="0" err="1" smtClean="0"/>
              <a:t>Pendlebury</a:t>
            </a:r>
            <a:r>
              <a:rPr lang="en-GB" sz="1800" dirty="0" smtClean="0"/>
              <a:t>, M. (1997) </a:t>
            </a:r>
            <a:r>
              <a:rPr lang="en-GB" sz="1800" i="1" dirty="0" smtClean="0"/>
              <a:t>Assessing Student Learning in Higher Education,</a:t>
            </a:r>
            <a:r>
              <a:rPr lang="en-GB" sz="1800" dirty="0" smtClean="0"/>
              <a:t> London: Routledge.</a:t>
            </a:r>
          </a:p>
          <a:p>
            <a:pPr marL="609600" indent="-609600" eaLnBrk="1" hangingPunct="1">
              <a:buFont typeface="Wingdings" pitchFamily="2" charset="2"/>
              <a:buNone/>
              <a:defRPr/>
            </a:pPr>
            <a:r>
              <a:rPr lang="en-GB" sz="1800" dirty="0" smtClean="0"/>
              <a:t>Brown, S. and </a:t>
            </a:r>
            <a:r>
              <a:rPr lang="en-GB" sz="1800" dirty="0" err="1" smtClean="0"/>
              <a:t>Glasner</a:t>
            </a:r>
            <a:r>
              <a:rPr lang="en-GB" sz="1800" dirty="0" smtClean="0"/>
              <a:t>, A. (eds.) (1999) </a:t>
            </a:r>
            <a:r>
              <a:rPr lang="en-GB" sz="1800" i="1" dirty="0" smtClean="0"/>
              <a:t>Assessment Matters in Higher Education, Choosing and Using Diverse Approaches</a:t>
            </a:r>
            <a:r>
              <a:rPr lang="en-GB" sz="1800" dirty="0" smtClean="0"/>
              <a:t>, Maidenhead: Open University Press.</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endParaRPr lang="en-US" sz="1800" dirty="0" smtClean="0"/>
          </a:p>
          <a:p>
            <a:pPr marL="609600" indent="-609600" eaLnBrk="1" hangingPunct="1">
              <a:buFont typeface="Wingdings" pitchFamily="2" charset="2"/>
              <a:buNone/>
              <a:defRPr/>
            </a:pPr>
            <a:r>
              <a:rPr lang="en-US" sz="1800" dirty="0" smtClean="0"/>
              <a:t>Brown, S., Race, P. and Bull, J. (eds.) (1999) </a:t>
            </a:r>
            <a:r>
              <a:rPr lang="en-US" sz="1800" i="1" dirty="0" smtClean="0"/>
              <a:t>Computer </a:t>
            </a:r>
            <a:r>
              <a:rPr lang="en-GB" sz="1800" i="1" dirty="0" smtClean="0"/>
              <a:t>Assisted Assessment in Higher Education,</a:t>
            </a:r>
            <a:r>
              <a:rPr lang="en-US" sz="1800" dirty="0" smtClean="0"/>
              <a:t> London: Routledge.</a:t>
            </a:r>
          </a:p>
          <a:p>
            <a:pPr marL="609600" indent="-609600" eaLnBrk="1" hangingPunct="1">
              <a:defRPr/>
            </a:pPr>
            <a:endParaRPr lang="en-GB" sz="1800" dirty="0" smtClean="0"/>
          </a:p>
          <a:p>
            <a:pPr marL="609600" indent="-609600" eaLnBrk="1" hangingPunct="1">
              <a:defRPr/>
            </a:pPr>
            <a:endParaRPr lang="en-GB" sz="1800" dirty="0" smtClean="0"/>
          </a:p>
          <a:p>
            <a:pPr eaLnBrk="1" hangingPunct="1">
              <a:lnSpc>
                <a:spcPct val="90000"/>
              </a:lnSpc>
              <a:defRPr/>
            </a:pPr>
            <a:r>
              <a:rPr lang="en-GB" sz="1800" dirty="0" smtClean="0"/>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GB"/>
          </a:p>
        </p:txBody>
      </p:sp>
      <p:pic>
        <p:nvPicPr>
          <p:cNvPr id="5" name="Picture 4" descr="knock on door.JPG"/>
          <p:cNvPicPr>
            <a:picLocks noChangeAspect="1"/>
          </p:cNvPicPr>
          <p:nvPr/>
        </p:nvPicPr>
        <p:blipFill>
          <a:blip r:embed="rId2" cstate="email">
            <a:lum bright="26000" contrast="41000"/>
          </a:blip>
          <a:srcRect/>
          <a:stretch>
            <a:fillRect/>
          </a:stretch>
        </p:blipFill>
        <p:spPr>
          <a:xfrm>
            <a:off x="914400" y="0"/>
            <a:ext cx="7543800" cy="6829778"/>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p:spPr>
        <p:txBody>
          <a:bodyPr/>
          <a:lstStyle/>
          <a:p>
            <a:pPr eaLnBrk="1" hangingPunct="1"/>
            <a:r>
              <a:rPr lang="en-GB" sz="3200" dirty="0" smtClean="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1800" dirty="0" smtClean="0"/>
              <a:t>Carless, D., </a:t>
            </a:r>
            <a:r>
              <a:rPr lang="en-US" sz="1800" dirty="0" err="1" smtClean="0"/>
              <a:t>Joughin</a:t>
            </a:r>
            <a:r>
              <a:rPr lang="en-US" sz="1800" dirty="0" smtClean="0"/>
              <a:t>, G., </a:t>
            </a:r>
            <a:r>
              <a:rPr lang="en-US" sz="1800" dirty="0" err="1" smtClean="0"/>
              <a:t>Ngar</a:t>
            </a:r>
            <a:r>
              <a:rPr lang="en-US" sz="1800" dirty="0" smtClean="0"/>
              <a:t>-Fun Liu </a:t>
            </a:r>
            <a:r>
              <a:rPr lang="en-US" sz="1800" i="1" dirty="0" smtClean="0"/>
              <a:t>et al</a:t>
            </a:r>
            <a:r>
              <a:rPr lang="en-US" sz="1800" dirty="0" smtClean="0"/>
              <a:t> (2006) </a:t>
            </a:r>
            <a:r>
              <a:rPr lang="en-US" sz="1800" i="1" dirty="0" smtClean="0"/>
              <a:t>How Assessment supports learning: Learning orientated assessment in action </a:t>
            </a:r>
            <a:r>
              <a:rPr lang="en-US" sz="1800" dirty="0" smtClean="0"/>
              <a:t>Hong Kong: Hong Kong University Press.</a:t>
            </a:r>
          </a:p>
          <a:p>
            <a:pPr eaLnBrk="1" hangingPunct="1">
              <a:buFont typeface="Wingdings" pitchFamily="2" charset="2"/>
              <a:buNone/>
              <a:defRPr/>
            </a:pPr>
            <a:r>
              <a:rPr lang="en-GB" sz="1800" dirty="0" smtClean="0"/>
              <a:t>Carroll, J. and Ryan, J. (2005) Teaching International students: improving learning for all London: Routledge SEDA series.</a:t>
            </a:r>
          </a:p>
          <a:p>
            <a:pPr eaLnBrk="1" hangingPunct="1">
              <a:buNone/>
              <a:defRPr/>
            </a:pPr>
            <a:r>
              <a:rPr lang="en-GB" sz="1800" dirty="0" err="1" smtClean="0"/>
              <a:t>Crosling</a:t>
            </a:r>
            <a:r>
              <a:rPr lang="en-GB" sz="1800" dirty="0" smtClean="0"/>
              <a:t>, G., Thomas, L. and </a:t>
            </a:r>
            <a:r>
              <a:rPr lang="en-GB" sz="1800" dirty="0" err="1" smtClean="0"/>
              <a:t>Heagney</a:t>
            </a:r>
            <a:r>
              <a:rPr lang="en-GB" sz="1800" dirty="0" smtClean="0"/>
              <a:t>, M. (2008) Improving student retention in Higher Education London and New York: Routledge </a:t>
            </a:r>
          </a:p>
          <a:p>
            <a:pPr marL="609600" indent="-609600" eaLnBrk="1" hangingPunct="1">
              <a:buFont typeface="Wingdings" pitchFamily="2" charset="2"/>
              <a:buNone/>
              <a:defRPr/>
            </a:pPr>
            <a:r>
              <a:rPr lang="en-GB" sz="1800" dirty="0" smtClean="0"/>
              <a:t>Crooks, T. (1988) </a:t>
            </a:r>
            <a:r>
              <a:rPr lang="en-GB" sz="1800" i="1" dirty="0" smtClean="0"/>
              <a:t>Assessing student performance, </a:t>
            </a:r>
            <a:r>
              <a:rPr lang="en-GB" sz="1800" dirty="0" smtClean="0"/>
              <a:t>HERDSA Green Guide No 8 HERDSA (reprinted 1994)</a:t>
            </a:r>
          </a:p>
          <a:p>
            <a:pPr marL="609600" indent="-609600" eaLnBrk="1" hangingPunct="1">
              <a:buFont typeface="Wingdings" pitchFamily="2" charset="2"/>
              <a:buNone/>
              <a:defRPr/>
            </a:pPr>
            <a:r>
              <a:rPr lang="en-GB" sz="1800" dirty="0" err="1" smtClean="0"/>
              <a:t>Falchikov</a:t>
            </a:r>
            <a:r>
              <a:rPr lang="en-GB" sz="1800" dirty="0" smtClean="0"/>
              <a:t>, N. (2004) Improving Assessment through Student Involvement: Practical Solutions for Aiding Learning in Higher and Further Education, London: Routledge.</a:t>
            </a:r>
          </a:p>
          <a:p>
            <a:pPr marL="609600" indent="-609600" eaLnBrk="1" hangingPunct="1">
              <a:buFont typeface="Wingdings" pitchFamily="2" charset="2"/>
              <a:buNone/>
              <a:defRPr/>
            </a:pPr>
            <a:r>
              <a:rPr lang="en-GB" sz="1800" dirty="0" smtClean="0"/>
              <a:t>Gibbs, G. (1999) </a:t>
            </a:r>
            <a:r>
              <a:rPr lang="en-GB" sz="1800" i="1" dirty="0" smtClean="0"/>
              <a:t>Using assessment strategically to change the way students learn</a:t>
            </a:r>
            <a:r>
              <a:rPr lang="en-GB" sz="1800" dirty="0" smtClean="0"/>
              <a:t>, in Brown S. &amp; </a:t>
            </a:r>
            <a:r>
              <a:rPr lang="en-GB" sz="1800" dirty="0" err="1" smtClean="0"/>
              <a:t>Glasner</a:t>
            </a:r>
            <a:r>
              <a:rPr lang="en-GB" sz="1800" dirty="0" smtClean="0"/>
              <a:t>, A. (eds.), </a:t>
            </a:r>
            <a:r>
              <a:rPr lang="en-GB" sz="1800" i="1" dirty="0" smtClean="0"/>
              <a:t>Assessment Matters in Higher Education: Choosing and Using Diverse Approaches, </a:t>
            </a:r>
            <a:r>
              <a:rPr lang="en-GB" sz="1800" dirty="0" smtClean="0"/>
              <a:t>Maidenhead: SRHE/Open University Press.</a:t>
            </a:r>
          </a:p>
          <a:p>
            <a:pPr marL="609600" indent="-609600" eaLnBrk="1" hangingPunct="1">
              <a:buFont typeface="Wingdings" pitchFamily="2" charset="2"/>
              <a:buNone/>
              <a:defRPr/>
            </a:pPr>
            <a:r>
              <a:rPr lang="en-GB" sz="1800" dirty="0" smtClean="0"/>
              <a:t>Gibbs, G. (2008) </a:t>
            </a:r>
            <a:r>
              <a:rPr lang="en-US" sz="1800" i="1" dirty="0" smtClean="0"/>
              <a:t>Designing assessment to support student learning</a:t>
            </a:r>
            <a:r>
              <a:rPr lang="en-GB" sz="1800" i="1" dirty="0" smtClean="0"/>
              <a:t> </a:t>
            </a:r>
            <a:r>
              <a:rPr lang="en-GB" sz="1800" dirty="0" smtClean="0"/>
              <a:t>Keynote at Leeds Met staff Development festival.</a:t>
            </a:r>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p:spPr>
        <p:txBody>
          <a:bodyPr/>
          <a:lstStyle/>
          <a:p>
            <a:pPr eaLnBrk="1" hangingPunct="1"/>
            <a:r>
              <a:rPr lang="en-GB" dirty="0" smtClean="0"/>
              <a:t>Useful references 3</a:t>
            </a:r>
          </a:p>
        </p:txBody>
      </p:sp>
      <p:sp>
        <p:nvSpPr>
          <p:cNvPr id="43011" name="Rectangle 3"/>
          <p:cNvSpPr>
            <a:spLocks noGrp="1" noChangeArrowheads="1"/>
          </p:cNvSpPr>
          <p:nvPr>
            <p:ph type="body" idx="1"/>
          </p:nvPr>
        </p:nvSpPr>
        <p:spPr>
          <a:xfrm>
            <a:off x="323850" y="1052737"/>
            <a:ext cx="8569325" cy="5329014"/>
          </a:xfrm>
        </p:spPr>
        <p:txBody>
          <a:bodyPr/>
          <a:lstStyle/>
          <a:p>
            <a:pPr marL="609600" indent="-609600" eaLnBrk="1" hangingPunct="1">
              <a:buFont typeface="Wingdings" pitchFamily="2" charset="2"/>
              <a:buNone/>
              <a:defRPr/>
            </a:pPr>
            <a:r>
              <a:rPr lang="en-GB" sz="1800" dirty="0" err="1" smtClean="0"/>
              <a:t>Kneale</a:t>
            </a:r>
            <a:r>
              <a:rPr lang="en-GB" sz="1800" dirty="0" smtClean="0"/>
              <a:t>, P. E. (1997) </a:t>
            </a:r>
            <a:r>
              <a:rPr lang="en-GB" sz="1800" i="1" dirty="0" smtClean="0"/>
              <a:t>The rise of the "strategic student": how can we adapt to cope?</a:t>
            </a:r>
            <a:r>
              <a:rPr lang="en-GB" sz="1800" dirty="0" smtClean="0"/>
              <a:t> in Armstrong, S., Thompson, G. and Brown, S. (</a:t>
            </a:r>
            <a:r>
              <a:rPr lang="en-GB" sz="1800" dirty="0" err="1" smtClean="0"/>
              <a:t>eds</a:t>
            </a:r>
            <a:r>
              <a:rPr lang="en-GB" sz="1800" dirty="0" smtClean="0"/>
              <a:t>) </a:t>
            </a:r>
            <a:r>
              <a:rPr lang="en-GB" sz="1800" i="1" dirty="0" smtClean="0"/>
              <a:t>Facing up to Radical Changes in Universities and Colleges,</a:t>
            </a:r>
            <a:r>
              <a:rPr lang="en-GB" sz="1800" dirty="0" smtClean="0"/>
              <a:t> 119-139 London: </a:t>
            </a:r>
            <a:r>
              <a:rPr lang="en-GB" sz="1800" dirty="0" err="1" smtClean="0"/>
              <a:t>Kogan</a:t>
            </a:r>
            <a:r>
              <a:rPr lang="en-GB" sz="1800" dirty="0" smtClean="0"/>
              <a:t> Page.</a:t>
            </a:r>
          </a:p>
          <a:p>
            <a:pPr marL="609600" indent="-609600" eaLnBrk="1" hangingPunct="1">
              <a:buFont typeface="Wingdings" pitchFamily="2" charset="2"/>
              <a:buNone/>
              <a:defRPr/>
            </a:pPr>
            <a:r>
              <a:rPr lang="en-GB" sz="1800" dirty="0" smtClean="0"/>
              <a:t>Knight, P. and </a:t>
            </a:r>
            <a:r>
              <a:rPr lang="en-GB" sz="1800" dirty="0" err="1" smtClean="0"/>
              <a:t>Yorke</a:t>
            </a:r>
            <a:r>
              <a:rPr lang="en-GB" sz="1800" dirty="0" smtClean="0"/>
              <a:t>, M. (2003) </a:t>
            </a:r>
            <a:r>
              <a:rPr lang="en-GB" sz="1800" i="1" dirty="0" smtClean="0"/>
              <a:t>Assessment, learning and employability</a:t>
            </a:r>
            <a:r>
              <a:rPr lang="en-GB" sz="1800" dirty="0" smtClean="0"/>
              <a:t> Maidenhead, UK: SRHE/Open University Press.</a:t>
            </a:r>
          </a:p>
          <a:p>
            <a:pPr eaLnBrk="1" hangingPunct="1">
              <a:buFont typeface="Wingdings" pitchFamily="2" charset="2"/>
              <a:buNone/>
              <a:defRPr/>
            </a:pPr>
            <a:r>
              <a:rPr lang="en-GB" sz="1800" dirty="0" err="1" smtClean="0"/>
              <a:t>Mentkowski</a:t>
            </a:r>
            <a:r>
              <a:rPr lang="en-GB" sz="1800" dirty="0" smtClean="0"/>
              <a:t>, M. and associates (2000) p.82 </a:t>
            </a:r>
            <a:r>
              <a:rPr lang="en-GB" sz="1800" i="1" dirty="0" smtClean="0"/>
              <a:t>Learning that lasts: integrating learning development and performance in college and beyond,</a:t>
            </a:r>
            <a:r>
              <a:rPr lang="en-GB" sz="1800" dirty="0" smtClean="0"/>
              <a:t> San Francisco: Jossey-Bass.</a:t>
            </a:r>
          </a:p>
          <a:p>
            <a:pPr eaLnBrk="1" hangingPunct="1">
              <a:buFont typeface="Wingdings" pitchFamily="2" charset="2"/>
              <a:buNone/>
              <a:defRPr/>
            </a:pPr>
            <a:r>
              <a:rPr lang="en-GB" sz="1800" dirty="0" smtClean="0"/>
              <a:t>McDowell, L. and Brown, S. (1998) </a:t>
            </a:r>
            <a:r>
              <a:rPr lang="en-GB" sz="1800" i="1" dirty="0" smtClean="0"/>
              <a:t>Assessing students: cheating and plagiarism</a:t>
            </a:r>
            <a:r>
              <a:rPr lang="en-GB" sz="1800" dirty="0" smtClean="0"/>
              <a:t>, Newcastle: Red Guide 10/11 University of Northumbria.</a:t>
            </a:r>
            <a:endParaRPr lang="en-US" sz="1800" dirty="0" smtClean="0"/>
          </a:p>
          <a:p>
            <a:pPr eaLnBrk="1" hangingPunct="1">
              <a:buFont typeface="Wingdings" pitchFamily="2" charset="2"/>
              <a:buNone/>
              <a:defRPr/>
            </a:pPr>
            <a:r>
              <a:rPr lang="en-GB" sz="1800" dirty="0" err="1" smtClean="0"/>
              <a:t>Nicol</a:t>
            </a:r>
            <a:r>
              <a:rPr lang="en-GB" sz="1800" dirty="0" smtClean="0"/>
              <a:t>, D. J. and Macfarlane-Dick, D. (2006) Formative assessment and self-regulated learning: A model and seven principles of good feedback practice. </a:t>
            </a:r>
            <a:r>
              <a:rPr lang="en-GB" sz="1800" i="1" dirty="0" smtClean="0"/>
              <a:t>Studies in Higher Education </a:t>
            </a:r>
            <a:r>
              <a:rPr lang="en-GB" sz="1800" i="1" dirty="0" err="1" smtClean="0"/>
              <a:t>Vol</a:t>
            </a:r>
            <a:r>
              <a:rPr lang="en-GB" sz="1800" i="1" dirty="0" smtClean="0"/>
              <a:t> 31(2), 199-218.</a:t>
            </a:r>
          </a:p>
          <a:p>
            <a:pPr eaLnBrk="1" hangingPunct="1">
              <a:buFont typeface="Wingdings" pitchFamily="2" charset="2"/>
              <a:buNone/>
              <a:defRPr/>
            </a:pPr>
            <a:r>
              <a:rPr lang="en-GB" sz="1800" dirty="0" err="1" smtClean="0"/>
              <a:t>Pickford</a:t>
            </a:r>
            <a:r>
              <a:rPr lang="en-GB" sz="1800" dirty="0" smtClean="0"/>
              <a:t>, R. and Brown, S. (2006) </a:t>
            </a:r>
            <a:r>
              <a:rPr lang="en-GB" sz="1800" i="1" dirty="0" smtClean="0"/>
              <a:t>Assessing skills and practice,</a:t>
            </a:r>
            <a:r>
              <a:rPr lang="en-GB" sz="1800" dirty="0" smtClean="0"/>
              <a:t> London: Routledge. </a:t>
            </a:r>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smtClean="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1800" dirty="0" smtClean="0"/>
              <a:t>Race, P. (2001) </a:t>
            </a:r>
            <a:r>
              <a:rPr lang="en-GB" sz="1800" i="1" dirty="0" smtClean="0"/>
              <a:t>A Briefing on Self, Peer &amp; Group Assessment,</a:t>
            </a:r>
            <a:r>
              <a:rPr lang="en-GB" sz="1800" dirty="0" smtClean="0"/>
              <a:t> in LTSN Generic Centre Assessment Series No 9 LTSN York.</a:t>
            </a:r>
          </a:p>
          <a:p>
            <a:pPr eaLnBrk="1" hangingPunct="1">
              <a:buFont typeface="Wingdings" pitchFamily="2" charset="2"/>
              <a:buNone/>
            </a:pPr>
            <a:r>
              <a:rPr lang="en-GB" sz="1800" dirty="0" smtClean="0"/>
              <a:t>Race, P. (2006) </a:t>
            </a:r>
            <a:r>
              <a:rPr lang="en-GB" sz="1800" i="1" dirty="0" smtClean="0"/>
              <a:t>The lecturer’s toolkit (3rd edition),</a:t>
            </a:r>
            <a:r>
              <a:rPr lang="en-GB" sz="1800" dirty="0" smtClean="0"/>
              <a:t> London: Routledge.</a:t>
            </a:r>
          </a:p>
          <a:p>
            <a:pPr eaLnBrk="1" hangingPunct="1">
              <a:buFont typeface="Wingdings" pitchFamily="2" charset="2"/>
              <a:buNone/>
            </a:pPr>
            <a:r>
              <a:rPr lang="en-GB" sz="1800" dirty="0" smtClean="0"/>
              <a:t>Rust, C., Price, M. and O’Donovan, B. (2003) </a:t>
            </a:r>
            <a:r>
              <a:rPr lang="en-GB" sz="1800" i="1" dirty="0" smtClean="0"/>
              <a:t>Improving students’ learning by developing their understanding of assessment criteria and processes, </a:t>
            </a:r>
            <a:r>
              <a:rPr lang="en-GB" sz="1800" dirty="0" smtClean="0"/>
              <a:t>Assessment and Evaluation in Higher Education. 28 (2), 147-164.</a:t>
            </a:r>
          </a:p>
          <a:p>
            <a:pPr eaLnBrk="1" hangingPunct="1">
              <a:buFont typeface="Wingdings" pitchFamily="2" charset="2"/>
              <a:buNone/>
            </a:pPr>
            <a:r>
              <a:rPr lang="en-GB" sz="1800" dirty="0" smtClean="0"/>
              <a:t>Ryan, J. (2000) </a:t>
            </a:r>
            <a:r>
              <a:rPr lang="en-GB" sz="1800" i="1" dirty="0" smtClean="0"/>
              <a:t>A Guide to Teaching International Students,</a:t>
            </a:r>
            <a:r>
              <a:rPr lang="en-GB" sz="1800" dirty="0" smtClean="0"/>
              <a:t> Oxford Centre for Staff and Learning Development</a:t>
            </a:r>
          </a:p>
          <a:p>
            <a:pPr eaLnBrk="1" hangingPunct="1">
              <a:buFont typeface="Wingdings" pitchFamily="2" charset="2"/>
              <a:buNone/>
            </a:pPr>
            <a:r>
              <a:rPr lang="en-GB" sz="1800" dirty="0" smtClean="0"/>
              <a:t>Stefani, L. and Carroll, J. (2001) </a:t>
            </a:r>
            <a:r>
              <a:rPr lang="en-GB" sz="1800" i="1" dirty="0" smtClean="0"/>
              <a:t>A Briefing on Plagiarism </a:t>
            </a:r>
            <a:r>
              <a:rPr lang="en-GB" sz="1800" dirty="0" smtClean="0"/>
              <a:t>http://www.ltsn.ac.uk/application.asp?app=resources.asp&amp;process=full_record&amp;section=generic&amp;id=10</a:t>
            </a:r>
          </a:p>
          <a:p>
            <a:pPr eaLnBrk="1" hangingPunct="1">
              <a:buFont typeface="Wingdings" pitchFamily="2" charset="2"/>
              <a:buNone/>
            </a:pPr>
            <a:r>
              <a:rPr lang="en-GB" sz="1800" dirty="0" smtClean="0"/>
              <a:t>Sadler, R. (2008) </a:t>
            </a:r>
            <a:r>
              <a:rPr lang="en-GB" sz="1800" i="1" dirty="0" smtClean="0"/>
              <a:t>Assessment of Higher Education,</a:t>
            </a:r>
            <a:r>
              <a:rPr lang="en-GB" sz="1800" dirty="0" smtClean="0"/>
              <a:t> in International Encyclopaedia of Education</a:t>
            </a:r>
          </a:p>
          <a:p>
            <a:pPr eaLnBrk="1" hangingPunct="1">
              <a:buFont typeface="Wingdings" pitchFamily="2" charset="2"/>
              <a:buNone/>
            </a:pPr>
            <a:r>
              <a:rPr lang="en-GB" sz="1800" dirty="0" smtClean="0"/>
              <a:t>Yorke, M. (1999) </a:t>
            </a:r>
            <a:r>
              <a:rPr lang="en-GB" sz="1800" i="1" dirty="0" smtClean="0"/>
              <a:t>Leaving Early: Undergraduate Non-completion in Higher Education,</a:t>
            </a:r>
            <a:r>
              <a:rPr lang="en-GB" sz="1800" dirty="0" smtClean="0"/>
              <a:t> London: Routledge.</a:t>
            </a:r>
          </a:p>
          <a:p>
            <a:pPr eaLnBrk="1" hangingPunct="1">
              <a:buFont typeface="Wingdings" pitchFamily="2" charset="2"/>
              <a:buNone/>
            </a:pPr>
            <a:endParaRPr lang="en-GB" sz="1800" dirty="0" smtClean="0"/>
          </a:p>
          <a:p>
            <a:endParaRPr lang="en-GB" sz="18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Instead</a:t>
            </a:r>
            <a:endParaRPr lang="en-GB" dirty="0"/>
          </a:p>
        </p:txBody>
      </p:sp>
      <p:sp>
        <p:nvSpPr>
          <p:cNvPr id="3" name="Content Placeholder 2"/>
          <p:cNvSpPr>
            <a:spLocks noGrp="1"/>
          </p:cNvSpPr>
          <p:nvPr>
            <p:ph idx="1"/>
          </p:nvPr>
        </p:nvSpPr>
        <p:spPr/>
        <p:txBody>
          <a:bodyPr/>
          <a:lstStyle/>
          <a:p>
            <a:r>
              <a:rPr lang="en-GB" dirty="0" smtClean="0"/>
              <a:t>Building each student’s confidence in what they can do, enabling them to have a genuine and positive measure of their capabilities;</a:t>
            </a:r>
          </a:p>
          <a:p>
            <a:r>
              <a:rPr lang="en-GB" dirty="0" smtClean="0"/>
              <a:t>Ensuring that the disadvantages with which students enter a course of study are addressed and to some extent redressed during their academic careers;</a:t>
            </a:r>
          </a:p>
          <a:p>
            <a:r>
              <a:rPr lang="en-GB" dirty="0" smtClean="0"/>
              <a:t>Enabling intellectual growth, so that graduates are changed for the good by the experience of studying;</a:t>
            </a:r>
          </a:p>
          <a:p>
            <a:r>
              <a:rPr lang="en-GB" dirty="0" smtClean="0"/>
              <a:t>Building the foundations for future life experiences including employment, social engagement and personal fulfilment.</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kind of student experience? Here’s my highest hope. One that:</a:t>
            </a:r>
            <a:endParaRPr lang="en-GB" dirty="0"/>
          </a:p>
        </p:txBody>
      </p:sp>
      <p:sp>
        <p:nvSpPr>
          <p:cNvPr id="3" name="Content Placeholder 2"/>
          <p:cNvSpPr>
            <a:spLocks noGrp="1"/>
          </p:cNvSpPr>
          <p:nvPr>
            <p:ph idx="1"/>
          </p:nvPr>
        </p:nvSpPr>
        <p:spPr/>
        <p:txBody>
          <a:bodyPr/>
          <a:lstStyle/>
          <a:p>
            <a:r>
              <a:rPr lang="en-GB" dirty="0" smtClean="0"/>
              <a:t>Enables every student to learn to the highest level, stretched so each achieves their personal best;</a:t>
            </a:r>
          </a:p>
          <a:p>
            <a:r>
              <a:rPr lang="en-GB" dirty="0" smtClean="0"/>
              <a:t>Is inclusive, with equal opportunities for all, whatever their previous backgrounds in learning and life;</a:t>
            </a:r>
          </a:p>
          <a:p>
            <a:r>
              <a:rPr lang="en-GB" dirty="0" smtClean="0"/>
              <a:t>Offers each student the chance to thrive in a context of challenge and support;</a:t>
            </a:r>
          </a:p>
          <a:p>
            <a:r>
              <a:rPr lang="en-GB" dirty="0" smtClean="0"/>
              <a:t>Provides transformative opportunities which encourages students to grow as people;</a:t>
            </a:r>
          </a:p>
          <a:p>
            <a:r>
              <a:rPr lang="en-GB" dirty="0" smtClean="0"/>
              <a:t>Engenders a collegiate atmosphere where students make valuable friendships and networks that last throughout their lives.</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Assessment can be transformative if we do it well</a:t>
            </a:r>
            <a:endParaRPr lang="en-GB" dirty="0"/>
          </a:p>
        </p:txBody>
      </p:sp>
      <p:sp>
        <p:nvSpPr>
          <p:cNvPr id="3" name="Content Placeholder 2"/>
          <p:cNvSpPr>
            <a:spLocks noGrp="1"/>
          </p:cNvSpPr>
          <p:nvPr>
            <p:ph idx="1"/>
          </p:nvPr>
        </p:nvSpPr>
        <p:spPr/>
        <p:txBody>
          <a:bodyPr/>
          <a:lstStyle/>
          <a:p>
            <a:pPr marL="609600" indent="-609600"/>
            <a:r>
              <a:rPr lang="en-GB" dirty="0" smtClean="0"/>
              <a:t>Effective assessment significantly and positively impacts on student learning, (</a:t>
            </a:r>
            <a:r>
              <a:rPr lang="en-GB" dirty="0" err="1" smtClean="0"/>
              <a:t>Boud</a:t>
            </a:r>
            <a:r>
              <a:rPr lang="en-GB" dirty="0" smtClean="0"/>
              <a:t>, Mentkowski, Knight and Yorke and many others).</a:t>
            </a:r>
          </a:p>
          <a:p>
            <a:pPr marL="609600" indent="-609600"/>
            <a:r>
              <a:rPr lang="en-GB" dirty="0" smtClean="0"/>
              <a:t>Assessment shapes student behaviour (marks as money) and poor assessment encourages strategic behaviour (Kneale). </a:t>
            </a:r>
            <a:endParaRPr lang="en-GB" smtClean="0"/>
          </a:p>
          <a:p>
            <a:pPr marL="609600" indent="-609600"/>
            <a:r>
              <a:rPr lang="en-GB" smtClean="0"/>
              <a:t>Clever </a:t>
            </a:r>
            <a:r>
              <a:rPr lang="en-GB" dirty="0" smtClean="0"/>
              <a:t>course developers utilise this tendency and design assessment tools that foster the behaviours we would wish to see (for example, logical sequencing, fluent writing, effective referencing and good time management) and discourage others (‘jumble-sale’ data sourcing, aimless cutting and pasting and plagiarism).</a:t>
            </a:r>
            <a:endParaRPr lang="en-GB" smtClean="0"/>
          </a:p>
          <a:p>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49238"/>
            <a:ext cx="7543800" cy="863600"/>
          </a:xfrm>
        </p:spPr>
        <p:txBody>
          <a:bodyPr/>
          <a:lstStyle/>
          <a:p>
            <a:pPr eaLnBrk="1" hangingPunct="1"/>
            <a:r>
              <a:rPr lang="en-GB" sz="3200" dirty="0" smtClean="0"/>
              <a:t>The current context</a:t>
            </a:r>
          </a:p>
        </p:txBody>
      </p:sp>
      <p:sp>
        <p:nvSpPr>
          <p:cNvPr id="5123" name="Rectangle 3"/>
          <p:cNvSpPr>
            <a:spLocks noGrp="1" noChangeArrowheads="1"/>
          </p:cNvSpPr>
          <p:nvPr>
            <p:ph type="body" idx="1"/>
          </p:nvPr>
        </p:nvSpPr>
        <p:spPr/>
        <p:txBody>
          <a:bodyPr/>
          <a:lstStyle/>
          <a:p>
            <a:pPr eaLnBrk="1" hangingPunct="1"/>
            <a:r>
              <a:rPr lang="en-GB" sz="2600" dirty="0" smtClean="0"/>
              <a:t>A changing climate for </a:t>
            </a:r>
            <a:r>
              <a:rPr lang="en-GB" sz="2600" dirty="0" err="1" smtClean="0"/>
              <a:t>ITs</a:t>
            </a:r>
            <a:r>
              <a:rPr lang="en-GB" sz="2600" dirty="0" smtClean="0"/>
              <a:t> in Ireland ;</a:t>
            </a:r>
          </a:p>
          <a:p>
            <a:pPr eaLnBrk="1" hangingPunct="1"/>
            <a:r>
              <a:rPr lang="en-GB" sz="2600" dirty="0" smtClean="0"/>
              <a:t>Increasing importance of various national student surveys and various league tables on perceptions of quality and student recruitment; </a:t>
            </a:r>
          </a:p>
          <a:p>
            <a:pPr eaLnBrk="1" hangingPunct="1"/>
            <a:r>
              <a:rPr lang="en-GB" sz="2600" dirty="0" smtClean="0"/>
              <a:t>Major rethinking taking place about the purposes and nature of curriculum design, delivery and assessment;</a:t>
            </a:r>
          </a:p>
          <a:p>
            <a:pPr eaLnBrk="1" hangingPunct="1"/>
            <a:r>
              <a:rPr lang="en-GB" sz="2600" dirty="0" smtClean="0"/>
              <a:t>Intense international competition.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My predictions for the future</a:t>
            </a:r>
          </a:p>
        </p:txBody>
      </p:sp>
      <p:sp>
        <p:nvSpPr>
          <p:cNvPr id="4099" name="Rectangle 3"/>
          <p:cNvSpPr>
            <a:spLocks noGrp="1" noChangeArrowheads="1"/>
          </p:cNvSpPr>
          <p:nvPr>
            <p:ph type="body" idx="1"/>
          </p:nvPr>
        </p:nvSpPr>
        <p:spPr/>
        <p:txBody>
          <a:bodyPr/>
          <a:lstStyle/>
          <a:p>
            <a:pPr marL="0" indent="0">
              <a:buFont typeface="Wingdings" pitchFamily="2" charset="2"/>
              <a:buNone/>
              <a:defRPr/>
            </a:pPr>
            <a:r>
              <a:rPr lang="en-GB" dirty="0" smtClean="0"/>
              <a:t>The move away from</a:t>
            </a:r>
            <a:r>
              <a:rPr lang="en-GB" dirty="0" smtClean="0">
                <a:solidFill>
                  <a:schemeClr val="tx2">
                    <a:lumMod val="60000"/>
                    <a:lumOff val="40000"/>
                  </a:schemeClr>
                </a:solidFill>
              </a:rPr>
              <a:t> </a:t>
            </a:r>
            <a:r>
              <a:rPr lang="en-GB" dirty="0" smtClean="0"/>
              <a:t>educational organisations being the guardians of content, where everything is about delivery, towards having two major functions: </a:t>
            </a:r>
          </a:p>
          <a:p>
            <a:pPr>
              <a:defRPr/>
            </a:pPr>
            <a:r>
              <a:rPr lang="en-GB" dirty="0" smtClean="0"/>
              <a:t>Recognising and accrediting achievement, wherever such learning has taken place;</a:t>
            </a:r>
          </a:p>
          <a:p>
            <a:pPr>
              <a:defRPr/>
            </a:pPr>
            <a:r>
              <a:rPr lang="en-GB" dirty="0" smtClean="0"/>
              <a:t>Supporting student learning and engagement.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22239"/>
            <a:ext cx="7543800" cy="858490"/>
          </a:xfrm>
        </p:spPr>
        <p:txBody>
          <a:bodyPr/>
          <a:lstStyle/>
          <a:p>
            <a:r>
              <a:rPr lang="en-GB" dirty="0" smtClean="0"/>
              <a:t>Why does assessment matter so much?</a:t>
            </a:r>
          </a:p>
        </p:txBody>
      </p:sp>
      <p:sp>
        <p:nvSpPr>
          <p:cNvPr id="13315" name="Rectangle 3"/>
          <p:cNvSpPr>
            <a:spLocks noGrp="1" noChangeArrowheads="1"/>
          </p:cNvSpPr>
          <p:nvPr>
            <p:ph type="body" idx="1"/>
          </p:nvPr>
        </p:nvSpPr>
        <p:spPr/>
        <p:txBody>
          <a:bodyPr/>
          <a:lstStyle/>
          <a:p>
            <a:pPr>
              <a:buFont typeface="Wingdings" pitchFamily="2" charset="2"/>
              <a:buNone/>
            </a:pPr>
            <a:r>
              <a:rPr lang="en-US" smtClean="0"/>
              <a:t>“Assessment methods and requirements probably have a greater influence on how and what students learn than any other single factor. This influence may well be of greater importance than the impact of teaching materials” (Boud 1988)</a:t>
            </a:r>
            <a:endParaRPr lang="en-GB"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2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2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3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3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4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4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4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5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8.xml><?xml version="1.0" encoding="utf-8"?>
<a:theme xmlns:a="http://schemas.openxmlformats.org/drawingml/2006/main" name="5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9.xml><?xml version="1.0" encoding="utf-8"?>
<a:theme xmlns:a="http://schemas.openxmlformats.org/drawingml/2006/main" name="5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0.xml><?xml version="1.0" encoding="utf-8"?>
<a:theme xmlns:a="http://schemas.openxmlformats.org/drawingml/2006/main" name="5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2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2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2953</Words>
  <Application>Microsoft Office PowerPoint</Application>
  <PresentationFormat>On-screen Show (4:3)</PresentationFormat>
  <Paragraphs>199</Paragraphs>
  <Slides>32</Slides>
  <Notes>23</Notes>
  <HiddenSlides>1</HiddenSlides>
  <MMClips>0</MMClips>
  <ScaleCrop>false</ScaleCrop>
  <HeadingPairs>
    <vt:vector size="4" baseType="variant">
      <vt:variant>
        <vt:lpstr>Theme</vt:lpstr>
      </vt:variant>
      <vt:variant>
        <vt:i4>20</vt:i4>
      </vt:variant>
      <vt:variant>
        <vt:lpstr>Slide Titles</vt:lpstr>
      </vt:variant>
      <vt:variant>
        <vt:i4>32</vt:i4>
      </vt:variant>
    </vt:vector>
  </HeadingPairs>
  <TitlesOfParts>
    <vt:vector size="52" baseType="lpstr">
      <vt:lpstr>LeedsMet template</vt:lpstr>
      <vt:lpstr>Theme1</vt:lpstr>
      <vt:lpstr>1_Office Theme</vt:lpstr>
      <vt:lpstr>2_Office Theme</vt:lpstr>
      <vt:lpstr>4_Office Theme</vt:lpstr>
      <vt:lpstr>9_Office Theme</vt:lpstr>
      <vt:lpstr>16_Office Theme</vt:lpstr>
      <vt:lpstr>21_Office Theme</vt:lpstr>
      <vt:lpstr>22_Office Theme</vt:lpstr>
      <vt:lpstr>26_Office Theme</vt:lpstr>
      <vt:lpstr>28_Office Theme</vt:lpstr>
      <vt:lpstr>32_Office Theme</vt:lpstr>
      <vt:lpstr>38_Office Theme</vt:lpstr>
      <vt:lpstr>44_Office Theme</vt:lpstr>
      <vt:lpstr>46_Office Theme</vt:lpstr>
      <vt:lpstr>47_Office Theme</vt:lpstr>
      <vt:lpstr>50_Office Theme</vt:lpstr>
      <vt:lpstr>52_Office Theme</vt:lpstr>
      <vt:lpstr>53_Office Theme</vt:lpstr>
      <vt:lpstr>55_Office Theme</vt:lpstr>
      <vt:lpstr>Transformative assessment in higher education</vt:lpstr>
      <vt:lpstr>Without….</vt:lpstr>
      <vt:lpstr>Slide 3</vt:lpstr>
      <vt:lpstr>Instead</vt:lpstr>
      <vt:lpstr>What kind of student experience? Here’s my highest hope. One that:</vt:lpstr>
      <vt:lpstr>Assessment can be transformative if we do it well</vt:lpstr>
      <vt:lpstr>The current context</vt:lpstr>
      <vt:lpstr>My predictions for the future</vt:lpstr>
      <vt:lpstr>Why does assessment matter so much?</vt:lpstr>
      <vt:lpstr>To improve assessment we should realign it by:</vt:lpstr>
      <vt:lpstr>Slide 11</vt:lpstr>
      <vt:lpstr>Slide 12</vt:lpstr>
      <vt:lpstr>Slide 13</vt:lpstr>
      <vt:lpstr>Slide 14</vt:lpstr>
      <vt:lpstr>What really impacts on learning?</vt:lpstr>
      <vt:lpstr>Formative and summative assessment</vt:lpstr>
      <vt:lpstr>A fit-for-purpose model of assessment: the key questions</vt:lpstr>
      <vt:lpstr>Diverse and innovative assessment helps</vt:lpstr>
      <vt:lpstr>Setting good patterns</vt:lpstr>
      <vt:lpstr>Assessment for learning</vt:lpstr>
      <vt:lpstr>Assessment for learning</vt:lpstr>
      <vt:lpstr>Boud et al 2010: ‘Assessment 2020’:</vt:lpstr>
      <vt:lpstr>Sound and frequent assessment </vt:lpstr>
      <vt:lpstr>Transformative assessment to improve learning needs to be:</vt:lpstr>
      <vt:lpstr>Can we also make assessment:</vt:lpstr>
      <vt:lpstr>The people doing the assessment need to be:</vt:lpstr>
      <vt:lpstr>Conclusions</vt:lpstr>
      <vt:lpstr>These and other slides will be available on my website at www.sally-brown.net</vt:lpstr>
      <vt:lpstr>Useful references: 1</vt:lpstr>
      <vt:lpstr>Useful references 2</vt:lpstr>
      <vt:lpstr>Useful references 3</vt:lpstr>
      <vt:lpstr>Useful references 4</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2013-01-29T10:41:33Z</dcterms:modified>
</cp:coreProperties>
</file>