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  <p:sldMasterId id="2147483662" r:id="rId2"/>
  </p:sldMasterIdLst>
  <p:notesMasterIdLst>
    <p:notesMasterId r:id="rId18"/>
  </p:notesMasterIdLst>
  <p:handoutMasterIdLst>
    <p:handoutMasterId r:id="rId19"/>
  </p:handoutMasterIdLst>
  <p:sldIdLst>
    <p:sldId id="472" r:id="rId3"/>
    <p:sldId id="473" r:id="rId4"/>
    <p:sldId id="479" r:id="rId5"/>
    <p:sldId id="474" r:id="rId6"/>
    <p:sldId id="475" r:id="rId7"/>
    <p:sldId id="478" r:id="rId8"/>
    <p:sldId id="480" r:id="rId9"/>
    <p:sldId id="476" r:id="rId10"/>
    <p:sldId id="477" r:id="rId11"/>
    <p:sldId id="482" r:id="rId12"/>
    <p:sldId id="430" r:id="rId13"/>
    <p:sldId id="468" r:id="rId14"/>
    <p:sldId id="469" r:id="rId15"/>
    <p:sldId id="470" r:id="rId16"/>
    <p:sldId id="481" r:id="rId1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9" autoAdjust="0"/>
    <p:restoredTop sz="95663" autoAdjust="0"/>
  </p:normalViewPr>
  <p:slideViewPr>
    <p:cSldViewPr showGuides="1">
      <p:cViewPr>
        <p:scale>
          <a:sx n="50" d="100"/>
          <a:sy n="50" d="100"/>
        </p:scale>
        <p:origin x="-10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43DEFE-0A81-41FE-A828-1CFAC6AF7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67711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8459F-6D29-4B7B-B710-913C31443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7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4892BB-9A1A-4F04-B66C-A4C35C99F77A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AA6A1-E319-412F-A9F2-8AA260277A1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FFA922-D389-411C-BA7B-188B90746D95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fld id="{45611A4E-CCCF-4BB1-A32D-25BDF97420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50764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F5838-2F4C-4F53-9AC5-1DB114010A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4626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249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9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FD309-3BD7-4D23-A60B-2C459E6357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982338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45611A4E-CCCF-4BB1-A32D-25BDF97420A2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88DB3-363E-493C-949C-95FCEFC8E7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2868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DC425-BABC-46B4-ABDB-A868F2DE67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0878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5EC5-1CE7-4C79-87D3-CAA0199639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60819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012A-5AEB-4916-8BF0-A7A8E3FC7B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5049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8D82-99B1-45FA-9E37-8782F87044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9590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3270-9E8A-464A-987B-5F1EF8101F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49117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AF39-1E3E-4918-980B-B98B19FE40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2875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6DCDD-776C-426F-ABED-A456A9ABCD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1391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EB2D0517-265F-4B51-B4B8-DDA1E36431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2" name="Group 9"/>
          <p:cNvGrpSpPr>
            <a:grpSpLocks/>
          </p:cNvGrpSpPr>
          <p:nvPr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1033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ts val="6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ts val="6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ts val="6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ts val="6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.brad.ac.uk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476672"/>
            <a:ext cx="7236296" cy="54832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000" dirty="0"/>
              <a:t/>
            </a:r>
            <a:br>
              <a:rPr lang="en-GB" sz="2000" dirty="0"/>
            </a:br>
            <a:r>
              <a:rPr lang="en-GB" sz="2800" dirty="0"/>
              <a:t>Sally Brown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Emerita Professor, Leeds Metropolitan University</a:t>
            </a:r>
            <a:br>
              <a:rPr lang="en-GB" sz="2000" dirty="0"/>
            </a:br>
            <a:r>
              <a:rPr lang="en-GB" sz="2000" dirty="0"/>
              <a:t>Adjunct Professor, University of the Sunshine Coast, University of Central Queensland and James Cook University, Queensland</a:t>
            </a:r>
            <a:br>
              <a:rPr lang="en-GB" sz="2000" dirty="0"/>
            </a:br>
            <a:r>
              <a:rPr lang="en-GB" sz="2000" dirty="0"/>
              <a:t>Visiting Professor University of Plymouth &amp; Liverpool John </a:t>
            </a:r>
            <a:r>
              <a:rPr lang="en-GB" sz="2000" dirty="0" err="1"/>
              <a:t>Moores</a:t>
            </a:r>
            <a:r>
              <a:rPr lang="en-GB" sz="2000" dirty="0"/>
              <a:t> University.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7097713" cy="2448272"/>
          </a:xfrm>
        </p:spPr>
        <p:txBody>
          <a:bodyPr/>
          <a:lstStyle/>
          <a:p>
            <a:pPr algn="ctr"/>
            <a:r>
              <a:rPr lang="en-GB" sz="4000" dirty="0" smtClean="0"/>
              <a:t>Efficient and effective programme level assessment</a:t>
            </a:r>
          </a:p>
          <a:p>
            <a:pPr algn="ctr"/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Liverpool John </a:t>
            </a:r>
            <a:r>
              <a:rPr lang="en-GB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Moores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University</a:t>
            </a:r>
          </a:p>
          <a:p>
            <a:pPr algn="ctr"/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2400" dirty="0" smtClean="0"/>
              <a:t>January 17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2013</a:t>
            </a:r>
            <a:endParaRPr lang="en-GB" sz="2400" dirty="0"/>
          </a:p>
        </p:txBody>
      </p:sp>
    </p:spTree>
    <p:extLst>
      <p:ext uri="{BB962C8B-B14F-4D97-AF65-F5344CB8AC3E}">
        <p14:creationId xmlns="" xmlns:p14="http://schemas.microsoft.com/office/powerpoint/2010/main" val="406743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Conclusions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benefits of using programme level assessment are many, particularly in terms of enhancing the student experience and building employability and other life-skills;</a:t>
            </a:r>
          </a:p>
          <a:p>
            <a:r>
              <a:rPr lang="en-GB" dirty="0"/>
              <a:t>I</a:t>
            </a:r>
            <a:r>
              <a:rPr lang="en-GB" dirty="0" smtClean="0"/>
              <a:t>mplementing this approach requires a course team </a:t>
            </a:r>
            <a:r>
              <a:rPr lang="en-GB" dirty="0"/>
              <a:t>collectively </a:t>
            </a:r>
            <a:r>
              <a:rPr lang="en-GB" dirty="0" smtClean="0"/>
              <a:t>agreeing to using Programme </a:t>
            </a:r>
            <a:r>
              <a:rPr lang="en-GB" dirty="0"/>
              <a:t>level </a:t>
            </a:r>
            <a:r>
              <a:rPr lang="en-GB" dirty="0" smtClean="0"/>
              <a:t>assessment and making it work;</a:t>
            </a:r>
          </a:p>
          <a:p>
            <a:r>
              <a:rPr lang="en-GB" dirty="0" smtClean="0"/>
              <a:t>Quality assurance staff need to be involved at an early stage, as do colleagues from PSBs and other regulatory bodies.</a:t>
            </a:r>
          </a:p>
          <a:p>
            <a:r>
              <a:rPr lang="en-GB" dirty="0" smtClean="0"/>
              <a:t>Well used, Programme level assessment can transform the student experience.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34137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These and other slides will be available on my website at www.sally-brown.net</a:t>
            </a:r>
          </a:p>
        </p:txBody>
      </p:sp>
      <p:pic>
        <p:nvPicPr>
          <p:cNvPr id="3" name="Picture 2" descr="sally new phot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67744" y="1628800"/>
            <a:ext cx="3723878" cy="49651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smtClean="0">
                <a:solidFill>
                  <a:srgbClr val="0070C0"/>
                </a:solidFill>
              </a:rPr>
              <a:t>Useful references: 1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85875"/>
            <a:ext cx="8713788" cy="5238750"/>
          </a:xfrm>
        </p:spPr>
        <p:txBody>
          <a:bodyPr/>
          <a:lstStyle/>
          <a:p>
            <a:pPr marL="723900" indent="-723900" eaLnBrk="1" hangingPunct="1">
              <a:spcBef>
                <a:spcPts val="1200"/>
              </a:spcBef>
              <a:buNone/>
            </a:pPr>
            <a:r>
              <a:rPr lang="en-GB" sz="2200" dirty="0" smtClean="0"/>
              <a:t>Biggs, J. (2003) </a:t>
            </a:r>
            <a:r>
              <a:rPr lang="en-GB" sz="2200" i="1" dirty="0" smtClean="0"/>
              <a:t>Teaching for Quality Learning at University</a:t>
            </a:r>
            <a:r>
              <a:rPr lang="en-GB" sz="2200" dirty="0" smtClean="0"/>
              <a:t>, Maidenhead: SRHE &amp; Open University Press.</a:t>
            </a:r>
          </a:p>
          <a:p>
            <a:pPr marL="723900" indent="-723900" eaLnBrk="1" hangingPunct="1">
              <a:spcBef>
                <a:spcPts val="1200"/>
              </a:spcBef>
              <a:buNone/>
            </a:pPr>
            <a:r>
              <a:rPr lang="en-GB" sz="2200" dirty="0" smtClean="0">
                <a:cs typeface="Times New Roman" pitchFamily="18" charset="0"/>
              </a:rPr>
              <a:t>Brown, S., Rust, C. &amp; Gibbs, G. (1994) </a:t>
            </a:r>
            <a:r>
              <a:rPr lang="en-GB" sz="2200" i="1" dirty="0" smtClean="0">
                <a:cs typeface="Times New Roman" pitchFamily="18" charset="0"/>
              </a:rPr>
              <a:t>Strategies for Diversifying Assessment, </a:t>
            </a:r>
            <a:r>
              <a:rPr lang="en-GB" sz="2200" dirty="0" smtClean="0">
                <a:cs typeface="Times New Roman" pitchFamily="18" charset="0"/>
              </a:rPr>
              <a:t>Oxford: Oxford Centre for Staff Development. </a:t>
            </a:r>
          </a:p>
          <a:p>
            <a:pPr marL="723900" indent="-723900" eaLnBrk="1" hangingPunct="1">
              <a:spcBef>
                <a:spcPts val="1200"/>
              </a:spcBef>
              <a:buNone/>
            </a:pPr>
            <a:r>
              <a:rPr lang="en-GB" sz="2200" dirty="0" smtClean="0"/>
              <a:t>Brown, S. and </a:t>
            </a:r>
            <a:r>
              <a:rPr lang="en-GB" sz="2200" dirty="0" err="1" smtClean="0"/>
              <a:t>Glasner</a:t>
            </a:r>
            <a:r>
              <a:rPr lang="en-GB" sz="2200" dirty="0" smtClean="0"/>
              <a:t>, A. (eds.) (1999) </a:t>
            </a:r>
            <a:r>
              <a:rPr lang="en-GB" sz="2200" i="1" dirty="0" smtClean="0"/>
              <a:t>Assessment Matters in Higher Education, Choosing and Using Diverse Approaches,</a:t>
            </a:r>
            <a:r>
              <a:rPr lang="en-GB" sz="2200" dirty="0" smtClean="0"/>
              <a:t> Maidenhead: Open University Press.</a:t>
            </a:r>
          </a:p>
          <a:p>
            <a:pPr marL="723900" indent="-723900" eaLnBrk="1" hangingPunct="1">
              <a:spcBef>
                <a:spcPts val="1200"/>
              </a:spcBef>
              <a:buNone/>
            </a:pPr>
            <a:r>
              <a:rPr lang="en-GB" sz="2200" dirty="0" smtClean="0"/>
              <a:t>Brown, S. and Knight, P. (1994) </a:t>
            </a:r>
            <a:r>
              <a:rPr lang="en-GB" sz="2200" i="1" dirty="0" smtClean="0"/>
              <a:t>Assessing Learners in Higher Education,</a:t>
            </a:r>
            <a:r>
              <a:rPr lang="en-GB" sz="2200" dirty="0" smtClean="0"/>
              <a:t> London: Kogan Page.</a:t>
            </a:r>
          </a:p>
          <a:p>
            <a:pPr marL="723900" indent="-723900" eaLnBrk="1" hangingPunct="1">
              <a:spcBef>
                <a:spcPts val="1200"/>
              </a:spcBef>
              <a:buNone/>
            </a:pPr>
            <a:r>
              <a:rPr lang="en-GB" sz="2200" dirty="0"/>
              <a:t>Falchikov, N (2004) </a:t>
            </a:r>
            <a:r>
              <a:rPr lang="en-GB" sz="2200" i="1" dirty="0"/>
              <a:t>Improving Assessment through Student </a:t>
            </a:r>
            <a:r>
              <a:rPr lang="en-GB" sz="2200" i="1" dirty="0" smtClean="0"/>
              <a:t>Involvement</a:t>
            </a:r>
            <a:r>
              <a:rPr lang="en-GB" sz="2200" i="1" dirty="0"/>
              <a:t>: Practical Solutions for Aiding Learning in Higher and Further Education,</a:t>
            </a:r>
            <a:r>
              <a:rPr lang="en-GB" sz="2200" dirty="0"/>
              <a:t> London: Routledge.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GB" sz="2200" dirty="0" smtClean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"/>
            <a:ext cx="7543800" cy="764704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Useful references 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892480" cy="5509667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3900" indent="-723900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/>
              <a:t>Gibbs, </a:t>
            </a:r>
            <a:r>
              <a:rPr lang="en-GB" sz="2200" dirty="0" smtClean="0"/>
              <a:t>G. </a:t>
            </a:r>
            <a:r>
              <a:rPr lang="en-GB" sz="2200" dirty="0"/>
              <a:t>(1999) </a:t>
            </a:r>
            <a:r>
              <a:rPr lang="en-GB" sz="2200" i="1" dirty="0"/>
              <a:t>Using assessment strategically to change the way students learn</a:t>
            </a:r>
            <a:r>
              <a:rPr lang="en-GB" sz="2200" dirty="0"/>
              <a:t>, In Brown S. &amp; Glasner, A. (eds.), </a:t>
            </a:r>
            <a:r>
              <a:rPr lang="en-GB" sz="2200" i="1" dirty="0"/>
              <a:t>Assessment Matters in Higher Education: Choosing and Using Diverse </a:t>
            </a:r>
            <a:r>
              <a:rPr lang="en-GB" sz="2200" i="1" dirty="0" smtClean="0"/>
              <a:t>Approaches, </a:t>
            </a:r>
            <a:r>
              <a:rPr lang="en-GB" sz="2200" dirty="0"/>
              <a:t>Maidenhead: SRHE/Open University Press.</a:t>
            </a:r>
          </a:p>
          <a:p>
            <a:pPr marL="723900" indent="-723900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/>
              <a:t>Gibbs, G. and Dunbar-</a:t>
            </a:r>
            <a:r>
              <a:rPr lang="en-GB" sz="2200" dirty="0" err="1"/>
              <a:t>Goddet,H</a:t>
            </a:r>
            <a:r>
              <a:rPr lang="en-GB" sz="2200" dirty="0"/>
              <a:t>. (2009) </a:t>
            </a:r>
            <a:r>
              <a:rPr lang="en-GB" sz="2200" dirty="0" smtClean="0"/>
              <a:t>Characterising programme-level assessment </a:t>
            </a:r>
            <a:r>
              <a:rPr lang="en-GB" sz="2200" dirty="0" err="1" smtClean="0"/>
              <a:t>envorinmnets</a:t>
            </a:r>
            <a:r>
              <a:rPr lang="en-GB" sz="2200" dirty="0" smtClean="0"/>
              <a:t> </a:t>
            </a:r>
            <a:r>
              <a:rPr lang="en-GB" sz="2200" dirty="0"/>
              <a:t>that support </a:t>
            </a:r>
            <a:r>
              <a:rPr lang="en-GB" sz="2200" dirty="0" smtClean="0"/>
              <a:t>learning, </a:t>
            </a:r>
            <a:r>
              <a:rPr lang="en-GB" sz="2200" i="1" dirty="0"/>
              <a:t>Assessment and evaluation in Higher Education 34 (4) p </a:t>
            </a:r>
            <a:r>
              <a:rPr lang="en-GB" sz="2200" i="1" dirty="0" smtClean="0"/>
              <a:t>481-489.</a:t>
            </a:r>
          </a:p>
          <a:p>
            <a:pPr marL="723900" indent="-723900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smtClean="0"/>
              <a:t>Gillett</a:t>
            </a:r>
            <a:r>
              <a:rPr lang="en-GB" sz="2200" dirty="0"/>
              <a:t>, A. and Hammond, A. (2009</a:t>
            </a:r>
            <a:r>
              <a:rPr lang="en-GB" sz="2200" dirty="0" smtClean="0"/>
              <a:t>) Mapping </a:t>
            </a:r>
            <a:r>
              <a:rPr lang="en-GB" sz="2200" dirty="0"/>
              <a:t>the maze of assessment: an investigation into </a:t>
            </a:r>
            <a:r>
              <a:rPr lang="en-GB" sz="2200" dirty="0" smtClean="0"/>
              <a:t>practice, </a:t>
            </a:r>
            <a:r>
              <a:rPr lang="en-GB" sz="2200" i="1" dirty="0"/>
              <a:t>Active Learning in Higher </a:t>
            </a:r>
            <a:r>
              <a:rPr lang="en-GB" sz="2200" i="1" dirty="0" smtClean="0"/>
              <a:t>Education 10 </a:t>
            </a:r>
            <a:r>
              <a:rPr lang="en-GB" sz="2200" i="1" dirty="0"/>
              <a:t>(2), </a:t>
            </a:r>
            <a:r>
              <a:rPr lang="en-GB" sz="2200" i="1" dirty="0" smtClean="0"/>
              <a:t>120-137.</a:t>
            </a:r>
            <a:endParaRPr lang="en-GB" sz="2200" i="1" dirty="0"/>
          </a:p>
          <a:p>
            <a:pPr marL="723900" indent="-723900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smtClean="0"/>
              <a:t>Hunt, L and Chalmers, D. (2012) </a:t>
            </a:r>
            <a:r>
              <a:rPr lang="en-GB" sz="2200" i="1" dirty="0" smtClean="0"/>
              <a:t>University Teaching in Focus: a learning-centred approach</a:t>
            </a:r>
            <a:r>
              <a:rPr lang="en-GB" sz="2200" dirty="0" smtClean="0"/>
              <a:t>, Abingdon: Routledge. </a:t>
            </a:r>
          </a:p>
          <a:p>
            <a:pPr marL="723900" indent="-723900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smtClean="0"/>
              <a:t>Kneale, P. E. (1997) </a:t>
            </a:r>
            <a:r>
              <a:rPr lang="en-GB" sz="2200" i="1" dirty="0" smtClean="0"/>
              <a:t>The rise of the "strategic student": how can we adapt to cope?, </a:t>
            </a:r>
            <a:r>
              <a:rPr lang="en-GB" sz="2200" dirty="0" smtClean="0"/>
              <a:t>in Armstrong, S., Thompson, G. and Brown, S. (</a:t>
            </a:r>
            <a:r>
              <a:rPr lang="en-GB" sz="2200" dirty="0" err="1" smtClean="0"/>
              <a:t>eds</a:t>
            </a:r>
            <a:r>
              <a:rPr lang="en-GB" sz="2200" dirty="0" smtClean="0"/>
              <a:t>) </a:t>
            </a:r>
            <a:r>
              <a:rPr lang="en-GB" sz="2200" i="1" dirty="0" smtClean="0"/>
              <a:t>Facing up to Radical Changes in Universities and Colleges</a:t>
            </a:r>
            <a:r>
              <a:rPr lang="en-GB" sz="2200" dirty="0" smtClean="0"/>
              <a:t>, 119-139 London: Kogan Page.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endParaRPr lang="en-GB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543800" cy="720725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smtClean="0">
                <a:solidFill>
                  <a:srgbClr val="0070C0"/>
                </a:solidFill>
              </a:rPr>
              <a:t>Useful references 3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569325" cy="5184775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/>
              <a:t>Knight, P. (2000) </a:t>
            </a:r>
            <a:r>
              <a:rPr lang="en-GB" sz="2200" dirty="0" smtClean="0"/>
              <a:t>The value </a:t>
            </a:r>
            <a:r>
              <a:rPr lang="en-GB" sz="2200" dirty="0"/>
              <a:t>of a programme-wide approach </a:t>
            </a:r>
            <a:r>
              <a:rPr lang="en-GB" sz="2200" dirty="0" smtClean="0"/>
              <a:t>to assessment, </a:t>
            </a:r>
            <a:r>
              <a:rPr lang="en-GB" sz="2200" i="1" dirty="0"/>
              <a:t>Assessment and Evaluation in Higher Education, 25 (3) </a:t>
            </a:r>
            <a:r>
              <a:rPr lang="en-GB" sz="2200" i="1" dirty="0" smtClean="0"/>
              <a:t>237-251.</a:t>
            </a:r>
            <a:endParaRPr lang="en-GB" sz="2200" i="1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/>
              <a:t>Knight, P. and </a:t>
            </a:r>
            <a:r>
              <a:rPr lang="en-GB" sz="2200" dirty="0" err="1"/>
              <a:t>Yorke</a:t>
            </a:r>
            <a:r>
              <a:rPr lang="en-GB" sz="2200" dirty="0"/>
              <a:t>, M. (2003) </a:t>
            </a:r>
            <a:r>
              <a:rPr lang="en-GB" sz="2200" i="1" dirty="0"/>
              <a:t>Assessment, learning and </a:t>
            </a:r>
            <a:r>
              <a:rPr lang="en-GB" sz="2200" i="1" dirty="0" smtClean="0"/>
              <a:t>employability</a:t>
            </a:r>
            <a:r>
              <a:rPr lang="en-GB" sz="2200" dirty="0" smtClean="0"/>
              <a:t>, </a:t>
            </a:r>
            <a:r>
              <a:rPr lang="en-GB" sz="2200" dirty="0"/>
              <a:t>Maidenhead, UK: SRHE/Open University Press.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 err="1"/>
              <a:t>Nicol</a:t>
            </a:r>
            <a:r>
              <a:rPr lang="en-GB" sz="2200" dirty="0"/>
              <a:t>, </a:t>
            </a:r>
            <a:r>
              <a:rPr lang="en-GB" sz="2200" dirty="0" smtClean="0"/>
              <a:t>D. J. </a:t>
            </a:r>
            <a:r>
              <a:rPr lang="en-GB" sz="2200" dirty="0"/>
              <a:t>and </a:t>
            </a:r>
            <a:r>
              <a:rPr lang="en-GB" sz="2200" dirty="0" smtClean="0"/>
              <a:t>Macfarlane-Dick, D. (2006): Formative </a:t>
            </a:r>
            <a:r>
              <a:rPr lang="en-GB" sz="2200" dirty="0"/>
              <a:t>assessment and self-regulated learning: A model and seven principles of good feedback practice</a:t>
            </a:r>
            <a:r>
              <a:rPr lang="en-GB" sz="2200" dirty="0" smtClean="0"/>
              <a:t>. </a:t>
            </a:r>
            <a:r>
              <a:rPr lang="en-GB" sz="2200" i="1" dirty="0" smtClean="0"/>
              <a:t>Studies </a:t>
            </a:r>
            <a:r>
              <a:rPr lang="en-GB" sz="2200" i="1" dirty="0"/>
              <a:t>in Higher </a:t>
            </a:r>
            <a:r>
              <a:rPr lang="en-GB" sz="2200" i="1" dirty="0" smtClean="0"/>
              <a:t>Education, </a:t>
            </a:r>
            <a:r>
              <a:rPr lang="en-GB" sz="2200" i="1" dirty="0" err="1"/>
              <a:t>Vol</a:t>
            </a:r>
            <a:r>
              <a:rPr lang="en-GB" sz="2200" i="1" dirty="0"/>
              <a:t> 31(2), </a:t>
            </a:r>
            <a:r>
              <a:rPr lang="en-GB" sz="2200" i="1" dirty="0" smtClean="0"/>
              <a:t>199-218.</a:t>
            </a:r>
            <a:endParaRPr lang="en-GB" sz="2200" i="1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/>
              <a:t>PASS project </a:t>
            </a:r>
            <a:r>
              <a:rPr lang="en-GB" sz="2200" dirty="0">
                <a:hlinkClick r:id="rId3"/>
              </a:rPr>
              <a:t>www.pass.brad.ac.uk</a:t>
            </a:r>
            <a:r>
              <a:rPr lang="en-GB" sz="2200" dirty="0"/>
              <a:t> (accessed January </a:t>
            </a:r>
            <a:r>
              <a:rPr lang="en-GB" sz="2200" dirty="0" smtClean="0"/>
              <a:t>2013).</a:t>
            </a:r>
            <a:endParaRPr lang="en-GB" sz="2200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 smtClean="0"/>
              <a:t>Price</a:t>
            </a:r>
            <a:r>
              <a:rPr lang="en-GB" sz="2200" dirty="0"/>
              <a:t>, </a:t>
            </a:r>
            <a:r>
              <a:rPr lang="en-GB" sz="2200" dirty="0" smtClean="0"/>
              <a:t>M., </a:t>
            </a:r>
            <a:r>
              <a:rPr lang="en-GB" sz="2200" dirty="0"/>
              <a:t>Rust, C., Donovan, B</a:t>
            </a:r>
            <a:r>
              <a:rPr lang="en-GB" sz="2200" dirty="0" smtClean="0"/>
              <a:t>. </a:t>
            </a:r>
            <a:r>
              <a:rPr lang="en-GB" sz="2200" dirty="0"/>
              <a:t>and Handley, K. with Bryant, R. (2012) </a:t>
            </a:r>
            <a:r>
              <a:rPr lang="en-GB" sz="2200" i="1" dirty="0"/>
              <a:t>Assessment Literacy: the foundation for Improving student learning</a:t>
            </a:r>
            <a:r>
              <a:rPr lang="en-GB" sz="2200" dirty="0"/>
              <a:t>, Oxford, Oxford Centre for Staff and learning Development.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2200" dirty="0" smtClean="0"/>
              <a:t>Pickford, R. and Brown, S. (2006) </a:t>
            </a:r>
            <a:r>
              <a:rPr lang="en-GB" sz="2200" i="1" dirty="0" smtClean="0"/>
              <a:t>Assessing skills and practice</a:t>
            </a:r>
            <a:r>
              <a:rPr lang="en-GB" sz="2200" dirty="0" smtClean="0"/>
              <a:t>, London: Routledge.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239"/>
            <a:ext cx="7543800" cy="947514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Useful references 4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40768"/>
            <a:ext cx="8229600" cy="4988595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smtClean="0"/>
              <a:t>Race, P. </a:t>
            </a:r>
            <a:r>
              <a:rPr lang="en-GB" sz="2200" dirty="0"/>
              <a:t>(2006) </a:t>
            </a:r>
            <a:r>
              <a:rPr lang="en-GB" sz="2200" i="1" dirty="0"/>
              <a:t>The </a:t>
            </a:r>
            <a:r>
              <a:rPr lang="en-GB" sz="2200" i="1" dirty="0" smtClean="0"/>
              <a:t>Lecturer’s </a:t>
            </a:r>
            <a:r>
              <a:rPr lang="en-GB" sz="2200" i="1" dirty="0"/>
              <a:t>toolkit 3rd </a:t>
            </a:r>
            <a:r>
              <a:rPr lang="en-GB" sz="2200" i="1" dirty="0" smtClean="0"/>
              <a:t>edition</a:t>
            </a:r>
            <a:r>
              <a:rPr lang="en-GB" sz="2200" dirty="0" smtClean="0"/>
              <a:t>, </a:t>
            </a:r>
            <a:r>
              <a:rPr lang="en-GB" sz="2200" dirty="0"/>
              <a:t>London </a:t>
            </a:r>
            <a:r>
              <a:rPr lang="en-GB" sz="2200" dirty="0" smtClean="0"/>
              <a:t>Routledge.</a:t>
            </a:r>
            <a:endParaRPr lang="en-GB" sz="2200" dirty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smtClean="0"/>
              <a:t>Race, P. </a:t>
            </a:r>
            <a:r>
              <a:rPr lang="en-GB" sz="2200" dirty="0"/>
              <a:t>and </a:t>
            </a:r>
            <a:r>
              <a:rPr lang="en-GB" sz="2200" dirty="0" smtClean="0"/>
              <a:t>Pickford, R. </a:t>
            </a:r>
            <a:r>
              <a:rPr lang="en-GB" sz="2200" dirty="0"/>
              <a:t>(2007) </a:t>
            </a:r>
            <a:r>
              <a:rPr lang="en-GB" sz="2200" i="1" dirty="0"/>
              <a:t>Making Teaching work: Teaching smarter in post-compulsory education</a:t>
            </a:r>
            <a:r>
              <a:rPr lang="en-GB" sz="2200" dirty="0"/>
              <a:t>, London, Sage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/>
              <a:t>Rust, C., Price, M. and O’Donovan, B. (2003</a:t>
            </a:r>
            <a:r>
              <a:rPr lang="en-GB" sz="2200" dirty="0" smtClean="0"/>
              <a:t>) </a:t>
            </a:r>
            <a:r>
              <a:rPr lang="en-GB" sz="2200" dirty="0"/>
              <a:t>Improving students’ learning by developing their understanding of assessment criteria and processes. </a:t>
            </a:r>
            <a:r>
              <a:rPr lang="en-GB" sz="2200" i="1" dirty="0"/>
              <a:t>Assessment and Evaluation in Higher Education. 28 (2), 147-164.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err="1"/>
              <a:t>Sambell</a:t>
            </a:r>
            <a:r>
              <a:rPr lang="en-GB" sz="2200" dirty="0"/>
              <a:t>, K., McDowell, L. and Montgomery, C. (2012) </a:t>
            </a:r>
            <a:r>
              <a:rPr lang="en-GB" sz="2200" i="1" dirty="0"/>
              <a:t>Assessment for Learning in Higher </a:t>
            </a:r>
            <a:r>
              <a:rPr lang="en-GB" sz="2200" i="1" dirty="0" smtClean="0"/>
              <a:t>Education, </a:t>
            </a:r>
            <a:r>
              <a:rPr lang="en-GB" sz="2200" i="1" dirty="0"/>
              <a:t>Abingdon, </a:t>
            </a:r>
            <a:r>
              <a:rPr lang="en-GB" sz="2200" dirty="0"/>
              <a:t>Routledge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GB" sz="2200" dirty="0" err="1"/>
              <a:t>Yorke</a:t>
            </a:r>
            <a:r>
              <a:rPr lang="en-GB" sz="2200" dirty="0"/>
              <a:t>, M. (1998) </a:t>
            </a:r>
            <a:r>
              <a:rPr lang="en-GB" sz="2200" dirty="0" smtClean="0"/>
              <a:t>The Management </a:t>
            </a:r>
            <a:r>
              <a:rPr lang="en-GB" sz="2200" dirty="0"/>
              <a:t>of assessment in Higher </a:t>
            </a:r>
            <a:r>
              <a:rPr lang="en-GB" sz="2200" dirty="0" smtClean="0"/>
              <a:t>Education, </a:t>
            </a:r>
            <a:r>
              <a:rPr lang="en-GB" sz="2200" i="1" dirty="0"/>
              <a:t>Assessment and </a:t>
            </a:r>
            <a:r>
              <a:rPr lang="en-GB" sz="2200" i="1" dirty="0" smtClean="0"/>
              <a:t>Evaluation 23(2</a:t>
            </a:r>
            <a:r>
              <a:rPr lang="en-GB" sz="2200" i="1" dirty="0"/>
              <a:t>) 101-116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None/>
            </a:pPr>
            <a:endParaRPr lang="en-GB" sz="2200" dirty="0"/>
          </a:p>
          <a:p>
            <a:pPr eaLnBrk="1" hangingPunct="1">
              <a:spcBef>
                <a:spcPts val="1200"/>
              </a:spcBef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="" xmlns:p14="http://schemas.microsoft.com/office/powerpoint/2010/main" val="61463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49238"/>
            <a:ext cx="7749480" cy="1074737"/>
          </a:xfrm>
        </p:spPr>
        <p:txBody>
          <a:bodyPr/>
          <a:lstStyle/>
          <a:p>
            <a:r>
              <a:rPr lang="en-GB" sz="3600" dirty="0" smtClean="0">
                <a:solidFill>
                  <a:srgbClr val="0070C0"/>
                </a:solidFill>
              </a:rPr>
              <a:t>What is programme level assessment?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NTFS-funded PASS project led by Peter Hartley at Bradford University proposed a coherent approach to assessment on programmes which set out to confront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‘a fundamental issue for every HE 	course/programme leader: how to design an 	effective, efficient, inclusive and sustainable 	assessment strategy which delivers the key 	course programme outcomes’.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5042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Programme level assessment aims to: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Improve the coherence of a sometimes disaggregated student experience where students feel that their tutors don’t talk to one another about what they are being asked to do (they may be right!);</a:t>
            </a:r>
          </a:p>
          <a:p>
            <a:r>
              <a:rPr lang="en-GB" dirty="0" smtClean="0"/>
              <a:t>Make assessment more cost-effective by removing non-beneficial duplication and systematising the testing of skills development;</a:t>
            </a:r>
          </a:p>
          <a:p>
            <a:r>
              <a:rPr lang="en-GB" dirty="0" smtClean="0"/>
              <a:t>Providing better constructive alignment (Biggs) for programmes so that course aims, learning outcomes and content </a:t>
            </a:r>
            <a:r>
              <a:rPr lang="en-GB" smtClean="0"/>
              <a:t>delivery all link </a:t>
            </a:r>
            <a:r>
              <a:rPr lang="en-GB" dirty="0" smtClean="0"/>
              <a:t>with the assignments students are required to complete.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8479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Why might we want to assess at programme level?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712968" cy="4933504"/>
          </a:xfrm>
        </p:spPr>
        <p:txBody>
          <a:bodyPr/>
          <a:lstStyle/>
          <a:p>
            <a:r>
              <a:rPr lang="en-GB" dirty="0" smtClean="0"/>
              <a:t>Too often assessment design has been a haphazard accumulation of assessment methods and approaches that reflect either how the designers were assessed themselves, or a range of assessment tools that have always been used in this area or a lack of awareness of diverse and contemporary methods and approaches available;</a:t>
            </a:r>
          </a:p>
          <a:p>
            <a:r>
              <a:rPr lang="en-GB" dirty="0" smtClean="0"/>
              <a:t>A by-product of modularisation or incremental curriculum design is often significant over-assessment;</a:t>
            </a:r>
            <a:endParaRPr lang="en-GB" dirty="0"/>
          </a:p>
          <a:p>
            <a:r>
              <a:rPr lang="en-GB" dirty="0" smtClean="0"/>
              <a:t>Multiple uses of the same types of assessment can be harrowing for students and don’t always offer them opportunities to show themselves in their best lights.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26632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Taking the first steps towards programme level assessment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61496"/>
          </a:xfrm>
        </p:spPr>
        <p:txBody>
          <a:bodyPr/>
          <a:lstStyle/>
          <a:p>
            <a:r>
              <a:rPr lang="en-GB" dirty="0" smtClean="0"/>
              <a:t>Start with the programme outcomes and each module’s learning outcomes looking for alignment;</a:t>
            </a:r>
          </a:p>
          <a:p>
            <a:r>
              <a:rPr lang="en-GB" dirty="0" smtClean="0"/>
              <a:t>Think through the range of assessment methods you wish to use and debate which you regard as most fit-for-purpose so you can prioritise their usage;</a:t>
            </a:r>
          </a:p>
          <a:p>
            <a:r>
              <a:rPr lang="en-GB" dirty="0" smtClean="0"/>
              <a:t>Map out the assessments you plan to use across the whole programme, looking for over- and under-used approaches and ensuring a varied and coherent student experience of assessment;</a:t>
            </a:r>
          </a:p>
          <a:p>
            <a:r>
              <a:rPr lang="en-GB" dirty="0" smtClean="0"/>
              <a:t>Cull what is superfluous and create new assignments as necessary;</a:t>
            </a:r>
          </a:p>
          <a:p>
            <a:r>
              <a:rPr lang="en-GB" dirty="0" smtClean="0"/>
              <a:t>Explore synoptic and capstone assignments which run across modules.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61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Mapping can comprise exploring 6 key areas: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Required tasks (e.g. MCQs, open book, role play, lab report);</a:t>
            </a:r>
          </a:p>
          <a:p>
            <a:r>
              <a:rPr lang="en-GB" dirty="0" smtClean="0"/>
              <a:t>Medium (</a:t>
            </a:r>
            <a:r>
              <a:rPr lang="en-GB" dirty="0"/>
              <a:t>e.g</a:t>
            </a:r>
            <a:r>
              <a:rPr lang="en-GB" dirty="0" smtClean="0"/>
              <a:t>. oral, numeric, diagrammatic demonstration, performance, artefact, presentation);</a:t>
            </a:r>
          </a:p>
          <a:p>
            <a:r>
              <a:rPr lang="en-GB" dirty="0" smtClean="0"/>
              <a:t>Agency (tutor, peer, self, client, third party);</a:t>
            </a:r>
          </a:p>
          <a:p>
            <a:r>
              <a:rPr lang="en-GB" dirty="0" smtClean="0"/>
              <a:t>Cognitive (e.g. analytic, evaluative, skills focus, use of primary research);</a:t>
            </a:r>
          </a:p>
          <a:p>
            <a:r>
              <a:rPr lang="en-GB" dirty="0" smtClean="0"/>
              <a:t>Time span (</a:t>
            </a:r>
            <a:r>
              <a:rPr lang="en-GB" dirty="0"/>
              <a:t>e.g</a:t>
            </a:r>
            <a:r>
              <a:rPr lang="en-GB" dirty="0" smtClean="0"/>
              <a:t>. holistic reflection, process/ periodic review, incremental portfolios);</a:t>
            </a:r>
          </a:p>
          <a:p>
            <a:r>
              <a:rPr lang="en-GB" dirty="0" smtClean="0"/>
              <a:t>Work-related (</a:t>
            </a:r>
            <a:r>
              <a:rPr lang="en-GB" dirty="0"/>
              <a:t>e.g. </a:t>
            </a:r>
            <a:r>
              <a:rPr lang="en-GB" dirty="0" smtClean="0"/>
              <a:t>practice focus, case study., live assignments, work-based portfolios)</a:t>
            </a:r>
          </a:p>
          <a:p>
            <a:pPr marL="0" indent="0">
              <a:buNone/>
            </a:pPr>
            <a:r>
              <a:rPr lang="en-GB" i="1" dirty="0" smtClean="0"/>
              <a:t>Adapted from Gillett </a:t>
            </a:r>
            <a:r>
              <a:rPr lang="en-GB" i="1" dirty="0"/>
              <a:t>and Hammond (</a:t>
            </a:r>
            <a:r>
              <a:rPr lang="en-GB" i="1" dirty="0" smtClean="0"/>
              <a:t>2009)</a:t>
            </a:r>
            <a:endParaRPr lang="en-GB" i="1" dirty="0"/>
          </a:p>
        </p:txBody>
      </p:sp>
    </p:spTree>
    <p:extLst>
      <p:ext uri="{BB962C8B-B14F-4D97-AF65-F5344CB8AC3E}">
        <p14:creationId xmlns="" xmlns:p14="http://schemas.microsoft.com/office/powerpoint/2010/main" val="208885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Capstone and synoptic assignments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are frequently used as final year or end-of year assignments to allow students to pull work from different elements of a programme into a holistic assignment;</a:t>
            </a:r>
          </a:p>
          <a:p>
            <a:r>
              <a:rPr lang="en-GB" dirty="0" smtClean="0"/>
              <a:t>The are useful in demonstrating that students have the ability to synthesise information and draw their own conclusions;</a:t>
            </a:r>
          </a:p>
          <a:p>
            <a:r>
              <a:rPr lang="en-GB" dirty="0" smtClean="0"/>
              <a:t>University systems often have problems with recognising them (e.g. when regulations state all modules must be separately assessed) (but the regulations may need to be changed!)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80068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>
                <a:solidFill>
                  <a:srgbClr val="0070C0"/>
                </a:solidFill>
              </a:rPr>
              <a:t>Think through the range of assessment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39875"/>
            <a:ext cx="8640959" cy="4789488"/>
          </a:xfrm>
        </p:spPr>
        <p:txBody>
          <a:bodyPr/>
          <a:lstStyle/>
          <a:p>
            <a:r>
              <a:rPr lang="en-GB" dirty="0" smtClean="0"/>
              <a:t>What balance of written, oral or practical skills do you most wish to include?</a:t>
            </a:r>
          </a:p>
          <a:p>
            <a:r>
              <a:rPr lang="en-GB" dirty="0" smtClean="0"/>
              <a:t>Do you have any Professional or Subject Body requirements for example about the use of formal written exams or the balance of course work and exams?</a:t>
            </a:r>
          </a:p>
          <a:p>
            <a:r>
              <a:rPr lang="en-GB" dirty="0" smtClean="0"/>
              <a:t>How important to you is ongoing continuous developmental feedback?</a:t>
            </a:r>
          </a:p>
          <a:p>
            <a:r>
              <a:rPr lang="en-GB" dirty="0" smtClean="0"/>
              <a:t>To what extent have you used a variety of agents for assessment including self and peer assessment, client assessment?</a:t>
            </a:r>
          </a:p>
          <a:p>
            <a:r>
              <a:rPr lang="en-GB" dirty="0" smtClean="0"/>
              <a:t>How far can you use technologies to support assessment?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940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dirty="0">
                <a:solidFill>
                  <a:srgbClr val="0070C0"/>
                </a:solidFill>
              </a:rPr>
              <a:t>How important to your student are skills such </a:t>
            </a:r>
            <a:r>
              <a:rPr lang="en-GB" sz="3600" dirty="0" smtClean="0">
                <a:solidFill>
                  <a:srgbClr val="0070C0"/>
                </a:solidFill>
              </a:rPr>
              <a:t>as: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80920" cy="57976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Giving </a:t>
            </a:r>
            <a:r>
              <a:rPr lang="en-GB" dirty="0"/>
              <a:t>oral presentations, </a:t>
            </a:r>
            <a:r>
              <a:rPr lang="en-GB" dirty="0" smtClean="0"/>
              <a:t>being </a:t>
            </a:r>
            <a:r>
              <a:rPr lang="en-GB" dirty="0"/>
              <a:t>able to think on their feet, </a:t>
            </a:r>
            <a:r>
              <a:rPr lang="en-GB" dirty="0" smtClean="0"/>
              <a:t>synthesising </a:t>
            </a:r>
            <a:r>
              <a:rPr lang="en-GB" dirty="0"/>
              <a:t>information, finding creative solutions, demonstrating specific practical skills, using information sources, demonstrating technical skills, being collaborative, showing leadership, being an effective team membership, decision </a:t>
            </a:r>
            <a:r>
              <a:rPr lang="en-GB" dirty="0" smtClean="0"/>
              <a:t>making, making good use of limited resources, making judgments fro incomplete information, using professional judgment, demonstrating empathy, showing entrepreneurship, demonstrating Health and Safety awareness, taking responsible risks, demonstrating fitness-to-practice?</a:t>
            </a:r>
          </a:p>
          <a:p>
            <a:pPr marL="0" indent="0">
              <a:buNone/>
            </a:pPr>
            <a:r>
              <a:rPr lang="en-GB" dirty="0" smtClean="0"/>
              <a:t>Programme assessment requires you to choose assessment methods that allow you to test these capabilities.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944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1454</Words>
  <Application>Microsoft Office PowerPoint</Application>
  <PresentationFormat>On-screen Show (4:3)</PresentationFormat>
  <Paragraphs>77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LeedsMet template</vt:lpstr>
      <vt:lpstr>1_LeedsMet template</vt:lpstr>
      <vt:lpstr> Sally Brown Emerita Professor, Leeds Metropolitan University Adjunct Professor, University of the Sunshine Coast, University of Central Queensland and James Cook University, Queensland Visiting Professor University of Plymouth &amp; Liverpool John Moores University.</vt:lpstr>
      <vt:lpstr>What is programme level assessment?</vt:lpstr>
      <vt:lpstr>Programme level assessment aims to:</vt:lpstr>
      <vt:lpstr>Why might we want to assess at programme level?</vt:lpstr>
      <vt:lpstr>Taking the first steps towards programme level assessment</vt:lpstr>
      <vt:lpstr>Mapping can comprise exploring 6 key areas:</vt:lpstr>
      <vt:lpstr>Capstone and synoptic assignments</vt:lpstr>
      <vt:lpstr>Think through the range of assessment methods</vt:lpstr>
      <vt:lpstr>How important to your student are skills such as:</vt:lpstr>
      <vt:lpstr>Conclusions</vt:lpstr>
      <vt:lpstr>These and other slides will be available on my website at www.sally-brown.net</vt:lpstr>
      <vt:lpstr>Useful references: 1</vt:lpstr>
      <vt:lpstr>Useful references 2</vt:lpstr>
      <vt:lpstr>Useful references 3</vt:lpstr>
      <vt:lpstr>Useful references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188</cp:revision>
  <cp:lastPrinted>2012-05-10T17:07:59Z</cp:lastPrinted>
  <dcterms:created xsi:type="dcterms:W3CDTF">2007-03-06T12:05:28Z</dcterms:created>
  <dcterms:modified xsi:type="dcterms:W3CDTF">2013-01-17T09:20:49Z</dcterms:modified>
</cp:coreProperties>
</file>