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Lst>
  <p:notesMasterIdLst>
    <p:notesMasterId r:id="rId33"/>
  </p:notesMasterIdLst>
  <p:handoutMasterIdLst>
    <p:handoutMasterId r:id="rId34"/>
  </p:handoutMasterIdLst>
  <p:sldIdLst>
    <p:sldId id="257" r:id="rId3"/>
    <p:sldId id="398" r:id="rId4"/>
    <p:sldId id="402" r:id="rId5"/>
    <p:sldId id="403" r:id="rId6"/>
    <p:sldId id="404" r:id="rId7"/>
    <p:sldId id="369" r:id="rId8"/>
    <p:sldId id="368" r:id="rId9"/>
    <p:sldId id="371" r:id="rId10"/>
    <p:sldId id="406" r:id="rId11"/>
    <p:sldId id="409" r:id="rId12"/>
    <p:sldId id="411" r:id="rId13"/>
    <p:sldId id="375" r:id="rId14"/>
    <p:sldId id="410" r:id="rId15"/>
    <p:sldId id="377" r:id="rId16"/>
    <p:sldId id="412" r:id="rId17"/>
    <p:sldId id="413" r:id="rId18"/>
    <p:sldId id="399" r:id="rId19"/>
    <p:sldId id="407" r:id="rId20"/>
    <p:sldId id="393" r:id="rId21"/>
    <p:sldId id="397" r:id="rId22"/>
    <p:sldId id="390" r:id="rId23"/>
    <p:sldId id="395" r:id="rId24"/>
    <p:sldId id="414" r:id="rId25"/>
    <p:sldId id="374" r:id="rId26"/>
    <p:sldId id="388" r:id="rId27"/>
    <p:sldId id="389" r:id="rId28"/>
    <p:sldId id="316" r:id="rId29"/>
    <p:sldId id="382" r:id="rId30"/>
    <p:sldId id="270" r:id="rId31"/>
    <p:sldId id="272" r:id="rId32"/>
  </p:sldIdLst>
  <p:sldSz cx="9144000" cy="6858000" type="screen4x3"/>
  <p:notesSz cx="6858000" cy="91440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9000" autoAdjust="0"/>
  </p:normalViewPr>
  <p:slideViewPr>
    <p:cSldViewPr>
      <p:cViewPr>
        <p:scale>
          <a:sx n="50" d="100"/>
          <a:sy n="50" d="100"/>
        </p:scale>
        <p:origin x="-1002" y="-18"/>
      </p:cViewPr>
      <p:guideLst>
        <p:guide orient="horz" pos="2160"/>
        <p:guide pos="2880"/>
      </p:guideLst>
    </p:cSldViewPr>
  </p:slideViewPr>
  <p:outlineViewPr>
    <p:cViewPr>
      <p:scale>
        <a:sx n="33" d="100"/>
        <a:sy n="33" d="100"/>
      </p:scale>
      <p:origin x="0" y="8689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0" d="100"/>
          <a:sy n="80" d="100"/>
        </p:scale>
        <p:origin x="-20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B5110CAC-9BDA-418C-86D4-CB1AFFCA47F0}" type="slidenum">
              <a:rPr lang="en-US" smtClean="0"/>
              <a:pPr/>
              <a:t>20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1C9270CF-1003-41ED-A7F0-0DCB036FD4FD}" type="slidenum">
              <a:rPr lang="en-US" smtClean="0"/>
              <a:pPr/>
              <a:t>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2468" name="Slide Number Placeholder 3"/>
          <p:cNvSpPr>
            <a:spLocks noGrp="1"/>
          </p:cNvSpPr>
          <p:nvPr>
            <p:ph type="sldNum" sz="quarter" idx="5"/>
          </p:nvPr>
        </p:nvSpPr>
        <p:spPr>
          <a:noFill/>
        </p:spPr>
        <p:txBody>
          <a:bodyPr/>
          <a:lstStyle/>
          <a:p>
            <a:fld id="{4073F0A4-E933-4BB1-BC32-878BDA38A36B}" type="slidenum">
              <a:rPr lang="en-US" smtClean="0">
                <a:solidFill>
                  <a:srgbClr val="000000"/>
                </a:solidFill>
              </a:rPr>
              <a:pPr/>
              <a:t>22</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26</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6F0089A-4C76-4B6C-9FC5-45BAACABF1B0}" type="slidenum">
              <a:rPr lang="en-GB" smtClean="0"/>
              <a:pPr/>
              <a:t>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FBBD9661-E683-4503-875F-0428D5224DFC}"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ABA3C7B4-875A-45E8-80A0-057332DBCF96}" type="slidenum">
              <a:rPr lang="en-GB" smtClean="0"/>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C08A5577-ADF3-4D9B-BEA8-939C31ED1AF5}" type="slidenum">
              <a:rPr lang="en-US" smtClean="0"/>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16/01/2013</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16/01/2013</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16/01/2013</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16/01/2013</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16/01/2013</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16/01/2013</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16/01/2013</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16/01/2013</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16/01/2013</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16/01/2013</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16/01/2013</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16/01/2013</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40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40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38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0350"/>
            <a:ext cx="6118225" cy="2520950"/>
          </a:xfrm>
          <a:noFill/>
        </p:spPr>
        <p:txBody>
          <a:bodyPr anchor="ctr"/>
          <a:lstStyle/>
          <a:p>
            <a:pPr eaLnBrk="1" hangingPunct="1"/>
            <a:r>
              <a:rPr lang="en-GB" sz="4400" dirty="0" smtClean="0"/>
              <a:t>Differentiating the student experience</a:t>
            </a:r>
            <a:endParaRPr lang="en-GB" sz="4000" b="0" dirty="0" smtClean="0"/>
          </a:p>
        </p:txBody>
      </p:sp>
      <p:sp>
        <p:nvSpPr>
          <p:cNvPr id="3075" name="Rectangle 3"/>
          <p:cNvSpPr>
            <a:spLocks noGrp="1" noChangeArrowheads="1"/>
          </p:cNvSpPr>
          <p:nvPr>
            <p:ph type="subTitle" idx="1"/>
          </p:nvPr>
        </p:nvSpPr>
        <p:spPr>
          <a:xfrm>
            <a:off x="827088" y="3143250"/>
            <a:ext cx="6248400" cy="3214688"/>
          </a:xfrm>
        </p:spPr>
        <p:txBody>
          <a:bodyPr/>
          <a:lstStyle/>
          <a:p>
            <a:pPr algn="ctr" eaLnBrk="1" hangingPunct="1">
              <a:defRPr/>
            </a:pPr>
            <a:r>
              <a:rPr lang="en-GB" sz="2000" dirty="0" smtClean="0">
                <a:solidFill>
                  <a:schemeClr val="tx2">
                    <a:lumMod val="60000"/>
                    <a:lumOff val="40000"/>
                  </a:schemeClr>
                </a:solidFill>
              </a:rPr>
              <a:t>Liverpool John Moores University</a:t>
            </a:r>
          </a:p>
          <a:p>
            <a:pPr algn="ctr" eaLnBrk="1" hangingPunct="1">
              <a:defRPr/>
            </a:pPr>
            <a:r>
              <a:rPr lang="en-GB" sz="2000" dirty="0" smtClean="0"/>
              <a:t>January 17</a:t>
            </a:r>
            <a:r>
              <a:rPr lang="en-GB" sz="2000" baseline="30000" dirty="0" smtClean="0"/>
              <a:t>th</a:t>
            </a:r>
            <a:r>
              <a:rPr lang="en-GB" sz="2000" dirty="0" smtClean="0"/>
              <a:t> 2013</a:t>
            </a:r>
          </a:p>
          <a:p>
            <a:pPr algn="ctr" eaLnBrk="1" hangingPunct="1">
              <a:defRPr/>
            </a:pPr>
            <a:r>
              <a:rPr lang="en-GB" sz="2000" b="1" dirty="0" smtClean="0"/>
              <a:t>Sally Brown</a:t>
            </a:r>
          </a:p>
          <a:p>
            <a:pPr algn="ctr" eaLnBrk="1" hangingPunct="1">
              <a:defRPr/>
            </a:pPr>
            <a:r>
              <a:rPr lang="en-GB" sz="1800" dirty="0" smtClean="0"/>
              <a:t>Emerita Professor, Leeds Metropolitan University</a:t>
            </a:r>
          </a:p>
          <a:p>
            <a:pPr algn="ctr" eaLnBrk="1" hangingPunct="1">
              <a:defRPr/>
            </a:pPr>
            <a:r>
              <a:rPr lang="en-GB" sz="1800" dirty="0" smtClean="0"/>
              <a:t>Adjunct Professor, University of the Sunshine Coast, University of Central Queensland and James Cook University, Queensland</a:t>
            </a:r>
          </a:p>
          <a:p>
            <a:pPr algn="ctr" eaLnBrk="1" hangingPunct="1">
              <a:defRPr/>
            </a:pPr>
            <a:r>
              <a:rPr lang="en-GB" sz="1800" dirty="0" smtClean="0"/>
              <a:t>Visiting Professor University of Plymouth &amp; Liverpool John Moores University.</a:t>
            </a:r>
          </a:p>
        </p:txBody>
      </p:sp>
      <p:sp>
        <p:nvSpPr>
          <p:cNvPr id="3076" name="Rectangle 5"/>
          <p:cNvSpPr>
            <a:spLocks noChangeArrowheads="1"/>
          </p:cNvSpPr>
          <p:nvPr/>
        </p:nvSpPr>
        <p:spPr bwMode="auto">
          <a:xfrm>
            <a:off x="2684463" y="3146425"/>
            <a:ext cx="184150" cy="56515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foster engagement when students are highly diverse may imply rethinking:</a:t>
            </a:r>
            <a:endParaRPr lang="en-GB" dirty="0"/>
          </a:p>
        </p:txBody>
      </p:sp>
      <p:sp>
        <p:nvSpPr>
          <p:cNvPr id="3" name="Content Placeholder 2"/>
          <p:cNvSpPr>
            <a:spLocks noGrp="1"/>
          </p:cNvSpPr>
          <p:nvPr>
            <p:ph idx="1"/>
          </p:nvPr>
        </p:nvSpPr>
        <p:spPr/>
        <p:txBody>
          <a:bodyPr/>
          <a:lstStyle/>
          <a:p>
            <a:r>
              <a:rPr lang="en-GB" dirty="0" smtClean="0"/>
              <a:t>How content is delivered; </a:t>
            </a:r>
          </a:p>
          <a:p>
            <a:r>
              <a:rPr lang="en-GB" dirty="0" smtClean="0"/>
              <a:t>How assessment is undertaken; </a:t>
            </a:r>
          </a:p>
          <a:p>
            <a:r>
              <a:rPr lang="en-GB" dirty="0" smtClean="0"/>
              <a:t>How personal support is given;</a:t>
            </a:r>
          </a:p>
          <a:p>
            <a:r>
              <a:rPr lang="en-GB" dirty="0" smtClean="0"/>
              <a:t>The uses being made of technology enhanced learning (TEL).</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Rethinking how content is </a:t>
            </a:r>
            <a:r>
              <a:rPr lang="en-GB" dirty="0" smtClean="0"/>
              <a:t>delivered: </a:t>
            </a:r>
            <a:br>
              <a:rPr lang="en-GB" dirty="0" smtClean="0"/>
            </a:br>
            <a:r>
              <a:rPr lang="en-GB" dirty="0" smtClean="0"/>
              <a:t>we </a:t>
            </a:r>
            <a:r>
              <a:rPr lang="en-GB" dirty="0" smtClean="0"/>
              <a:t>need to </a:t>
            </a:r>
            <a:endParaRPr lang="en-GB" dirty="0"/>
          </a:p>
        </p:txBody>
      </p:sp>
      <p:sp>
        <p:nvSpPr>
          <p:cNvPr id="3" name="Content Placeholder 2"/>
          <p:cNvSpPr>
            <a:spLocks noGrp="1"/>
          </p:cNvSpPr>
          <p:nvPr>
            <p:ph idx="1"/>
          </p:nvPr>
        </p:nvSpPr>
        <p:spPr/>
        <p:txBody>
          <a:bodyPr/>
          <a:lstStyle/>
          <a:p>
            <a:r>
              <a:rPr lang="en-GB" dirty="0" smtClean="0"/>
              <a:t>Review the balance of lectures and on-line flexible content, and particularly reviewing what students actually do in lectures. </a:t>
            </a:r>
          </a:p>
          <a:p>
            <a:r>
              <a:rPr lang="en-GB" dirty="0" smtClean="0"/>
              <a:t>Further explore the use of open educational resources (</a:t>
            </a:r>
            <a:r>
              <a:rPr lang="en-GB" dirty="0" err="1" smtClean="0"/>
              <a:t>OERs</a:t>
            </a:r>
            <a:r>
              <a:rPr lang="en-GB" dirty="0" smtClean="0"/>
              <a:t>), making use of the vast amount of curriculum materials designed by others e.g. MIT and the OU.</a:t>
            </a:r>
          </a:p>
          <a:p>
            <a:r>
              <a:rPr lang="en-GB" dirty="0" smtClean="0"/>
              <a:t>Learn from the experiences of those who are developing Massive Open On-line Courses (</a:t>
            </a:r>
            <a:r>
              <a:rPr lang="en-GB" dirty="0" err="1" smtClean="0"/>
              <a:t>MOOCs</a:t>
            </a:r>
            <a:r>
              <a:rPr lang="en-GB" dirty="0" smtClean="0"/>
              <a:t>), where content is provided free but students pay for engagement with staff and assessment.</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endParaRPr lang="en-GB"/>
          </a:p>
        </p:txBody>
      </p:sp>
      <p:pic>
        <p:nvPicPr>
          <p:cNvPr id="15364" name="Picture 1" descr="091027_bigdraw_DSC_6273.JPG"/>
          <p:cNvPicPr>
            <a:picLocks noChangeAspect="1"/>
          </p:cNvPicPr>
          <p:nvPr/>
        </p:nvPicPr>
        <p:blipFill>
          <a:blip r:embed="rId3" cstate="email"/>
          <a:srcRect/>
          <a:stretch>
            <a:fillRect/>
          </a:stretch>
        </p:blipFill>
        <p:spPr bwMode="auto">
          <a:xfrm>
            <a:off x="0" y="384175"/>
            <a:ext cx="9144000" cy="6089650"/>
          </a:xfrm>
          <a:prstGeom prst="rect">
            <a:avLst/>
          </a:prstGeom>
          <a:noFill/>
          <a:ln w="9525">
            <a:noFill/>
            <a:miter lim="800000"/>
            <a:headEnd/>
            <a:tailEnd/>
          </a:ln>
        </p:spPr>
      </p:pic>
      <p:pic>
        <p:nvPicPr>
          <p:cNvPr id="15365" name="Picture 2" descr="091027_bigdraw_DSC_6259.JPG"/>
          <p:cNvPicPr>
            <a:picLocks noChangeAspect="1"/>
          </p:cNvPicPr>
          <p:nvPr/>
        </p:nvPicPr>
        <p:blipFill>
          <a:blip r:embed="rId4" cstate="email"/>
          <a:srcRect/>
          <a:stretch>
            <a:fillRect/>
          </a:stretch>
        </p:blipFill>
        <p:spPr bwMode="auto">
          <a:xfrm>
            <a:off x="0" y="384175"/>
            <a:ext cx="9144000" cy="6089650"/>
          </a:xfrm>
          <a:prstGeom prst="rect">
            <a:avLst/>
          </a:prstGeom>
          <a:noFill/>
          <a:ln w="9525">
            <a:noFill/>
            <a:miter lim="800000"/>
            <a:headEnd/>
            <a:tailEnd/>
          </a:ln>
        </p:spPr>
      </p:pic>
      <p:sp>
        <p:nvSpPr>
          <p:cNvPr id="6" name="Title 3"/>
          <p:cNvSpPr txBox="1">
            <a:spLocks/>
          </p:cNvSpPr>
          <p:nvPr/>
        </p:nvSpPr>
        <p:spPr>
          <a:xfrm>
            <a:off x="0" y="0"/>
            <a:ext cx="9144000" cy="914400"/>
          </a:xfrm>
          <a:prstGeom prst="rect">
            <a:avLst/>
          </a:prstGeom>
          <a:solidFill>
            <a:schemeClr val="bg1"/>
          </a:solidFill>
        </p:spPr>
        <p:txBody>
          <a:bodyPr>
            <a:normAutofit/>
          </a:bodyPr>
          <a:lstStyle/>
          <a:p>
            <a:pPr algn="ctr" fontAlgn="auto">
              <a:spcAft>
                <a:spcPts val="0"/>
              </a:spcAft>
              <a:defRPr/>
            </a:pPr>
            <a:r>
              <a:rPr lang="en-GB" sz="4000" b="1" dirty="0">
                <a:latin typeface="+mn-lt"/>
              </a:rPr>
              <a:t>Engagement is crucial</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Rethinking how assessment is undertaken:</a:t>
            </a:r>
            <a:endParaRPr lang="en-GB" dirty="0"/>
          </a:p>
        </p:txBody>
      </p:sp>
      <p:sp>
        <p:nvSpPr>
          <p:cNvPr id="3" name="Content Placeholder 2"/>
          <p:cNvSpPr>
            <a:spLocks noGrp="1"/>
          </p:cNvSpPr>
          <p:nvPr>
            <p:ph idx="1"/>
          </p:nvPr>
        </p:nvSpPr>
        <p:spPr/>
        <p:txBody>
          <a:bodyPr/>
          <a:lstStyle/>
          <a:p>
            <a:r>
              <a:rPr lang="en-GB" dirty="0" smtClean="0"/>
              <a:t>To what extent is negotiated assessment feasible on large programmes?</a:t>
            </a:r>
          </a:p>
          <a:p>
            <a:r>
              <a:rPr lang="en-GB" dirty="0" smtClean="0"/>
              <a:t>Must all students undertake the same assignments in the same order? </a:t>
            </a:r>
          </a:p>
          <a:p>
            <a:r>
              <a:rPr lang="en-GB" dirty="0" smtClean="0"/>
              <a:t>Do we assess when students </a:t>
            </a:r>
            <a:r>
              <a:rPr lang="en-GB" dirty="0" smtClean="0"/>
              <a:t>are ready </a:t>
            </a:r>
            <a:r>
              <a:rPr lang="en-GB" dirty="0" smtClean="0"/>
              <a:t>or when it </a:t>
            </a:r>
            <a:r>
              <a:rPr lang="en-GB" dirty="0" smtClean="0"/>
              <a:t>fits </a:t>
            </a:r>
            <a:r>
              <a:rPr lang="en-GB" dirty="0" smtClean="0"/>
              <a:t>our systems? </a:t>
            </a:r>
          </a:p>
          <a:p>
            <a:r>
              <a:rPr lang="en-GB" dirty="0" smtClean="0"/>
              <a:t>If we are designing alternative assignments for students with disabilities, can we make these options available to other students?</a:t>
            </a:r>
          </a:p>
          <a:p>
            <a:r>
              <a:rPr lang="en-GB" dirty="0" smtClean="0"/>
              <a:t>How can TEL support assessment more effectively?</a:t>
            </a:r>
          </a:p>
          <a:p>
            <a:r>
              <a:rPr lang="en-GB" dirty="0" smtClean="0"/>
              <a:t>Can we emulate the ways that MOOCs use unmediated peer review while maintaining </a:t>
            </a:r>
            <a:r>
              <a:rPr lang="en-GB" dirty="0" smtClean="0"/>
              <a:t>quality? </a:t>
            </a:r>
          </a:p>
          <a:p>
            <a:pPr>
              <a:buNone/>
            </a:pPr>
            <a:r>
              <a:rPr lang="en-GB" dirty="0" smtClean="0"/>
              <a:t>	</a:t>
            </a:r>
            <a:r>
              <a:rPr lang="en-GB" dirty="0" smtClean="0"/>
              <a:t>(</a:t>
            </a:r>
            <a:r>
              <a:rPr lang="en-GB" i="1" dirty="0" smtClean="0"/>
              <a:t>I think probably not, but we can learn from them</a:t>
            </a:r>
            <a:r>
              <a:rPr lang="en-GB" dirty="0" smtClean="0"/>
              <a:t>).</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dirty="0" smtClean="0"/>
          </a:p>
        </p:txBody>
      </p:sp>
      <p:sp>
        <p:nvSpPr>
          <p:cNvPr id="28675" name="Content Placeholder 2"/>
          <p:cNvSpPr>
            <a:spLocks noGrp="1"/>
          </p:cNvSpPr>
          <p:nvPr>
            <p:ph idx="1"/>
          </p:nvPr>
        </p:nvSpPr>
        <p:spPr/>
        <p:txBody>
          <a:bodyPr/>
          <a:lstStyle/>
          <a:p>
            <a:endParaRPr lang="en-US" smtClean="0"/>
          </a:p>
        </p:txBody>
      </p:sp>
      <p:pic>
        <p:nvPicPr>
          <p:cNvPr id="28676" name="Picture 1" descr="IMG_9025.JPG"/>
          <p:cNvPicPr>
            <a:picLocks noChangeAspect="1"/>
          </p:cNvPicPr>
          <p:nvPr/>
        </p:nvPicPr>
        <p:blipFill>
          <a:blip r:embed="rId3" cstate="email"/>
          <a:srcRect/>
          <a:stretch>
            <a:fillRect/>
          </a:stretch>
        </p:blipFill>
        <p:spPr bwMode="auto">
          <a:xfrm>
            <a:off x="0" y="381000"/>
            <a:ext cx="9144000" cy="6096000"/>
          </a:xfrm>
          <a:prstGeom prst="rect">
            <a:avLst/>
          </a:prstGeom>
          <a:noFill/>
          <a:ln w="9525">
            <a:noFill/>
            <a:miter lim="800000"/>
            <a:headEnd/>
            <a:tailEnd/>
          </a:ln>
        </p:spPr>
      </p:pic>
      <p:sp>
        <p:nvSpPr>
          <p:cNvPr id="5" name="Title 3"/>
          <p:cNvSpPr txBox="1">
            <a:spLocks/>
          </p:cNvSpPr>
          <p:nvPr/>
        </p:nvSpPr>
        <p:spPr bwMode="auto">
          <a:xfrm>
            <a:off x="0" y="-76200"/>
            <a:ext cx="9144000" cy="1076308"/>
          </a:xfrm>
          <a:prstGeom prst="rect">
            <a:avLst/>
          </a:prstGeom>
          <a:solidFill>
            <a:schemeClr val="bg1"/>
          </a:solidFill>
          <a:ln w="9525">
            <a:noFill/>
            <a:miter lim="800000"/>
            <a:headEnd/>
            <a:tailEnd/>
          </a:ln>
        </p:spPr>
        <p:txBody>
          <a:bodyPr/>
          <a:lstStyle/>
          <a:p>
            <a:pPr algn="ctr">
              <a:defRPr/>
            </a:pPr>
            <a:r>
              <a:rPr lang="en-GB" sz="3600" b="1" dirty="0" smtClean="0">
                <a:latin typeface="Calibri" pitchFamily="34" charset="0"/>
              </a:rPr>
              <a:t>How can we involve </a:t>
            </a:r>
            <a:r>
              <a:rPr lang="en-GB" sz="3600" b="1" dirty="0">
                <a:latin typeface="Calibri" pitchFamily="34" charset="0"/>
              </a:rPr>
              <a:t>students in their own </a:t>
            </a:r>
            <a:r>
              <a:rPr lang="en-GB" sz="3600" b="1" dirty="0" smtClean="0">
                <a:latin typeface="Calibri" pitchFamily="34" charset="0"/>
              </a:rPr>
              <a:t>and each other’s assessment?</a:t>
            </a:r>
            <a:endParaRPr lang="en-GB" sz="3600" b="1" dirty="0">
              <a:latin typeface="Calibr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Rethinking how personal support is given; we need to:</a:t>
            </a:r>
            <a:endParaRPr lang="en-GB" dirty="0"/>
          </a:p>
        </p:txBody>
      </p:sp>
      <p:sp>
        <p:nvSpPr>
          <p:cNvPr id="3" name="Content Placeholder 2"/>
          <p:cNvSpPr>
            <a:spLocks noGrp="1"/>
          </p:cNvSpPr>
          <p:nvPr>
            <p:ph idx="1"/>
          </p:nvPr>
        </p:nvSpPr>
        <p:spPr/>
        <p:txBody>
          <a:bodyPr/>
          <a:lstStyle/>
          <a:p>
            <a:r>
              <a:rPr lang="en-GB" dirty="0" smtClean="0"/>
              <a:t>Review the function, organisation of and </a:t>
            </a:r>
            <a:r>
              <a:rPr lang="en-GB" dirty="0" smtClean="0"/>
              <a:t>the </a:t>
            </a:r>
            <a:r>
              <a:rPr lang="en-GB" dirty="0" smtClean="0">
                <a:solidFill>
                  <a:schemeClr val="tx2">
                    <a:lumMod val="60000"/>
                    <a:lumOff val="40000"/>
                  </a:schemeClr>
                </a:solidFill>
              </a:rPr>
              <a:t>value </a:t>
            </a:r>
            <a:r>
              <a:rPr lang="en-GB" dirty="0" smtClean="0">
                <a:solidFill>
                  <a:schemeClr val="tx2">
                    <a:lumMod val="60000"/>
                    <a:lumOff val="40000"/>
                  </a:schemeClr>
                </a:solidFill>
              </a:rPr>
              <a:t>ascribed </a:t>
            </a:r>
            <a:r>
              <a:rPr lang="en-GB" dirty="0" smtClean="0"/>
              <a:t>to personal tutors (so they become closer in role to Directors of </a:t>
            </a:r>
            <a:r>
              <a:rPr lang="en-GB" dirty="0" smtClean="0"/>
              <a:t>Study, </a:t>
            </a:r>
            <a:r>
              <a:rPr lang="en-GB" dirty="0" smtClean="0"/>
              <a:t>and less like chummy uncles and aunts!);</a:t>
            </a:r>
          </a:p>
          <a:p>
            <a:r>
              <a:rPr lang="en-GB" dirty="0" smtClean="0"/>
              <a:t>Foreground the role of the tutor as a locus of personalised learning opportunities;</a:t>
            </a:r>
          </a:p>
          <a:p>
            <a:r>
              <a:rPr lang="en-GB" dirty="0" smtClean="0">
                <a:solidFill>
                  <a:schemeClr val="tx2">
                    <a:lumMod val="60000"/>
                    <a:lumOff val="40000"/>
                  </a:schemeClr>
                </a:solidFill>
              </a:rPr>
              <a:t>Actively</a:t>
            </a:r>
            <a:r>
              <a:rPr lang="en-GB" dirty="0" smtClean="0"/>
              <a:t> enable tutors to offer guidance through individual learning pathways, offering guidance on assignment timing, curriculum options and future pathways;</a:t>
            </a:r>
          </a:p>
          <a:p>
            <a:r>
              <a:rPr lang="en-GB" dirty="0" smtClean="0"/>
              <a:t>Think through how academic literacy, assessment literacy and information literacy are fostered and supported.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Rethinking the uses being made of Technology Enhanced Learning (TEL).</a:t>
            </a:r>
            <a:endParaRPr lang="en-GB" dirty="0"/>
          </a:p>
        </p:txBody>
      </p:sp>
      <p:sp>
        <p:nvSpPr>
          <p:cNvPr id="3" name="Content Placeholder 2"/>
          <p:cNvSpPr>
            <a:spLocks noGrp="1"/>
          </p:cNvSpPr>
          <p:nvPr>
            <p:ph idx="1"/>
          </p:nvPr>
        </p:nvSpPr>
        <p:spPr/>
        <p:txBody>
          <a:bodyPr/>
          <a:lstStyle/>
          <a:p>
            <a:r>
              <a:rPr lang="en-GB" dirty="0" smtClean="0"/>
              <a:t>Technologies can support not just content delivery but also assessment and the efficient management of university </a:t>
            </a:r>
            <a:r>
              <a:rPr lang="en-GB" dirty="0" smtClean="0"/>
              <a:t>processes. (</a:t>
            </a:r>
            <a:r>
              <a:rPr lang="en-GB" dirty="0" smtClean="0"/>
              <a:t>Let’s stop staff wasting time inputting grades!);</a:t>
            </a:r>
          </a:p>
          <a:p>
            <a:r>
              <a:rPr lang="en-GB" dirty="0" smtClean="0"/>
              <a:t>Virtual learning Environments, as they continuously improve in functionality, will play an increasingly important role in the student experience;</a:t>
            </a:r>
          </a:p>
          <a:p>
            <a:r>
              <a:rPr lang="en-GB" dirty="0" smtClean="0"/>
              <a:t>Assignment submission, feedback and return will all be undertaken on-line I predict in the next five years;</a:t>
            </a:r>
          </a:p>
          <a:p>
            <a:r>
              <a:rPr lang="en-GB" dirty="0" smtClean="0"/>
              <a:t>It is likely also that ensuring that learning outcomes match Professional and Subject Body requirements and QAA standards will all be part of a systematised curriculum management </a:t>
            </a:r>
            <a:r>
              <a:rPr lang="en-GB" dirty="0" smtClean="0"/>
              <a:t>process.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3" name="Picture 2" descr="danger.JPG"/>
          <p:cNvPicPr>
            <a:picLocks noChangeAspect="1"/>
          </p:cNvPicPr>
          <p:nvPr/>
        </p:nvPicPr>
        <p:blipFill>
          <a:blip r:embed="rId3" cstate="email"/>
          <a:srcRect/>
          <a:stretch>
            <a:fillRect/>
          </a:stretch>
        </p:blipFill>
        <p:spPr>
          <a:xfrm rot="5400000">
            <a:off x="1555473" y="869674"/>
            <a:ext cx="6871254" cy="5105399"/>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need to be aware of the messages we give to students about, for example:</a:t>
            </a:r>
            <a:endParaRPr lang="en-GB" dirty="0"/>
          </a:p>
        </p:txBody>
      </p:sp>
      <p:sp>
        <p:nvSpPr>
          <p:cNvPr id="3" name="Content Placeholder 2"/>
          <p:cNvSpPr>
            <a:spLocks noGrp="1"/>
          </p:cNvSpPr>
          <p:nvPr>
            <p:ph idx="1"/>
          </p:nvPr>
        </p:nvSpPr>
        <p:spPr/>
        <p:txBody>
          <a:bodyPr/>
          <a:lstStyle/>
          <a:p>
            <a:r>
              <a:rPr lang="en-GB" dirty="0" smtClean="0"/>
              <a:t>How we perceive them within the university community (as partners, as subjects, as </a:t>
            </a:r>
            <a:r>
              <a:rPr lang="en-GB" dirty="0" smtClean="0"/>
              <a:t>clients, </a:t>
            </a:r>
            <a:r>
              <a:rPr lang="en-GB" dirty="0" smtClean="0"/>
              <a:t>as customers……?)</a:t>
            </a:r>
          </a:p>
          <a:p>
            <a:r>
              <a:rPr lang="en-GB" dirty="0" smtClean="0"/>
              <a:t>What kinds of things we value (particularly the signals we give through curriculum and assessment design), for example, do we encourage steady continuous study or intermittent bursts of effort alternating with episodes of inertia? </a:t>
            </a:r>
          </a:p>
          <a:p>
            <a:r>
              <a:rPr lang="en-GB" dirty="0" smtClean="0"/>
              <a:t>The extent to which we value collaboration, competition, mutual support, inclusiveness…</a:t>
            </a:r>
          </a:p>
          <a:p>
            <a:r>
              <a:rPr lang="en-GB" dirty="0" smtClean="0"/>
              <a:t>Good academic conduct (including cheating, plagiarism, academic literacy and mutual support</a:t>
            </a:r>
            <a:r>
              <a:rPr lang="en-GB" dirty="0" smtClean="0"/>
              <a: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2844" y="333375"/>
            <a:ext cx="7929594" cy="86360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smtClean="0"/>
              <a:t>Diversification implies inclusive assessment practices for disabled students</a:t>
            </a:r>
          </a:p>
        </p:txBody>
      </p:sp>
      <p:sp>
        <p:nvSpPr>
          <p:cNvPr id="1126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smtClean="0"/>
              <a:t>For 10 </a:t>
            </a:r>
            <a:r>
              <a:rPr lang="en-GB" sz="2600" dirty="0" smtClean="0"/>
              <a:t>years or more in the UK and elsewhere, legislative drivers, moral imperatives and pressures from disabled staff and students have driven HEIs to make assessment inclusive;</a:t>
            </a:r>
          </a:p>
          <a:p>
            <a:pPr marL="360000">
              <a:lnSpc>
                <a:spcPct val="100000"/>
              </a:lnSpc>
              <a:spcBef>
                <a:spcPts val="600"/>
              </a:spcBef>
            </a:pPr>
            <a:r>
              <a:rPr lang="en-GB" sz="2600" dirty="0" smtClean="0"/>
              <a:t>Recent advances in technologies have improved the accessibility of curriculum materials;</a:t>
            </a:r>
          </a:p>
          <a:p>
            <a:pPr marL="360000"/>
            <a:r>
              <a:rPr lang="en-GB" sz="2600" dirty="0" smtClean="0"/>
              <a:t>HEIs are not good at advanced planning when arranging alternative assessments;</a:t>
            </a:r>
          </a:p>
          <a:p>
            <a:pPr marL="360000"/>
            <a:r>
              <a:rPr lang="en-GB" sz="2600" dirty="0" smtClean="0"/>
              <a:t>Disabled students want an equivalent experience, fair assessment and the maintenance of standards of achievement.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3" descr="poppy 2.JPG"/>
          <p:cNvPicPr>
            <a:picLocks noChangeAspect="1"/>
          </p:cNvPicPr>
          <p:nvPr/>
        </p:nvPicPr>
        <p:blipFill>
          <a:blip r:embed="rId3" cstate="email">
            <a:lum bright="28000" contrast="9000"/>
          </a:blip>
          <a:stretch>
            <a:fillRect/>
          </a:stretch>
        </p:blipFill>
        <p:spPr>
          <a:xfrm rot="5400000">
            <a:off x="-293981" y="2198982"/>
            <a:ext cx="5333999" cy="3984037"/>
          </a:xfrm>
          <a:prstGeom prst="rect">
            <a:avLst/>
          </a:prstGeom>
          <a:ln>
            <a:solidFill>
              <a:schemeClr val="tx1"/>
            </a:solidFill>
          </a:ln>
        </p:spPr>
      </p:pic>
      <p:pic>
        <p:nvPicPr>
          <p:cNvPr id="5" name="Picture 4" descr="mat.JPG"/>
          <p:cNvPicPr>
            <a:picLocks noChangeAspect="1"/>
          </p:cNvPicPr>
          <p:nvPr/>
        </p:nvPicPr>
        <p:blipFill>
          <a:blip r:embed="rId4" cstate="email"/>
          <a:stretch>
            <a:fillRect/>
          </a:stretch>
        </p:blipFill>
        <p:spPr>
          <a:xfrm rot="5400000">
            <a:off x="4115976" y="2132424"/>
            <a:ext cx="5410200" cy="4040952"/>
          </a:xfrm>
          <a:prstGeom prst="rect">
            <a:avLst/>
          </a:prstGeom>
          <a:ln>
            <a:solidFill>
              <a:schemeClr val="tx1"/>
            </a:solidFill>
          </a:ln>
        </p:spPr>
      </p:pic>
      <p:sp>
        <p:nvSpPr>
          <p:cNvPr id="6" name="Title 5"/>
          <p:cNvSpPr>
            <a:spLocks noGrp="1"/>
          </p:cNvSpPr>
          <p:nvPr>
            <p:ph type="title"/>
          </p:nvPr>
        </p:nvSpPr>
        <p:spPr/>
        <p:txBody>
          <a:bodyPr/>
          <a:lstStyle/>
          <a:p>
            <a:r>
              <a:rPr lang="en-GB" dirty="0" smtClean="0">
                <a:solidFill>
                  <a:schemeClr val="tx1"/>
                </a:solidFill>
              </a:rPr>
              <a:t>So how do we get </a:t>
            </a:r>
            <a:br>
              <a:rPr lang="en-GB" dirty="0" smtClean="0">
                <a:solidFill>
                  <a:schemeClr val="tx1"/>
                </a:solidFill>
              </a:rPr>
            </a:br>
            <a:r>
              <a:rPr lang="en-GB" dirty="0" smtClean="0">
                <a:solidFill>
                  <a:schemeClr val="tx1"/>
                </a:solidFill>
              </a:rPr>
              <a:t>from here…                     to here?</a:t>
            </a:r>
            <a:endParaRPr lang="en-GB" dirty="0">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2238"/>
            <a:ext cx="7787208"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smtClean="0"/>
              <a:t>Putting this in to practice. We need to:</a:t>
            </a:r>
          </a:p>
        </p:txBody>
      </p:sp>
      <p:sp>
        <p:nvSpPr>
          <p:cNvPr id="19459" name="Rectangle 3"/>
          <p:cNvSpPr>
            <a:spLocks noGrp="1" noChangeArrowheads="1"/>
          </p:cNvSpPr>
          <p:nvPr>
            <p:ph type="body" idx="1"/>
          </p:nvPr>
        </p:nvSpPr>
        <p:spPr>
          <a:xfrm>
            <a:off x="179388" y="908050"/>
            <a:ext cx="8713787" cy="5400675"/>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smtClean="0"/>
          </a:p>
          <a:p>
            <a:pPr marL="360000">
              <a:lnSpc>
                <a:spcPct val="100000"/>
              </a:lnSpc>
              <a:spcBef>
                <a:spcPts val="600"/>
              </a:spcBef>
            </a:pPr>
            <a:r>
              <a:rPr lang="en-GB" sz="2600" dirty="0" smtClean="0"/>
              <a:t>design an assessment strategy that involves a diverse range of methods of assessment (as all forms of assessment disadvantage some students);</a:t>
            </a:r>
          </a:p>
          <a:p>
            <a:pPr marL="360000">
              <a:lnSpc>
                <a:spcPct val="100000"/>
              </a:lnSpc>
              <a:spcBef>
                <a:spcPts val="600"/>
              </a:spcBef>
            </a:pPr>
            <a:r>
              <a:rPr lang="en-GB" sz="2600" dirty="0" smtClean="0"/>
              <a:t>consider when designing assessment tasks how any students might be disadvantaged;</a:t>
            </a:r>
          </a:p>
          <a:p>
            <a:pPr marL="360000">
              <a:lnSpc>
                <a:spcPct val="100000"/>
              </a:lnSpc>
              <a:spcBef>
                <a:spcPts val="600"/>
              </a:spcBef>
            </a:pPr>
            <a:r>
              <a:rPr lang="en-GB" sz="2600" dirty="0" smtClean="0"/>
              <a:t>maximise the opportunities for each student to achieve at the highest possible level;</a:t>
            </a:r>
          </a:p>
          <a:p>
            <a:pPr marL="360000">
              <a:lnSpc>
                <a:spcPct val="100000"/>
              </a:lnSpc>
              <a:spcBef>
                <a:spcPts val="600"/>
              </a:spcBef>
            </a:pPr>
            <a:r>
              <a:rPr lang="en-GB" sz="2600" dirty="0" smtClean="0"/>
              <a:t>ensure the assurance of appropriate standards for all students.</a:t>
            </a:r>
          </a:p>
          <a:p>
            <a:pPr marL="360000">
              <a:lnSpc>
                <a:spcPct val="100000"/>
              </a:lnSpc>
              <a:spcBef>
                <a:spcPts val="600"/>
              </a:spcBef>
              <a:buNone/>
            </a:pPr>
            <a:r>
              <a:rPr lang="en-GB" sz="2600" dirty="0" smtClean="0">
                <a:solidFill>
                  <a:schemeClr val="tx2">
                    <a:lumMod val="60000"/>
                    <a:lumOff val="40000"/>
                  </a:schemeClr>
                </a:solidFill>
              </a:rPr>
              <a:t>But of course good practice for disabled students is good practice for all</a:t>
            </a:r>
            <a:r>
              <a:rPr lang="en-GB" sz="2600" dirty="0" smtClean="0"/>
              <a:t/>
            </a:r>
            <a:br>
              <a:rPr lang="en-GB" sz="2600" dirty="0" smtClean="0"/>
            </a:br>
            <a:endParaRPr lang="en-GB" sz="2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NZ" sz="3200" dirty="0" smtClean="0"/>
              <a:t>What other kinds of diversity need we consider when aiming for inclusivity?</a:t>
            </a:r>
          </a:p>
        </p:txBody>
      </p:sp>
      <p:sp>
        <p:nvSpPr>
          <p:cNvPr id="717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NZ" sz="2600" dirty="0" smtClean="0"/>
              <a:t>Diverse cultural, faith and social backgrounds;</a:t>
            </a:r>
          </a:p>
          <a:p>
            <a:pPr marL="360000">
              <a:lnSpc>
                <a:spcPct val="100000"/>
              </a:lnSpc>
              <a:spcBef>
                <a:spcPts val="600"/>
              </a:spcBef>
            </a:pPr>
            <a:r>
              <a:rPr lang="en-NZ" sz="2600" dirty="0" smtClean="0"/>
              <a:t>Diverse capabilities, for example, with understandings of learning, information </a:t>
            </a:r>
            <a:r>
              <a:rPr lang="en-NZ" sz="2600" dirty="0" err="1" smtClean="0"/>
              <a:t>literacies</a:t>
            </a:r>
            <a:r>
              <a:rPr lang="en-NZ" sz="2600" dirty="0" smtClean="0"/>
              <a:t> and language;</a:t>
            </a:r>
          </a:p>
          <a:p>
            <a:pPr marL="360000">
              <a:lnSpc>
                <a:spcPct val="100000"/>
              </a:lnSpc>
              <a:spcBef>
                <a:spcPts val="600"/>
              </a:spcBef>
            </a:pPr>
            <a:r>
              <a:rPr lang="en-NZ" sz="2600" dirty="0" smtClean="0"/>
              <a:t>Diversity of experience and backgrounds: mature students often bring a wealth of life experiences with them;</a:t>
            </a:r>
          </a:p>
          <a:p>
            <a:pPr marL="360000">
              <a:lnSpc>
                <a:spcPct val="100000"/>
              </a:lnSpc>
              <a:spcBef>
                <a:spcPts val="600"/>
              </a:spcBef>
            </a:pPr>
            <a:r>
              <a:rPr lang="en-NZ" sz="2600" dirty="0" smtClean="0"/>
              <a:t>Diversities of expectations: social and cultural capital: (understandings of higher education gained from films?)</a:t>
            </a:r>
          </a:p>
          <a:p>
            <a:pPr marL="360000">
              <a:lnSpc>
                <a:spcPct val="100000"/>
              </a:lnSpc>
              <a:spcBef>
                <a:spcPts val="600"/>
              </a:spcBef>
            </a:pPr>
            <a:r>
              <a:rPr lang="en-NZ" sz="2600" dirty="0" smtClean="0"/>
              <a:t>Diversities of experiences of assessment.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7410" name="Picture 2" descr="192A7625.jpg"/>
          <p:cNvPicPr>
            <a:picLocks noChangeAspect="1"/>
          </p:cNvPicPr>
          <p:nvPr/>
        </p:nvPicPr>
        <p:blipFill>
          <a:blip r:embed="rId3" cstate="email"/>
          <a:srcRect/>
          <a:stretch>
            <a:fillRect/>
          </a:stretch>
        </p:blipFill>
        <p:spPr bwMode="auto">
          <a:xfrm>
            <a:off x="0" y="785664"/>
            <a:ext cx="9144000" cy="6072336"/>
          </a:xfrm>
          <a:prstGeom prst="rect">
            <a:avLst/>
          </a:prstGeom>
          <a:noFill/>
          <a:ln w="9525">
            <a:noFill/>
            <a:miter lim="800000"/>
            <a:headEnd/>
            <a:tailEnd/>
          </a:ln>
        </p:spPr>
      </p:pic>
      <p:sp>
        <p:nvSpPr>
          <p:cNvPr id="17411" name="Title 3"/>
          <p:cNvSpPr txBox="1">
            <a:spLocks/>
          </p:cNvSpPr>
          <p:nvPr/>
        </p:nvSpPr>
        <p:spPr bwMode="auto">
          <a:xfrm>
            <a:off x="0" y="0"/>
            <a:ext cx="9144000" cy="620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lnSpc>
                <a:spcPct val="90000"/>
              </a:lnSpc>
            </a:pPr>
            <a:r>
              <a:rPr lang="en-GB" sz="3200" b="1" dirty="0">
                <a:latin typeface="+mj-lt"/>
                <a:ea typeface="+mj-ea"/>
                <a:cs typeface="+mj-cs"/>
              </a:rPr>
              <a:t>Assessment formats can challenge students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coming from abroad and studying in the UK may be challenged by:</a:t>
            </a:r>
            <a:endParaRPr lang="en-GB" dirty="0"/>
          </a:p>
        </p:txBody>
      </p:sp>
      <p:sp>
        <p:nvSpPr>
          <p:cNvPr id="3" name="Content Placeholder 2"/>
          <p:cNvSpPr>
            <a:spLocks noGrp="1"/>
          </p:cNvSpPr>
          <p:nvPr>
            <p:ph idx="1"/>
          </p:nvPr>
        </p:nvSpPr>
        <p:spPr>
          <a:xfrm>
            <a:off x="468313" y="1412874"/>
            <a:ext cx="8229600" cy="4968453"/>
          </a:xfrm>
        </p:spPr>
        <p:txBody>
          <a:bodyPr/>
          <a:lstStyle/>
          <a:p>
            <a:r>
              <a:rPr lang="en-GB" dirty="0" smtClean="0"/>
              <a:t>A substantially different learning context where the relationship between staff and students (and students with fellow students) is often surprising to them (particularly power relationships);</a:t>
            </a:r>
          </a:p>
          <a:p>
            <a:r>
              <a:rPr lang="en-GB" dirty="0" smtClean="0"/>
              <a:t>Different expectations about technologies in use, particularly in nations where power supplies are intermittent;</a:t>
            </a:r>
          </a:p>
          <a:p>
            <a:r>
              <a:rPr lang="en-GB" dirty="0" smtClean="0"/>
              <a:t>Diverse experiences of the ways in which </a:t>
            </a:r>
            <a:r>
              <a:rPr lang="en-GB" dirty="0" smtClean="0"/>
              <a:t>content </a:t>
            </a:r>
            <a:r>
              <a:rPr lang="en-GB" dirty="0" smtClean="0"/>
              <a:t>is delivered and expectations about behaviour in lectures;</a:t>
            </a:r>
          </a:p>
          <a:p>
            <a:r>
              <a:rPr lang="en-GB" dirty="0" smtClean="0"/>
              <a:t>Different expectations about how they will be assessed including timing, duration, formats and contexts for </a:t>
            </a:r>
            <a:r>
              <a:rPr lang="en-GB" dirty="0" smtClean="0"/>
              <a:t>assessment</a:t>
            </a:r>
            <a:r>
              <a:rPr lang="en-GB" dirty="0" smtClean="0"/>
              <a:t>.</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email">
            <a:lum contrast="40000"/>
          </a:blip>
          <a:srcRect/>
          <a:stretch>
            <a:fillRect/>
          </a:stretch>
        </p:blipFill>
        <p:spPr bwMode="auto">
          <a:xfrm>
            <a:off x="-409575" y="-214313"/>
            <a:ext cx="9553575" cy="6800851"/>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Diversification implies making assessment more efficient and effective so we need to:</a:t>
            </a:r>
            <a:endParaRPr lang="en-GB" dirty="0"/>
          </a:p>
        </p:txBody>
      </p:sp>
      <p:sp>
        <p:nvSpPr>
          <p:cNvPr id="3" name="Content Placeholder 2"/>
          <p:cNvSpPr>
            <a:spLocks noGrp="1"/>
          </p:cNvSpPr>
          <p:nvPr>
            <p:ph idx="1"/>
          </p:nvPr>
        </p:nvSpPr>
        <p:spPr/>
        <p:txBody>
          <a:bodyPr/>
          <a:lstStyle/>
          <a:p>
            <a:r>
              <a:rPr lang="en-GB" dirty="0" smtClean="0"/>
              <a:t>Stop marking, start assessing! </a:t>
            </a:r>
          </a:p>
          <a:p>
            <a:r>
              <a:rPr lang="en-GB" dirty="0" smtClean="0"/>
              <a:t>Explore ways to maximise student ‘time on task’ (Gibbs) and minimise staff drudgery;</a:t>
            </a:r>
          </a:p>
          <a:p>
            <a:r>
              <a:rPr lang="en-GB" dirty="0" smtClean="0"/>
              <a:t>Remember that feedback is crucial to student learning but the most time-consuming aspect of assessment: we need to explore ways of giving feedback effectively and efficiently;</a:t>
            </a:r>
          </a:p>
          <a:p>
            <a:r>
              <a:rPr lang="en-GB" dirty="0" smtClean="0"/>
              <a:t>Use Computer-supported assessment including use of audio feedback via digital sound files, video commentaries, conventional </a:t>
            </a:r>
            <a:r>
              <a:rPr lang="en-GB" dirty="0" err="1" smtClean="0"/>
              <a:t>MCQs</a:t>
            </a:r>
            <a:r>
              <a:rPr lang="en-GB" dirty="0" smtClean="0"/>
              <a:t>, use of statement banks when commenting digitally on written work, ‘exploded’ model answers and other means.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188640"/>
            <a:ext cx="9144000" cy="725760"/>
          </a:xfrm>
          <a:prstGeom prst="rect">
            <a:avLst/>
          </a:prstGeom>
          <a:solidFill>
            <a:schemeClr val="bg1"/>
          </a:solidFill>
        </p:spPr>
        <p:txBody>
          <a:bodyPr>
            <a:normAutofit fontScale="55000" lnSpcReduction="20000"/>
          </a:bodyPr>
          <a:lstStyle/>
          <a:p>
            <a:pPr algn="ctr" fontAlgn="auto">
              <a:spcAft>
                <a:spcPts val="0"/>
              </a:spcAft>
              <a:defRPr/>
            </a:pPr>
            <a:r>
              <a:rPr lang="en-GB" sz="4800" b="1" dirty="0" smtClean="0">
                <a:latin typeface="+mj-lt"/>
                <a:ea typeface="+mj-ea"/>
                <a:cs typeface="+mj-cs"/>
              </a:rPr>
              <a:t>Personalised </a:t>
            </a:r>
            <a:r>
              <a:rPr lang="en-GB" sz="4800" b="1" dirty="0" smtClean="0">
                <a:latin typeface="+mj-lt"/>
                <a:ea typeface="+mj-ea"/>
                <a:cs typeface="+mj-cs"/>
              </a:rPr>
              <a:t>learning engages </a:t>
            </a:r>
            <a:r>
              <a:rPr lang="en-GB" sz="4800" b="1" dirty="0">
                <a:latin typeface="+mj-lt"/>
                <a:ea typeface="+mj-ea"/>
                <a:cs typeface="+mj-cs"/>
              </a:rPr>
              <a:t>and </a:t>
            </a:r>
            <a:r>
              <a:rPr lang="en-GB" sz="4800" b="1" dirty="0" smtClean="0">
                <a:latin typeface="+mj-lt"/>
                <a:ea typeface="+mj-ea"/>
                <a:cs typeface="+mj-cs"/>
              </a:rPr>
              <a:t>motivates students</a:t>
            </a:r>
            <a:endParaRPr lang="en-GB" sz="4800" b="1" dirty="0">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p:spPr>
        <p:txBody>
          <a:bodyPr/>
          <a:lstStyle/>
          <a:p>
            <a:pPr eaLnBrk="1" hangingPunct="1"/>
            <a:r>
              <a:rPr lang="en-GB" sz="3200" dirty="0" smtClean="0"/>
              <a:t>Conclusions</a:t>
            </a:r>
          </a:p>
        </p:txBody>
      </p:sp>
      <p:sp>
        <p:nvSpPr>
          <p:cNvPr id="43011" name="Rectangle 3"/>
          <p:cNvSpPr>
            <a:spLocks noGrp="1" noChangeArrowheads="1"/>
          </p:cNvSpPr>
          <p:nvPr>
            <p:ph type="body" idx="1"/>
          </p:nvPr>
        </p:nvSpPr>
        <p:spPr>
          <a:xfrm>
            <a:off x="457200" y="764704"/>
            <a:ext cx="8458200" cy="5361459"/>
          </a:xfrm>
        </p:spPr>
        <p:txBody>
          <a:bodyPr/>
          <a:lstStyle/>
          <a:p>
            <a:pPr eaLnBrk="1" hangingPunct="1"/>
            <a:r>
              <a:rPr lang="en-US" dirty="0" smtClean="0"/>
              <a:t>We are currently in the heart of some of the biggest changes to pedagogic practices in higher education any of us will have seen in our lifetimes;</a:t>
            </a:r>
          </a:p>
          <a:p>
            <a:pPr eaLnBrk="1" hangingPunct="1"/>
            <a:r>
              <a:rPr lang="en-US" dirty="0" smtClean="0"/>
              <a:t>Student expectations in the UK of what higher education should look like are changing rapidly in the light both of radically increased fees and current global developments in learning environments;</a:t>
            </a:r>
          </a:p>
          <a:p>
            <a:pPr eaLnBrk="1" hangingPunct="1"/>
            <a:r>
              <a:rPr lang="en-US" dirty="0" smtClean="0"/>
              <a:t>It is hard to predict where new technologies will take us next, but extrapolation form other contexts suggests that </a:t>
            </a:r>
            <a:r>
              <a:rPr lang="en-US" dirty="0" err="1" smtClean="0"/>
              <a:t>personalised</a:t>
            </a:r>
            <a:r>
              <a:rPr lang="en-US" dirty="0" smtClean="0"/>
              <a:t> learning pathways are likely to be crucial;</a:t>
            </a:r>
          </a:p>
          <a:p>
            <a:pPr eaLnBrk="1" hangingPunct="1"/>
            <a:r>
              <a:rPr lang="en-US" dirty="0" smtClean="0"/>
              <a:t>As these are labour-intensive, these are only viable if we radically review how and what we teach and assess.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GB" sz="2800" dirty="0" smtClean="0"/>
              <a:t>These and other slides will be available on my website at www.sally-brown.net</a:t>
            </a:r>
          </a:p>
        </p:txBody>
      </p:sp>
      <p:pic>
        <p:nvPicPr>
          <p:cNvPr id="3" name="Picture 2" descr="sally new photo.jpg"/>
          <p:cNvPicPr>
            <a:picLocks noChangeAspect="1"/>
          </p:cNvPicPr>
          <p:nvPr/>
        </p:nvPicPr>
        <p:blipFill>
          <a:blip r:embed="rId3" cstate="email"/>
          <a:stretch>
            <a:fillRect/>
          </a:stretch>
        </p:blipFill>
        <p:spPr>
          <a:xfrm>
            <a:off x="2627784" y="1268760"/>
            <a:ext cx="3723878" cy="496517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1800" dirty="0" smtClean="0">
                <a:cs typeface="Times New Roman" pitchFamily="18" charset="0"/>
              </a:rPr>
              <a:t>Biggs, J. and Tang, C. (2007) </a:t>
            </a:r>
            <a:r>
              <a:rPr lang="en-GB" sz="1800" i="1" dirty="0" smtClean="0">
                <a:cs typeface="Times New Roman" pitchFamily="18" charset="0"/>
              </a:rPr>
              <a:t>Teaching for Quality Learning at University, </a:t>
            </a:r>
            <a:r>
              <a:rPr lang="en-GB" sz="1800" dirty="0" smtClean="0">
                <a:cs typeface="Times New Roman" pitchFamily="18" charset="0"/>
              </a:rPr>
              <a:t>Maidenhead: Open University Press. </a:t>
            </a:r>
          </a:p>
          <a:p>
            <a:pPr marL="609600" indent="-609600" eaLnBrk="1" hangingPunct="1">
              <a:buFont typeface="Wingdings" pitchFamily="2" charset="2"/>
              <a:buNone/>
              <a:defRPr/>
            </a:pPr>
            <a:r>
              <a:rPr lang="en-GB" sz="1800" dirty="0" smtClean="0"/>
              <a:t>Boud, D. (1995) </a:t>
            </a:r>
            <a:r>
              <a:rPr lang="en-GB" sz="1800" i="1" dirty="0" smtClean="0"/>
              <a:t>Enhancing learning through self-assessment,</a:t>
            </a:r>
            <a:r>
              <a:rPr lang="en-GB" sz="1800" dirty="0" smtClean="0"/>
              <a:t> London: Routledge.</a:t>
            </a:r>
          </a:p>
          <a:p>
            <a:pPr marL="609600" indent="-609600" eaLnBrk="1" hangingPunct="1">
              <a:buFont typeface="Wingdings" pitchFamily="2" charset="2"/>
              <a:buNone/>
              <a:defRPr/>
            </a:pPr>
            <a:r>
              <a:rPr lang="en-GB" sz="1800" dirty="0" smtClean="0"/>
              <a:t>Brown, S. and </a:t>
            </a:r>
            <a:r>
              <a:rPr lang="en-GB" sz="1800" dirty="0" err="1" smtClean="0"/>
              <a:t>Glasner</a:t>
            </a:r>
            <a:r>
              <a:rPr lang="en-GB" sz="1800" dirty="0" smtClean="0"/>
              <a:t>, A. (eds.) (1999) </a:t>
            </a:r>
            <a:r>
              <a:rPr lang="en-GB" sz="1800" i="1" dirty="0" smtClean="0"/>
              <a:t>Assessment Matters in Higher Education, Choosing and Using Diverse Approaches</a:t>
            </a:r>
            <a:r>
              <a:rPr lang="en-GB" sz="1800" dirty="0" smtClean="0"/>
              <a:t>, Maidenhead: Open University Press.</a:t>
            </a:r>
          </a:p>
          <a:p>
            <a:pPr marL="609600" indent="-609600" eaLnBrk="1" hangingPunct="1">
              <a:buNone/>
              <a:defRPr/>
            </a:pPr>
            <a:r>
              <a:rPr lang="en-US" sz="1800" dirty="0" smtClean="0"/>
              <a:t>Brown</a:t>
            </a:r>
            <a:r>
              <a:rPr lang="en-US" sz="1800" dirty="0" smtClean="0"/>
              <a:t>, S. and Race, P. (2012) </a:t>
            </a:r>
            <a:r>
              <a:rPr lang="en-GB" sz="1800" i="1" dirty="0" smtClean="0"/>
              <a:t>Using effective assessment to promote learning </a:t>
            </a:r>
            <a:r>
              <a:rPr lang="en-GB" sz="1800" dirty="0" smtClean="0"/>
              <a:t>in Hunt</a:t>
            </a:r>
            <a:r>
              <a:rPr lang="en-GB" sz="1800" dirty="0" smtClean="0"/>
              <a:t>, L. and Chambers, D. (2012) </a:t>
            </a:r>
            <a:r>
              <a:rPr lang="en-GB" sz="1800" i="1" dirty="0" smtClean="0"/>
              <a:t>University Teaching in Focus, </a:t>
            </a:r>
            <a:r>
              <a:rPr lang="en-GB" sz="1800" dirty="0" smtClean="0"/>
              <a:t>Victoria, Australia, Acer Press. P74-91</a:t>
            </a:r>
          </a:p>
          <a:p>
            <a:pPr eaLnBrk="1" hangingPunct="1">
              <a:buNone/>
              <a:defRPr/>
            </a:pPr>
            <a:r>
              <a:rPr lang="en-US" sz="1800" dirty="0" smtClean="0"/>
              <a:t>Carless, D., Joughin, G., </a:t>
            </a:r>
            <a:r>
              <a:rPr lang="en-US" sz="1800" dirty="0" err="1" smtClean="0"/>
              <a:t>Ngar</a:t>
            </a:r>
            <a:r>
              <a:rPr lang="en-US" sz="1800" dirty="0" smtClean="0"/>
              <a:t>-Fun Liu </a:t>
            </a:r>
            <a:r>
              <a:rPr lang="en-US" sz="1800" i="1" dirty="0" smtClean="0"/>
              <a:t>et al</a:t>
            </a:r>
            <a:r>
              <a:rPr lang="en-US" sz="1800" dirty="0" smtClean="0"/>
              <a:t> (2006) </a:t>
            </a:r>
            <a:r>
              <a:rPr lang="en-US" sz="1800" i="1" dirty="0" smtClean="0"/>
              <a:t>How Assessment supports learning: Learning orientated assessment in </a:t>
            </a:r>
            <a:r>
              <a:rPr lang="en-US" sz="1800" i="1" dirty="0" smtClean="0"/>
              <a:t>action, </a:t>
            </a:r>
            <a:r>
              <a:rPr lang="en-US" sz="1800" dirty="0" smtClean="0"/>
              <a:t>Hong Kong: Hong Kong University Press.</a:t>
            </a:r>
          </a:p>
          <a:p>
            <a:pPr eaLnBrk="1" hangingPunct="1">
              <a:buNone/>
              <a:defRPr/>
            </a:pPr>
            <a:r>
              <a:rPr lang="en-GB" sz="1800" dirty="0" smtClean="0"/>
              <a:t>Carroll, J. and Ryan, J. (2005) </a:t>
            </a:r>
            <a:r>
              <a:rPr lang="en-GB" sz="1800" i="1" dirty="0" smtClean="0"/>
              <a:t>Teaching International students: improving learning for </a:t>
            </a:r>
            <a:r>
              <a:rPr lang="en-GB" sz="1800" i="1" dirty="0" smtClean="0"/>
              <a:t>all,</a:t>
            </a:r>
            <a:r>
              <a:rPr lang="en-GB" sz="1800" dirty="0" smtClean="0"/>
              <a:t> </a:t>
            </a:r>
            <a:r>
              <a:rPr lang="en-GB" sz="1800" dirty="0" smtClean="0"/>
              <a:t>London: Routledge SEDA series.</a:t>
            </a:r>
          </a:p>
          <a:p>
            <a:pPr marL="609600" indent="-609600" eaLnBrk="1" hangingPunct="1">
              <a:buNone/>
              <a:defRPr/>
            </a:pPr>
            <a:r>
              <a:rPr lang="en-GB" sz="1800" dirty="0" err="1" smtClean="0"/>
              <a:t>Falchikov</a:t>
            </a:r>
            <a:r>
              <a:rPr lang="en-GB" sz="1800" dirty="0" smtClean="0"/>
              <a:t>, N. (2004) </a:t>
            </a:r>
            <a:r>
              <a:rPr lang="en-GB" sz="1800" i="1" dirty="0" smtClean="0"/>
              <a:t>Improving Assessment through Student Involvement: Practical Solutions for Aiding Learning in Higher and Further Education</a:t>
            </a:r>
            <a:r>
              <a:rPr lang="en-GB" sz="1800" dirty="0" smtClean="0"/>
              <a:t>, London: Routledge.</a:t>
            </a:r>
          </a:p>
          <a:p>
            <a:pPr marL="609600" indent="-609600" eaLnBrk="1" hangingPunct="1">
              <a:buNone/>
              <a:defRPr/>
            </a:pPr>
            <a:endParaRPr lang="en-GB" sz="1800" dirty="0" smtClean="0"/>
          </a:p>
          <a:p>
            <a:pPr marL="609600" indent="-609600" eaLnBrk="1" hangingPunct="1">
              <a:defRPr/>
            </a:pPr>
            <a:endParaRPr lang="en-GB"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362546"/>
          </a:xfrm>
        </p:spPr>
        <p:txBody>
          <a:bodyPr/>
          <a:lstStyle/>
          <a:p>
            <a:r>
              <a:rPr lang="en-GB" dirty="0" smtClean="0"/>
              <a:t>What kind of student experience? Here’s my highest hope. </a:t>
            </a:r>
            <a:r>
              <a:rPr lang="en-GB" dirty="0" smtClean="0"/>
              <a:t/>
            </a:r>
            <a:br>
              <a:rPr lang="en-GB" dirty="0" smtClean="0"/>
            </a:br>
            <a:r>
              <a:rPr lang="en-GB" dirty="0" smtClean="0"/>
              <a:t>An experience that</a:t>
            </a:r>
            <a:r>
              <a:rPr lang="en-GB" dirty="0" smtClean="0"/>
              <a:t>:</a:t>
            </a:r>
            <a:endParaRPr lang="en-GB" dirty="0"/>
          </a:p>
        </p:txBody>
      </p:sp>
      <p:sp>
        <p:nvSpPr>
          <p:cNvPr id="3" name="Content Placeholder 2"/>
          <p:cNvSpPr>
            <a:spLocks noGrp="1"/>
          </p:cNvSpPr>
          <p:nvPr>
            <p:ph idx="1"/>
          </p:nvPr>
        </p:nvSpPr>
        <p:spPr>
          <a:xfrm>
            <a:off x="468313" y="1628799"/>
            <a:ext cx="8229600" cy="4573563"/>
          </a:xfrm>
        </p:spPr>
        <p:txBody>
          <a:bodyPr/>
          <a:lstStyle/>
          <a:p>
            <a:r>
              <a:rPr lang="en-GB" dirty="0" smtClean="0"/>
              <a:t>Enables every student to learn to the highest level, stretched so each achieves their personal best;</a:t>
            </a:r>
          </a:p>
          <a:p>
            <a:r>
              <a:rPr lang="en-GB" dirty="0" smtClean="0"/>
              <a:t>Is inclusive, with equal opportunities for all, whatever their previous backgrounds in learning and life;</a:t>
            </a:r>
          </a:p>
          <a:p>
            <a:r>
              <a:rPr lang="en-GB" dirty="0" smtClean="0"/>
              <a:t>Offers each student the chance to thrive </a:t>
            </a:r>
            <a:r>
              <a:rPr lang="en-GB" dirty="0" smtClean="0"/>
              <a:t>in a </a:t>
            </a:r>
            <a:r>
              <a:rPr lang="en-GB" dirty="0" smtClean="0"/>
              <a:t>context of challenge and support;</a:t>
            </a:r>
          </a:p>
          <a:p>
            <a:r>
              <a:rPr lang="en-GB" dirty="0" smtClean="0"/>
              <a:t>Provides transformative opportunities which encourages students to grow as people;</a:t>
            </a:r>
          </a:p>
          <a:p>
            <a:r>
              <a:rPr lang="en-GB" dirty="0" smtClean="0"/>
              <a:t>Engenders a collegiate atmosphere where students make valuable friendships and networks that last throughout their lives.</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p:spPr>
        <p:txBody>
          <a:bodyPr/>
          <a:lstStyle/>
          <a:p>
            <a:pPr eaLnBrk="1" hangingPunct="1"/>
            <a:r>
              <a:rPr lang="en-GB" dirty="0" smtClean="0"/>
              <a:t>Useful references 2</a:t>
            </a:r>
          </a:p>
        </p:txBody>
      </p:sp>
      <p:sp>
        <p:nvSpPr>
          <p:cNvPr id="43011" name="Rectangle 3"/>
          <p:cNvSpPr>
            <a:spLocks noGrp="1" noChangeArrowheads="1"/>
          </p:cNvSpPr>
          <p:nvPr>
            <p:ph type="body" idx="1"/>
          </p:nvPr>
        </p:nvSpPr>
        <p:spPr>
          <a:xfrm>
            <a:off x="323850" y="1052737"/>
            <a:ext cx="8569325" cy="5329014"/>
          </a:xfrm>
        </p:spPr>
        <p:txBody>
          <a:bodyPr/>
          <a:lstStyle/>
          <a:p>
            <a:pPr marL="609600" indent="-609600" eaLnBrk="1" hangingPunct="1">
              <a:buNone/>
              <a:defRPr/>
            </a:pPr>
            <a:r>
              <a:rPr lang="en-GB" sz="1800" dirty="0" smtClean="0"/>
              <a:t>Gibbs, G. (1999) </a:t>
            </a:r>
            <a:r>
              <a:rPr lang="en-GB" sz="1800" i="1" dirty="0" smtClean="0"/>
              <a:t>Using assessment strategically to change the way students learn</a:t>
            </a:r>
            <a:r>
              <a:rPr lang="en-GB" sz="1800" dirty="0" smtClean="0"/>
              <a:t>, in Brown S. &amp; </a:t>
            </a:r>
            <a:r>
              <a:rPr lang="en-GB" sz="1800" dirty="0" err="1" smtClean="0"/>
              <a:t>Glasner</a:t>
            </a:r>
            <a:r>
              <a:rPr lang="en-GB" sz="1800" dirty="0" smtClean="0"/>
              <a:t>, A. (eds.), </a:t>
            </a:r>
            <a:r>
              <a:rPr lang="en-GB" sz="1800" i="1" dirty="0" smtClean="0"/>
              <a:t>Assessment Matters in Higher Education: Choosing and Using Diverse Approaches, </a:t>
            </a:r>
            <a:r>
              <a:rPr lang="en-GB" sz="1800" dirty="0" smtClean="0"/>
              <a:t>Maidenhead: SRHE/Open University Press.</a:t>
            </a:r>
          </a:p>
          <a:p>
            <a:pPr marL="609600" indent="-609600" eaLnBrk="1" hangingPunct="1">
              <a:buFont typeface="Wingdings" pitchFamily="2" charset="2"/>
              <a:buNone/>
              <a:defRPr/>
            </a:pPr>
            <a:r>
              <a:rPr lang="en-GB" sz="1800" dirty="0" smtClean="0"/>
              <a:t>Kneale, P. E. (1997) </a:t>
            </a:r>
            <a:r>
              <a:rPr lang="en-GB" sz="1800" i="1" dirty="0" smtClean="0"/>
              <a:t>The rise of the "strategic student": how can we adapt to cope?</a:t>
            </a:r>
            <a:r>
              <a:rPr lang="en-GB" sz="1800" dirty="0" smtClean="0"/>
              <a:t> in Armstrong, S., Thompson, G. and Brown, S. (</a:t>
            </a:r>
            <a:r>
              <a:rPr lang="en-GB" sz="1800" dirty="0" err="1" smtClean="0"/>
              <a:t>eds</a:t>
            </a:r>
            <a:r>
              <a:rPr lang="en-GB" sz="1800" dirty="0" smtClean="0"/>
              <a:t>) </a:t>
            </a:r>
            <a:r>
              <a:rPr lang="en-GB" sz="1800" i="1" dirty="0" smtClean="0"/>
              <a:t>Facing up to Radical Changes in Universities and Colleges,</a:t>
            </a:r>
            <a:r>
              <a:rPr lang="en-GB" sz="1800" dirty="0" smtClean="0"/>
              <a:t> 119-139 London: Kogan Page.</a:t>
            </a:r>
          </a:p>
          <a:p>
            <a:pPr eaLnBrk="1" hangingPunct="1">
              <a:buNone/>
            </a:pPr>
            <a:r>
              <a:rPr lang="en-GB" sz="1800" dirty="0" smtClean="0"/>
              <a:t>Race P. (2006) </a:t>
            </a:r>
            <a:r>
              <a:rPr lang="en-GB" sz="1800" i="1" dirty="0" smtClean="0"/>
              <a:t>The lecturer’s toolkit (3rd edition),</a:t>
            </a:r>
            <a:r>
              <a:rPr lang="en-GB" sz="1800" dirty="0" smtClean="0"/>
              <a:t> London: Routledge.</a:t>
            </a:r>
          </a:p>
          <a:p>
            <a:pPr eaLnBrk="1" hangingPunct="1">
              <a:buNone/>
            </a:pPr>
            <a:r>
              <a:rPr lang="en-GB" sz="1800" dirty="0" smtClean="0"/>
              <a:t>Rust, C., Price, M. and O’Donovan, B. (2003) Improving students’ learning by developing their understanding of assessment criteria and processes, </a:t>
            </a:r>
            <a:r>
              <a:rPr lang="en-GB" sz="1800" i="1" dirty="0" smtClean="0"/>
              <a:t>Assessment and Evaluation in Higher Education. 28 (2), 147-164.</a:t>
            </a:r>
          </a:p>
          <a:p>
            <a:pPr eaLnBrk="1" hangingPunct="1">
              <a:buNone/>
            </a:pPr>
            <a:r>
              <a:rPr lang="en-GB" sz="1800" dirty="0" smtClean="0"/>
              <a:t>Ryan, J. (2000) </a:t>
            </a:r>
            <a:r>
              <a:rPr lang="en-GB" sz="1800" i="1" dirty="0" smtClean="0"/>
              <a:t>A Guide to Teaching International Students,</a:t>
            </a:r>
            <a:r>
              <a:rPr lang="en-GB" sz="1800" dirty="0" smtClean="0"/>
              <a:t> Oxford Centre for Staff and Learning Development</a:t>
            </a:r>
          </a:p>
          <a:p>
            <a:pPr marL="609600" indent="-609600" eaLnBrk="1" hangingPunct="1">
              <a:buFont typeface="Wingdings" pitchFamily="2" charset="2"/>
              <a:buNone/>
              <a:defRPr/>
            </a:pPr>
            <a:endParaRPr lang="en-GB" sz="1800" dirty="0" smtClean="0"/>
          </a:p>
          <a:p>
            <a:pPr eaLnBrk="1" hangingPunct="1">
              <a:lnSpc>
                <a:spcPct val="90000"/>
              </a:lnSpc>
              <a:buFont typeface="Wingdings" pitchFamily="2" charset="2"/>
              <a:buNone/>
              <a:defRPr/>
            </a:pPr>
            <a:endParaRPr lang="en-GB"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Without….</a:t>
            </a:r>
            <a:endParaRPr lang="en-GB" dirty="0"/>
          </a:p>
        </p:txBody>
      </p:sp>
      <p:sp>
        <p:nvSpPr>
          <p:cNvPr id="3" name="Content Placeholder 2"/>
          <p:cNvSpPr>
            <a:spLocks noGrp="1"/>
          </p:cNvSpPr>
          <p:nvPr>
            <p:ph idx="1"/>
          </p:nvPr>
        </p:nvSpPr>
        <p:spPr/>
        <p:txBody>
          <a:bodyPr/>
          <a:lstStyle/>
          <a:p>
            <a:r>
              <a:rPr lang="en-GB" dirty="0" smtClean="0"/>
              <a:t>Stripping out all the joy and enthusiasm with which many enter higher education;</a:t>
            </a:r>
          </a:p>
          <a:p>
            <a:r>
              <a:rPr lang="en-GB" dirty="0" smtClean="0"/>
              <a:t>Pushing them into strategic </a:t>
            </a:r>
            <a:r>
              <a:rPr lang="en-GB" dirty="0" smtClean="0"/>
              <a:t>behaviour (</a:t>
            </a:r>
            <a:r>
              <a:rPr lang="en-GB" dirty="0" smtClean="0"/>
              <a:t>Kneale) through which they become progressively focused on modest outcomes? (‘Just tell me what I have got to do to pass: I can’t afford the time to go for a First’);</a:t>
            </a:r>
          </a:p>
          <a:p>
            <a:r>
              <a:rPr lang="en-GB" dirty="0" smtClean="0"/>
              <a:t>Filling them with dissatisfaction around their learning experiences, potentially driving them to grievances and litigation;</a:t>
            </a:r>
          </a:p>
          <a:p>
            <a:r>
              <a:rPr lang="en-GB" dirty="0" smtClean="0"/>
              <a:t>Making students feel their investment in higher education has been a waste of three years.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Instead</a:t>
            </a:r>
            <a:endParaRPr lang="en-GB" dirty="0"/>
          </a:p>
        </p:txBody>
      </p:sp>
      <p:sp>
        <p:nvSpPr>
          <p:cNvPr id="3" name="Content Placeholder 2"/>
          <p:cNvSpPr>
            <a:spLocks noGrp="1"/>
          </p:cNvSpPr>
          <p:nvPr>
            <p:ph idx="1"/>
          </p:nvPr>
        </p:nvSpPr>
        <p:spPr/>
        <p:txBody>
          <a:bodyPr/>
          <a:lstStyle/>
          <a:p>
            <a:r>
              <a:rPr lang="en-GB" dirty="0" smtClean="0"/>
              <a:t>Building each student’s confidence in what they can do, enabling them to have a genuine and positive measure of their capabilities;</a:t>
            </a:r>
          </a:p>
          <a:p>
            <a:r>
              <a:rPr lang="en-GB" dirty="0" smtClean="0"/>
              <a:t>Ensuring that the disadvantages with which students enter a course of study are addressed and to some extent redressed during their academic careers;</a:t>
            </a:r>
          </a:p>
          <a:p>
            <a:r>
              <a:rPr lang="en-GB" dirty="0" smtClean="0"/>
              <a:t>Enabling intellectual growth, so that graduates are changed for the good by the experience of studying;</a:t>
            </a:r>
          </a:p>
          <a:p>
            <a:r>
              <a:rPr lang="en-GB" dirty="0" smtClean="0"/>
              <a:t>Building the foundations for future life experiences including employment, social engagement and personal fulfilment.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6146" name="Content Placeholder 3" descr="ka.bmp"/>
          <p:cNvPicPr>
            <a:picLocks noGrp="1" noChangeAspect="1"/>
          </p:cNvPicPr>
          <p:nvPr>
            <p:ph idx="1"/>
          </p:nvPr>
        </p:nvPicPr>
        <p:blipFill>
          <a:blip r:embed="rId3" cstate="email"/>
          <a:srcRect/>
          <a:stretch>
            <a:fillRect/>
          </a:stretch>
        </p:blipFill>
        <p:spPr>
          <a:xfrm>
            <a:off x="323528" y="332656"/>
            <a:ext cx="4052888" cy="2638425"/>
          </a:xfrm>
        </p:spPr>
      </p:pic>
      <p:pic>
        <p:nvPicPr>
          <p:cNvPr id="6147" name="Picture 4" descr="fiat panda.png"/>
          <p:cNvPicPr>
            <a:picLocks noChangeAspect="1"/>
          </p:cNvPicPr>
          <p:nvPr/>
        </p:nvPicPr>
        <p:blipFill>
          <a:blip r:embed="rId4" cstate="email"/>
          <a:srcRect/>
          <a:stretch>
            <a:fillRect/>
          </a:stretch>
        </p:blipFill>
        <p:spPr bwMode="auto">
          <a:xfrm>
            <a:off x="4953000" y="304800"/>
            <a:ext cx="3657600" cy="2740025"/>
          </a:xfrm>
          <a:prstGeom prst="rect">
            <a:avLst/>
          </a:prstGeom>
          <a:noFill/>
          <a:ln w="9525">
            <a:noFill/>
            <a:miter lim="800000"/>
            <a:headEnd/>
            <a:tailEnd/>
          </a:ln>
        </p:spPr>
      </p:pic>
      <p:pic>
        <p:nvPicPr>
          <p:cNvPr id="6148" name="Picture 5" descr="citroen.png"/>
          <p:cNvPicPr>
            <a:picLocks noChangeAspect="1"/>
          </p:cNvPicPr>
          <p:nvPr/>
        </p:nvPicPr>
        <p:blipFill>
          <a:blip r:embed="rId5" cstate="email"/>
          <a:srcRect/>
          <a:stretch>
            <a:fillRect/>
          </a:stretch>
        </p:blipFill>
        <p:spPr bwMode="auto">
          <a:xfrm>
            <a:off x="5181600" y="3962400"/>
            <a:ext cx="3276600" cy="2454275"/>
          </a:xfrm>
          <a:prstGeom prst="rect">
            <a:avLst/>
          </a:prstGeom>
          <a:noFill/>
          <a:ln w="9525">
            <a:noFill/>
            <a:miter lim="800000"/>
            <a:headEnd/>
            <a:tailEnd/>
          </a:ln>
        </p:spPr>
      </p:pic>
      <p:pic>
        <p:nvPicPr>
          <p:cNvPr id="6149" name="Picture 6" descr="Peugot.png"/>
          <p:cNvPicPr>
            <a:picLocks noChangeAspect="1"/>
          </p:cNvPicPr>
          <p:nvPr/>
        </p:nvPicPr>
        <p:blipFill>
          <a:blip r:embed="rId6" cstate="email"/>
          <a:srcRect/>
          <a:stretch>
            <a:fillRect/>
          </a:stretch>
        </p:blipFill>
        <p:spPr bwMode="auto">
          <a:xfrm>
            <a:off x="457200" y="3810000"/>
            <a:ext cx="3289300" cy="27051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7170" name="Content Placeholder 3" descr="bmw series 3.htm"/>
          <p:cNvPicPr>
            <a:picLocks noGrp="1" noChangeAspect="1"/>
          </p:cNvPicPr>
          <p:nvPr>
            <p:ph idx="1"/>
          </p:nvPr>
        </p:nvPicPr>
        <p:blipFill>
          <a:blip r:embed="rId3" cstate="email"/>
          <a:srcRect/>
          <a:stretch>
            <a:fillRect/>
          </a:stretch>
        </p:blipFill>
        <p:spPr>
          <a:xfrm>
            <a:off x="0" y="0"/>
            <a:ext cx="3421063" cy="2276475"/>
          </a:xfrm>
        </p:spPr>
      </p:pic>
      <p:sp>
        <p:nvSpPr>
          <p:cNvPr id="7171" name="AutoShape 2"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sp>
        <p:nvSpPr>
          <p:cNvPr id="7172" name="AutoShape 4" descr="data:image/jpeg;base64,/9j/4AAQSkZJRgABAQAAAQABAAD/2wCEAAkGBhMSERQUEhQWFRUVFRUXGBgXFxcXFxcUFBUVFBQcFRcXHCYeGBojGRUUHy8gIycpLCwsFR4xNTAqNSYrLCkBCQoKDgwOGg8PGiwkHCQsLCwpLCwpKiksKSkpKSwsLCwsLCwpLCksLCwsLCwsLCwsLCwsLCkpLCkpLCksKSksLP/AABEIAMIBAwMBIgACEQEDEQH/xAAcAAABBQEBAQAAAAAAAAAAAAADAQIEBQYABwj/xABFEAACAQIDBAcEBgcGBwEAAAABAgMAEQQSIQUxQVEGEyJhcYGRBzKhsRRCUpLB0SMzYnKCovAVFkNTsvEIJDRzk8LhY//EABoBAAIDAQEAAAAAAAAAAAAAAAABAgMEBQb/xAAsEQACAgEEAQMDAwUBAAAAAAAAAQIRAwQSITFBEzJRBRRxIpGhQlJhgfAj/9oADAMBAAIRAxEAPwCrZQN2tdm50IKfOlyMeNeVOYEMg4VzOeVAOFdTe96USNxFDoKDlzauS530ONSdeFGBPdURCF7aCljS/MUpvypTFffelYxTGANSaIqCjw9GJ5YTKoui9+undVcuKZdLWFSlCUUmx1Qd0saFLOd1tOdClnNjbjUeLFcLUkn2FslNF+15VIhOmp3VF6oHdRxBQ3wNBlwgY23U4YUryte1PSMUpQK24lTv1qlyfgsSiXHR7quvVWAYEW1F6Xa2yolndNVG8ADSgbPwjsQYUNxrer8dGZ5yGlyobam+tbIY55MHppO74NEY34M4uy4l3mrrZeDBtkUeJq6wnRSBPeu576tIVVBZFArXp/p+RPdNmiNLwV8WyLkE/DSpP9kpe518dakM550lq6kcCRJyBx4OJdyj0ooYDctJalNquWOK8EdzEMppK7rOQrtasSSFZ1qSnhaIijibDnRaQgOU044c2qv2l0iSMEL6nefCswvSGR5VLN2c24/lWPNrIYvyJtLsuMFD9EzvPYZybAakjvqNjOnSC4iUeJqF032mshjVWvlGtqzDYYHWsep1c922D4KXka4Ray9NMQSbN8BXVSGAmurN6+X+5lO6XyDRdKKEtQzN3WpS+61YHZnHqQTTupAN70wNbW2tMSW5qO0dhGeml9d1LmpUxPd8KGA5Y+OtdDCd5ei9eLa1GkmzDUURTZJItounX0GMoU6xXNtN4J/CqSTBZ7tnIza25X1q96LRQvNkmQMpFgLX1pNtbLWKdkQWXeB3Gt2Rt4IyvrgsfMTOpsc781xR49kelWAgFEiwbsdLW57gPM1jU5ydRBJvhERcMoNS8NhGchUUsatsDs6AWMjM55Rrf+Y2X41fx7fyDLh8OqftOcx+6o/9q6GH6bkycz4LFiS9zK7AdBZTYyMqD41oML0NghGY3k7zuqln2riH96W3cgVfLi3xvUZsGz+91kn7xc/69BXWxfT8ePwWJxXSNTiNrQxKbNGtgbKGW5sNwA1qDH0piKKWzZioJUKxykgEi9gNDpv4VULs4j6oHiQPULelOF/d+J+OnyrbHCkN5SxfpUnCNz45V/8AY0F+lrcIh5vf5LUM4M2vY25hD8ySPhQ+qv8AaPkPwFWeiR9UlnpZL/lp/Mal7K2+0gzOoCm+UKDcgG1ySbAEg2Gt9DxqmlwdgTZ/XSiYW7YbChTYusUZ87A/jVkMUedyKp5pcbWac7SiOmYA8rg28bbqkQhW1BvVWNiQi2eCMjddkV/iwNFPRWC+aHPh24NC5Uf+M3jPmtUSSJQzWWwjFKFFZ+baGKwx/Sp9IiAv1sK2lUcTJAPeA5x3Ovu1abP2tFOgeJldTuKkEVUaYyTJTLTcVAJEy6rTjLSdbUHGydmexHQ/Nrnv41Xv0De9w4vWw66lEvdWWWixsi1F9oxa9AXBuXBPnRj0DY/4i/GtjnpQ1C0eNC2R+DIjoGf8weldWuzClp/aY/gfpw+DxZFvTiOVcsDE67udG6lQpa+grzjkjmUwKRk99GdVBtx8KIgI1Uac+Fcz9q+8dxquUhpDThDe47tKT6NbW+74U9sWqgm+nKoH02/Df8aT3VwHQSTCEG+a4pnWAd9NkxWmt6GqjQg7z/WtWKTXuJJomYTFmORXFjY+FW2IxrYlsyqSbWIt8vzNQtkbGfESBVHZBBc8h3W3sbbtOZO6+5w3R9QLWsBwOvw935nvrs6PQyywvJ7Pj5JXS5MrDsq/vN5IMx8yL2q1w+xuSAd7m59Bf5itGuEVdw870jzAaC1dvDpsWL2IPUXgrI9lHiT5AD53Py8KOuzFA1F/G7eWulSOtFBlxPfWqiDmwWFY63XKLWG4fAcKlKoJ1NQoZlLAMSBzFX8WGjIGWxFJuiuU2NXBRjcvrRMltwA8BajdVytahSEKLswAHEmq7IWweJiDIQTvBFY59rhbhIzy151om2zHey3bvA/Oq144ixZGNySToNN50qadE4JsFEjtE5fQ5W08tKqcHPlwsJP1JNe7LM6fhV9inyoRe4sbnloazBxFsGzHcru2u7SbP/7GrsfN/gcuK/JrH6YYeKNeulVGOoBBJYDS4Cgm340JPaHgz7pkY/sxPY/eAqi2pgcNLBh8bujUFJTqRHmYC7clVwVJ4Bgd16nYPbOCgNooJsQw/wAuIiO45yylU9CaxyZow4Y1uNLgNtJMLoJFO8dYhW55X1Gu6q3amwAznEYVuonvdjY9XKeU8Y38s4s45ncbDDdIppUITCFLjTrGGUeOgDW5KfMb6HhtjsVBnlGfW4jzKh8LHMPWopX4LJVHpkDYHSsTSPh5kMOJjF3Q9pSp3PG40dDz+VaDSmYJoYj2Y8pOmbQ3/iOvrRpcjGyIQx4qQo8Wvp8Cai4Mmsq8iBBTggqBi8U+HGadQY+Mkdzl73Tfb9oX8BVhh2V1DIwZWFwVNwQdxBpU0WqSYthSZaeEpclIkCy11FyCuoEeOyRHgL/n+NEhw9hqN+tuFV74+xPx8b/DSiNtAX7iABrfUnfXilGXg59DsbGAd5sOHfUVsTlsFUnXz1qdJGhOvr4b67qRw1qV8chRV4kfaFr/AIVEGKUHThV7PhLjU1S4vo/fcxHdVmOcHxIVCzMzr2ePwpdjYGWWaOJRe/5/7+QNJg0ZDlAJHMj4VvuiWCESNKRdmFh3Lxt+8dPACunotP6uSmv0rkHSVs0GDijw0awpv+seLsfePh+AA4Uku1dcqDx/2qqGIZiTxbQdw7quMHg1RQeO+vSulwjNKTbH9WQLsdTuHjQplG8b/nRJp7angPnVfNjlGrMB5/namk/AJPwJ9J4VwFRxtCNj2bsf2FZvkKOqyt7sD/xZUHxN6tss5EdgOFFwmNYHRreI/CuXYmJfeI0+85/AUZOijb3nYfuKifE3NJtBQ99pZjvJ8NBUPHYtT+scADcCw389TrUz+62HHvsz/vSOfgpAosWxsMvuxIO/ICT96opIW1IojtuICyv5LmPpYWoaYof4cMzHmEIHqa1ioi+6vwA+VMnmtw/GprkOjG42HFyK1ourVt+ZlBt6/hQ/7utJhHw7NlzMTmGtgWDd3I+taOeXQs17D+rePdRTsmZ0v7gIuFHv2I4k6Ke741oSjDt8kW5S6RhZ9oDZ0fVQnNaQvKhcsWzbyAVKoAMvfprWr2FtkTxLLHqDfUjtAjQg+FYHph0SkjkVo87Bibgklla97k8jzqZ0a28mGgaNyAyMeGhL3JNueny0q/0cUYrag3Sn2z0dMW9jroN53AeJqoxPTfCREr1hmk+xAplPh2eyPMisriumWC0M/WYnjkJtGv8AAtl8yDQJ/a4kQth8MkY4AWX1ygfjVLg+kicV8l/jelOPlB+j7NcLwOIfIvfeMML+bVkcT7TdpYLEBMWkbKLExqACEOoyOrHW32r7qqMX7QMZMW/SFQx3Lpa4tWYxs7OylyWJG8km+p3nzqjLj2R3eS+FSdH1LhHDRKwOZXUHXirC4+BFZrBzHZ+MERP/ACmKb9HyinP1e4MbC3MjkastiYr/AJKA3/wID6xL+INeFdMukcs+IeQs5jDkIBeyID2bcAdxvzqrbcbkOLal+k+mAa4ms90F6RjG4GGa93K5ZP8AuJ2W9dG/iFX96xm/tDq6m5hSUCPn5cUDa/od1ScXErBQNLD6otu+1zqnBOm8n8vKixY2xN8xvw1t6V5n0+eDAXhayqd3OgzbRs1gNKiJj8wtvFJIxG/x3Vn9PnlCqy4gxdxvq/wvROZ1DAEKRfdffr5VjcClzoePHdbv1rdrtbakqJ1KKFI0d2KJbdcKGzt5DXnW/wCn4IPI01b8fBOG1csyWNNsV1KaJBmMh4tKRl3/ALCggci5rYLtRSixQqXbQnIrMQLWtYCw41HwXs5kLdZNiSGY3ZYY0jQ31PvAkm4uSda2iYADRMyjkjuB/qr1SxqHVWV5HHIUWztlzk5uqI/fIX4C5q4fZ8re/NGnciFj6uR8qkrhQRc/zEn4E0sUS8txtoAKVEFFLwQn2DEf1kksncWyj0QD50+HZOGQ9mFb8yAx9Wualv4C/f8A0KfcAbwKaQ+RAxHuoAKTO/MD0ppxicTr30CbaKi1rVNQb6RFtfJKyE72PqaGyDcNT8u81FG1dCdANw5k8beGmvfUNNosXAUEltPE7/zqccUiLlFFsYlUZm1PM2FhxsOAobYoXso0t72/0FVsupKt6Dd509G0G/h/WlS9L5ZHf8FkCoHO/E76YZgQOfgOGlUGP6V4XDLaSQZhfsIM7nl2RcjztWf2t0rx5w8kuHw3UQKC3XYjRiDuyR7r3/eqqUox7ZfGE5dI22GmVpzfdHYgftsN/kB6t3VcpLddDuP43+Rrxjox0pdChmkLs9szcSTruHeQPAVqel/Sg4bCOVOshEa66jMO0R/CD51fk0r4fyVQy87Sy290p2fI4heZVlW4uQ2QMQV1cdk621OnfXi/STDmHEyITv8A9x8qh7ZWZnMqWsAOyNTZRbz8BUWXHmZFcm+Sw8BwHh+YpYckYtxTLpQaqTA5O+kLi/dTTHrTo4CbVrlISQbr9NBULaDm4vy/OriPCgVWbWS8qgcQB6k2+Yrn55pxaLMVbz23b2PMWyospsRFAh8Mig/GsF0O2GuKkSB3MfX5wrWuM6gmx7yAPQ6VI6U7eJXqQwIXl3Ej8qsvZo2f6Kun6PErIDxGZljI8+yf4fGnqFUEkGD3Nk/2PtJhMbjNnS7xaVbbrqQjZe4qyH+GvWmrzSXZjRbVwuOBBSfF4vDaDcpMgTMeN3D27rV6VXPNyEzV1JXUAfO0CnKb8N1RBIS5votrX/rfU6Nu0VPO1OmwltDbh491edUqfJgXBBWcLa17cO8/hVzgS8mVVUuzEBVUXv4W31Bi2cMyhFJJNrDmdNL16z0X6OR4OMXsZmHbbfYfYU/Z5nia36bSfc8+AlKkUOyugUwdGldRmdM0aAt2DfMDJe17LuAI769FdQoAsBy8qr2xoBOoJ5A67v8A6aDJtSxB7IsQeZ/r1rv4dGsfEFRS5otZpdx5H56fjSS4nTVhWdxu1rg2ufH+rVCl2qWG/fW2Gkk+yuWVI0ibSUXF9xP5/jUV9sgObcR/XzrMSY8Lvbfz0qJiNrEWYKcvOxt949njzrQtLCPuZV60pdGqxO2Dob8eHp+NBl2iTx+NYzE9LIwDeWIb/wDFRuFz2Yyx3d1V/wDe5fquX00yRSsdBm3uqA6a76N2mh3JD25pdRZuxitb3pkuL76wTdNrbo5STl97q4/fUso1kbUgHhXbL6ZLLIEZSrMFy5nVlcsLquZVXIx3C9wTYErvqK1Wnur/AIG9Nmrr+TfrMLb6e22IMOokllRNdxIDMOIUDtHyrFTbaZt1wO66/EdoHzrPYLENgMSuJKDEQhrnOM7LfhJffv0b8dKlrIZMePco8EdMo5J7ZOmek/3llxBJweEkdf8ANm/Qwjvu2p/lqvnbOcuMx4tfWLC/o4xc3s029vAZ99U/SD2lbPxJDdVjJm4RGQJGvcAubTTgo31SS9OMUNMLhoMGODFQ0n35bt6AVxt2TL1f+jrxx4sR6VsXBxQEPhoBHCoYmR0IeVrdkRmXtnXUsFXQbtazO38TKuyMTJiXvJjJ1yhmuerUk9nf2QSBy0rN7N6UzRFpJZVnnJ0kYPI6i25WkORRv1ynuqi2ttVp3zyFpG01kdnsBuABOUDuAq6Giyy5aoJaiHSD4fG2I7muO6x5Va9LukH0loEA7Kkk95svysR51mInNGiN5Evz+eldbPOsbOdjx/8Aojd9ENnddi5MDPGMrRSGNhowkjOpbiSbN4Vjto7IGHxkkN80coORvtC5ynx0I8Ryr07oswk2jh8XH7gjm6y51VUjy3a9uSD1rHdIsEJdmx41WZpMNizHICb5UYK6BeS3v96uBdOzqNWqMukXPf8AiND8afmC76kY9wNw3m/r/RPnTcDsaSY69kczuFdOMXJW+jnNcjYZGchUUkncALknuFaXFdETFCMVKLCJVbXjIAMo7yXsKuNl4vB7Pj7ZAa3aO+V+5V+qDuubC3HlmemXTGfH5VWNo8OmqIATc7szke8bX3aC58arko9JcFkY10ZsTX1Y3NaPoXtBo2RkBLI5sFFzcjMhA42ZSf8AesxHCTwqZsjECNmuDdbMtjazqdCe4XJ/hFU6i6L8XZ6f0a6Rs2A6meORZ8NiFxSZlOXq45EZhmOtwrOPjXq1uVeKts2WDHywuDmaJixQhetSdGF7EZWuScw047javYtlzFoIm4tFGT4lAT8b1iNNh7V1Ib11Azw+bBrmFl1BA1va/fbTyqNjVYNe1uHdVtLNqCTfgL/nwoU8KG7Ek2ANr/jxrykZWYWk0A2OZGmHVIXYAvZd/Z07K/WNzuHKrt+lZTSZJ4iPtwyL8bVlCxjnTq1zsVuqZshcxyIxCk8chew47q1fR7bPUloztGXD5lzCPFxspC8v0hy30tdTravVfTtTLDgSil+3+Sf20Mit9gU6WQEX65Qb31uv+oCmHpIrglXFgSLgi1xv1ofS7p5AcJJBDIMVPL2FbqbZA1s7523nTQDdmJrJYJhDGqDgNSN9zvNeh0eonmbbiqRh1OCOOkm7ZqNo9J0jC3uSwFlUBmIJIBJZgqqSCASSTbRSNaoP71yvYRqoGnvM8rAMpYaRBF4cbiq/bs5+lzM+tpNL5BZEcCKzSE3HVlbWGt+F6HA8eVbyF2GXRVllsVLoLkFF3EXIvx0OlcrNrMs2+aXwjbj02OC6tkx9pykFpJpI1AFynVwWzx3F+qBdu3YW13cbUi4eFpIQ13MysVkIeW36LK+cOym4IL5bHRgRvqCg7OQx5gwjuLRQkMuYBgbk3Go1BHaO6rPDYLFN1TJCV+jgdW5EuaNbk3ZmCxsQdxawAAFrCslt9mjrojvjgIJJkjymObqiCVyktGEOsaqwJAvbNY2Ougps2IVmTsntiElD1smTNG6MAL2sVym511476vMD0JxZjEmeOOKRo1upiVHkZsi6QiXOczWGmhvYjW716CLmtJNLI3WhFARrSyiYQtkklkRTldwCxW3a76NrCzLKbFbgLfqDuiQ9m8fG55/K4qBi37Fr37I+s7G6yMvAAX8a9N2n7O4E2XJiYWfOiNoerGVo5Csi3RRqGDC9yPWvNcEOuxEMZa4eZV1dm7LOpO4AWtc0NDs0u2tqZJ5V4iRwfHMc3xvVeekDD3bCqzGYjrZXcG+d2awufeYtuHjSDDW94W/eKp/rIr0q1bjBRb4o5P2ycm6DSbSY6A2HJbKPRdKCoY8KKk0S75Il+/If5VA+NTMNtbCAgPPLb9iFVA8S2Zrd4HlVD1mKPb/YuWCfhEeLBStuBF+WlJNslhyvyuL+m+p088bSZYryrp25GksRzsGAI/hFWUPRtZEOihrdkqoWzcN2u/nUPvcb4UX+5P7afbZlEfLStidQeViPI1xZTqx14gDjQMTKCRlFgBx41HUVsbFiX6keg7KRocwizSCV5RkU5SI5FAUE8QwKm288NSKPsvByNh9rwOgCSxrOtyLiSPtMVUX0sDc1G6KzibqIw+QyFUzOxAaXtDLGdcu5bftPbhqTZGGH06dWjdZEV0kWNgrSZyY82W1mOY9q1r3Oprk9o3NUzMbH2rHGgZ4uscBcpYgKthY3J0/2pmO6Vs594gfZiFj/AORt3kDQ9ldGXxLNlaNFjJDNI1gMzEiwAJbcdwq4TZuzML+ukbFOPqr+jjv4C7nzK+FbIye2rM7irszeGxMsj5cPh8zHdYNLJfnfge8AV6HsnotNEgfE9XASLsHcFxv3hbn1qqh6c4iQdTs3C5F3WhjPHQXKa+bNVT0z2DtLDwxzYy4WRiuUMDka1wHC6KSL23+6eVVS2r3MsTl/Sg/SHF4RJCY3z88osM3Hu31k/pYaQtbQk6dx0I9KgFyaWNrVVkzb1XgcIbXZ75sHZiyRbNxGJkeQ4iOVLlrEFAWjGbey9l+W+t/sNSMNAP8A8o/igNfP3Q7b803U4EsSgkzRm5BhzG8jAj6uXMbcz319Bx4sWAQGw0GltBu31SWkvLSUHrmpKYzwyfEG1iPPu40PD4vTn4059wA79N5sTvqLJHZgw43HcCBfjXllG0c534K3pY1zHuNs3DvG6qCXE2P1Gtxyg/MVd7UgZ8pOgueXEf8Ayqj+z7k2u37qlvkLV6j6dGXor/vI4y8DYccQbgAd6qqn1AvUgY48bmgDC5d9lt9p0U+lyfhQ2nQbiD+6CfibV14ajYqscsW7wXG1nzxxTj3spic9kduNQYyWbddAB/AaueheDSaWHrFDoZMpBOde0dL8N7Kd1Z/YmIEhaBtFlAAZstllGsbWtpr2TruZqTAbZmw5yqcrKwurEsQyMBuUcCo08ayxlCGVykuHZdTcaXZ67jMN1E7RwlAVxGHIjsihoJ4XQpdQGF5lsH1yllJ5GCIetgzdS7ySYSMNmuxMuGsbFbWuXhsd+p79fPcR0xxbyNKXCO1szxxRRMbaC8hGbTKvHgPKuxO15ZP1srybv1ksj9x0Xjesu5FtHru0ZVTCrEMVh8NLDPiJbu65ZXlEjRvEqG8djKeyR2CDoQNaTanSzDGT/q0YK8kqGGCV362fqpG0bKmXros4Ga/zrzbdwta2ojUe6cvvOeXGujzuQFuzcAHZ9x+zEORpbgo9Hf2pRrhZcOIpZOtaVmd+rhUHEMXbKl2sAx3XrA7BJ60vf9VDLJ72azBDEm4WvndKX+70w95FiGusuSPjcECVsx8hSzzRwxSRpIJZJcoZluI0jVs+VCwBYlwhJsAMml73qcItyVibpEGSUne7W5XNvSozotbLYGF2O4HXtiw3EELk9Yhm+VaZNn7ETtJhZJv3mly/zso9a2yuXEY/wU8LuR5FlBNgLnlxq42f0Cx05/R4aSx4suQer2v5V6OfaNh8NphsLh4bcewD6ILmqfaPtlxTXCTBP+3GB8W1qqWCT91L8skskfFsueivsdxCwk4h442zXUamy21zHQb/AMedWM+BwmE/XY7Di3BWLt91LmvJ9qdL55/1kssn77m3pcCqZsV3AVDbCP8AVf4J7pPwT8bMpkcr7pdyvDsliRpw0tUV5dajmY86aXvRkz2qRGOOnZdQbQKRPlJzKVdDyIZCfQqpr2jEbFR9tM75lEmG65ipto0Xa1/fBNeCwYixB0057j491ek7R9pgxCJKymPEJC8B6v3HicAEWINj71rHQkHhasyZcJsb2T4rEjrZJlw8EgDg3zMynUHKCAN/1iK0eD6JbCwA/wCYmSeQf5j5reEUenrevOcHsjamOsAJmTQC5YIANABfQADTyrW7G9hcrWOIktzC7/Wk5NjUTUYn2z7PhGTDo7gaAIgRB4DT5VSbX6dYjacLwR7PzRuLXcnTiCCLWIOoI5VsNi+yrCQWIjDEcW1PxrUw7NjQCwAt/XCkOjwjZPsRnksZpBGDwUZj66Cttsj2J4KOxkV5T+2xA+6tq9KUDgDSmTwFFDKnZfRmDDi0MSRj9hQPkNasxCBw9aa8/f6UFsQLfnRaQUSbjmK6oRxH9WrqLQUeKrhT7+gt8AePeaYbWF73JJuRrbnpRsbh2SV0IN1dl3/ZYqBr4UOWG4uTc7rdw3V5np0c4FPAshRLWBZdf677Vn9tbMa9lzk8Lkn0FaRiRyNrWJHEG41O6rKP2p4TDk5NnXk3Fnlu1+7saeVq7f0+acHAvxySPKJdnytIwEchINiAjE6aagDuq6wHQvHSWyYOc34mMqPV7CtrP7cpv8LDQp3ku1vIEVCxHtbxL+/imj7oIUX+Zu1XWx45Lm0vyxzlF/JUbT6Cy4RQ2LlhhJ1CZjJKfBFFh4kioOKxEGItJJK0MlgJOwXWRhYZxlYEMQBcHjc31oOP25h3ZnKzSu29pXuSeZO81TPjRr2RY8D+FqtyqG39Uk3/AIIQtvhUWx+hLvklkOvuRIg1196R3P8ALTztTDj3MNI972zzNbv0hVPnVLG7sewg/hS59bE1Oh2Fi5N0cnn2R8bVjeTHHui52SDtph+rw2Hj72jVz6zlqZL0ixLDK+IIU6ZUJA+6ll8ql4X2fYp2swVOd7k+gFW2D9l2Y2MzE3tZIz+ZPwqr7zEnw/8Av9C4MUzrxZ2PkPiSaT6Qo91bd5NzXp0/seiWMl5uptY9ZM6gd/6MLf4ivOtrbJSFiq4iKW3GPPb+ZRU45m+USpMZFtiVRZWK+GnxqXsjZOMx8hjgWSZwMxGbctwLksQALkVTkCrfY0GOdWTCLiCrkZhCshDWvbMUGtrnfzNTebJLtsFjiukXMvsxxEWuKnwmG7pJ1LfdjzGoU2ycBF7+NeY8oICF+/Kw/wBNWeA9j+1ZzdoerB4zOq+ouW+FajZv/DzIbHEYtF5iNC38zlfkarslR57iNrYJQBDg72+tNK7Me8rHkUeFqgS7VY+6kafuxqP5iC3xr3rZ3sN2bH+s62Y/tvlHpGB861ezOhmCgP6HCQoR9bIC33mufjSHR8w7P6M4zFG8OHmkvxVGt961vjWu2X7DNoy2MgigH7b3Pol/mK+iwh8K6w8aB0eSbK/4fYFscRiXfmI1CD1OY/KtrsX2c7PwpDRYdSw+s93b1cm3lWkMgHL50Np+QJ+FABFQAaAD5UpY86jGY93zpu/n50rHQZnHMmm9cOAoT6b93hXLGONJyGkK+JO6/pQ85O4E+NOYqutMac/VFQciVCrh2O8gfCw+dFGHUc28NB6mobzud1JHiGF+FKyVFh/CPjSVC/tHv+FdS3MNp5r7RIDDjJCuitZzu+sLkjzBrNwYosKuOlW2BjHVmAuqZOVxe4/GoOFjVLKTfTeQBp5b64uZR3No5clzwFU5ly6a1j+lsDRSAjLlcXBygkMNGFyN3HzrZxSJxP8AQqJtvBRzwsraa6G97MNx/wDlPS5XjyX4JQtM8zecneb0IvVhPsGcE2jZwPrICynzA+FTNm9A8fP+rwsxHMoUX7z2Fd+7NRSLbjWh6F7PDyszAEIugIFizaDf3XrR7N9hWPkt1jQxDjdi59EBHxr0TYHspbDxhPpRSxuTDDGrljvJkkzkctLaCoZIuUWkDTaMxgtkS2uIyq3vmOVFH8bECjnbGAhv1+Jjz2tkgvMfUDKG9RW2T2X4MtmmWTEN9qeWST4EhfhV5gejmHgt1MUUY/ZRV+KgVmjooL3ckVjR5hD0hZ/+k2ZisQeDzAxp5cLd1H/s3b+IFlGHwSHgpGYD+ANr6V6yI6dlrVHHGPSJpJHkCew2aY5sZj3c8cqk+hdj/pFXmz/Yds2O2cSyn9uQgeiZa9DsKTOKmMo9ndCcDB+qwkKkbm6tWb7zXNXYQ2taw+HpS9ZTesoAcI++kyjxpjSUzOTSsdB+sHdTTN40HJSUnIdBetoZHM/GlABpwUCk5DoYI+6kfS2hP4URnpGeo2OhGWwphcc7U12obDupWOjnxNr31oMuIuOXhTm8KYy0hg7qLX18aX6TcEWK1wwnHfTzGNxFAyKzd5INJe/HSpDwgbqYy6bqABdZS0MxmuoGeZ7L6NYmcdmJgObDIDbve1x4Voh7KJJF7UwUn7KlreZZa9KjiA90AeAolqhHSY1yzJsiYLD+yWEAZppCeNsoHkLaepq4wXs/wcX+HmPN2La8dN1aXKKUWq+OKEekSXHREw+yok9yNFtyUX9bXqSIRTi9IX76sGOsK7NQzIKaZaVgGzUhk76jljShe+k5DoI0tNMxpuQ3pwSo7hqI3NSBuR9KICKHmAvYUtw6FApSvfQWY0xn76VjoOX17rUhlFRGNuNDe/CokqJrTC28Uzr/ADqGifaNKEO8GgCSZOIooYnhUWMa1KFACuvOmlxzpua9DPgKBHPiKY89KfChunCgZxnFMaTcTpTxhrajWusL60AN621FXWhGO26pEAF6AHrFzprxijGmGgRGMYpKkBWrqBk8t30xpKGVNLkq3cV0cZTXXNITXB6juHtOuTS5KfnoZkpWOhQorgvM0JpTyoDu3lSbHRJkmApvW8hUN3O+mCYk6Uhlgk/A76XrfOoSlhR0koANdr0rDnQxNr404NfdQITLTWFPYHSkagALLQlHHjRmYUwvQMRnBpgFqU2GtNJ1oGPCUW/KhCXhThQIcXpjS08rQxegBA9ORKblp3XCgB2U07q6Yj99E600AcY/SkeULvob5vKguSNaAJInJ4WFKW51CEjEm26iIrDTfSAnpqN9dTo4RYa11MQ69Nc6GurqYDIdwpy76WuoGK9CvXV1IQG9NY11dQM626ucV1dQJD8PSNXV1AxY6kx766uoASXfUUnWurqYgDHtUhNdXUiQJDrXMda6uoEPapWHpa6gbCNTAK6upiAvxpijQ11dSASGpIrq6gBjVx4UldQI6ThRMPvrq6gfgnpurq6upiP/2Q=="/>
          <p:cNvSpPr>
            <a:spLocks noChangeAspect="1" noChangeArrowheads="1"/>
          </p:cNvSpPr>
          <p:nvPr/>
        </p:nvSpPr>
        <p:spPr bwMode="auto">
          <a:xfrm>
            <a:off x="63500" y="-896938"/>
            <a:ext cx="2466975" cy="1847851"/>
          </a:xfrm>
          <a:prstGeom prst="rect">
            <a:avLst/>
          </a:prstGeom>
          <a:noFill/>
          <a:ln w="9525">
            <a:noFill/>
            <a:miter lim="800000"/>
            <a:headEnd/>
            <a:tailEnd/>
          </a:ln>
        </p:spPr>
        <p:txBody>
          <a:bodyPr/>
          <a:lstStyle/>
          <a:p>
            <a:endParaRPr lang="en-US"/>
          </a:p>
        </p:txBody>
      </p:sp>
      <p:pic>
        <p:nvPicPr>
          <p:cNvPr id="7173" name="Picture 6" descr="auditt.bmp"/>
          <p:cNvPicPr>
            <a:picLocks noChangeAspect="1"/>
          </p:cNvPicPr>
          <p:nvPr/>
        </p:nvPicPr>
        <p:blipFill>
          <a:blip r:embed="rId4" cstate="email"/>
          <a:srcRect/>
          <a:stretch>
            <a:fillRect/>
          </a:stretch>
        </p:blipFill>
        <p:spPr bwMode="auto">
          <a:xfrm>
            <a:off x="4419600" y="157163"/>
            <a:ext cx="3962400" cy="2995612"/>
          </a:xfrm>
          <a:prstGeom prst="rect">
            <a:avLst/>
          </a:prstGeom>
          <a:noFill/>
          <a:ln w="9525">
            <a:noFill/>
            <a:miter lim="800000"/>
            <a:headEnd/>
            <a:tailEnd/>
          </a:ln>
        </p:spPr>
      </p:pic>
      <p:pic>
        <p:nvPicPr>
          <p:cNvPr id="7174" name="Picture 7" descr="merc.jpg"/>
          <p:cNvPicPr>
            <a:picLocks noChangeAspect="1"/>
          </p:cNvPicPr>
          <p:nvPr/>
        </p:nvPicPr>
        <p:blipFill>
          <a:blip r:embed="rId5" cstate="email"/>
          <a:srcRect/>
          <a:stretch>
            <a:fillRect/>
          </a:stretch>
        </p:blipFill>
        <p:spPr bwMode="auto">
          <a:xfrm>
            <a:off x="304800" y="2514600"/>
            <a:ext cx="3054350" cy="1944688"/>
          </a:xfrm>
          <a:prstGeom prst="rect">
            <a:avLst/>
          </a:prstGeom>
          <a:noFill/>
          <a:ln w="9525">
            <a:noFill/>
            <a:miter lim="800000"/>
            <a:headEnd/>
            <a:tailEnd/>
          </a:ln>
        </p:spPr>
      </p:pic>
      <p:pic>
        <p:nvPicPr>
          <p:cNvPr id="7175" name="Picture 8" descr="land rover baby freelander.jpg"/>
          <p:cNvPicPr>
            <a:picLocks noChangeAspect="1"/>
          </p:cNvPicPr>
          <p:nvPr/>
        </p:nvPicPr>
        <p:blipFill>
          <a:blip r:embed="rId6" cstate="email"/>
          <a:srcRect/>
          <a:stretch>
            <a:fillRect/>
          </a:stretch>
        </p:blipFill>
        <p:spPr bwMode="auto">
          <a:xfrm>
            <a:off x="4876800" y="3581400"/>
            <a:ext cx="4267200" cy="2838450"/>
          </a:xfrm>
          <a:prstGeom prst="rect">
            <a:avLst/>
          </a:prstGeom>
          <a:noFill/>
          <a:ln w="9525">
            <a:noFill/>
            <a:miter lim="800000"/>
            <a:headEnd/>
            <a:tailEnd/>
          </a:ln>
        </p:spPr>
      </p:pic>
      <p:pic>
        <p:nvPicPr>
          <p:cNvPr id="7176" name="Picture 9" descr="ford_galaxy_2_2_tdci_200_titanium_x_5dr_auto_94964571895419789.jpg"/>
          <p:cNvPicPr>
            <a:picLocks noChangeAspect="1"/>
          </p:cNvPicPr>
          <p:nvPr/>
        </p:nvPicPr>
        <p:blipFill>
          <a:blip r:embed="rId7" cstate="email"/>
          <a:srcRect/>
          <a:stretch>
            <a:fillRect/>
          </a:stretch>
        </p:blipFill>
        <p:spPr bwMode="auto">
          <a:xfrm>
            <a:off x="1066800" y="4800600"/>
            <a:ext cx="2743200" cy="20574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smtClean="0"/>
              <a:t>What do you get for £9k or £27k?</a:t>
            </a:r>
          </a:p>
        </p:txBody>
      </p:sp>
      <p:sp>
        <p:nvSpPr>
          <p:cNvPr id="8195" name="Content Placeholder 2"/>
          <p:cNvSpPr>
            <a:spLocks noGrp="1"/>
          </p:cNvSpPr>
          <p:nvPr>
            <p:ph idx="1"/>
          </p:nvPr>
        </p:nvSpPr>
        <p:spPr/>
        <p:txBody>
          <a:bodyPr/>
          <a:lstStyle/>
          <a:p>
            <a:pPr>
              <a:buFont typeface="Wingdings" pitchFamily="2" charset="2"/>
              <a:buNone/>
            </a:pPr>
            <a:r>
              <a:rPr lang="en-GB" sz="2600" b="1" smtClean="0"/>
              <a:t>£9000 buys you:</a:t>
            </a:r>
          </a:p>
          <a:p>
            <a:pPr>
              <a:buFont typeface="Wingdings" pitchFamily="2" charset="2"/>
              <a:buNone/>
            </a:pPr>
            <a:r>
              <a:rPr lang="en-GB" sz="2600" b="1" smtClean="0"/>
              <a:t>	Ford Ka, Fiat Panda, Citroen C1, Peugeot 107</a:t>
            </a:r>
          </a:p>
          <a:p>
            <a:pPr>
              <a:buFont typeface="Wingdings" pitchFamily="2" charset="2"/>
              <a:buNone/>
            </a:pPr>
            <a:r>
              <a:rPr lang="en-GB" sz="2600" b="1" smtClean="0"/>
              <a:t>£27,000 buys you:</a:t>
            </a:r>
          </a:p>
          <a:p>
            <a:pPr>
              <a:buFont typeface="Wingdings" pitchFamily="2" charset="2"/>
              <a:buNone/>
            </a:pPr>
            <a:r>
              <a:rPr lang="en-GB" sz="2600" b="1" smtClean="0"/>
              <a:t>	BMW 3 series, Audi TT, Mercedes C Class, Land Rover Freelander, Ford Galaxy</a:t>
            </a:r>
          </a:p>
          <a:p>
            <a:pPr>
              <a:buFont typeface="Wingdings" pitchFamily="2" charset="2"/>
              <a:buNone/>
            </a:pPr>
            <a:r>
              <a:rPr lang="en-GB" sz="2600" b="1" smtClean="0"/>
              <a:t>What kinds of service standards, warranties and guarantees are you going to want?</a:t>
            </a:r>
          </a:p>
          <a:p>
            <a:pPr>
              <a:buFont typeface="Wingdings" pitchFamily="2" charset="2"/>
              <a:buNone/>
            </a:pPr>
            <a:endParaRPr lang="en-GB" sz="26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chemeClr val="tx1"/>
                </a:solidFill>
              </a:rPr>
              <a:t>What is differentiation? </a:t>
            </a:r>
            <a:endParaRPr lang="en-GB" sz="3600" b="1" dirty="0">
              <a:solidFill>
                <a:schemeClr val="tx1"/>
              </a:solidFill>
            </a:endParaRPr>
          </a:p>
        </p:txBody>
      </p:sp>
      <p:sp>
        <p:nvSpPr>
          <p:cNvPr id="3" name="Content Placeholder 2"/>
          <p:cNvSpPr>
            <a:spLocks noGrp="1"/>
          </p:cNvSpPr>
          <p:nvPr>
            <p:ph idx="1"/>
          </p:nvPr>
        </p:nvSpPr>
        <p:spPr/>
        <p:txBody>
          <a:bodyPr/>
          <a:lstStyle/>
          <a:p>
            <a:pPr>
              <a:lnSpc>
                <a:spcPct val="100000"/>
              </a:lnSpc>
              <a:buNone/>
            </a:pPr>
            <a:r>
              <a:rPr lang="en-GB" sz="2600" dirty="0" smtClean="0"/>
              <a:t>Differentiated instruction and assessment (also known as differentiated learning or, in education, simply, differentiation) is a framework or philosophy for effective teaching that involves providing students with different avenues to acquire content; to processing, constructing, or making sense of ideas; and to developing teaching materials and assessment measures so that </a:t>
            </a:r>
            <a:r>
              <a:rPr lang="en-GB" sz="2600" dirty="0" smtClean="0">
                <a:solidFill>
                  <a:srgbClr val="00B050"/>
                </a:solidFill>
              </a:rPr>
              <a:t>all students within a classroom can learn effectively, regardless of differences in ability</a:t>
            </a:r>
            <a:r>
              <a:rPr lang="en-GB" sz="2600" dirty="0" smtClean="0"/>
              <a:t>.</a:t>
            </a:r>
          </a:p>
          <a:p>
            <a:pPr>
              <a:lnSpc>
                <a:spcPct val="100000"/>
              </a:lnSpc>
              <a:buNone/>
            </a:pPr>
            <a:r>
              <a:rPr lang="en-GB" sz="2600" dirty="0" smtClean="0"/>
              <a:t>(Wikipedia definition)</a:t>
            </a:r>
            <a:endParaRPr lang="en-GB" sz="2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1947</Words>
  <Application>Microsoft Office PowerPoint</Application>
  <PresentationFormat>On-screen Show (4:3)</PresentationFormat>
  <Paragraphs>136</Paragraphs>
  <Slides>30</Slides>
  <Notes>19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LeedsMet template</vt:lpstr>
      <vt:lpstr>79_Custom Design</vt:lpstr>
      <vt:lpstr>Differentiating the student experience</vt:lpstr>
      <vt:lpstr>So how do we get  from here…                     to here?</vt:lpstr>
      <vt:lpstr>What kind of student experience? Here’s my highest hope.  An experience that:</vt:lpstr>
      <vt:lpstr>Without….</vt:lpstr>
      <vt:lpstr>Instead</vt:lpstr>
      <vt:lpstr>Slide 6</vt:lpstr>
      <vt:lpstr>Slide 7</vt:lpstr>
      <vt:lpstr>What do you get for £9k or £27k?</vt:lpstr>
      <vt:lpstr>What is differentiation? </vt:lpstr>
      <vt:lpstr>To foster engagement when students are highly diverse may imply rethinking:</vt:lpstr>
      <vt:lpstr>Rethinking how content is delivered:  we need to </vt:lpstr>
      <vt:lpstr>Slide 12</vt:lpstr>
      <vt:lpstr>Rethinking how assessment is undertaken:</vt:lpstr>
      <vt:lpstr>Slide 14</vt:lpstr>
      <vt:lpstr>Rethinking how personal support is given; we need to:</vt:lpstr>
      <vt:lpstr>Rethinking the uses being made of Technology Enhanced Learning (TEL).</vt:lpstr>
      <vt:lpstr>Slide 17</vt:lpstr>
      <vt:lpstr>We need to be aware of the messages we give to students about, for example:</vt:lpstr>
      <vt:lpstr>Diversification implies inclusive assessment practices for disabled students</vt:lpstr>
      <vt:lpstr>Putting this in to practice. We need to:</vt:lpstr>
      <vt:lpstr>What other kinds of diversity need we consider when aiming for inclusivity?</vt:lpstr>
      <vt:lpstr>Slide 22</vt:lpstr>
      <vt:lpstr>Students coming from abroad and studying in the UK may be challenged by:</vt:lpstr>
      <vt:lpstr>Slide 24</vt:lpstr>
      <vt:lpstr>Diversification implies making assessment more efficient and effective so we need to:</vt:lpstr>
      <vt:lpstr>Slide 26</vt:lpstr>
      <vt:lpstr>Conclusions</vt:lpstr>
      <vt:lpstr>These and other slides will be available on my website at www.sally-brown.net</vt:lpstr>
      <vt:lpstr>Useful references: 1</vt:lpstr>
      <vt:lpstr>Useful references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2013-01-16T10:49:50Z</dcterms:modified>
</cp:coreProperties>
</file>