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18"/>
  </p:notesMasterIdLst>
  <p:handoutMasterIdLst>
    <p:handoutMasterId r:id="rId19"/>
  </p:handoutMasterIdLst>
  <p:sldIdLst>
    <p:sldId id="257" r:id="rId2"/>
    <p:sldId id="383" r:id="rId3"/>
    <p:sldId id="384" r:id="rId4"/>
    <p:sldId id="385" r:id="rId5"/>
    <p:sldId id="386" r:id="rId6"/>
    <p:sldId id="387" r:id="rId7"/>
    <p:sldId id="388" r:id="rId8"/>
    <p:sldId id="389" r:id="rId9"/>
    <p:sldId id="390" r:id="rId10"/>
    <p:sldId id="391" r:id="rId11"/>
    <p:sldId id="392" r:id="rId12"/>
    <p:sldId id="393" r:id="rId13"/>
    <p:sldId id="394" r:id="rId14"/>
    <p:sldId id="382" r:id="rId15"/>
    <p:sldId id="270" r:id="rId16"/>
    <p:sldId id="272" r:id="rId1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9000" autoAdjust="0"/>
  </p:normalViewPr>
  <p:slideViewPr>
    <p:cSldViewPr>
      <p:cViewPr>
        <p:scale>
          <a:sx n="50" d="100"/>
          <a:sy n="50" d="100"/>
        </p:scale>
        <p:origin x="-1650" y="-1314"/>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US" smtClean="0"/>
          </a:p>
        </p:txBody>
      </p:sp>
      <p:sp>
        <p:nvSpPr>
          <p:cNvPr id="21508" name="Slide Number Placeholder 3"/>
          <p:cNvSpPr>
            <a:spLocks noGrp="1"/>
          </p:cNvSpPr>
          <p:nvPr>
            <p:ph type="sldNum" sz="quarter" idx="5"/>
          </p:nvPr>
        </p:nvSpPr>
        <p:spPr>
          <a:noFill/>
        </p:spPr>
        <p:txBody>
          <a:bodyPr/>
          <a:lstStyle/>
          <a:p>
            <a:fld id="{8CE49C17-B6B4-4723-9CF5-DEAA9351C623}" type="slidenum">
              <a:rPr lang="en-US" smtClean="0"/>
              <a:pPr/>
              <a:t>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fld id="{6969D58B-44A4-4C0F-9980-B61D137FB437}" type="slidenum">
              <a:rPr lang="en-US" smtClean="0"/>
              <a:pPr/>
              <a:t>10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a:noFill/>
        </p:spPr>
        <p:txBody>
          <a:bodyPr/>
          <a:lstStyle/>
          <a:p>
            <a:fld id="{381268E5-B7D5-4365-ACD9-53F5A505F654}" type="slidenum">
              <a:rPr lang="en-US" smtClean="0"/>
              <a:pPr/>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14/01/2013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14/01/2013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14/01/2013</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14/01/2013</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14/01/2013</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14/01/2013</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14/01/2013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14/01/2013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14/01/2013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14/01/2013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14/01/2013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14/01/2013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err="1" smtClean="0"/>
              <a:t>Groupwork</a:t>
            </a:r>
            <a:r>
              <a:rPr lang="en-GB" sz="4400" dirty="0" smtClean="0"/>
              <a:t> in the Art &amp; Design context</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University of the Arts</a:t>
            </a:r>
          </a:p>
          <a:p>
            <a:pPr algn="ctr" eaLnBrk="1" hangingPunct="1">
              <a:defRPr/>
            </a:pPr>
            <a:r>
              <a:rPr lang="en-GB" sz="2400" dirty="0" smtClean="0"/>
              <a:t>January 16</a:t>
            </a:r>
            <a:r>
              <a:rPr lang="en-GB" sz="2400" baseline="30000" dirty="0" smtClean="0"/>
              <a:t>th</a:t>
            </a:r>
            <a:r>
              <a:rPr lang="en-GB" sz="2400" dirty="0" smtClean="0"/>
              <a:t> 2013</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However:</a:t>
            </a:r>
          </a:p>
        </p:txBody>
      </p:sp>
      <p:sp>
        <p:nvSpPr>
          <p:cNvPr id="15363" name="Rectangle 3"/>
          <p:cNvSpPr>
            <a:spLocks noGrp="1" noChangeArrowheads="1"/>
          </p:cNvSpPr>
          <p:nvPr>
            <p:ph type="body" idx="1"/>
          </p:nvPr>
        </p:nvSpPr>
        <p:spPr>
          <a:xfrm>
            <a:off x="457200" y="1524000"/>
            <a:ext cx="8305800" cy="4267200"/>
          </a:xfrm>
          <a:noFill/>
        </p:spPr>
        <p:txBody>
          <a:bodyPr/>
          <a:lstStyle/>
          <a:p>
            <a:pPr eaLnBrk="1" hangingPunct="1"/>
            <a:r>
              <a:rPr lang="en-GB" dirty="0" smtClean="0"/>
              <a:t>Criteria need to be explicit and clear to all concerned from the outset;</a:t>
            </a:r>
          </a:p>
          <a:p>
            <a:pPr eaLnBrk="1" hangingPunct="1"/>
            <a:r>
              <a:rPr lang="en-GB" dirty="0" smtClean="0"/>
              <a:t>Assessment must use evidence matched against the criteria;</a:t>
            </a:r>
          </a:p>
          <a:p>
            <a:pPr eaLnBrk="1" hangingPunct="1"/>
            <a:r>
              <a:rPr lang="en-GB" dirty="0" smtClean="0"/>
              <a:t>Students and staff need training and rehearsal before it is implemented ‘for real’;</a:t>
            </a:r>
          </a:p>
          <a:p>
            <a:pPr eaLnBrk="1" hangingPunct="1"/>
            <a:r>
              <a:rPr lang="en-GB" dirty="0" smtClean="0"/>
              <a:t>Rehearsal implies having the opportunity to practice giving marks and feedback in a non-threatening and supportive environment where issues can be raised and discussed freely </a:t>
            </a:r>
            <a:r>
              <a:rPr lang="en-GB" smtClean="0"/>
              <a:t>and productively.</a:t>
            </a:r>
            <a:endParaRPr lang="en-GB" dirty="0" smtClean="0"/>
          </a:p>
          <a:p>
            <a:pPr eaLnBrk="1" hangingPunct="1">
              <a:buFontTx/>
              <a:buNone/>
            </a:pPr>
            <a:r>
              <a:rPr lang="en-GB" dirty="0" smtClean="0">
                <a:cs typeface="Times New Roman" pitchFamily="18" charset="0"/>
              </a:rPr>
              <a:t>	</a:t>
            </a:r>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Implementing self and peer assessment</a:t>
            </a:r>
          </a:p>
        </p:txBody>
      </p:sp>
      <p:sp>
        <p:nvSpPr>
          <p:cNvPr id="16387" name="Rectangle 3"/>
          <p:cNvSpPr>
            <a:spLocks noGrp="1" noChangeArrowheads="1"/>
          </p:cNvSpPr>
          <p:nvPr>
            <p:ph type="body" idx="1"/>
          </p:nvPr>
        </p:nvSpPr>
        <p:spPr>
          <a:noFill/>
        </p:spPr>
        <p:txBody>
          <a:bodyPr/>
          <a:lstStyle/>
          <a:p>
            <a:pPr eaLnBrk="1" hangingPunct="1"/>
            <a:r>
              <a:rPr lang="en-GB" dirty="0" smtClean="0"/>
              <a:t>There are no quick fixes in assessment;</a:t>
            </a:r>
          </a:p>
          <a:p>
            <a:pPr eaLnBrk="1" hangingPunct="1"/>
            <a:r>
              <a:rPr lang="en-GB" dirty="0" smtClean="0"/>
              <a:t>Effective implementation needs careful briefing of all parties, rehearsal and unpacking;</a:t>
            </a:r>
          </a:p>
          <a:p>
            <a:pPr eaLnBrk="1" hangingPunct="1"/>
            <a:r>
              <a:rPr lang="en-GB" dirty="0" smtClean="0"/>
              <a:t>Self and peer assessment rely on the provision of appropriate evidence against clear explicit and readily-available criteria;</a:t>
            </a:r>
          </a:p>
          <a:p>
            <a:pPr eaLnBrk="1" hangingPunct="1"/>
            <a:r>
              <a:rPr lang="en-GB" dirty="0" smtClean="0"/>
              <a:t>You need to decide who (self, intra-peer, inter-peer) and how (formatively or summatively) you will assess any element of group work.</a:t>
            </a:r>
          </a:p>
          <a:p>
            <a:pPr eaLnBrk="1" hangingPunct="1"/>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Planning to maximize the effectiveness of small group work</a:t>
            </a:r>
          </a:p>
        </p:txBody>
      </p:sp>
      <p:sp>
        <p:nvSpPr>
          <p:cNvPr id="17411" name="Content Placeholder 2"/>
          <p:cNvSpPr>
            <a:spLocks noGrp="1"/>
          </p:cNvSpPr>
          <p:nvPr>
            <p:ph idx="1"/>
          </p:nvPr>
        </p:nvSpPr>
        <p:spPr/>
        <p:txBody>
          <a:bodyPr/>
          <a:lstStyle/>
          <a:p>
            <a:r>
              <a:rPr lang="en-GB" dirty="0" smtClean="0"/>
              <a:t>Which of the ideas you have discussed today would you like to implement in your practice?</a:t>
            </a:r>
          </a:p>
          <a:p>
            <a:r>
              <a:rPr lang="en-GB" dirty="0" smtClean="0"/>
              <a:t>Are these likely to be individual or course team activities?</a:t>
            </a:r>
          </a:p>
          <a:p>
            <a:r>
              <a:rPr lang="en-GB" dirty="0" smtClean="0"/>
              <a:t>What support might you need to make this happen? (Timetable flexibility, space swap, financial support?)</a:t>
            </a:r>
          </a:p>
          <a:p>
            <a:r>
              <a:rPr lang="en-GB" dirty="0" smtClean="0"/>
              <a:t>How will you know if you have been successful? </a:t>
            </a:r>
          </a:p>
          <a:p>
            <a:r>
              <a:rPr lang="en-GB" dirty="0" smtClean="0"/>
              <a:t>How can you share your success?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Group work is a necessary approach in Higher Education nowadays and has many benefits for students in relation to personal development and employability;</a:t>
            </a:r>
          </a:p>
          <a:p>
            <a:r>
              <a:rPr lang="en-GB" dirty="0" smtClean="0"/>
              <a:t>However, it is the locus of much student dissatisfaction and complaints;</a:t>
            </a:r>
          </a:p>
          <a:p>
            <a:r>
              <a:rPr lang="en-GB" dirty="0" smtClean="0"/>
              <a:t>As with other assessment issues, fairness, transparency, inclusivity and equity are prerequisites for successful group work and assessment.</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Useful references: 1</a:t>
            </a:r>
          </a:p>
        </p:txBody>
      </p:sp>
      <p:sp>
        <p:nvSpPr>
          <p:cNvPr id="207875" name="Rectangle 3"/>
          <p:cNvSpPr>
            <a:spLocks noGrp="1" noChangeArrowheads="1"/>
          </p:cNvSpPr>
          <p:nvPr>
            <p:ph type="body" idx="1"/>
          </p:nvPr>
        </p:nvSpPr>
        <p:spPr>
          <a:xfrm>
            <a:off x="142844" y="1242095"/>
            <a:ext cx="8713788" cy="5615905"/>
          </a:xfrm>
        </p:spPr>
        <p:txBody>
          <a:bodyPr/>
          <a:lstStyle/>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eaLnBrk="1" hangingPunct="1">
              <a:buNone/>
            </a:pPr>
            <a:r>
              <a:rPr lang="en-GB" sz="1800" dirty="0" smtClean="0"/>
              <a:t>Brown, S. (September 2006 and January 2007) ‘The art of small group teaching’ in the ‘New Academic’, Birmingham: SEDA</a:t>
            </a:r>
          </a:p>
          <a:p>
            <a:pPr eaLnBrk="1" hangingPunct="1">
              <a:buNone/>
            </a:pPr>
            <a:r>
              <a:rPr lang="en-GB" sz="1800" dirty="0" smtClean="0"/>
              <a:t>Brown, S. (2001)</a:t>
            </a:r>
            <a:r>
              <a:rPr lang="en-GB" sz="1800" i="1" dirty="0" smtClean="0"/>
              <a:t>New at this,</a:t>
            </a:r>
            <a:r>
              <a:rPr lang="en-GB" sz="1800" dirty="0" smtClean="0"/>
              <a:t> Case study in </a:t>
            </a:r>
            <a:r>
              <a:rPr lang="en-GB" sz="1800" i="1" dirty="0" smtClean="0"/>
              <a:t>Lecturing: case studies, experience and practice from Higher education</a:t>
            </a:r>
            <a:r>
              <a:rPr lang="en-GB" sz="1800" dirty="0" smtClean="0"/>
              <a:t> (</a:t>
            </a:r>
            <a:r>
              <a:rPr lang="en-GB" sz="1800" dirty="0" err="1" smtClean="0"/>
              <a:t>eds</a:t>
            </a:r>
            <a:r>
              <a:rPr lang="en-GB" sz="1800" dirty="0" smtClean="0"/>
              <a:t> Edwards, H, Smith, B and Webb G) London: Kogan Page. </a:t>
            </a:r>
          </a:p>
          <a:p>
            <a:pPr eaLnBrk="1" hangingPunct="1">
              <a:buNone/>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p>
          <a:p>
            <a:pPr marL="609600" indent="-609600" eaLnBrk="1" hangingPunct="1">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None/>
              <a:defRPr/>
            </a:pPr>
            <a:endParaRPr lang="en-GB" sz="1800" i="1" dirty="0" smtClean="0"/>
          </a:p>
          <a:p>
            <a:pPr marL="609600" indent="-609600" eaLnBrk="1" hangingPunct="1">
              <a:buNone/>
              <a:defRPr/>
            </a:pP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Useful references 2</a:t>
            </a:r>
          </a:p>
        </p:txBody>
      </p:sp>
      <p:sp>
        <p:nvSpPr>
          <p:cNvPr id="43011" name="Rectangle 3"/>
          <p:cNvSpPr>
            <a:spLocks noGrp="1" noChangeArrowheads="1"/>
          </p:cNvSpPr>
          <p:nvPr>
            <p:ph type="body" idx="1"/>
          </p:nvPr>
        </p:nvSpPr>
        <p:spPr>
          <a:xfrm>
            <a:off x="323850" y="1052737"/>
            <a:ext cx="8569325" cy="5329014"/>
          </a:xfrm>
        </p:spPr>
        <p:txBody>
          <a:bodyPr/>
          <a:lstStyle/>
          <a:p>
            <a:pPr>
              <a:buNone/>
            </a:pPr>
            <a:r>
              <a:rPr lang="en-GB" sz="1800" dirty="0" smtClean="0"/>
              <a:t>Foreman-Peck, L. and Winch, C. (2010) </a:t>
            </a:r>
            <a:r>
              <a:rPr lang="en-GB" sz="1800" i="1" dirty="0" smtClean="0"/>
              <a:t>Using Educational Research to Inform Practice: A Practical Guide to practitioner research in universities and colleges</a:t>
            </a:r>
            <a:r>
              <a:rPr lang="en-GB" sz="1800" dirty="0" smtClean="0"/>
              <a:t>. London: Routledge </a:t>
            </a:r>
          </a:p>
          <a:p>
            <a:pPr eaLnBrk="1" hangingPunct="1">
              <a:buNone/>
              <a:defRPr/>
            </a:pPr>
            <a:r>
              <a:rPr lang="en-GB" sz="1800" dirty="0" err="1" smtClean="0"/>
              <a:t>Jaques</a:t>
            </a:r>
            <a:r>
              <a:rPr lang="en-GB" sz="1800" dirty="0" smtClean="0"/>
              <a:t>, D. and Salmon, G. (2007)</a:t>
            </a:r>
            <a:r>
              <a:rPr lang="en-GB" sz="1800" i="1" dirty="0" smtClean="0"/>
              <a:t> Learning in groups: a handbook for face-to-face and on-line environments (4</a:t>
            </a:r>
            <a:r>
              <a:rPr lang="en-GB" sz="1800" i="1" baseline="30000" dirty="0" smtClean="0"/>
              <a:t>th</a:t>
            </a:r>
            <a:r>
              <a:rPr lang="en-GB" sz="1800" i="1" dirty="0" smtClean="0"/>
              <a:t> edition) </a:t>
            </a:r>
            <a:r>
              <a:rPr lang="en-GB" sz="1800" dirty="0" smtClean="0"/>
              <a:t>London: Routledge.</a:t>
            </a:r>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None/>
            </a:pPr>
            <a:r>
              <a:rPr lang="en-GB" sz="1800" dirty="0" smtClean="0"/>
              <a:t>Race, P. and Pickford, R. (2007) </a:t>
            </a:r>
            <a:r>
              <a:rPr lang="en-GB" sz="1800" i="1" dirty="0" smtClean="0"/>
              <a:t>Making Teaching work: Teaching smarter in post-compulsory education</a:t>
            </a:r>
            <a:r>
              <a:rPr lang="en-GB" sz="1800" dirty="0" smtClean="0"/>
              <a:t>, London: Sage.</a:t>
            </a:r>
          </a:p>
          <a:p>
            <a:pPr eaLnBrk="1" hangingPunct="1">
              <a:buNone/>
            </a:pPr>
            <a:r>
              <a:rPr lang="en-GB" sz="1800" dirty="0" smtClean="0"/>
              <a:t>Race, P. (2006) </a:t>
            </a:r>
            <a:r>
              <a:rPr lang="en-GB" sz="1800" i="1" dirty="0" smtClean="0"/>
              <a:t>The lecturer’s toolkit (3rd edition),</a:t>
            </a:r>
            <a:r>
              <a:rPr lang="en-GB" sz="1800" dirty="0" smtClean="0"/>
              <a:t> London: Routledge. </a:t>
            </a:r>
            <a:r>
              <a:rPr lang="en-GB" sz="1800" dirty="0" smtClean="0">
                <a:solidFill>
                  <a:schemeClr val="tx2">
                    <a:lumMod val="40000"/>
                    <a:lumOff val="60000"/>
                  </a:schemeClr>
                </a:solidFill>
              </a:rPr>
              <a:t>(extract provided as handout)</a:t>
            </a:r>
          </a:p>
          <a:p>
            <a:pPr eaLnBrk="1" hangingPunct="1">
              <a:buFont typeface="Wingdings" pitchFamily="2" charset="2"/>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p:spPr>
        <p:txBody>
          <a:bodyPr/>
          <a:lstStyle/>
          <a:p>
            <a:r>
              <a:rPr lang="en-GB" dirty="0" smtClean="0"/>
              <a:t>Getting to grips with group work</a:t>
            </a:r>
            <a:endParaRPr lang="en-GB" dirty="0"/>
          </a:p>
        </p:txBody>
      </p:sp>
      <p:sp>
        <p:nvSpPr>
          <p:cNvPr id="3" name="Content Placeholder 2"/>
          <p:cNvSpPr>
            <a:spLocks noGrp="1"/>
          </p:cNvSpPr>
          <p:nvPr>
            <p:ph idx="1"/>
          </p:nvPr>
        </p:nvSpPr>
        <p:spPr>
          <a:xfrm>
            <a:off x="468313" y="1071546"/>
            <a:ext cx="8229600" cy="5130817"/>
          </a:xfrm>
        </p:spPr>
        <p:txBody>
          <a:bodyPr/>
          <a:lstStyle/>
          <a:p>
            <a:pPr>
              <a:buNone/>
            </a:pPr>
            <a:r>
              <a:rPr lang="en-GB" dirty="0" smtClean="0"/>
              <a:t>Although employers are keen to recruit graduates who are effective team members, universities don’t always prepare students as effectively as they could to work and be assessed in groups. Poorly designed assessed group work can be divisive and unpopular with students so this workshop is designed to enable participants to consider:</a:t>
            </a:r>
          </a:p>
          <a:p>
            <a:pPr lvl="0"/>
            <a:r>
              <a:rPr lang="en-GB" dirty="0" smtClean="0"/>
              <a:t>What kinds of things go wrong in group work, particularly when it is assessed;</a:t>
            </a:r>
          </a:p>
          <a:p>
            <a:pPr lvl="0"/>
            <a:r>
              <a:rPr lang="en-GB" dirty="0" smtClean="0"/>
              <a:t>How to prepare students for working in groups through appropriate briefing and rehearsal;</a:t>
            </a:r>
          </a:p>
          <a:p>
            <a:pPr lvl="0"/>
            <a:r>
              <a:rPr lang="en-GB" dirty="0" smtClean="0"/>
              <a:t>Ways of assessing students in groups that are fit- for-purpose depending on the scale and scope of the assignment.</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Why work in small groups?</a:t>
            </a:r>
            <a:br>
              <a:rPr lang="en-GB" smtClean="0"/>
            </a:br>
            <a:endParaRPr lang="en-GB" smtClean="0"/>
          </a:p>
        </p:txBody>
      </p:sp>
      <p:sp>
        <p:nvSpPr>
          <p:cNvPr id="7171" name="Content Placeholder 2"/>
          <p:cNvSpPr>
            <a:spLocks noGrp="1"/>
          </p:cNvSpPr>
          <p:nvPr>
            <p:ph idx="1"/>
          </p:nvPr>
        </p:nvSpPr>
        <p:spPr/>
        <p:txBody>
          <a:bodyPr/>
          <a:lstStyle/>
          <a:p>
            <a:r>
              <a:rPr lang="en-GB" dirty="0" smtClean="0"/>
              <a:t>Individually, consider what are some of the benefits of getting students working in groups from the point of view of the teacher;</a:t>
            </a:r>
          </a:p>
          <a:p>
            <a:r>
              <a:rPr lang="en-GB" dirty="0" smtClean="0"/>
              <a:t>In pairs, consider what are some of the benefits of getting students working in groups from the point of view of the student;</a:t>
            </a:r>
          </a:p>
          <a:p>
            <a:r>
              <a:rPr lang="en-GB" dirty="0" smtClean="0"/>
              <a:t>In fours, list on a flipchart some of the problems associated with small group work;</a:t>
            </a:r>
          </a:p>
          <a:p>
            <a:r>
              <a:rPr lang="en-GB" dirty="0" smtClean="0"/>
              <a:t>In the same fours, examine the posters produced by the other groups and suggest some remedies for these problems.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Group work and employability</a:t>
            </a:r>
          </a:p>
        </p:txBody>
      </p:sp>
      <p:sp>
        <p:nvSpPr>
          <p:cNvPr id="8195" name="Content Placeholder 2"/>
          <p:cNvSpPr>
            <a:spLocks noGrp="1"/>
          </p:cNvSpPr>
          <p:nvPr>
            <p:ph idx="1"/>
          </p:nvPr>
        </p:nvSpPr>
        <p:spPr/>
        <p:txBody>
          <a:bodyPr/>
          <a:lstStyle/>
          <a:p>
            <a:r>
              <a:rPr lang="en-GB" dirty="0" smtClean="0"/>
              <a:t>Students on graduation will usually work in teams and so employers expect graduates to have enhanced group work skills;</a:t>
            </a:r>
          </a:p>
          <a:p>
            <a:r>
              <a:rPr lang="en-GB" dirty="0" smtClean="0"/>
              <a:t>Such skills need to be developed and honed, with students able to make good judgments about their own group work skills;</a:t>
            </a:r>
          </a:p>
          <a:p>
            <a:r>
              <a:rPr lang="en-GB" dirty="0" smtClean="0"/>
              <a:t> Assessed group tasks in the curriculum provide opportunities for rehearsal and learning through experience about balancing personal contribution with facilitating others.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Implicit values in group work</a:t>
            </a:r>
            <a:br>
              <a:rPr lang="en-GB" dirty="0" smtClean="0"/>
            </a:br>
            <a:endParaRPr lang="en-GB" dirty="0" smtClean="0"/>
          </a:p>
        </p:txBody>
      </p:sp>
      <p:sp>
        <p:nvSpPr>
          <p:cNvPr id="10243" name="Content Placeholder 2"/>
          <p:cNvSpPr>
            <a:spLocks noGrp="1"/>
          </p:cNvSpPr>
          <p:nvPr>
            <p:ph idx="1"/>
          </p:nvPr>
        </p:nvSpPr>
        <p:spPr>
          <a:xfrm>
            <a:off x="214313" y="1285875"/>
            <a:ext cx="8643937" cy="4916488"/>
          </a:xfrm>
        </p:spPr>
        <p:txBody>
          <a:bodyPr/>
          <a:lstStyle/>
          <a:p>
            <a:r>
              <a:rPr lang="en-GB" dirty="0" smtClean="0"/>
              <a:t>Respect for the opinions and viewpoints of others, listening and responding appropriately;</a:t>
            </a:r>
          </a:p>
          <a:p>
            <a:r>
              <a:rPr lang="en-GB" dirty="0" smtClean="0"/>
              <a:t>Respect for valid reasoning. The ability to detect poor argument and to engage in respectful dialogue;</a:t>
            </a:r>
          </a:p>
          <a:p>
            <a:r>
              <a:rPr lang="en-GB" dirty="0" smtClean="0"/>
              <a:t>A commitment to regular attendance and to cooperation with others in independent group work involving debate and dialogue;</a:t>
            </a:r>
          </a:p>
          <a:p>
            <a:r>
              <a:rPr lang="en-GB" dirty="0" smtClean="0"/>
              <a:t>Active use of concepts and modes of reasoning introduced in the module content;</a:t>
            </a:r>
          </a:p>
          <a:p>
            <a:r>
              <a:rPr lang="en-GB" dirty="0" smtClean="0"/>
              <a:t>A commitment to shared reflection on course processes.</a:t>
            </a:r>
          </a:p>
          <a:p>
            <a:pPr>
              <a:buNone/>
            </a:pPr>
            <a:r>
              <a:rPr lang="en-GB" dirty="0" smtClean="0"/>
              <a:t>(Foreman-Peck and Winch, 2010)</a:t>
            </a:r>
          </a:p>
          <a:p>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Strategies for assessing students in groups</a:t>
            </a:r>
          </a:p>
        </p:txBody>
      </p:sp>
      <p:sp>
        <p:nvSpPr>
          <p:cNvPr id="11267" name="Content Placeholder 2"/>
          <p:cNvSpPr>
            <a:spLocks noGrp="1"/>
          </p:cNvSpPr>
          <p:nvPr>
            <p:ph idx="1"/>
          </p:nvPr>
        </p:nvSpPr>
        <p:spPr/>
        <p:txBody>
          <a:bodyPr/>
          <a:lstStyle/>
          <a:p>
            <a:r>
              <a:rPr lang="en-GB" dirty="0" smtClean="0"/>
              <a:t>If the task is small and early and the weighting of marks in relation to the overall module mark is minor, give the students a group mark with no differentiation (but then talk to them about the implications of this);</a:t>
            </a:r>
          </a:p>
          <a:p>
            <a:r>
              <a:rPr lang="en-GB" dirty="0" smtClean="0"/>
              <a:t>Break up the group task into separate equivalent elements and assess students individually on these tasks;</a:t>
            </a:r>
          </a:p>
          <a:p>
            <a:r>
              <a:rPr lang="en-GB" dirty="0" smtClean="0"/>
              <a:t>Give an overall mark to the group assignment, but give each student an additional individual task (for example, a reflection) to differentiate effort;</a:t>
            </a:r>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Further strategies</a:t>
            </a:r>
          </a:p>
        </p:txBody>
      </p:sp>
      <p:sp>
        <p:nvSpPr>
          <p:cNvPr id="12291" name="Content Placeholder 2"/>
          <p:cNvSpPr>
            <a:spLocks noGrp="1"/>
          </p:cNvSpPr>
          <p:nvPr>
            <p:ph idx="1"/>
          </p:nvPr>
        </p:nvSpPr>
        <p:spPr>
          <a:xfrm>
            <a:off x="285750" y="1214438"/>
            <a:ext cx="8412163" cy="4987925"/>
          </a:xfrm>
        </p:spPr>
        <p:txBody>
          <a:bodyPr/>
          <a:lstStyle/>
          <a:p>
            <a:r>
              <a:rPr lang="en-GB" dirty="0" smtClean="0"/>
              <a:t>Give an overall mark to the group assignment outcome, and then viva the students individually on their learning from the task;</a:t>
            </a:r>
          </a:p>
          <a:p>
            <a:r>
              <a:rPr lang="en-GB" dirty="0" smtClean="0"/>
              <a:t>Give an overall mark to the group assignment outcome, and then set an exam question at the end of the module to enable students individually to demonstrate their learning from the group task.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Further strategies</a:t>
            </a:r>
          </a:p>
        </p:txBody>
      </p:sp>
      <p:sp>
        <p:nvSpPr>
          <p:cNvPr id="13315" name="Content Placeholder 2"/>
          <p:cNvSpPr>
            <a:spLocks noGrp="1"/>
          </p:cNvSpPr>
          <p:nvPr>
            <p:ph idx="1"/>
          </p:nvPr>
        </p:nvSpPr>
        <p:spPr>
          <a:xfrm>
            <a:off x="285750" y="1214438"/>
            <a:ext cx="8412163" cy="4987925"/>
          </a:xfrm>
        </p:spPr>
        <p:txBody>
          <a:bodyPr/>
          <a:lstStyle/>
          <a:p>
            <a:r>
              <a:rPr lang="en-GB" dirty="0" smtClean="0"/>
              <a:t>Give an overall mark to the group assignment outcome and then get students to additionally peer assess each other’s contribution to the group task using agreed criteria like active engagement in the task, the ability to facilitate the participation of others, commitment to group success etc.</a:t>
            </a:r>
          </a:p>
          <a:p>
            <a:r>
              <a:rPr lang="en-GB" dirty="0" smtClean="0"/>
              <a:t>Give an overall mark to the group assignment outcome, divide that mark by the number of students in the group and then ask the students to decide whether each student in the group merits the average mark, the average +1 or +2 or </a:t>
            </a:r>
            <a:r>
              <a:rPr lang="en-GB" dirty="0" err="1" smtClean="0"/>
              <a:t>theaverage</a:t>
            </a:r>
            <a:r>
              <a:rPr lang="en-GB" dirty="0" smtClean="0"/>
              <a:t> -1 or 2</a:t>
            </a:r>
          </a:p>
          <a:p>
            <a:pPr>
              <a:buNone/>
            </a:pPr>
            <a:r>
              <a:rPr lang="en-GB" sz="1800" i="1" dirty="0" smtClean="0"/>
              <a:t>(Brown, Rust and Gibbs,(1994) Strategies for Diversifying Assessment)</a:t>
            </a:r>
          </a:p>
          <a:p>
            <a:endParaRPr lang="en-GB" dirty="0" smtClean="0"/>
          </a:p>
          <a:p>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609600"/>
            <a:ext cx="84582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mtClean="0"/>
              <a:t>Involving students in assessing </a:t>
            </a:r>
            <a:br>
              <a:rPr lang="en-GB" smtClean="0"/>
            </a:br>
            <a:r>
              <a:rPr lang="en-GB" smtClean="0"/>
              <a:t>peers in groups. Why?</a:t>
            </a:r>
          </a:p>
        </p:txBody>
      </p:sp>
      <p:sp>
        <p:nvSpPr>
          <p:cNvPr id="14339" name="Rectangle 3"/>
          <p:cNvSpPr>
            <a:spLocks noGrp="1" noChangeArrowheads="1"/>
          </p:cNvSpPr>
          <p:nvPr>
            <p:ph type="body" idx="1"/>
          </p:nvPr>
        </p:nvSpPr>
        <p:spPr>
          <a:xfrm>
            <a:off x="304800" y="1916113"/>
            <a:ext cx="8534400" cy="4179887"/>
          </a:xfrm>
        </p:spPr>
        <p:txBody>
          <a:bodyPr/>
          <a:lstStyle/>
          <a:p>
            <a:pPr eaLnBrk="1" hangingPunct="1"/>
            <a:r>
              <a:rPr lang="en-GB" smtClean="0"/>
              <a:t>Available research indicates that involving students in their own assessment makes them better learners (deep not surface learning);</a:t>
            </a:r>
          </a:p>
          <a:p>
            <a:pPr eaLnBrk="1" hangingPunct="1"/>
            <a:r>
              <a:rPr lang="en-GB" smtClean="0"/>
              <a:t>If students feel they can get away with a free ride, then engagement may be harder to promote;</a:t>
            </a:r>
          </a:p>
          <a:p>
            <a:pPr eaLnBrk="1" hangingPunct="1"/>
            <a:r>
              <a:rPr lang="en-GB" smtClean="0"/>
              <a:t>Assessing group participation really needs the involvement of peers to be meaningful;</a:t>
            </a:r>
          </a:p>
          <a:p>
            <a:pPr eaLnBrk="1" hangingPunct="1"/>
            <a:r>
              <a:rPr lang="en-GB" smtClean="0"/>
              <a:t>Students can get inside the criteria and start to work out what they really mean in practice. </a:t>
            </a:r>
          </a:p>
          <a:p>
            <a:pPr eaLnBrk="1" hangingPunct="1"/>
            <a:endParaRPr lang="en-GB"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1468</Words>
  <Application>Microsoft Office PowerPoint</Application>
  <PresentationFormat>On-screen Show (4:3)</PresentationFormat>
  <Paragraphs>91</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LeedsMet template</vt:lpstr>
      <vt:lpstr>Groupwork in the Art &amp; Design context</vt:lpstr>
      <vt:lpstr>Getting to grips with group work</vt:lpstr>
      <vt:lpstr>Why work in small groups? </vt:lpstr>
      <vt:lpstr>Group work and employability</vt:lpstr>
      <vt:lpstr>Implicit values in group work </vt:lpstr>
      <vt:lpstr>Strategies for assessing students in groups</vt:lpstr>
      <vt:lpstr>Further strategies</vt:lpstr>
      <vt:lpstr>Further strategies</vt:lpstr>
      <vt:lpstr>Involving students in assessing  peers in groups. Why?</vt:lpstr>
      <vt:lpstr>However:</vt:lpstr>
      <vt:lpstr>Implementing self and peer assessment</vt:lpstr>
      <vt:lpstr>Planning to maximize the effectiveness of small group work</vt:lpstr>
      <vt:lpstr>Conclusions</vt:lpstr>
      <vt:lpstr>These and other slides will be available on my website at www.sally-brown.net</vt:lpstr>
      <vt:lpstr>Useful references: 1</vt:lpstr>
      <vt:lpstr>Useful references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2013-01-14T11:05:59Z</dcterms:modified>
</cp:coreProperties>
</file>