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6"/>
  </p:notesMasterIdLst>
  <p:handoutMasterIdLst>
    <p:handoutMasterId r:id="rId27"/>
  </p:handoutMasterIdLst>
  <p:sldIdLst>
    <p:sldId id="261" r:id="rId2"/>
    <p:sldId id="472" r:id="rId3"/>
    <p:sldId id="494" r:id="rId4"/>
    <p:sldId id="489" r:id="rId5"/>
    <p:sldId id="492" r:id="rId6"/>
    <p:sldId id="465" r:id="rId7"/>
    <p:sldId id="466" r:id="rId8"/>
    <p:sldId id="473" r:id="rId9"/>
    <p:sldId id="477" r:id="rId10"/>
    <p:sldId id="475" r:id="rId11"/>
    <p:sldId id="474" r:id="rId12"/>
    <p:sldId id="476" r:id="rId13"/>
    <p:sldId id="480" r:id="rId14"/>
    <p:sldId id="481" r:id="rId15"/>
    <p:sldId id="482" r:id="rId16"/>
    <p:sldId id="483" r:id="rId17"/>
    <p:sldId id="484" r:id="rId18"/>
    <p:sldId id="485" r:id="rId19"/>
    <p:sldId id="488" r:id="rId20"/>
    <p:sldId id="491" r:id="rId21"/>
    <p:sldId id="468" r:id="rId22"/>
    <p:sldId id="469" r:id="rId23"/>
    <p:sldId id="471" r:id="rId24"/>
    <p:sldId id="430" r:id="rId2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p:scale>
          <a:sx n="50" d="100"/>
          <a:sy n="50" d="100"/>
        </p:scale>
        <p:origin x="-1650" y="-131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195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D6AE06DD-5E69-4767-AEF0-3A53F24CD83E}" type="slidenum">
              <a:rPr lang="en-US" sz="1200"/>
              <a:pPr algn="r"/>
              <a:t>14</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27B8D8D0-E501-4C57-B700-E83BED6F4B1F}" type="slidenum">
              <a:rPr lang="en-US" sz="1200"/>
              <a:pPr algn="r"/>
              <a:t>15</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D34D5196-B7E7-4EDD-8D03-E86EA4F05302}" type="slidenum">
              <a:rPr lang="en-US" sz="1200"/>
              <a:pPr algn="r"/>
              <a:t>16</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92E3CA60-D438-48EF-8C0F-3055F8C15478}" type="slidenum">
              <a:rPr lang="en-US" sz="1200"/>
              <a:pPr algn="r"/>
              <a:t>17</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7A29742F-17C4-4BC7-8F0C-BC1A2848E42E}" type="slidenum">
              <a:rPr lang="en-US" sz="1200"/>
              <a:pPr algn="r"/>
              <a:t>18</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472C79CC-DDBB-4B9B-81D8-0F85FC3A127D}" type="slidenum">
              <a:rPr lang="en-US" sz="1200"/>
              <a:pPr algn="r"/>
              <a:t>19</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B34892BB-9A1A-4F04-B66C-A4C35C99F77A}" type="slidenum">
              <a:rPr lang="en-US" smtClean="0"/>
              <a:pPr/>
              <a:t>21</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077AA6A1-E319-412F-A9F2-8AA260277A1D}" type="slidenum">
              <a:rPr lang="en-US" smtClean="0"/>
              <a:pPr/>
              <a:t>22</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5F158B58-F3B5-4E76-84DB-D003C9E1AC29}" type="slidenum">
              <a:rPr lang="en-US" smtClean="0"/>
              <a:pPr/>
              <a:t>23</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24</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C89281E6-9644-418D-BBD7-E0155833D379}" type="slidenum">
              <a:rPr lang="en-US" sz="1200"/>
              <a:pPr algn="r"/>
              <a:t>8</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D2CB2EEB-D9ED-4CE4-81F8-559358674638}" type="slidenum">
              <a:rPr lang="en-US" sz="1200"/>
              <a:pPr algn="r"/>
              <a:t>9</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B9A22BE3-5D99-4F70-908E-CC8CA890310E}" type="slidenum">
              <a:rPr lang="en-US" sz="1200"/>
              <a:pPr algn="r"/>
              <a:t>10</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11FFEABB-3CAF-4884-A29C-77052919A040}" type="slidenum">
              <a:rPr lang="en-US" sz="1200"/>
              <a:pPr algn="r"/>
              <a:t>11</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3960FB82-6103-4F3F-AB00-5D86E7E14D85}" type="slidenum">
              <a:rPr lang="en-US" sz="1200"/>
              <a:pPr algn="r"/>
              <a:t>12</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F0557426-6870-43AF-B4E6-DE6B768545E0}" type="slidenum">
              <a:rPr lang="en-US" sz="1200"/>
              <a:pPr algn="r"/>
              <a:t>13</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University of the Arts workshop</a:t>
            </a:r>
            <a:br>
              <a:rPr lang="en-GB" sz="3600" dirty="0" smtClean="0"/>
            </a:br>
            <a:r>
              <a:rPr lang="en-GB" sz="3600" dirty="0" smtClean="0"/>
              <a:t>Fair Assessment </a:t>
            </a:r>
            <a:br>
              <a:rPr lang="en-GB" sz="3600" dirty="0" smtClean="0"/>
            </a:br>
            <a:r>
              <a:rPr lang="en-GB" sz="1800" dirty="0" smtClean="0"/>
              <a:t>16 January 2012</a:t>
            </a:r>
            <a:br>
              <a:rPr lang="en-GB" sz="1800" dirty="0" smtClean="0"/>
            </a:br>
            <a:endParaRPr lang="en-GB" sz="1800" dirty="0" smtClean="0"/>
          </a:p>
        </p:txBody>
      </p:sp>
      <p:sp>
        <p:nvSpPr>
          <p:cNvPr id="15362" name="Rectangle 3"/>
          <p:cNvSpPr>
            <a:spLocks noGrp="1" noChangeArrowheads="1"/>
          </p:cNvSpPr>
          <p:nvPr>
            <p:ph type="subTitle" idx="1"/>
          </p:nvPr>
        </p:nvSpPr>
        <p:spPr>
          <a:xfrm>
            <a:off x="357158" y="2786063"/>
            <a:ext cx="6878667"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 &amp; Honorary Fellow, University of Northumbria</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en-GB" smtClean="0"/>
              <a:t>What is plagiarism?</a:t>
            </a:r>
          </a:p>
        </p:txBody>
      </p:sp>
      <p:sp>
        <p:nvSpPr>
          <p:cNvPr id="6147" name="Rectangle 3"/>
          <p:cNvSpPr>
            <a:spLocks noGrp="1" noChangeArrowheads="1"/>
          </p:cNvSpPr>
          <p:nvPr>
            <p:ph type="body" idx="4294967295"/>
          </p:nvPr>
        </p:nvSpPr>
        <p:spPr/>
        <p:txBody>
          <a:bodyPr/>
          <a:lstStyle/>
          <a:p>
            <a:pPr eaLnBrk="1" hangingPunct="1"/>
            <a:r>
              <a:rPr lang="en-GB" smtClean="0"/>
              <a:t>Passing off someone else’s work as your own.</a:t>
            </a:r>
          </a:p>
          <a:p>
            <a:pPr eaLnBrk="1" hangingPunct="1"/>
            <a:r>
              <a:rPr lang="en-GB" smtClean="0"/>
              <a:t>Wholesale ‘lifting’ of entire assignments/ texts.</a:t>
            </a:r>
          </a:p>
          <a:p>
            <a:pPr eaLnBrk="1" hangingPunct="1"/>
            <a:r>
              <a:rPr lang="en-GB" smtClean="0"/>
              <a:t>Patching and paraphrasing.</a:t>
            </a:r>
          </a:p>
          <a:p>
            <a:pPr eaLnBrk="1" hangingPunct="1"/>
            <a:r>
              <a:rPr lang="en-GB" smtClean="0"/>
              <a:t>Purchasing or commissioning work.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eaLnBrk="1" hangingPunct="1"/>
            <a:r>
              <a:rPr lang="en-GB" smtClean="0"/>
              <a:t>How do new technologies change things?</a:t>
            </a:r>
          </a:p>
        </p:txBody>
      </p:sp>
      <p:sp>
        <p:nvSpPr>
          <p:cNvPr id="5123" name="Rectangle 3"/>
          <p:cNvSpPr>
            <a:spLocks noGrp="1" noChangeArrowheads="1"/>
          </p:cNvSpPr>
          <p:nvPr>
            <p:ph type="body" idx="4294967295"/>
          </p:nvPr>
        </p:nvSpPr>
        <p:spPr/>
        <p:txBody>
          <a:bodyPr/>
          <a:lstStyle/>
          <a:p>
            <a:pPr eaLnBrk="1" hangingPunct="1">
              <a:buFontTx/>
              <a:buNone/>
            </a:pPr>
            <a:r>
              <a:rPr lang="en-GB" smtClean="0"/>
              <a:t>“Plagiarism used to be hard work…hours in the library, researching what to copy..the plagiarist used to learn a lot while trying to get out of doing the work”</a:t>
            </a:r>
          </a:p>
          <a:p>
            <a:pPr eaLnBrk="1" hangingPunct="1">
              <a:buFontTx/>
              <a:buNone/>
            </a:pPr>
            <a:r>
              <a:rPr lang="en-GB" smtClean="0"/>
              <a:t>Jim Evans, University of Warwick, quoted by Jude Carroll, Oxford Brookes University.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r>
              <a:rPr lang="en-GB" smtClean="0"/>
              <a:t>What about unintentional plagiarism?</a:t>
            </a:r>
          </a:p>
        </p:txBody>
      </p:sp>
      <p:sp>
        <p:nvSpPr>
          <p:cNvPr id="7171" name="Rectangle 3"/>
          <p:cNvSpPr>
            <a:spLocks noGrp="1" noChangeArrowheads="1"/>
          </p:cNvSpPr>
          <p:nvPr>
            <p:ph type="body" idx="4294967295"/>
          </p:nvPr>
        </p:nvSpPr>
        <p:spPr/>
        <p:txBody>
          <a:bodyPr/>
          <a:lstStyle/>
          <a:p>
            <a:pPr eaLnBrk="1" hangingPunct="1"/>
            <a:r>
              <a:rPr lang="en-GB" smtClean="0"/>
              <a:t>Readers may not be conscious how much they have themselves absorbed;</a:t>
            </a:r>
          </a:p>
          <a:p>
            <a:pPr eaLnBrk="1" hangingPunct="1"/>
            <a:r>
              <a:rPr lang="en-GB" smtClean="0"/>
              <a:t>Schools may encourage the learning and re-use of model answers;</a:t>
            </a:r>
          </a:p>
          <a:p>
            <a:pPr eaLnBrk="1" hangingPunct="1"/>
            <a:r>
              <a:rPr lang="en-GB" smtClean="0"/>
              <a:t>In some cultures, your teacher or text books are honoured sources and there is nothing in appropriate about repeating their words.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GB" smtClean="0"/>
              <a:t>Four strategies to control plagiarism and cheating</a:t>
            </a:r>
          </a:p>
        </p:txBody>
      </p:sp>
      <p:sp>
        <p:nvSpPr>
          <p:cNvPr id="11267" name="Rectangle 3"/>
          <p:cNvSpPr>
            <a:spLocks noGrp="1" noChangeArrowheads="1"/>
          </p:cNvSpPr>
          <p:nvPr>
            <p:ph type="body" idx="4294967295"/>
          </p:nvPr>
        </p:nvSpPr>
        <p:spPr/>
        <p:txBody>
          <a:bodyPr/>
          <a:lstStyle/>
          <a:p>
            <a:pPr eaLnBrk="1" hangingPunct="1"/>
            <a:r>
              <a:rPr lang="en-GB" smtClean="0"/>
              <a:t>Use strict controls.</a:t>
            </a:r>
          </a:p>
          <a:p>
            <a:pPr eaLnBrk="1" hangingPunct="1"/>
            <a:r>
              <a:rPr lang="en-GB" smtClean="0"/>
              <a:t>Make the rules clear and have known penalties (and apply them).</a:t>
            </a:r>
          </a:p>
          <a:p>
            <a:pPr eaLnBrk="1" hangingPunct="1"/>
            <a:r>
              <a:rPr lang="en-GB" smtClean="0"/>
              <a:t>Design assessment instruments that make cheating difficult.</a:t>
            </a:r>
          </a:p>
          <a:p>
            <a:pPr eaLnBrk="1" hangingPunct="1"/>
            <a:r>
              <a:rPr lang="en-GB" smtClean="0"/>
              <a:t>Develop a climate that will reduce the likelihood of cheating.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GB" smtClean="0"/>
              <a:t>Use strict controls</a:t>
            </a:r>
            <a:br>
              <a:rPr lang="en-GB" smtClean="0"/>
            </a:br>
            <a:endParaRPr lang="en-GB" smtClean="0"/>
          </a:p>
        </p:txBody>
      </p:sp>
      <p:sp>
        <p:nvSpPr>
          <p:cNvPr id="12291" name="Rectangle 3"/>
          <p:cNvSpPr>
            <a:spLocks noGrp="1" noChangeArrowheads="1"/>
          </p:cNvSpPr>
          <p:nvPr>
            <p:ph type="body" idx="4294967295"/>
          </p:nvPr>
        </p:nvSpPr>
        <p:spPr>
          <a:xfrm>
            <a:off x="468313" y="928688"/>
            <a:ext cx="8229600" cy="5273675"/>
          </a:xfrm>
        </p:spPr>
        <p:txBody>
          <a:bodyPr/>
          <a:lstStyle/>
          <a:p>
            <a:pPr eaLnBrk="1" hangingPunct="1"/>
            <a:r>
              <a:rPr lang="en-GB" smtClean="0"/>
              <a:t>Use well-invigilated, unseen, closed book exams;</a:t>
            </a:r>
          </a:p>
          <a:p>
            <a:pPr eaLnBrk="1" hangingPunct="1"/>
            <a:r>
              <a:rPr lang="en-GB" smtClean="0"/>
              <a:t>Use computer based tests in a strict environment;</a:t>
            </a:r>
          </a:p>
          <a:p>
            <a:pPr eaLnBrk="1" hangingPunct="1"/>
            <a:r>
              <a:rPr lang="en-GB" smtClean="0"/>
              <a:t>Conduct unannounced spot tests;</a:t>
            </a:r>
          </a:p>
          <a:p>
            <a:pPr eaLnBrk="1" hangingPunct="1"/>
            <a:r>
              <a:rPr lang="en-GB" smtClean="0"/>
              <a:t>Check for mark discrepancies;</a:t>
            </a:r>
          </a:p>
          <a:p>
            <a:pPr eaLnBrk="1" hangingPunct="1"/>
            <a:r>
              <a:rPr lang="en-GB" smtClean="0"/>
              <a:t>Check identities of students being assessed;</a:t>
            </a:r>
          </a:p>
          <a:p>
            <a:pPr eaLnBrk="1" hangingPunct="1"/>
            <a:r>
              <a:rPr lang="en-GB" smtClean="0"/>
              <a:t>Install strict controls for high stakes assessments and ignore the rest.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GB" sz="3200" smtClean="0"/>
              <a:t>Use a plagiarism detection service </a:t>
            </a:r>
            <a:r>
              <a:rPr lang="en-GB" smtClean="0"/>
              <a:t/>
            </a:r>
            <a:br>
              <a:rPr lang="en-GB" smtClean="0"/>
            </a:br>
            <a:endParaRPr lang="en-GB" smtClean="0"/>
          </a:p>
        </p:txBody>
      </p:sp>
      <p:sp>
        <p:nvSpPr>
          <p:cNvPr id="13315" name="Rectangle 3"/>
          <p:cNvSpPr>
            <a:spLocks noGrp="1" noChangeArrowheads="1"/>
          </p:cNvSpPr>
          <p:nvPr>
            <p:ph type="body" idx="4294967295"/>
          </p:nvPr>
        </p:nvSpPr>
        <p:spPr/>
        <p:txBody>
          <a:bodyPr/>
          <a:lstStyle/>
          <a:p>
            <a:pPr eaLnBrk="1" hangingPunct="1"/>
            <a:r>
              <a:rPr lang="en-GB" smtClean="0"/>
              <a:t>In the UK, a JISC-supported national service is located at Northumbria university.</a:t>
            </a:r>
          </a:p>
          <a:p>
            <a:pPr eaLnBrk="1" hangingPunct="1"/>
            <a:r>
              <a:rPr lang="en-GB" smtClean="0"/>
              <a:t>It uses a traffic light system to compare electronically submitted material against a very large number of electronic sources (red = very likely to be plagiarised, green unlikely to be plagiarised).</a:t>
            </a:r>
          </a:p>
          <a:p>
            <a:pPr eaLnBrk="1" hangingPunct="1">
              <a:buFontTx/>
              <a:buNone/>
            </a:pPr>
            <a:r>
              <a:rPr lang="en-GB" smtClean="0"/>
              <a:t>http://www.submit.ac.uk/static_jisc/ac_uk_index.html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GB" smtClean="0"/>
              <a:t/>
            </a:r>
            <a:br>
              <a:rPr lang="en-GB" smtClean="0"/>
            </a:br>
            <a:r>
              <a:rPr lang="en-GB" smtClean="0"/>
              <a:t>Clear rules / known penalties </a:t>
            </a:r>
            <a:br>
              <a:rPr lang="en-GB" smtClean="0"/>
            </a:br>
            <a:endParaRPr lang="en-GB" smtClean="0"/>
          </a:p>
        </p:txBody>
      </p:sp>
      <p:sp>
        <p:nvSpPr>
          <p:cNvPr id="14339" name="Rectangle 3"/>
          <p:cNvSpPr>
            <a:spLocks noGrp="1" noChangeArrowheads="1"/>
          </p:cNvSpPr>
          <p:nvPr>
            <p:ph type="body" idx="4294967295"/>
          </p:nvPr>
        </p:nvSpPr>
        <p:spPr/>
        <p:txBody>
          <a:bodyPr/>
          <a:lstStyle/>
          <a:p>
            <a:pPr eaLnBrk="1" hangingPunct="1"/>
            <a:r>
              <a:rPr lang="en-GB" smtClean="0"/>
              <a:t>Brief students so they understand what we expect (and be honest about grey areas).</a:t>
            </a:r>
          </a:p>
          <a:p>
            <a:pPr eaLnBrk="1" hangingPunct="1"/>
            <a:r>
              <a:rPr lang="en-GB" smtClean="0"/>
              <a:t>Publicise occurrences of cheating and associated disciplinary action (without scapegoating).</a:t>
            </a:r>
          </a:p>
          <a:p>
            <a:pPr eaLnBrk="1" hangingPunct="1"/>
            <a:r>
              <a:rPr lang="en-GB" smtClean="0"/>
              <a:t>Use students to police each other (without encouraging a ‘sneak’ culture).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571500"/>
            <a:ext cx="7543800" cy="625475"/>
          </a:xfrm>
        </p:spPr>
        <p:txBody>
          <a:bodyPr/>
          <a:lstStyle/>
          <a:p>
            <a:pPr eaLnBrk="1" hangingPunct="1"/>
            <a:r>
              <a:rPr lang="en-GB" dirty="0" smtClean="0"/>
              <a:t/>
            </a:r>
            <a:br>
              <a:rPr lang="en-GB" dirty="0" smtClean="0"/>
            </a:br>
            <a:r>
              <a:rPr lang="en-GB" sz="3200" dirty="0" smtClean="0"/>
              <a:t/>
            </a:r>
            <a:br>
              <a:rPr lang="en-GB" sz="3200" dirty="0" smtClean="0"/>
            </a:br>
            <a:r>
              <a:rPr lang="en-GB" sz="3200" dirty="0" smtClean="0"/>
              <a:t>Foster good academic conduct</a:t>
            </a:r>
          </a:p>
        </p:txBody>
      </p:sp>
      <p:sp>
        <p:nvSpPr>
          <p:cNvPr id="15363" name="Rectangle 3"/>
          <p:cNvSpPr>
            <a:spLocks noGrp="1" noChangeArrowheads="1"/>
          </p:cNvSpPr>
          <p:nvPr>
            <p:ph type="body" idx="4294967295"/>
          </p:nvPr>
        </p:nvSpPr>
        <p:spPr/>
        <p:txBody>
          <a:bodyPr/>
          <a:lstStyle/>
          <a:p>
            <a:pPr eaLnBrk="1" hangingPunct="1"/>
            <a:r>
              <a:rPr lang="en-GB" dirty="0" smtClean="0"/>
              <a:t>Keep excellent records for moderation, e.g. video live assignments in the studio;</a:t>
            </a:r>
          </a:p>
          <a:p>
            <a:pPr eaLnBrk="1" hangingPunct="1"/>
            <a:r>
              <a:rPr lang="en-GB" dirty="0" smtClean="0"/>
              <a:t>Use open–book rather than closed book exams;</a:t>
            </a:r>
          </a:p>
          <a:p>
            <a:pPr eaLnBrk="1" hangingPunct="1"/>
            <a:r>
              <a:rPr lang="en-GB" dirty="0" smtClean="0"/>
              <a:t>Design assessment instruments that make cheating difficult</a:t>
            </a:r>
          </a:p>
          <a:p>
            <a:pPr eaLnBrk="1" hangingPunct="1"/>
            <a:r>
              <a:rPr lang="en-GB" dirty="0" smtClean="0"/>
              <a:t>Use assignments reliant on personal experience;</a:t>
            </a:r>
          </a:p>
          <a:p>
            <a:pPr eaLnBrk="1" hangingPunct="1"/>
            <a:r>
              <a:rPr lang="en-GB" dirty="0" smtClean="0"/>
              <a:t>Ask students to produce learning/reflective journals and critical incident accounts;</a:t>
            </a:r>
          </a:p>
          <a:p>
            <a:pPr eaLnBrk="1" hangingPunct="1"/>
            <a:r>
              <a:rPr lang="en-GB" dirty="0" smtClean="0"/>
              <a:t>Use </a:t>
            </a:r>
            <a:r>
              <a:rPr lang="en-GB" dirty="0" err="1" smtClean="0"/>
              <a:t>vivas</a:t>
            </a:r>
            <a:r>
              <a:rPr lang="en-GB" dirty="0" smtClean="0"/>
              <a:t> and orals.</a:t>
            </a:r>
          </a:p>
          <a:p>
            <a:pPr eaLnBrk="1" hangingPunct="1"/>
            <a:r>
              <a:rPr lang="en-GB" dirty="0" smtClean="0"/>
              <a:t>Design differentiated assignments.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n-GB" smtClean="0"/>
              <a:t>More anti-plagiarism assignments</a:t>
            </a:r>
          </a:p>
        </p:txBody>
      </p:sp>
      <p:sp>
        <p:nvSpPr>
          <p:cNvPr id="16387" name="Rectangle 3"/>
          <p:cNvSpPr>
            <a:spLocks noGrp="1" noChangeArrowheads="1"/>
          </p:cNvSpPr>
          <p:nvPr>
            <p:ph type="body" idx="4294967295"/>
          </p:nvPr>
        </p:nvSpPr>
        <p:spPr/>
        <p:txBody>
          <a:bodyPr/>
          <a:lstStyle/>
          <a:p>
            <a:pPr eaLnBrk="1" hangingPunct="1"/>
            <a:r>
              <a:rPr lang="en-GB" smtClean="0"/>
              <a:t>Provide assignments with choice and individual activity.</a:t>
            </a:r>
          </a:p>
          <a:p>
            <a:pPr eaLnBrk="1" hangingPunct="1"/>
            <a:r>
              <a:rPr lang="en-GB" smtClean="0"/>
              <a:t>Use computer based assessment.</a:t>
            </a:r>
          </a:p>
          <a:p>
            <a:pPr eaLnBrk="1" hangingPunct="1"/>
            <a:r>
              <a:rPr lang="en-GB" smtClean="0"/>
              <a:t>Involve 3</a:t>
            </a:r>
            <a:r>
              <a:rPr lang="en-GB" baseline="30000" smtClean="0"/>
              <a:t>rd</a:t>
            </a:r>
            <a:r>
              <a:rPr lang="en-GB" smtClean="0"/>
              <a:t> party verification.</a:t>
            </a:r>
          </a:p>
          <a:p>
            <a:pPr eaLnBrk="1" hangingPunct="1"/>
            <a:r>
              <a:rPr lang="en-GB" smtClean="0"/>
              <a:t>Ask them to provide photocopied annotated source material.</a:t>
            </a:r>
          </a:p>
          <a:p>
            <a:pPr eaLnBrk="1" hangingPunct="1"/>
            <a:endParaRPr lang="en-GB"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GB" smtClean="0"/>
              <a:t>Further improving the climate</a:t>
            </a:r>
          </a:p>
        </p:txBody>
      </p:sp>
      <p:sp>
        <p:nvSpPr>
          <p:cNvPr id="19459" name="Rectangle 3"/>
          <p:cNvSpPr>
            <a:spLocks noGrp="1" noChangeArrowheads="1"/>
          </p:cNvSpPr>
          <p:nvPr>
            <p:ph type="body" idx="4294967295"/>
          </p:nvPr>
        </p:nvSpPr>
        <p:spPr/>
        <p:txBody>
          <a:bodyPr/>
          <a:lstStyle/>
          <a:p>
            <a:pPr eaLnBrk="1" hangingPunct="1"/>
            <a:r>
              <a:rPr lang="en-GB" dirty="0" smtClean="0"/>
              <a:t>Help students to feel they have some control over their learning;</a:t>
            </a:r>
          </a:p>
          <a:p>
            <a:pPr eaLnBrk="1" hangingPunct="1"/>
            <a:r>
              <a:rPr lang="en-GB" dirty="0" smtClean="0"/>
              <a:t>Recognise competing pressures on student time and help students who are struggling;</a:t>
            </a:r>
          </a:p>
          <a:p>
            <a:pPr eaLnBrk="1" hangingPunct="1"/>
            <a:r>
              <a:rPr lang="en-GB" dirty="0" smtClean="0"/>
              <a:t>Foster student motivation;</a:t>
            </a:r>
          </a:p>
          <a:p>
            <a:pPr eaLnBrk="1" hangingPunct="1"/>
            <a:r>
              <a:rPr lang="en-GB" dirty="0" smtClean="0"/>
              <a:t>Integrate assessment with learning;</a:t>
            </a:r>
          </a:p>
          <a:p>
            <a:pPr eaLnBrk="1" hangingPunct="1"/>
            <a:r>
              <a:rPr lang="en-GB" dirty="0" smtClean="0"/>
              <a:t>Use group assessment.</a:t>
            </a:r>
          </a:p>
          <a:p>
            <a:pPr eaLnBrk="1" hangingPunct="1"/>
            <a:r>
              <a:rPr lang="en-GB" dirty="0" smtClean="0"/>
              <a:t>Involve an element of peer assessment.</a:t>
            </a:r>
          </a:p>
          <a:p>
            <a:pPr eaLnBrk="1" hangingPunct="1"/>
            <a:r>
              <a:rPr lang="en-GB" dirty="0" smtClean="0"/>
              <a:t>Give students tasks in learning teams.</a:t>
            </a:r>
          </a:p>
          <a:p>
            <a:pPr eaLnBrk="1" hangingPunct="1"/>
            <a:r>
              <a:rPr lang="en-GB" dirty="0" smtClean="0"/>
              <a:t>Monitor the production of assessed work: use staged assignments.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Fairness and good academic conduct</a:t>
            </a:r>
            <a:endParaRPr lang="en-GB" dirty="0"/>
          </a:p>
        </p:txBody>
      </p:sp>
      <p:sp>
        <p:nvSpPr>
          <p:cNvPr id="3" name="Content Placeholder 2"/>
          <p:cNvSpPr>
            <a:spLocks noGrp="1"/>
          </p:cNvSpPr>
          <p:nvPr>
            <p:ph idx="1"/>
          </p:nvPr>
        </p:nvSpPr>
        <p:spPr/>
        <p:txBody>
          <a:bodyPr/>
          <a:lstStyle/>
          <a:p>
            <a:pPr>
              <a:buNone/>
            </a:pPr>
            <a:r>
              <a:rPr lang="en-GB" dirty="0" smtClean="0"/>
              <a:t>Students hate unfair assessment and are more inclined to cheat and plagiarise if they consider it to be happening. In this workshop, we will consider how assessment can be designed and managed fairly. By the end of the workshop, participants will have had opportunities to :</a:t>
            </a:r>
          </a:p>
          <a:p>
            <a:pPr lvl="0"/>
            <a:r>
              <a:rPr lang="en-GB" dirty="0" smtClean="0"/>
              <a:t>Explore key elements of what students perceive as unfairness;</a:t>
            </a:r>
          </a:p>
          <a:p>
            <a:pPr lvl="0"/>
            <a:r>
              <a:rPr lang="en-GB" dirty="0" smtClean="0"/>
              <a:t>Discuss how the setting and marking of assignments can be undertaken to maximise transparency and justice;</a:t>
            </a:r>
          </a:p>
          <a:p>
            <a:pPr lvl="0"/>
            <a:r>
              <a:rPr lang="en-GB" dirty="0" smtClean="0"/>
              <a:t>Consider how best to foster good academic conduct. </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No system is completely fair, but university teachers need to demonstrate we are committed to academic integrity;</a:t>
            </a:r>
          </a:p>
          <a:p>
            <a:r>
              <a:rPr lang="en-GB" dirty="0" smtClean="0"/>
              <a:t>Students who are determined to breach good academic conduct will often find a way to do so, despite our best efforts, so we need to remain vigilant while designing </a:t>
            </a:r>
            <a:r>
              <a:rPr lang="en-GB" smtClean="0"/>
              <a:t>good systems; </a:t>
            </a:r>
            <a:endParaRPr lang="en-GB" dirty="0" smtClean="0"/>
          </a:p>
          <a:p>
            <a:r>
              <a:rPr lang="en-GB" dirty="0" smtClean="0"/>
              <a:t> We need to ensure students have trust in the fairness and justice of the academic systems within which they are working.</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type="body" idx="1"/>
          </p:nvPr>
        </p:nvSpPr>
        <p:spPr>
          <a:xfrm>
            <a:off x="250825" y="1285875"/>
            <a:ext cx="8713788" cy="5238750"/>
          </a:xfrm>
        </p:spPr>
        <p:txBody>
          <a:bodyPr/>
          <a:lstStyle/>
          <a:p>
            <a:pPr eaLnBrk="1" hangingPunct="1">
              <a:lnSpc>
                <a:spcPct val="90000"/>
              </a:lnSpc>
              <a:buNone/>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Centre for Staff Development. </a:t>
            </a:r>
          </a:p>
          <a:p>
            <a:pPr eaLnBrk="1" hangingPunct="1">
              <a:lnSpc>
                <a:spcPct val="90000"/>
              </a:lnSpc>
              <a:buNone/>
            </a:pPr>
            <a:r>
              <a:rPr lang="en-GB" sz="2000" dirty="0" smtClean="0"/>
              <a:t>Brown, S. and </a:t>
            </a:r>
            <a:r>
              <a:rPr lang="en-GB" sz="2000" dirty="0" err="1" smtClean="0"/>
              <a:t>Glasner</a:t>
            </a:r>
            <a:r>
              <a:rPr lang="en-GB" sz="2000" dirty="0" smtClean="0"/>
              <a:t>, A. (ed.) (1999) </a:t>
            </a:r>
            <a:r>
              <a:rPr lang="en-GB" sz="2000" i="1" dirty="0" smtClean="0"/>
              <a:t>Assessment Matters in Higher Education, Choosing and Using Diverse Approaches,</a:t>
            </a:r>
            <a:r>
              <a:rPr lang="en-GB" sz="2000" dirty="0" smtClean="0"/>
              <a:t> Maidenhead: Open University Press.</a:t>
            </a:r>
          </a:p>
          <a:p>
            <a:pPr eaLnBrk="1" hangingPunct="1">
              <a:lnSpc>
                <a:spcPct val="90000"/>
              </a:lnSpc>
              <a:buNone/>
            </a:pPr>
            <a:r>
              <a:rPr lang="en-GB" sz="2000" dirty="0" smtClean="0"/>
              <a:t>Brown, S. and Knight, P. (1994) </a:t>
            </a:r>
            <a:r>
              <a:rPr lang="en-GB" sz="2000" i="1" dirty="0" smtClean="0"/>
              <a:t>Assessing Learners in Higher Education,</a:t>
            </a:r>
            <a:r>
              <a:rPr lang="en-GB" sz="2000" dirty="0" smtClean="0"/>
              <a:t> London: Kogan Page.</a:t>
            </a:r>
          </a:p>
          <a:p>
            <a:pPr eaLnBrk="1" hangingPunct="1">
              <a:lnSpc>
                <a:spcPct val="90000"/>
              </a:lnSpc>
              <a:buNone/>
            </a:pPr>
            <a:r>
              <a:rPr lang="en-GB" sz="2000" dirty="0" smtClean="0"/>
              <a:t>Carroll J and Ryan J (2005) </a:t>
            </a:r>
            <a:r>
              <a:rPr lang="en-GB" sz="2000" i="1" dirty="0" smtClean="0"/>
              <a:t>Teaching International students: improving learning for all</a:t>
            </a:r>
            <a:r>
              <a:rPr lang="en-GB" sz="2000" dirty="0" smtClean="0"/>
              <a:t> Routledge SEDA series</a:t>
            </a:r>
          </a:p>
          <a:p>
            <a:pPr eaLnBrk="1" hangingPunct="1">
              <a:lnSpc>
                <a:spcPct val="90000"/>
              </a:lnSpc>
              <a:buNone/>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lnSpc>
                <a:spcPct val="90000"/>
              </a:lnSpc>
              <a:buNone/>
            </a:pPr>
            <a:r>
              <a:rPr lang="en-GB" sz="2000" dirty="0" smtClean="0"/>
              <a:t>Flint, N R  and Johnson Bruce (2011) Towards fairer university assessment: addressing the concerns of students Routledge.</a:t>
            </a:r>
          </a:p>
          <a:p>
            <a:pPr eaLnBrk="1" hangingPunct="1">
              <a:lnSpc>
                <a:spcPct val="90000"/>
              </a:lnSpc>
              <a:buNone/>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a:t>
            </a:r>
            <a:r>
              <a:rPr lang="en-GB" sz="2000" dirty="0" smtClean="0"/>
              <a:t> Maidenhead: SRHE/Open University Press.</a:t>
            </a:r>
          </a:p>
          <a:p>
            <a:pPr eaLnBrk="1" hangingPunct="1">
              <a:lnSpc>
                <a:spcPct val="90000"/>
              </a:lnSpc>
            </a:pPr>
            <a:endParaRPr lang="en-GB" sz="2000" dirty="0" smtClean="0"/>
          </a:p>
          <a:p>
            <a:pPr eaLnBrk="1" hangingPunct="1">
              <a:lnSpc>
                <a:spcPct val="90000"/>
              </a:lnSpc>
              <a:buNone/>
            </a:pPr>
            <a:endParaRPr lang="en-US"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type="body" idx="1"/>
          </p:nvPr>
        </p:nvSpPr>
        <p:spPr>
          <a:xfrm>
            <a:off x="468313" y="1268413"/>
            <a:ext cx="8229600" cy="4933950"/>
          </a:xfrm>
        </p:spPr>
        <p:txBody>
          <a:bodyPr/>
          <a:lstStyle/>
          <a:p>
            <a:pPr eaLnBrk="1" hangingPunct="1">
              <a:lnSpc>
                <a:spcPct val="90000"/>
              </a:lnSpc>
              <a:buNone/>
            </a:pPr>
            <a:r>
              <a:rPr lang="en-GB" sz="2000" dirty="0" smtClean="0"/>
              <a:t>Hunt, L and Chalmers, D. </a:t>
            </a:r>
            <a:r>
              <a:rPr lang="en-GB" sz="2000" smtClean="0"/>
              <a:t>(2012) </a:t>
            </a:r>
            <a:r>
              <a:rPr lang="en-GB" sz="2000" i="1" smtClean="0"/>
              <a:t>University Teaching in Focus: a learning-centred approach</a:t>
            </a:r>
            <a:r>
              <a:rPr lang="en-GB" sz="2000" smtClean="0"/>
              <a:t>, Abingdon, Routledge </a:t>
            </a:r>
          </a:p>
          <a:p>
            <a:pPr eaLnBrk="1" hangingPunct="1">
              <a:lnSpc>
                <a:spcPct val="90000"/>
              </a:lnSpc>
              <a:buNone/>
            </a:pPr>
            <a:r>
              <a:rPr lang="en-GB" sz="2000" smtClean="0"/>
              <a:t>Kneale</a:t>
            </a:r>
            <a:r>
              <a:rPr lang="en-GB" sz="2000" dirty="0" smtClean="0"/>
              <a:t>, P. E. (1997) </a:t>
            </a:r>
            <a:r>
              <a:rPr lang="en-GB" sz="2000" i="1" dirty="0" smtClean="0"/>
              <a:t>The rise of the "strategic student": how can we adapt to cope?</a:t>
            </a:r>
            <a:r>
              <a:rPr lang="en-GB" sz="2000" dirty="0" smtClean="0"/>
              <a:t> in Armstrong, S., Thompson, G. and Brown, S. (</a:t>
            </a:r>
            <a:r>
              <a:rPr lang="en-GB" sz="2000" dirty="0" err="1" smtClean="0"/>
              <a:t>eds</a:t>
            </a:r>
            <a:r>
              <a:rPr lang="en-GB" sz="2000" dirty="0" smtClean="0"/>
              <a:t>) </a:t>
            </a:r>
            <a:r>
              <a:rPr lang="en-GB" sz="2000" i="1" dirty="0" smtClean="0"/>
              <a:t>Facing up to Radical Changes in Universities and Colleges,</a:t>
            </a:r>
            <a:r>
              <a:rPr lang="en-GB" sz="2000" dirty="0" smtClean="0"/>
              <a:t> 119-139 London: Kogan Page.</a:t>
            </a:r>
          </a:p>
          <a:p>
            <a:pPr eaLnBrk="1" hangingPunct="1">
              <a:lnSpc>
                <a:spcPct val="80000"/>
              </a:lnSpc>
              <a:buNone/>
            </a:pPr>
            <a:r>
              <a:rPr lang="en-GB" sz="1800" dirty="0" smtClean="0"/>
              <a:t>McDowell E &amp; Brown S 1998 Assessing students: cheating and plagiarism, Red Guide 10/11 University of Northumbria, Newcastle</a:t>
            </a:r>
            <a:endParaRPr lang="en-US" sz="1800" dirty="0" smtClean="0"/>
          </a:p>
          <a:p>
            <a:pPr eaLnBrk="1" hangingPunct="1">
              <a:lnSpc>
                <a:spcPct val="80000"/>
              </a:lnSpc>
              <a:buNone/>
            </a:pPr>
            <a:r>
              <a:rPr lang="en-GB" sz="2000" dirty="0" smtClean="0"/>
              <a:t>Price, M, Rust, C., Donovan, B., and Handley, K. with Bryant, R. (2012) </a:t>
            </a:r>
            <a:r>
              <a:rPr lang="en-GB" sz="2000" i="1" dirty="0" smtClean="0"/>
              <a:t>Assessment Literacy: the foundation for Improving student learning</a:t>
            </a:r>
            <a:r>
              <a:rPr lang="en-GB" sz="2000" dirty="0" smtClean="0"/>
              <a:t>, Oxford, Oxford Centre for Staff and learning Development.</a:t>
            </a:r>
          </a:p>
          <a:p>
            <a:pPr eaLnBrk="1" hangingPunct="1">
              <a:lnSpc>
                <a:spcPct val="80000"/>
              </a:lnSpc>
              <a:buNone/>
            </a:pPr>
            <a:r>
              <a:rPr lang="en-GB" sz="2000" dirty="0" smtClean="0"/>
              <a:t>Pickford, R. and Brown, S. (2006) </a:t>
            </a:r>
            <a:r>
              <a:rPr lang="en-GB" sz="2000" i="1" dirty="0" smtClean="0"/>
              <a:t>Assessing skills and practice</a:t>
            </a:r>
            <a:r>
              <a:rPr lang="en-GB" sz="2000" dirty="0" smtClean="0"/>
              <a:t> London: Routledge.</a:t>
            </a:r>
          </a:p>
          <a:p>
            <a:pPr eaLnBrk="1" hangingPunct="1">
              <a:lnSpc>
                <a:spcPct val="80000"/>
              </a:lnSpc>
              <a:buNone/>
            </a:pPr>
            <a:r>
              <a:rPr lang="en-GB" sz="2000" dirty="0" smtClean="0">
                <a:cs typeface="Times New Roman" pitchFamily="18" charset="0"/>
              </a:rPr>
              <a:t>Race, P. (2001) </a:t>
            </a:r>
            <a:r>
              <a:rPr lang="en-GB" sz="2000" i="1" dirty="0" smtClean="0">
                <a:cs typeface="Times New Roman" pitchFamily="18" charset="0"/>
              </a:rPr>
              <a:t>A Briefing on Self, Peer &amp; Group Assessment</a:t>
            </a:r>
            <a:r>
              <a:rPr lang="en-GB" sz="2000" dirty="0" smtClean="0">
                <a:cs typeface="Times New Roman" pitchFamily="18" charset="0"/>
              </a:rPr>
              <a:t> in LTSN Generic Centre Assessment Series No 9 LTSN York.</a:t>
            </a:r>
            <a:r>
              <a:rPr lang="en-GB" sz="2000" dirty="0" smtClean="0"/>
              <a:t> Race P. (2006) </a:t>
            </a:r>
            <a:r>
              <a:rPr lang="en-GB" sz="2000" i="1" dirty="0" smtClean="0"/>
              <a:t>The lecturer’s toolkit (3rd edition)</a:t>
            </a:r>
            <a:r>
              <a:rPr lang="en-GB" sz="2000" dirty="0" smtClean="0"/>
              <a:t> London: Routledge.</a:t>
            </a:r>
          </a:p>
          <a:p>
            <a:pPr eaLnBrk="1" hangingPunct="1">
              <a:lnSpc>
                <a:spcPct val="80000"/>
              </a:lnSpc>
              <a:buNone/>
            </a:pPr>
            <a:endParaRPr lang="en-GB" sz="2000" dirty="0" smtClean="0"/>
          </a:p>
          <a:p>
            <a:pPr eaLnBrk="1" hangingPunct="1">
              <a:lnSpc>
                <a:spcPct val="90000"/>
              </a:lnSpc>
            </a:pPr>
            <a:endParaRPr lang="en-GB" sz="2000" dirty="0" smtClean="0"/>
          </a:p>
          <a:p>
            <a:pPr eaLnBrk="1" hangingPunct="1">
              <a:lnSpc>
                <a:spcPct val="90000"/>
              </a:lnSpc>
            </a:pPr>
            <a:endParaRPr lang="en-GB" sz="2000" dirty="0" smtClean="0"/>
          </a:p>
          <a:p>
            <a:pPr eaLnBrk="1" hangingPunct="1">
              <a:lnSpc>
                <a:spcPct val="90000"/>
              </a:lnSpc>
            </a:pPr>
            <a:endParaRPr lang="en-GB"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dirty="0" smtClean="0"/>
              <a:t>Useful references 3</a:t>
            </a:r>
          </a:p>
        </p:txBody>
      </p:sp>
      <p:sp>
        <p:nvSpPr>
          <p:cNvPr id="53251" name="Rectangle 3"/>
          <p:cNvSpPr>
            <a:spLocks noGrp="1" noChangeArrowheads="1"/>
          </p:cNvSpPr>
          <p:nvPr>
            <p:ph type="body" idx="1"/>
          </p:nvPr>
        </p:nvSpPr>
        <p:spPr>
          <a:xfrm>
            <a:off x="468313" y="1285875"/>
            <a:ext cx="8229600" cy="5095875"/>
          </a:xfrm>
        </p:spPr>
        <p:txBody>
          <a:bodyPr/>
          <a:lstStyle/>
          <a:p>
            <a:pPr eaLnBrk="1" hangingPunct="1">
              <a:lnSpc>
                <a:spcPct val="90000"/>
              </a:lnSpc>
              <a:buNone/>
            </a:pPr>
            <a:r>
              <a:rPr lang="en-GB" sz="2000" dirty="0" smtClean="0"/>
              <a:t>Race P (2006) </a:t>
            </a:r>
            <a:r>
              <a:rPr lang="en-GB" sz="2000" i="1" dirty="0" smtClean="0"/>
              <a:t>The Lecturers toolkit</a:t>
            </a:r>
            <a:r>
              <a:rPr lang="en-GB" sz="2000" dirty="0" smtClean="0"/>
              <a:t> 3</a:t>
            </a:r>
            <a:r>
              <a:rPr lang="en-GB" sz="2000" baseline="30000" dirty="0" smtClean="0"/>
              <a:t>rd</a:t>
            </a:r>
            <a:r>
              <a:rPr lang="en-GB" sz="2000" dirty="0" smtClean="0"/>
              <a:t> edition London Routledge</a:t>
            </a:r>
          </a:p>
          <a:p>
            <a:pPr eaLnBrk="1" hangingPunct="1">
              <a:lnSpc>
                <a:spcPct val="90000"/>
              </a:lnSpc>
              <a:buNone/>
            </a:pPr>
            <a:r>
              <a:rPr lang="en-GB" sz="2000" dirty="0" smtClean="0"/>
              <a:t>Race P and Pickford R (2007) </a:t>
            </a:r>
            <a:r>
              <a:rPr lang="en-GB" sz="2000" i="1" dirty="0" smtClean="0"/>
              <a:t>Making Teaching work: Teaching smarter in post-compulsory education</a:t>
            </a:r>
            <a:r>
              <a:rPr lang="en-GB" sz="2000" dirty="0" smtClean="0"/>
              <a:t>, London, Sage</a:t>
            </a:r>
          </a:p>
          <a:p>
            <a:pPr eaLnBrk="1" hangingPunct="1">
              <a:lnSpc>
                <a:spcPct val="90000"/>
              </a:lnSpc>
              <a:buNone/>
            </a:pPr>
            <a:r>
              <a:rPr lang="en-GB" sz="2000" dirty="0" smtClean="0"/>
              <a:t>Rust, C., Price, M. and O’Donovan, B. (2003). Improving students’ learning by developing their understanding of assessment criteria and processes. </a:t>
            </a:r>
            <a:r>
              <a:rPr lang="en-GB" sz="2000" i="1" dirty="0" smtClean="0"/>
              <a:t>Assessment and Evaluation in Higher Education. 28 (2), 147-164.</a:t>
            </a:r>
          </a:p>
          <a:p>
            <a:pPr>
              <a:buNone/>
            </a:pPr>
            <a:r>
              <a:rPr lang="en-GB" sz="2000" dirty="0" smtClean="0"/>
              <a:t>K </a:t>
            </a:r>
            <a:r>
              <a:rPr lang="en-GB" sz="2000" dirty="0" err="1" smtClean="0"/>
              <a:t>Sambell</a:t>
            </a:r>
            <a:r>
              <a:rPr lang="en-GB" sz="2000" dirty="0" smtClean="0"/>
              <a:t>, S Brown, L McDowell, (1997) ‘But is it fair? An exploratory study of </a:t>
            </a:r>
            <a:r>
              <a:rPr lang="en-GB" sz="2000" dirty="0" err="1" smtClean="0"/>
              <a:t>stduent</a:t>
            </a:r>
            <a:r>
              <a:rPr lang="en-GB" sz="2000" dirty="0" smtClean="0"/>
              <a:t> perceptions of the consequential validity of assessment.’ Studies in Educational Evaluation v23 n4 p349-71</a:t>
            </a:r>
          </a:p>
          <a:p>
            <a:pPr eaLnBrk="1" hangingPunct="1">
              <a:lnSpc>
                <a:spcPct val="90000"/>
              </a:lnSpc>
              <a:buNone/>
            </a:pPr>
            <a:r>
              <a:rPr lang="en-GB" sz="2000" dirty="0" err="1" smtClean="0"/>
              <a:t>Sambell</a:t>
            </a:r>
            <a:r>
              <a:rPr lang="en-GB" sz="2000" dirty="0" smtClean="0"/>
              <a:t>, K., McDowell, L. and Montgomery, C. (2012) </a:t>
            </a:r>
            <a:r>
              <a:rPr lang="en-GB" sz="2000" i="1" dirty="0" smtClean="0"/>
              <a:t>Assessment for Learning in Higher Education</a:t>
            </a:r>
            <a:r>
              <a:rPr lang="en-GB" sz="2000" dirty="0" smtClean="0"/>
              <a:t> Abingdon, Routledge</a:t>
            </a:r>
          </a:p>
          <a:p>
            <a:pPr eaLnBrk="1" hangingPunct="1">
              <a:lnSpc>
                <a:spcPct val="90000"/>
              </a:lnSpc>
              <a:buNone/>
            </a:pPr>
            <a:r>
              <a:rPr lang="en-GB" sz="2000" dirty="0" err="1" smtClean="0"/>
              <a:t>Stefani</a:t>
            </a:r>
            <a:r>
              <a:rPr lang="en-GB" sz="2000" dirty="0" smtClean="0"/>
              <a:t> L and Carroll J (2001)</a:t>
            </a:r>
            <a:r>
              <a:rPr lang="en-GB" sz="2000" dirty="0" smtClean="0">
                <a:solidFill>
                  <a:srgbClr val="313063"/>
                </a:solidFill>
              </a:rPr>
              <a:t>A Briefing on Plagiarism</a:t>
            </a:r>
            <a:r>
              <a:rPr lang="en-GB" sz="2000" dirty="0" smtClean="0"/>
              <a:t> http://www.ltsn.ac.uk/application.asp?app=resources.asp&amp;process=full_record&amp;section=generic&amp;id=10</a:t>
            </a:r>
          </a:p>
          <a:p>
            <a:pPr eaLnBrk="1" hangingPunct="1">
              <a:lnSpc>
                <a:spcPct val="90000"/>
              </a:lnSpc>
            </a:pPr>
            <a:endParaRPr lang="en-GB" sz="2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What students think...</a:t>
            </a:r>
            <a:br>
              <a:rPr lang="en-GB" sz="3600" b="1" dirty="0" smtClean="0"/>
            </a:br>
            <a:r>
              <a:rPr lang="en-GB" sz="2400" b="1" dirty="0" smtClean="0"/>
              <a:t>(Flint and Johnson, 2011, p.2)</a:t>
            </a:r>
            <a:endParaRPr lang="en-GB" sz="3600" b="1" dirty="0"/>
          </a:p>
        </p:txBody>
      </p:sp>
      <p:sp>
        <p:nvSpPr>
          <p:cNvPr id="3" name="Content Placeholder 2"/>
          <p:cNvSpPr>
            <a:spLocks noGrp="1"/>
          </p:cNvSpPr>
          <p:nvPr>
            <p:ph idx="1"/>
          </p:nvPr>
        </p:nvSpPr>
        <p:spPr/>
        <p:txBody>
          <a:bodyPr/>
          <a:lstStyle/>
          <a:p>
            <a:pPr>
              <a:lnSpc>
                <a:spcPct val="100000"/>
              </a:lnSpc>
              <a:buSzPct val="100000"/>
              <a:buNone/>
            </a:pPr>
            <a:r>
              <a:rPr lang="en-GB" sz="2400" dirty="0" smtClean="0"/>
              <a:t>Student evaluations frequently reveal poor assessment practices that:</a:t>
            </a:r>
          </a:p>
          <a:p>
            <a:pPr>
              <a:lnSpc>
                <a:spcPct val="100000"/>
              </a:lnSpc>
              <a:buSzPct val="100000"/>
              <a:buFont typeface="+mj-lt"/>
              <a:buAutoNum type="arabicPeriod"/>
            </a:pPr>
            <a:r>
              <a:rPr lang="en-GB" sz="2400" dirty="0" smtClean="0"/>
              <a:t>Lack authenticity and relevance to real world tasks;</a:t>
            </a:r>
          </a:p>
          <a:p>
            <a:pPr>
              <a:lnSpc>
                <a:spcPct val="100000"/>
              </a:lnSpc>
              <a:buSzPct val="100000"/>
              <a:buFont typeface="+mj-lt"/>
              <a:buAutoNum type="arabicPeriod"/>
            </a:pPr>
            <a:r>
              <a:rPr lang="en-GB" sz="2400" dirty="0" smtClean="0"/>
              <a:t>Make unreasonable demands on students;</a:t>
            </a:r>
          </a:p>
          <a:p>
            <a:pPr>
              <a:lnSpc>
                <a:spcPct val="100000"/>
              </a:lnSpc>
              <a:buSzPct val="100000"/>
              <a:buFont typeface="+mj-lt"/>
              <a:buAutoNum type="arabicPeriod"/>
            </a:pPr>
            <a:r>
              <a:rPr lang="en-GB" sz="2400" dirty="0" smtClean="0"/>
              <a:t>Are narrow in scope;</a:t>
            </a:r>
          </a:p>
          <a:p>
            <a:pPr>
              <a:lnSpc>
                <a:spcPct val="100000"/>
              </a:lnSpc>
              <a:buSzPct val="100000"/>
              <a:buFont typeface="+mj-lt"/>
              <a:buAutoNum type="arabicPeriod"/>
            </a:pPr>
            <a:r>
              <a:rPr lang="en-GB" sz="2400" dirty="0" smtClean="0"/>
              <a:t>Have little long-term benefit;</a:t>
            </a:r>
          </a:p>
          <a:p>
            <a:pPr>
              <a:lnSpc>
                <a:spcPct val="100000"/>
              </a:lnSpc>
              <a:buSzPct val="100000"/>
              <a:buFont typeface="+mj-lt"/>
              <a:buAutoNum type="arabicPeriod"/>
            </a:pPr>
            <a:r>
              <a:rPr lang="en-GB" sz="2400" dirty="0" smtClean="0"/>
              <a:t>Fail to reward genuine effort;</a:t>
            </a:r>
          </a:p>
          <a:p>
            <a:pPr>
              <a:lnSpc>
                <a:spcPct val="100000"/>
              </a:lnSpc>
              <a:buSzPct val="100000"/>
              <a:buFont typeface="+mj-lt"/>
              <a:buAutoNum type="arabicPeriod"/>
            </a:pPr>
            <a:r>
              <a:rPr lang="en-GB" sz="2400" dirty="0" smtClean="0"/>
              <a:t>Have unclear expectations and assessment criteria;</a:t>
            </a:r>
          </a:p>
          <a:p>
            <a:pPr>
              <a:lnSpc>
                <a:spcPct val="100000"/>
              </a:lnSpc>
              <a:buSzPct val="100000"/>
              <a:buFont typeface="+mj-lt"/>
              <a:buAutoNum type="arabicPeriod"/>
            </a:pPr>
            <a:r>
              <a:rPr lang="en-GB" sz="2400" dirty="0" smtClean="0"/>
              <a:t>Fail to provide adequate feedback to students;</a:t>
            </a:r>
          </a:p>
          <a:p>
            <a:pPr>
              <a:lnSpc>
                <a:spcPct val="100000"/>
              </a:lnSpc>
              <a:buSzPct val="100000"/>
              <a:buFont typeface="+mj-lt"/>
              <a:buAutoNum type="arabicPeriod"/>
            </a:pPr>
            <a:r>
              <a:rPr lang="en-GB" sz="2400" dirty="0" smtClean="0"/>
              <a:t>Rely heavily on factual recall rather than on higher-order thinking and problem-solving skills.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What do students  perceive as unfairness?</a:t>
            </a:r>
            <a:endParaRPr lang="en-GB" dirty="0"/>
          </a:p>
        </p:txBody>
      </p:sp>
      <p:sp>
        <p:nvSpPr>
          <p:cNvPr id="5" name="Content Placeholder 4"/>
          <p:cNvSpPr>
            <a:spLocks noGrp="1"/>
          </p:cNvSpPr>
          <p:nvPr>
            <p:ph idx="1"/>
          </p:nvPr>
        </p:nvSpPr>
        <p:spPr/>
        <p:txBody>
          <a:bodyPr/>
          <a:lstStyle/>
          <a:p>
            <a:r>
              <a:rPr lang="en-GB" dirty="0" smtClean="0"/>
              <a:t>Perceived favouritism and bias;</a:t>
            </a:r>
          </a:p>
          <a:p>
            <a:r>
              <a:rPr lang="en-GB" dirty="0" smtClean="0"/>
              <a:t>Poor inter-tutor reliability, where work of the same quality receives different marks from different tutors and high marks depend on the ‘luck of the draw’ in terms of who marks your efforts;</a:t>
            </a:r>
          </a:p>
          <a:p>
            <a:r>
              <a:rPr lang="en-GB" dirty="0" smtClean="0"/>
              <a:t>Hidden criteria and lack of transparency;</a:t>
            </a:r>
          </a:p>
          <a:p>
            <a:r>
              <a:rPr lang="en-GB" dirty="0" smtClean="0"/>
              <a:t>Lack of clarity about the rules of the game, particularly in relation to students from disadvantaged backgrounds;</a:t>
            </a:r>
          </a:p>
          <a:p>
            <a:r>
              <a:rPr lang="en-GB" dirty="0" smtClean="0"/>
              <a:t>Complexities around terms such as ‘authentic’, ‘original’ and ‘innovative’.</a:t>
            </a:r>
          </a:p>
          <a:p>
            <a:pPr>
              <a:buNone/>
            </a:pP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need to play fair with students by:</a:t>
            </a:r>
            <a:endParaRPr lang="en-GB" dirty="0"/>
          </a:p>
        </p:txBody>
      </p:sp>
      <p:sp>
        <p:nvSpPr>
          <p:cNvPr id="3" name="Content Placeholder 2"/>
          <p:cNvSpPr>
            <a:spLocks noGrp="1"/>
          </p:cNvSpPr>
          <p:nvPr>
            <p:ph idx="1"/>
          </p:nvPr>
        </p:nvSpPr>
        <p:spPr/>
        <p:txBody>
          <a:bodyPr/>
          <a:lstStyle/>
          <a:p>
            <a:r>
              <a:rPr lang="en-GB" dirty="0" smtClean="0"/>
              <a:t>Having ground rules to ensure equivalent (not identical) treatment of students;</a:t>
            </a:r>
          </a:p>
          <a:p>
            <a:r>
              <a:rPr lang="en-GB" dirty="0" smtClean="0"/>
              <a:t>Using joint assignment design, co-marking, effective moderation, reference to agreed benchmarks  and other means to assure inter-tutor reliability;</a:t>
            </a:r>
          </a:p>
          <a:p>
            <a:r>
              <a:rPr lang="en-GB" dirty="0" smtClean="0"/>
              <a:t>Making assessment criteria available, accessible and understandable;</a:t>
            </a:r>
          </a:p>
          <a:p>
            <a:r>
              <a:rPr lang="en-GB" dirty="0" smtClean="0"/>
              <a:t>Ensuring rules about compensation, late submission and xx are applied equally;</a:t>
            </a:r>
          </a:p>
          <a:p>
            <a:r>
              <a:rPr lang="en-GB" dirty="0" smtClean="0"/>
              <a:t>Allocating time within the curriculum to discuss and develop academic literacy in relation to contested terms.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dirty="0" smtClean="0"/>
              <a:t>We must play fair with students by avoiding using ‘final language’ (</a:t>
            </a:r>
            <a:r>
              <a:rPr lang="en-GB" sz="3200" dirty="0" err="1" smtClean="0"/>
              <a:t>Boud</a:t>
            </a:r>
            <a:r>
              <a:rPr lang="en-GB" sz="3200" dirty="0" smtClean="0"/>
              <a:t>)</a:t>
            </a:r>
          </a:p>
        </p:txBody>
      </p:sp>
      <p:sp>
        <p:nvSpPr>
          <p:cNvPr id="47107" name="Rectangle 3"/>
          <p:cNvSpPr>
            <a:spLocks noGrp="1" noChangeArrowheads="1"/>
          </p:cNvSpPr>
          <p:nvPr>
            <p:ph type="body" idx="1"/>
          </p:nvPr>
        </p:nvSpPr>
        <p:spPr/>
        <p:txBody>
          <a:bodyPr/>
          <a:lstStyle/>
          <a:p>
            <a:pPr marL="609600" indent="-609600" eaLnBrk="1" hangingPunct="1"/>
            <a:r>
              <a:rPr lang="en-GB" sz="2800" smtClean="0"/>
              <a:t>Avoid destructive criticism of the person rather than the work being assessed.</a:t>
            </a:r>
          </a:p>
          <a:p>
            <a:pPr marL="609600" indent="-609600" eaLnBrk="1" hangingPunct="1"/>
            <a:r>
              <a:rPr lang="en-GB" sz="2800" smtClean="0"/>
              <a:t>Try not to use language that is judgmental to the point of leaving students nowhere to go.</a:t>
            </a:r>
          </a:p>
          <a:p>
            <a:pPr marL="609600" indent="-609600" eaLnBrk="1" hangingPunct="1"/>
            <a:r>
              <a:rPr lang="en-GB" sz="2800" smtClean="0"/>
              <a:t>Words like “appalling”, “disastrous” and “incompetent” give students no room to manoeuvre.</a:t>
            </a:r>
          </a:p>
          <a:p>
            <a:pPr marL="609600" indent="-609600" eaLnBrk="1" hangingPunct="1"/>
            <a:r>
              <a:rPr lang="en-GB" sz="2800" smtClean="0"/>
              <a:t>However, words like ”incomparable” and “unimprovable” don’t help outstanding students to develop ipsatively either.</a:t>
            </a:r>
          </a:p>
          <a:p>
            <a:pPr marL="609600" indent="-609600" eaLnBrk="1" hangingPunct="1"/>
            <a:endParaRPr lang="en-GB"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dirty="0" smtClean="0"/>
              <a:t>And 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lnSpc>
                <a:spcPct val="80000"/>
              </a:lnSpc>
            </a:pPr>
            <a:r>
              <a:rPr lang="en-GB" sz="2800" smtClean="0"/>
              <a:t>Students at the top end of the ability range sometimes feel short changed by minimal feedback;</a:t>
            </a:r>
          </a:p>
          <a:p>
            <a:pPr eaLnBrk="1" hangingPunct="1">
              <a:lnSpc>
                <a:spcPct val="80000"/>
              </a:lnSpc>
            </a:pPr>
            <a:r>
              <a:rPr lang="en-GB" sz="2800" smtClean="0"/>
              <a:t>Students with many weaknesses easily become dispirited if there is too much negative feedback;</a:t>
            </a:r>
          </a:p>
          <a:p>
            <a:pPr eaLnBrk="1" hangingPunct="1">
              <a:lnSpc>
                <a:spcPct val="80000"/>
              </a:lnSpc>
            </a:pPr>
            <a:r>
              <a:rPr lang="en-GB" sz="2800" smtClean="0"/>
              <a:t>Consider giving an </a:t>
            </a:r>
            <a:r>
              <a:rPr lang="en-GB" sz="2800" i="1" smtClean="0"/>
              <a:t>assessment sandwich. </a:t>
            </a:r>
            <a:r>
              <a:rPr lang="en-GB" sz="2800" smtClean="0"/>
              <a:t>Start with something positive, go into the detailed critique and find something nice to say at the end (to motivate them to keep reading!);</a:t>
            </a:r>
          </a:p>
          <a:p>
            <a:pPr eaLnBrk="1" hangingPunct="1">
              <a:lnSpc>
                <a:spcPct val="80000"/>
              </a:lnSpc>
            </a:pPr>
            <a:r>
              <a:rPr lang="en-GB" sz="2800" smtClean="0"/>
              <a:t>Explore ways to incentivise reading of feedback;</a:t>
            </a:r>
          </a:p>
          <a:p>
            <a:pPr eaLnBrk="1" hangingPunct="1">
              <a:lnSpc>
                <a:spcPct val="80000"/>
              </a:lnSpc>
            </a:pPr>
            <a:r>
              <a:rPr lang="en-GB" sz="2800" smtClean="0"/>
              <a:t>Consider which medium to use for students with disabilities (e.g. don’t use bad handwriting for those with visual impairments or dyslexia!).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GB" sz="3200" smtClean="0"/>
              <a:t>Cheating and plagiarism: why have concerns about them increased?</a:t>
            </a:r>
          </a:p>
        </p:txBody>
      </p:sp>
      <p:sp>
        <p:nvSpPr>
          <p:cNvPr id="4099" name="Rectangle 3"/>
          <p:cNvSpPr>
            <a:spLocks noGrp="1" noChangeArrowheads="1"/>
          </p:cNvSpPr>
          <p:nvPr>
            <p:ph type="body" idx="4294967295"/>
          </p:nvPr>
        </p:nvSpPr>
        <p:spPr>
          <a:xfrm>
            <a:off x="457200" y="1851025"/>
            <a:ext cx="8229600" cy="4275138"/>
          </a:xfrm>
        </p:spPr>
        <p:txBody>
          <a:bodyPr/>
          <a:lstStyle/>
          <a:p>
            <a:pPr eaLnBrk="1" hangingPunct="1"/>
            <a:r>
              <a:rPr lang="en-GB" smtClean="0"/>
              <a:t>Mass access to HE.</a:t>
            </a:r>
          </a:p>
          <a:p>
            <a:pPr eaLnBrk="1" hangingPunct="1"/>
            <a:r>
              <a:rPr lang="en-GB" smtClean="0"/>
              <a:t>More reported bad practice.</a:t>
            </a:r>
          </a:p>
          <a:p>
            <a:pPr eaLnBrk="1" hangingPunct="1"/>
            <a:r>
              <a:rPr lang="en-GB" smtClean="0"/>
              <a:t>Changes in assessment practice.</a:t>
            </a:r>
          </a:p>
          <a:p>
            <a:pPr eaLnBrk="1" hangingPunct="1"/>
            <a:r>
              <a:rPr lang="en-GB" smtClean="0"/>
              <a:t>Wider use of communication and information technologies, especially the web.</a:t>
            </a:r>
          </a:p>
          <a:p>
            <a:pPr eaLnBrk="1" hangingPunct="1"/>
            <a:r>
              <a:rPr lang="en-GB" smtClean="0"/>
              <a:t>Higher stakes: the importance of getting good grades.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GB" sz="3200" smtClean="0"/>
              <a:t>What is cheating? A deliberate process to ‘get round’ the system</a:t>
            </a:r>
          </a:p>
        </p:txBody>
      </p:sp>
      <p:sp>
        <p:nvSpPr>
          <p:cNvPr id="8195" name="Rectangle 3"/>
          <p:cNvSpPr>
            <a:spLocks noGrp="1" noChangeArrowheads="1"/>
          </p:cNvSpPr>
          <p:nvPr>
            <p:ph type="body" idx="4294967295"/>
          </p:nvPr>
        </p:nvSpPr>
        <p:spPr/>
        <p:txBody>
          <a:bodyPr/>
          <a:lstStyle/>
          <a:p>
            <a:pPr eaLnBrk="1" hangingPunct="1">
              <a:buFontTx/>
              <a:buNone/>
            </a:pPr>
            <a:r>
              <a:rPr lang="en-GB" sz="2800" smtClean="0"/>
              <a:t>Newstead et al have identified a whole range of behaviours which could be regarded as cheating including: making up references, taking unauthorised material into exams, impersonation, getting special help from a tutor, question spotting, recycling assignments submitted on other courses, getting extensions with false claims of illness etc</a:t>
            </a:r>
          </a:p>
          <a:p>
            <a:pPr eaLnBrk="1" hangingPunct="1">
              <a:buFontTx/>
              <a:buNone/>
            </a:pPr>
            <a:r>
              <a:rPr lang="en-GB" sz="2000" smtClean="0"/>
              <a:t>Newstead SE, Franklyn-Stokes A and Armistead P(1996) ‘Individual differences in student cheating’ Journal of Educational Psychology 88 p229-241</a:t>
            </a:r>
          </a:p>
          <a:p>
            <a:pPr eaLnBrk="1" hangingPunct="1">
              <a:buFontTx/>
              <a:buNone/>
            </a:pPr>
            <a:endParaRPr lang="en-GB" sz="2800" smtClean="0"/>
          </a:p>
          <a:p>
            <a:pPr eaLnBrk="1" hangingPunct="1">
              <a:buFontTx/>
              <a:buNone/>
            </a:pPr>
            <a:endParaRPr lang="en-GB" sz="280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1880</Words>
  <Application>Microsoft Office PowerPoint</Application>
  <PresentationFormat>On-screen Show (4:3)</PresentationFormat>
  <Paragraphs>158</Paragraphs>
  <Slides>24</Slides>
  <Notes>19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LeedsMet template</vt:lpstr>
      <vt:lpstr>University of the Arts workshop Fair Assessment  16 January 2012 </vt:lpstr>
      <vt:lpstr>Fairness and good academic conduct</vt:lpstr>
      <vt:lpstr>What students think... (Flint and Johnson, 2011, p.2)</vt:lpstr>
      <vt:lpstr>What do students  perceive as unfairness?</vt:lpstr>
      <vt:lpstr>We need to play fair with students by:</vt:lpstr>
      <vt:lpstr>We must play fair with students by avoiding using ‘final language’ (Boud)</vt:lpstr>
      <vt:lpstr>And play fair by giving feedback to students with diverse abilities</vt:lpstr>
      <vt:lpstr>Cheating and plagiarism: why have concerns about them increased?</vt:lpstr>
      <vt:lpstr>What is cheating? A deliberate process to ‘get round’ the system</vt:lpstr>
      <vt:lpstr>What is plagiarism?</vt:lpstr>
      <vt:lpstr>How do new technologies change things?</vt:lpstr>
      <vt:lpstr>What about unintentional plagiarism?</vt:lpstr>
      <vt:lpstr>Four strategies to control plagiarism and cheating</vt:lpstr>
      <vt:lpstr>Use strict controls </vt:lpstr>
      <vt:lpstr>Use a plagiarism detection service  </vt:lpstr>
      <vt:lpstr> Clear rules / known penalties  </vt:lpstr>
      <vt:lpstr>  Foster good academic conduct</vt:lpstr>
      <vt:lpstr>More anti-plagiarism assignments</vt:lpstr>
      <vt:lpstr>Further improving the climate</vt:lpstr>
      <vt:lpstr>Conclusions</vt:lpstr>
      <vt:lpstr>Useful references: 1</vt:lpstr>
      <vt:lpstr>Useful references 2</vt:lpstr>
      <vt:lpstr>Useful references 3</vt:lpstr>
      <vt:lpstr>These and other slides will be available on my website at www.sally-brown.net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2013-01-14T10:43:56Z</dcterms:modified>
</cp:coreProperties>
</file>