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9" r:id="rId1"/>
  </p:sldMasterIdLst>
  <p:notesMasterIdLst>
    <p:notesMasterId r:id="rId47"/>
  </p:notesMasterIdLst>
  <p:handoutMasterIdLst>
    <p:handoutMasterId r:id="rId48"/>
  </p:handoutMasterIdLst>
  <p:sldIdLst>
    <p:sldId id="257" r:id="rId2"/>
    <p:sldId id="398" r:id="rId3"/>
    <p:sldId id="383" r:id="rId4"/>
    <p:sldId id="349" r:id="rId5"/>
    <p:sldId id="386" r:id="rId6"/>
    <p:sldId id="385" r:id="rId7"/>
    <p:sldId id="365" r:id="rId8"/>
    <p:sldId id="366" r:id="rId9"/>
    <p:sldId id="373" r:id="rId10"/>
    <p:sldId id="369" r:id="rId11"/>
    <p:sldId id="368" r:id="rId12"/>
    <p:sldId id="371" r:id="rId13"/>
    <p:sldId id="319" r:id="rId14"/>
    <p:sldId id="320" r:id="rId15"/>
    <p:sldId id="375" r:id="rId16"/>
    <p:sldId id="399" r:id="rId17"/>
    <p:sldId id="334" r:id="rId18"/>
    <p:sldId id="338" r:id="rId19"/>
    <p:sldId id="321" r:id="rId20"/>
    <p:sldId id="322" r:id="rId21"/>
    <p:sldId id="355" r:id="rId22"/>
    <p:sldId id="356" r:id="rId23"/>
    <p:sldId id="357" r:id="rId24"/>
    <p:sldId id="358" r:id="rId25"/>
    <p:sldId id="359" r:id="rId26"/>
    <p:sldId id="374" r:id="rId27"/>
    <p:sldId id="361" r:id="rId28"/>
    <p:sldId id="377" r:id="rId29"/>
    <p:sldId id="362" r:id="rId30"/>
    <p:sldId id="376" r:id="rId31"/>
    <p:sldId id="367" r:id="rId32"/>
    <p:sldId id="395" r:id="rId33"/>
    <p:sldId id="393" r:id="rId34"/>
    <p:sldId id="390" r:id="rId35"/>
    <p:sldId id="397" r:id="rId36"/>
    <p:sldId id="388" r:id="rId37"/>
    <p:sldId id="389" r:id="rId38"/>
    <p:sldId id="337" r:id="rId39"/>
    <p:sldId id="384" r:id="rId40"/>
    <p:sldId id="316" r:id="rId41"/>
    <p:sldId id="382" r:id="rId42"/>
    <p:sldId id="270" r:id="rId43"/>
    <p:sldId id="271" r:id="rId44"/>
    <p:sldId id="272" r:id="rId45"/>
    <p:sldId id="317" r:id="rId46"/>
  </p:sldIdLst>
  <p:sldSz cx="9144000" cy="6858000" type="screen4x3"/>
  <p:notesSz cx="6858000" cy="9144000"/>
  <p:defaultTextStyle>
    <a:defPPr>
      <a:defRPr lang="en-GB"/>
    </a:defPPr>
    <a:lvl1pPr algn="l" rtl="0" fontAlgn="base">
      <a:spcBef>
        <a:spcPct val="0"/>
      </a:spcBef>
      <a:spcAft>
        <a:spcPct val="0"/>
      </a:spcAft>
      <a:defRPr sz="3100" kern="1200">
        <a:solidFill>
          <a:schemeClr val="tx1"/>
        </a:solidFill>
        <a:latin typeface="Arial" charset="0"/>
        <a:ea typeface="+mn-ea"/>
        <a:cs typeface="+mn-cs"/>
      </a:defRPr>
    </a:lvl1pPr>
    <a:lvl2pPr marL="457200" algn="l" rtl="0" fontAlgn="base">
      <a:spcBef>
        <a:spcPct val="0"/>
      </a:spcBef>
      <a:spcAft>
        <a:spcPct val="0"/>
      </a:spcAft>
      <a:defRPr sz="3100" kern="1200">
        <a:solidFill>
          <a:schemeClr val="tx1"/>
        </a:solidFill>
        <a:latin typeface="Arial" charset="0"/>
        <a:ea typeface="+mn-ea"/>
        <a:cs typeface="+mn-cs"/>
      </a:defRPr>
    </a:lvl2pPr>
    <a:lvl3pPr marL="914400" algn="l" rtl="0" fontAlgn="base">
      <a:spcBef>
        <a:spcPct val="0"/>
      </a:spcBef>
      <a:spcAft>
        <a:spcPct val="0"/>
      </a:spcAft>
      <a:defRPr sz="3100" kern="1200">
        <a:solidFill>
          <a:schemeClr val="tx1"/>
        </a:solidFill>
        <a:latin typeface="Arial" charset="0"/>
        <a:ea typeface="+mn-ea"/>
        <a:cs typeface="+mn-cs"/>
      </a:defRPr>
    </a:lvl3pPr>
    <a:lvl4pPr marL="1371600" algn="l" rtl="0" fontAlgn="base">
      <a:spcBef>
        <a:spcPct val="0"/>
      </a:spcBef>
      <a:spcAft>
        <a:spcPct val="0"/>
      </a:spcAft>
      <a:defRPr sz="3100" kern="1200">
        <a:solidFill>
          <a:schemeClr val="tx1"/>
        </a:solidFill>
        <a:latin typeface="Arial" charset="0"/>
        <a:ea typeface="+mn-ea"/>
        <a:cs typeface="+mn-cs"/>
      </a:defRPr>
    </a:lvl4pPr>
    <a:lvl5pPr marL="1828800" algn="l" rtl="0" fontAlgn="base">
      <a:spcBef>
        <a:spcPct val="0"/>
      </a:spcBef>
      <a:spcAft>
        <a:spcPct val="0"/>
      </a:spcAft>
      <a:defRPr sz="3100" kern="1200">
        <a:solidFill>
          <a:schemeClr val="tx1"/>
        </a:solidFill>
        <a:latin typeface="Arial" charset="0"/>
        <a:ea typeface="+mn-ea"/>
        <a:cs typeface="+mn-cs"/>
      </a:defRPr>
    </a:lvl5pPr>
    <a:lvl6pPr marL="2286000" algn="l" defTabSz="914400" rtl="0" eaLnBrk="1" latinLnBrk="0" hangingPunct="1">
      <a:defRPr sz="3100" kern="1200">
        <a:solidFill>
          <a:schemeClr val="tx1"/>
        </a:solidFill>
        <a:latin typeface="Arial" charset="0"/>
        <a:ea typeface="+mn-ea"/>
        <a:cs typeface="+mn-cs"/>
      </a:defRPr>
    </a:lvl6pPr>
    <a:lvl7pPr marL="2743200" algn="l" defTabSz="914400" rtl="0" eaLnBrk="1" latinLnBrk="0" hangingPunct="1">
      <a:defRPr sz="3100" kern="1200">
        <a:solidFill>
          <a:schemeClr val="tx1"/>
        </a:solidFill>
        <a:latin typeface="Arial" charset="0"/>
        <a:ea typeface="+mn-ea"/>
        <a:cs typeface="+mn-cs"/>
      </a:defRPr>
    </a:lvl7pPr>
    <a:lvl8pPr marL="3200400" algn="l" defTabSz="914400" rtl="0" eaLnBrk="1" latinLnBrk="0" hangingPunct="1">
      <a:defRPr sz="3100" kern="1200">
        <a:solidFill>
          <a:schemeClr val="tx1"/>
        </a:solidFill>
        <a:latin typeface="Arial" charset="0"/>
        <a:ea typeface="+mn-ea"/>
        <a:cs typeface="+mn-cs"/>
      </a:defRPr>
    </a:lvl8pPr>
    <a:lvl9pPr marL="3657600" algn="l" defTabSz="914400" rtl="0" eaLnBrk="1" latinLnBrk="0" hangingPunct="1">
      <a:defRPr sz="31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99000" autoAdjust="0"/>
  </p:normalViewPr>
  <p:slideViewPr>
    <p:cSldViewPr>
      <p:cViewPr varScale="1">
        <p:scale>
          <a:sx n="104" d="100"/>
          <a:sy n="104" d="100"/>
        </p:scale>
        <p:origin x="-90" y="-120"/>
      </p:cViewPr>
      <p:guideLst>
        <p:guide orient="horz" pos="2160"/>
        <p:guide pos="2880"/>
      </p:guideLst>
    </p:cSldViewPr>
  </p:slideViewPr>
  <p:outlineViewPr>
    <p:cViewPr>
      <p:scale>
        <a:sx n="33" d="100"/>
        <a:sy n="33" d="100"/>
      </p:scale>
      <p:origin x="0" y="86892"/>
    </p:cViewPr>
  </p:outlineViewPr>
  <p:notesTextViewPr>
    <p:cViewPr>
      <p:scale>
        <a:sx n="100" d="100"/>
        <a:sy n="100" d="100"/>
      </p:scale>
      <p:origin x="0" y="0"/>
    </p:cViewPr>
  </p:notesTextViewPr>
  <p:sorterViewPr>
    <p:cViewPr>
      <p:scale>
        <a:sx n="66" d="100"/>
        <a:sy n="66" d="100"/>
      </p:scale>
      <p:origin x="0" y="1602"/>
    </p:cViewPr>
  </p:sorterViewPr>
  <p:notesViewPr>
    <p:cSldViewPr>
      <p:cViewPr varScale="1">
        <p:scale>
          <a:sx n="80" d="100"/>
          <a:sy n="80" d="100"/>
        </p:scale>
        <p:origin x="-2022"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1-10-31T11:45:26.322" idx="7">
    <p:pos x="5211" y="1145"/>
    <p:text>would it make sense to realing this with 'in both school and home'?</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8397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8397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8397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18E802B9-FBD2-4F51-8B47-337AD4DA14F7}"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286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491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86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86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286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8A7EB679-7535-4499-998C-2E4C9FDB76D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en-US" smtClean="0"/>
          </a:p>
        </p:txBody>
      </p:sp>
      <p:sp>
        <p:nvSpPr>
          <p:cNvPr id="52228" name="Slide Number Placeholder 3"/>
          <p:cNvSpPr>
            <a:spLocks noGrp="1"/>
          </p:cNvSpPr>
          <p:nvPr>
            <p:ph type="sldNum" sz="quarter" idx="5"/>
          </p:nvPr>
        </p:nvSpPr>
        <p:spPr>
          <a:noFill/>
        </p:spPr>
        <p:txBody>
          <a:bodyPr/>
          <a:lstStyle/>
          <a:p>
            <a:fld id="{96F0089A-4C76-4B6C-9FC5-45BAACABF1B0}" type="slidenum">
              <a:rPr lang="en-GB" smtClean="0"/>
              <a:pPr/>
              <a:t>10</a:t>
            </a:fld>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endParaRPr lang="en-US" smtClean="0"/>
          </a:p>
        </p:txBody>
      </p:sp>
      <p:sp>
        <p:nvSpPr>
          <p:cNvPr id="53252" name="Slide Number Placeholder 3"/>
          <p:cNvSpPr>
            <a:spLocks noGrp="1"/>
          </p:cNvSpPr>
          <p:nvPr>
            <p:ph type="sldNum" sz="quarter" idx="5"/>
          </p:nvPr>
        </p:nvSpPr>
        <p:spPr>
          <a:noFill/>
        </p:spPr>
        <p:txBody>
          <a:bodyPr/>
          <a:lstStyle/>
          <a:p>
            <a:fld id="{FBBD9661-E683-4503-875F-0428D5224DFC}" type="slidenum">
              <a:rPr lang="en-GB" smtClean="0"/>
              <a:pPr/>
              <a:t>11</a:t>
            </a:fld>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smtClean="0"/>
          </a:p>
        </p:txBody>
      </p:sp>
      <p:sp>
        <p:nvSpPr>
          <p:cNvPr id="54276" name="Slide Number Placeholder 3"/>
          <p:cNvSpPr>
            <a:spLocks noGrp="1"/>
          </p:cNvSpPr>
          <p:nvPr>
            <p:ph type="sldNum" sz="quarter" idx="5"/>
          </p:nvPr>
        </p:nvSpPr>
        <p:spPr>
          <a:noFill/>
        </p:spPr>
        <p:txBody>
          <a:bodyPr/>
          <a:lstStyle/>
          <a:p>
            <a:fld id="{ABA3C7B4-875A-45E8-80A0-057332DBCF96}" type="slidenum">
              <a:rPr lang="en-GB" smtClean="0"/>
              <a:pPr/>
              <a:t>12</a:t>
            </a:fld>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1F0D96D1-55E9-4CE5-AF86-FC2F071F13BE}" type="slidenum">
              <a:rPr lang="en-US" smtClean="0"/>
              <a:pPr/>
              <a:t>13</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r>
              <a:rPr lang="en-GB" smtClean="0"/>
              <a:t>Los métodos de evaluación influyen más en el aprendizaje del estudients que cualquier otro factor.</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A3E9E4A1-324D-41E0-86BB-6935E13CF786}" type="slidenum">
              <a:rPr lang="en-US" smtClean="0"/>
              <a:pPr/>
              <a:t>14</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r>
              <a:rPr lang="en-GB" smtClean="0"/>
              <a:t>La evaluación dbe ser parte íntegra del aprendizaje.</a:t>
            </a:r>
          </a:p>
          <a:p>
            <a:r>
              <a:rPr lang="en-GB" smtClean="0"/>
              <a:t>“Alineamiento constructivo” según Biggs</a:t>
            </a:r>
          </a:p>
          <a:p>
            <a:r>
              <a:rPr lang="en-GB" smtClean="0"/>
              <a:t>Los estudiantes prefieren tareas auténticas.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EE3BE5E-3CDC-4E67-893C-550A29F10A18}" type="slidenum">
              <a:rPr lang="en-GB" smtClean="0"/>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C5A63CB7-DE31-4194-83E9-4FF067756F45}" type="slidenum">
              <a:rPr lang="en-US" smtClean="0"/>
              <a:pPr/>
              <a:t>17</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r>
              <a:rPr lang="en-GB" smtClean="0"/>
              <a:t>La evaluación influye sobre el comportamiento del estudiante (Refs)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1091578A-4C6F-4F5D-82CF-58878E724506}" type="slidenum">
              <a:rPr lang="en-US" smtClean="0"/>
              <a:pPr/>
              <a:t>18</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r>
              <a:rPr lang="en-GB" smtClean="0"/>
              <a:t>La evaluación formativa concentra en el feedback.</a:t>
            </a:r>
          </a:p>
          <a:p>
            <a:r>
              <a:rPr lang="en-GB" smtClean="0"/>
              <a:t>La evaluación sumativa trata de una nota final.</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EE3BE5E-3CDC-4E67-893C-550A29F10A18}" type="slidenum">
              <a:rPr lang="en-GB" smtClean="0"/>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1B4A8355-6CED-46FA-95B5-811F1F72AC4C}" type="slidenum">
              <a:rPr lang="en-US" smtClean="0"/>
              <a:pPr/>
              <a:t>20</a:t>
            </a:fld>
            <a:endParaRPr lang="en-US" smtClean="0"/>
          </a:p>
        </p:txBody>
      </p:sp>
      <p:sp>
        <p:nvSpPr>
          <p:cNvPr id="60419" name="Slide Image Placeholder 1"/>
          <p:cNvSpPr>
            <a:spLocks noGrp="1" noRot="1" noChangeAspect="1" noTextEdit="1"/>
          </p:cNvSpPr>
          <p:nvPr>
            <p:ph type="sldImg"/>
          </p:nvPr>
        </p:nvSpPr>
        <p:spPr>
          <a:ln/>
        </p:spPr>
      </p:sp>
      <p:sp>
        <p:nvSpPr>
          <p:cNvPr id="60420" name="Notes Placeholder 2"/>
          <p:cNvSpPr>
            <a:spLocks noGrp="1"/>
          </p:cNvSpPr>
          <p:nvPr>
            <p:ph type="body" idx="1"/>
          </p:nvPr>
        </p:nvSpPr>
        <p:spPr>
          <a:noFill/>
          <a:ln/>
        </p:spPr>
        <p:txBody>
          <a:bodyPr/>
          <a:lstStyle/>
          <a:p>
            <a:endParaRPr lang="en-US" smtClean="0"/>
          </a:p>
        </p:txBody>
      </p:sp>
      <p:sp>
        <p:nvSpPr>
          <p:cNvPr id="60421"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97A5476-295C-4F37-9D9E-889D798F1D04}" type="slidenum">
              <a:rPr lang="en-US" sz="1200"/>
              <a:pPr algn="r"/>
              <a:t>20</a:t>
            </a:fld>
            <a:endParaRPr 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7B92CFA9-88C9-45B4-85AD-FD67D300F702}" type="slidenum">
              <a:rPr lang="en-US" smtClean="0"/>
              <a:pPr/>
              <a:t>21</a:t>
            </a:fld>
            <a:endParaRPr lang="en-US" smtClean="0"/>
          </a:p>
        </p:txBody>
      </p:sp>
      <p:sp>
        <p:nvSpPr>
          <p:cNvPr id="61443" name="Slide Image Placeholder 1"/>
          <p:cNvSpPr>
            <a:spLocks noGrp="1" noRot="1" noChangeAspect="1" noTextEdit="1"/>
          </p:cNvSpPr>
          <p:nvPr>
            <p:ph type="sldImg"/>
          </p:nvPr>
        </p:nvSpPr>
        <p:spPr>
          <a:ln/>
        </p:spPr>
      </p:sp>
      <p:sp>
        <p:nvSpPr>
          <p:cNvPr id="61444" name="Notes Placeholder 2"/>
          <p:cNvSpPr>
            <a:spLocks noGrp="1"/>
          </p:cNvSpPr>
          <p:nvPr>
            <p:ph type="body" idx="1"/>
          </p:nvPr>
        </p:nvSpPr>
        <p:spPr>
          <a:noFill/>
          <a:ln/>
        </p:spPr>
        <p:txBody>
          <a:bodyPr/>
          <a:lstStyle/>
          <a:p>
            <a:pPr eaLnBrk="1" hangingPunct="1"/>
            <a:endParaRPr lang="en-US" smtClean="0"/>
          </a:p>
        </p:txBody>
      </p:sp>
      <p:sp>
        <p:nvSpPr>
          <p:cNvPr id="6144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1D84E925-665F-4C66-B196-6E0239591013}" type="slidenum">
              <a:rPr lang="en-US" sz="1200"/>
              <a:pPr algn="r"/>
              <a:t>21</a:t>
            </a:fld>
            <a:endParaRPr 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3BBDE169-4458-4750-A78F-DBEF90C1B855}" type="slidenum">
              <a:rPr lang="en-US" smtClean="0"/>
              <a:pPr/>
              <a:t>22</a:t>
            </a:fld>
            <a:endParaRPr lang="en-US" smtClean="0"/>
          </a:p>
        </p:txBody>
      </p:sp>
      <p:sp>
        <p:nvSpPr>
          <p:cNvPr id="62467" name="Slide Image Placeholder 1"/>
          <p:cNvSpPr>
            <a:spLocks noGrp="1" noRot="1" noChangeAspect="1" noTextEdit="1"/>
          </p:cNvSpPr>
          <p:nvPr>
            <p:ph type="sldImg"/>
          </p:nvPr>
        </p:nvSpPr>
        <p:spPr>
          <a:ln/>
        </p:spPr>
      </p:sp>
      <p:sp>
        <p:nvSpPr>
          <p:cNvPr id="62468" name="Notes Placeholder 2"/>
          <p:cNvSpPr>
            <a:spLocks noGrp="1"/>
          </p:cNvSpPr>
          <p:nvPr>
            <p:ph type="body" idx="1"/>
          </p:nvPr>
        </p:nvSpPr>
        <p:spPr>
          <a:noFill/>
          <a:ln/>
        </p:spPr>
        <p:txBody>
          <a:bodyPr/>
          <a:lstStyle/>
          <a:p>
            <a:pPr eaLnBrk="1" hangingPunct="1"/>
            <a:endParaRPr lang="en-US" smtClean="0"/>
          </a:p>
        </p:txBody>
      </p:sp>
      <p:sp>
        <p:nvSpPr>
          <p:cNvPr id="6246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3CF8BA1-76B0-487E-A3A6-A7B182AFCF50}" type="slidenum">
              <a:rPr lang="en-US" sz="1200"/>
              <a:pPr algn="r"/>
              <a:t>22</a:t>
            </a:fld>
            <a:endParaRPr 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8B05B98A-C0DE-41DD-8959-9A4D5FDEE361}" type="slidenum">
              <a:rPr lang="en-US" smtClean="0"/>
              <a:pPr/>
              <a:t>23</a:t>
            </a:fld>
            <a:endParaRPr lang="en-US" smtClean="0"/>
          </a:p>
        </p:txBody>
      </p:sp>
      <p:sp>
        <p:nvSpPr>
          <p:cNvPr id="63491" name="Slide Image Placeholder 1"/>
          <p:cNvSpPr>
            <a:spLocks noGrp="1" noRot="1" noChangeAspect="1" noTextEdit="1"/>
          </p:cNvSpPr>
          <p:nvPr>
            <p:ph type="sldImg"/>
          </p:nvPr>
        </p:nvSpPr>
        <p:spPr>
          <a:ln/>
        </p:spPr>
      </p:sp>
      <p:sp>
        <p:nvSpPr>
          <p:cNvPr id="63492" name="Notes Placeholder 2"/>
          <p:cNvSpPr>
            <a:spLocks noGrp="1"/>
          </p:cNvSpPr>
          <p:nvPr>
            <p:ph type="body" idx="1"/>
          </p:nvPr>
        </p:nvSpPr>
        <p:spPr>
          <a:noFill/>
          <a:ln/>
        </p:spPr>
        <p:txBody>
          <a:bodyPr/>
          <a:lstStyle/>
          <a:p>
            <a:pPr eaLnBrk="1" hangingPunct="1"/>
            <a:endParaRPr lang="en-US" smtClean="0"/>
          </a:p>
        </p:txBody>
      </p:sp>
      <p:sp>
        <p:nvSpPr>
          <p:cNvPr id="63493"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EEDFF0F2-B7BB-4F03-8B33-97F5FCE13D2E}" type="slidenum">
              <a:rPr lang="en-US" sz="1200"/>
              <a:pPr algn="r"/>
              <a:t>23</a:t>
            </a:fld>
            <a:endParaRPr 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CAE7B6F1-7B3D-4C4A-8535-F78B55018756}" type="slidenum">
              <a:rPr lang="en-US" smtClean="0"/>
              <a:pPr/>
              <a:t>24</a:t>
            </a:fld>
            <a:endParaRPr lang="en-US" smtClean="0"/>
          </a:p>
        </p:txBody>
      </p:sp>
      <p:sp>
        <p:nvSpPr>
          <p:cNvPr id="64515" name="Slide Image Placeholder 1"/>
          <p:cNvSpPr>
            <a:spLocks noGrp="1" noRot="1" noChangeAspect="1" noTextEdit="1"/>
          </p:cNvSpPr>
          <p:nvPr>
            <p:ph type="sldImg"/>
          </p:nvPr>
        </p:nvSpPr>
        <p:spPr>
          <a:ln/>
        </p:spPr>
      </p:sp>
      <p:sp>
        <p:nvSpPr>
          <p:cNvPr id="64516" name="Notes Placeholder 2"/>
          <p:cNvSpPr>
            <a:spLocks noGrp="1"/>
          </p:cNvSpPr>
          <p:nvPr>
            <p:ph type="body" idx="1"/>
          </p:nvPr>
        </p:nvSpPr>
        <p:spPr>
          <a:noFill/>
          <a:ln/>
        </p:spPr>
        <p:txBody>
          <a:bodyPr/>
          <a:lstStyle/>
          <a:p>
            <a:pPr eaLnBrk="1" hangingPunct="1"/>
            <a:endParaRPr lang="en-US" smtClean="0"/>
          </a:p>
        </p:txBody>
      </p:sp>
      <p:sp>
        <p:nvSpPr>
          <p:cNvPr id="6451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EF2AC809-382E-4314-B27B-20A193BBC9B2}" type="slidenum">
              <a:rPr lang="en-US" sz="1200"/>
              <a:pPr algn="r"/>
              <a:t>24</a:t>
            </a:fld>
            <a:endParaRPr 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B7E9A480-BFD2-47A9-9B7B-145B06DD62F2}" type="slidenum">
              <a:rPr lang="en-US" smtClean="0"/>
              <a:pPr/>
              <a:t>25</a:t>
            </a:fld>
            <a:endParaRPr lang="en-US" smtClean="0"/>
          </a:p>
        </p:txBody>
      </p:sp>
      <p:sp>
        <p:nvSpPr>
          <p:cNvPr id="65539" name="Slide Image Placeholder 1"/>
          <p:cNvSpPr>
            <a:spLocks noGrp="1" noRot="1" noChangeAspect="1" noTextEdit="1"/>
          </p:cNvSpPr>
          <p:nvPr>
            <p:ph type="sldImg"/>
          </p:nvPr>
        </p:nvSpPr>
        <p:spPr>
          <a:ln/>
        </p:spPr>
      </p:sp>
      <p:sp>
        <p:nvSpPr>
          <p:cNvPr id="65540" name="Notes Placeholder 2"/>
          <p:cNvSpPr>
            <a:spLocks noGrp="1"/>
          </p:cNvSpPr>
          <p:nvPr>
            <p:ph type="body" idx="1"/>
          </p:nvPr>
        </p:nvSpPr>
        <p:spPr>
          <a:noFill/>
          <a:ln/>
        </p:spPr>
        <p:txBody>
          <a:bodyPr/>
          <a:lstStyle/>
          <a:p>
            <a:pPr eaLnBrk="1" hangingPunct="1"/>
            <a:endParaRPr lang="en-US" smtClean="0"/>
          </a:p>
        </p:txBody>
      </p:sp>
      <p:sp>
        <p:nvSpPr>
          <p:cNvPr id="65541"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35664DC3-ABBB-4E12-95FF-A002F169CDC4}" type="slidenum">
              <a:rPr lang="en-US" sz="1200"/>
              <a:pPr algn="r"/>
              <a:t>25</a:t>
            </a:fld>
            <a:endParaRPr 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1AF750D6-F3EA-479D-8C7A-9CADCAF191C8}" type="slidenum">
              <a:rPr lang="en-US" smtClean="0"/>
              <a:pPr/>
              <a:t>27</a:t>
            </a:fld>
            <a:endParaRPr lang="en-US" smtClean="0"/>
          </a:p>
        </p:txBody>
      </p:sp>
      <p:sp>
        <p:nvSpPr>
          <p:cNvPr id="67587" name="Slide Image Placeholder 1"/>
          <p:cNvSpPr>
            <a:spLocks noGrp="1" noRot="1" noChangeAspect="1" noTextEdit="1"/>
          </p:cNvSpPr>
          <p:nvPr>
            <p:ph type="sldImg"/>
          </p:nvPr>
        </p:nvSpPr>
        <p:spPr>
          <a:ln/>
        </p:spPr>
      </p:sp>
      <p:sp>
        <p:nvSpPr>
          <p:cNvPr id="67588" name="Notes Placeholder 2"/>
          <p:cNvSpPr>
            <a:spLocks noGrp="1"/>
          </p:cNvSpPr>
          <p:nvPr>
            <p:ph type="body" idx="1"/>
          </p:nvPr>
        </p:nvSpPr>
        <p:spPr>
          <a:noFill/>
          <a:ln/>
        </p:spPr>
        <p:txBody>
          <a:bodyPr/>
          <a:lstStyle/>
          <a:p>
            <a:pPr eaLnBrk="1" hangingPunct="1"/>
            <a:endParaRPr lang="en-US" smtClean="0"/>
          </a:p>
        </p:txBody>
      </p:sp>
      <p:sp>
        <p:nvSpPr>
          <p:cNvPr id="6758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1BE139A3-407D-43F0-AF6C-8CD56A617952}" type="slidenum">
              <a:rPr lang="en-US" sz="1200"/>
              <a:pPr algn="r"/>
              <a:t>27</a:t>
            </a:fld>
            <a:endParaRPr 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A06E6FC0-FBEF-4840-9795-5EA5435950B1}" type="slidenum">
              <a:rPr lang="en-US" smtClean="0"/>
              <a:pPr/>
              <a:t>29</a:t>
            </a:fld>
            <a:endParaRPr lang="en-US" smtClean="0"/>
          </a:p>
        </p:txBody>
      </p:sp>
      <p:sp>
        <p:nvSpPr>
          <p:cNvPr id="68611" name="Slide Image Placeholder 1"/>
          <p:cNvSpPr>
            <a:spLocks noGrp="1" noRot="1" noChangeAspect="1" noTextEdit="1"/>
          </p:cNvSpPr>
          <p:nvPr>
            <p:ph type="sldImg"/>
          </p:nvPr>
        </p:nvSpPr>
        <p:spPr>
          <a:ln/>
        </p:spPr>
      </p:sp>
      <p:sp>
        <p:nvSpPr>
          <p:cNvPr id="68612" name="Notes Placeholder 2"/>
          <p:cNvSpPr>
            <a:spLocks noGrp="1"/>
          </p:cNvSpPr>
          <p:nvPr>
            <p:ph type="body" idx="1"/>
          </p:nvPr>
        </p:nvSpPr>
        <p:spPr>
          <a:noFill/>
          <a:ln/>
        </p:spPr>
        <p:txBody>
          <a:bodyPr/>
          <a:lstStyle/>
          <a:p>
            <a:pPr eaLnBrk="1" hangingPunct="1"/>
            <a:endParaRPr lang="en-US" smtClean="0"/>
          </a:p>
        </p:txBody>
      </p:sp>
      <p:sp>
        <p:nvSpPr>
          <p:cNvPr id="68613"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3281453C-BA62-4478-889A-CFDB56BAB625}" type="slidenum">
              <a:rPr lang="en-US" sz="1200"/>
              <a:pPr algn="r"/>
              <a:t>29</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endParaRPr lang="en-US" smtClean="0"/>
          </a:p>
        </p:txBody>
      </p:sp>
      <p:sp>
        <p:nvSpPr>
          <p:cNvPr id="74756" name="Slide Number Placeholder 3"/>
          <p:cNvSpPr>
            <a:spLocks noGrp="1"/>
          </p:cNvSpPr>
          <p:nvPr>
            <p:ph type="sldNum" sz="quarter" idx="5"/>
          </p:nvPr>
        </p:nvSpPr>
        <p:spPr>
          <a:noFill/>
        </p:spPr>
        <p:txBody>
          <a:bodyPr/>
          <a:lstStyle/>
          <a:p>
            <a:fld id="{AB2FAB48-9EC9-4E6B-82F1-C9E948DE7D61}" type="slidenum">
              <a:rPr lang="en-US" smtClean="0"/>
              <a:pPr/>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eaLnBrk="1" hangingPunct="1">
              <a:spcBef>
                <a:spcPct val="0"/>
              </a:spcBef>
            </a:pPr>
            <a:endParaRPr lang="en-US" smtClean="0"/>
          </a:p>
        </p:txBody>
      </p:sp>
      <p:sp>
        <p:nvSpPr>
          <p:cNvPr id="62468" name="Slide Number Placeholder 3"/>
          <p:cNvSpPr>
            <a:spLocks noGrp="1"/>
          </p:cNvSpPr>
          <p:nvPr>
            <p:ph type="sldNum" sz="quarter" idx="5"/>
          </p:nvPr>
        </p:nvSpPr>
        <p:spPr>
          <a:noFill/>
        </p:spPr>
        <p:txBody>
          <a:bodyPr/>
          <a:lstStyle/>
          <a:p>
            <a:fld id="{4073F0A4-E933-4BB1-BC32-878BDA38A36B}" type="slidenum">
              <a:rPr lang="en-US" smtClean="0">
                <a:solidFill>
                  <a:srgbClr val="000000"/>
                </a:solidFill>
              </a:rPr>
              <a:pPr/>
              <a:t>32</a:t>
            </a:fld>
            <a:endParaRPr lang="en-US" smtClean="0">
              <a:solidFill>
                <a:srgbClr val="00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endParaRPr lang="en-US" smtClean="0"/>
          </a:p>
        </p:txBody>
      </p:sp>
      <p:sp>
        <p:nvSpPr>
          <p:cNvPr id="56324" name="Slide Number Placeholder 3"/>
          <p:cNvSpPr>
            <a:spLocks noGrp="1"/>
          </p:cNvSpPr>
          <p:nvPr>
            <p:ph type="sldNum" sz="quarter" idx="5"/>
          </p:nvPr>
        </p:nvSpPr>
        <p:spPr>
          <a:noFill/>
        </p:spPr>
        <p:txBody>
          <a:bodyPr/>
          <a:lstStyle/>
          <a:p>
            <a:fld id="{C08A5577-ADF3-4D9B-BEA8-939C31ED1AF5}" type="slidenum">
              <a:rPr lang="en-US" smtClean="0"/>
              <a:pPr/>
              <a:t>33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endParaRPr lang="en-US" smtClean="0"/>
          </a:p>
        </p:txBody>
      </p:sp>
      <p:sp>
        <p:nvSpPr>
          <p:cNvPr id="53252" name="Slide Number Placeholder 3"/>
          <p:cNvSpPr>
            <a:spLocks noGrp="1"/>
          </p:cNvSpPr>
          <p:nvPr>
            <p:ph type="sldNum" sz="quarter" idx="5"/>
          </p:nvPr>
        </p:nvSpPr>
        <p:spPr>
          <a:noFill/>
        </p:spPr>
        <p:txBody>
          <a:bodyPr/>
          <a:lstStyle/>
          <a:p>
            <a:fld id="{1C9270CF-1003-41ED-A7F0-0DCB036FD4FD}" type="slidenum">
              <a:rPr lang="en-US" smtClean="0"/>
              <a:pPr/>
              <a:t>34</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smtClean="0"/>
          </a:p>
        </p:txBody>
      </p:sp>
      <p:sp>
        <p:nvSpPr>
          <p:cNvPr id="64516" name="Slide Number Placeholder 3"/>
          <p:cNvSpPr>
            <a:spLocks noGrp="1"/>
          </p:cNvSpPr>
          <p:nvPr>
            <p:ph type="sldNum" sz="quarter" idx="5"/>
          </p:nvPr>
        </p:nvSpPr>
        <p:spPr>
          <a:noFill/>
        </p:spPr>
        <p:txBody>
          <a:bodyPr/>
          <a:lstStyle/>
          <a:p>
            <a:fld id="{B5110CAC-9BDA-418C-86D4-CB1AFFCA47F0}" type="slidenum">
              <a:rPr lang="en-US" smtClean="0"/>
              <a:pPr/>
              <a:t>35</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pPr eaLnBrk="1" hangingPunct="1">
              <a:spcBef>
                <a:spcPct val="0"/>
              </a:spcBef>
            </a:pPr>
            <a:endParaRPr lang="en-US" smtClean="0"/>
          </a:p>
        </p:txBody>
      </p:sp>
      <p:sp>
        <p:nvSpPr>
          <p:cNvPr id="55300" name="Slide Number Placeholder 3"/>
          <p:cNvSpPr>
            <a:spLocks noGrp="1"/>
          </p:cNvSpPr>
          <p:nvPr>
            <p:ph type="sldNum" sz="quarter" idx="5"/>
          </p:nvPr>
        </p:nvSpPr>
        <p:spPr>
          <a:noFill/>
        </p:spPr>
        <p:txBody>
          <a:bodyPr/>
          <a:lstStyle/>
          <a:p>
            <a:fld id="{BD3FC26A-8C14-4416-8BFA-93D8B3627EC7}" type="slidenum">
              <a:rPr lang="en-US" smtClean="0">
                <a:solidFill>
                  <a:srgbClr val="000000"/>
                </a:solidFill>
              </a:rPr>
              <a:pPr/>
              <a:t>37</a:t>
            </a:fld>
            <a:endParaRPr lang="en-US" smtClean="0">
              <a:solidFill>
                <a:srgbClr val="000000"/>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758076A8-CE3B-47EA-ACA3-6C9CCF0AB4F1}" type="slidenum">
              <a:rPr lang="en-US" smtClean="0"/>
              <a:pPr/>
              <a:t>38</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r>
              <a:rPr lang="en-GB" smtClean="0"/>
              <a:t>La evaluación eficaz es divertida para estudiantes y profesores.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723BB07-3454-48A9-9BD0-52C5C7F41D2E}" type="slidenum">
              <a:rPr lang="en-GB" smtClean="0"/>
              <a:pPr/>
              <a:t>39</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BE6119AE-EA1D-4640-9706-736DE15E287A}" type="slidenum">
              <a:rPr lang="en-US" smtClean="0"/>
              <a:pPr/>
              <a:t>4</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marL="228600" indent="-228600"/>
            <a:r>
              <a:rPr lang="en-GB" smtClean="0"/>
              <a:t>En el futuro las universidades tendrán dos funciones clave</a:t>
            </a:r>
          </a:p>
          <a:p>
            <a:pPr marL="228600" indent="-228600">
              <a:buFontTx/>
              <a:buAutoNum type="arabicParenR"/>
            </a:pPr>
            <a:r>
              <a:rPr lang="en-GB" smtClean="0"/>
              <a:t>El reconocimiento y la homologación del rendimiento, logros, éxitos del estudiante aunque fueran conseguidos fuera de la universidad</a:t>
            </a:r>
          </a:p>
          <a:p>
            <a:pPr marL="228600" indent="-228600">
              <a:buFontTx/>
              <a:buAutoNum type="arabicParenR"/>
            </a:pPr>
            <a:r>
              <a:rPr lang="en-GB" smtClean="0"/>
              <a:t>El apoyo del aprendizaje y del compromiso del estudiante</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endParaRPr lang="en-US" smtClean="0"/>
          </a:p>
        </p:txBody>
      </p:sp>
      <p:sp>
        <p:nvSpPr>
          <p:cNvPr id="79876" name="Slide Number Placeholder 3"/>
          <p:cNvSpPr>
            <a:spLocks noGrp="1"/>
          </p:cNvSpPr>
          <p:nvPr>
            <p:ph type="sldNum" sz="quarter" idx="5"/>
          </p:nvPr>
        </p:nvSpPr>
        <p:spPr>
          <a:noFill/>
        </p:spPr>
        <p:txBody>
          <a:bodyPr/>
          <a:lstStyle/>
          <a:p>
            <a:fld id="{DA1B6886-9AB8-4328-86A1-C89F301BE134}" type="slidenum">
              <a:rPr lang="en-US" smtClean="0"/>
              <a:pPr/>
              <a:t>40</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pPr>
                <a:defRPr/>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pPr>
                <a:defRPr/>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pPr>
                <a:defRPr/>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pPr>
                <a:defRPr/>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pPr>
                <a:defRPr/>
              </a:pPr>
              <a:t>45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endParaRPr lang="en-US" smtClean="0"/>
          </a:p>
        </p:txBody>
      </p:sp>
      <p:sp>
        <p:nvSpPr>
          <p:cNvPr id="72708" name="Slide Number Placeholder 3"/>
          <p:cNvSpPr>
            <a:spLocks noGrp="1"/>
          </p:cNvSpPr>
          <p:nvPr>
            <p:ph type="sldNum" sz="quarter" idx="5"/>
          </p:nvPr>
        </p:nvSpPr>
        <p:spPr>
          <a:noFill/>
        </p:spPr>
        <p:txBody>
          <a:bodyPr/>
          <a:lstStyle/>
          <a:p>
            <a:fld id="{72D40F86-12A5-48D4-A9E6-1BFF2696B705}"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endParaRPr lang="en-US" smtClean="0"/>
          </a:p>
        </p:txBody>
      </p:sp>
      <p:sp>
        <p:nvSpPr>
          <p:cNvPr id="73732" name="Slide Number Placeholder 3"/>
          <p:cNvSpPr>
            <a:spLocks noGrp="1"/>
          </p:cNvSpPr>
          <p:nvPr>
            <p:ph type="sldNum" sz="quarter" idx="5"/>
          </p:nvPr>
        </p:nvSpPr>
        <p:spPr>
          <a:noFill/>
        </p:spPr>
        <p:txBody>
          <a:bodyPr/>
          <a:lstStyle/>
          <a:p>
            <a:fld id="{E29BF5DA-30D4-4115-A8F5-D6FD25D51032}"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smtClean="0"/>
          </a:p>
        </p:txBody>
      </p:sp>
      <p:sp>
        <p:nvSpPr>
          <p:cNvPr id="51204" name="Slide Number Placeholder 3"/>
          <p:cNvSpPr>
            <a:spLocks noGrp="1"/>
          </p:cNvSpPr>
          <p:nvPr>
            <p:ph type="sldNum" sz="quarter" idx="5"/>
          </p:nvPr>
        </p:nvSpPr>
        <p:spPr>
          <a:noFill/>
        </p:spPr>
        <p:txBody>
          <a:bodyPr/>
          <a:lstStyle/>
          <a:p>
            <a:fld id="{184E1A11-1949-4C8F-A6FB-B0A0BF157F99}"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en-GB"/>
          </a:p>
        </p:txBody>
      </p:sp>
      <p:grpSp>
        <p:nvGrpSpPr>
          <p:cNvPr id="5"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a:defRPr/>
              </a:pPr>
              <a:endParaRPr lang="en-GB"/>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a:defRPr/>
              </a:pPr>
              <a:endParaRPr lang="en-GB"/>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a:defRPr/>
              </a:pPr>
              <a:endParaRPr lang="en-GB"/>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a:defRPr/>
              </a:pPr>
              <a:endParaRPr lang="en-GB"/>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a:defRPr/>
              </a:pPr>
              <a:endParaRPr lang="en-GB"/>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a:defRPr/>
              </a:pPr>
              <a:endParaRPr lang="en-GB"/>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a:defRPr/>
              </a:pPr>
              <a:endParaRPr lang="en-GB"/>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a:defRPr/>
              </a:pPr>
              <a:endParaRPr lang="en-GB"/>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a:defRPr/>
              </a:pPr>
              <a:endParaRPr lang="en-GB"/>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defRPr/>
            </a:pPr>
            <a:endParaRPr lang="en-GB"/>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GB" altLang="en-US"/>
              <a:t>Click to edit Master title style</a:t>
            </a:r>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GB" altLang="en-US"/>
              <a:t>Click to edit Master subtitle style</a:t>
            </a:r>
          </a:p>
        </p:txBody>
      </p:sp>
      <p:sp>
        <p:nvSpPr>
          <p:cNvPr id="38" name="Rectangle 5"/>
          <p:cNvSpPr>
            <a:spLocks noGrp="1" noChangeArrowheads="1"/>
          </p:cNvSpPr>
          <p:nvPr>
            <p:ph type="dt" sz="half" idx="10"/>
          </p:nvPr>
        </p:nvSpPr>
        <p:spPr>
          <a:xfrm>
            <a:off x="457200" y="6248400"/>
            <a:ext cx="2133600" cy="457200"/>
          </a:xfrm>
        </p:spPr>
        <p:txBody>
          <a:bodyPr/>
          <a:lstStyle>
            <a:lvl1pPr>
              <a:defRPr/>
            </a:lvl1pPr>
          </a:lstStyle>
          <a:p>
            <a:pPr>
              <a:defRPr/>
            </a:pPr>
            <a:fld id="{6BF405E3-5FD4-429E-9303-BCB30466977A}" type="datetime1">
              <a:rPr lang="en-GB" smtClean="0"/>
              <a:pPr>
                <a:defRPr/>
              </a:pPr>
              <a:t>14/01/2013</a:t>
            </a:fld>
            <a:endParaRPr lang="en-GB" altLang="en-US"/>
          </a:p>
        </p:txBody>
      </p:sp>
      <p:sp>
        <p:nvSpPr>
          <p:cNvPr id="39" name="Rectangle 6"/>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000">
                <a:latin typeface="Arial" charset="0"/>
              </a:defRPr>
            </a:lvl1pPr>
          </a:lstStyle>
          <a:p>
            <a:pPr>
              <a:defRPr/>
            </a:pPr>
            <a:endParaRPr lang="en-GB" altLang="en-US"/>
          </a:p>
        </p:txBody>
      </p:sp>
      <p:sp>
        <p:nvSpPr>
          <p:cNvPr id="40" name="Rectangle 7"/>
          <p:cNvSpPr>
            <a:spLocks noGrp="1" noChangeArrowheads="1"/>
          </p:cNvSpPr>
          <p:nvPr>
            <p:ph type="sldNum" sz="quarter" idx="12"/>
          </p:nvPr>
        </p:nvSpPr>
        <p:spPr bwMode="auto">
          <a:xfrm>
            <a:off x="6553200" y="6248400"/>
            <a:ext cx="2133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000">
                <a:latin typeface="Arial" charset="0"/>
              </a:defRPr>
            </a:lvl1pPr>
          </a:lstStyle>
          <a:p>
            <a:pPr>
              <a:defRPr/>
            </a:pPr>
            <a:fld id="{CF18B3D2-DCBE-4955-9C96-34A96C43EFEB}" type="slidenum">
              <a:rPr lang="en-GB" altLang="en-US"/>
              <a:pPr>
                <a:defRPr/>
              </a:pPr>
              <a:t>‹#›</a:t>
            </a:fld>
            <a:endParaRPr lang="en-GB"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7A3EAD6F-359A-4A16-BBCE-5CB0F083F81E}" type="datetime1">
              <a:rPr lang="en-GB" smtClean="0"/>
              <a:pPr>
                <a:defRPr/>
              </a:pPr>
              <a:t>14/01/2013</a:t>
            </a:fld>
            <a:endParaRPr lang="en-GB"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22238"/>
            <a:ext cx="2058988" cy="60801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22238"/>
            <a:ext cx="6029325" cy="6080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11223722-15A2-41F3-833C-7DE4A50A3EB7}" type="datetime1">
              <a:rPr lang="en-GB" smtClean="0"/>
              <a:pPr>
                <a:defRPr/>
              </a:pPr>
              <a:t>14/01/2013</a:t>
            </a:fld>
            <a:endParaRPr lang="en-GB"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smtClean="0"/>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419B9B9-35AD-4C4A-A16A-05A32AC7D501}" type="datetime1">
              <a:rPr lang="en-GB" smtClean="0"/>
              <a:pPr>
                <a:defRPr/>
              </a:pPr>
              <a:t>14/01/2013</a:t>
            </a:fld>
            <a:endParaRPr lang="en-GB"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D6FD79EC-7D72-4852-81CE-13DB142BCC46}" type="datetime1">
              <a:rPr lang="en-GB" smtClean="0"/>
              <a:pPr>
                <a:defRPr/>
              </a:pPr>
              <a:t>14/01/2013</a:t>
            </a:fld>
            <a:endParaRPr lang="en-GB"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412875"/>
            <a:ext cx="4038600" cy="4789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9313" y="1412875"/>
            <a:ext cx="4038600" cy="4789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fld id="{4293A0AC-4448-4368-9A6C-68AB070ED197}" type="datetime1">
              <a:rPr lang="en-GB" smtClean="0"/>
              <a:pPr>
                <a:defRPr/>
              </a:pPr>
              <a:t>14/01/2013</a:t>
            </a:fld>
            <a:endParaRPr lang="en-GB"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fld id="{4394AE39-E117-4AD4-AD03-CE3600BB1FF7}" type="datetime1">
              <a:rPr lang="en-GB" smtClean="0"/>
              <a:pPr>
                <a:defRPr/>
              </a:pPr>
              <a:t>14/01/2013</a:t>
            </a:fld>
            <a:endParaRPr lang="en-GB"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fld id="{6D62ABDB-E4E2-43FE-90FB-0D12EBE90DB8}" type="datetime1">
              <a:rPr lang="en-GB" smtClean="0"/>
              <a:pPr>
                <a:defRPr/>
              </a:pPr>
              <a:t>14/01/2013</a:t>
            </a:fld>
            <a:endParaRPr lang="en-GB"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F8A5DB57-8E66-4D15-A4B1-E11693BDEDF0}" type="datetime1">
              <a:rPr lang="en-GB" smtClean="0"/>
              <a:pPr>
                <a:defRPr/>
              </a:pPr>
              <a:t>14/01/2013</a:t>
            </a:fld>
            <a:endParaRPr lang="en-GB"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21C2F77E-D437-4771-B2EC-37752762E281}" type="datetime1">
              <a:rPr lang="en-GB" smtClean="0"/>
              <a:pPr>
                <a:defRPr/>
              </a:pPr>
              <a:t>14/01/2013</a:t>
            </a:fld>
            <a:endParaRPr lang="en-GB"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EA4CD9C0-2BF1-4826-B5F4-8C6FBF7E1E99}" type="datetime1">
              <a:rPr lang="en-GB" smtClean="0"/>
              <a:pPr>
                <a:defRPr/>
              </a:pPr>
              <a:t>14/01/2013</a:t>
            </a:fld>
            <a:endParaRPr lang="en-GB"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smtClean="0"/>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14/01/2013</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cSld>
  <p:clrMap bg1="lt1" tx1="dk1" bg2="lt2" tx2="dk2" accent1="accent1" accent2="accent2" accent3="accent3" accent4="accent4" accent5="accent5" accent6="accent6" hlink="hlink" folHlink="folHlink"/>
  <p:sldLayoutIdLst>
    <p:sldLayoutId id="2147483804"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60350"/>
            <a:ext cx="6118225" cy="2520950"/>
          </a:xfrm>
          <a:noFill/>
        </p:spPr>
        <p:txBody>
          <a:bodyPr anchor="ctr"/>
          <a:lstStyle/>
          <a:p>
            <a:pPr eaLnBrk="1" hangingPunct="1"/>
            <a:r>
              <a:rPr lang="en-GB" sz="4400" dirty="0" smtClean="0"/>
              <a:t>Effective and inclusive  assessment design in the Art &amp; Design context</a:t>
            </a:r>
            <a:endParaRPr lang="en-GB" sz="4000" b="0" dirty="0" smtClean="0"/>
          </a:p>
        </p:txBody>
      </p:sp>
      <p:sp>
        <p:nvSpPr>
          <p:cNvPr id="3075" name="Rectangle 3"/>
          <p:cNvSpPr>
            <a:spLocks noGrp="1" noChangeArrowheads="1"/>
          </p:cNvSpPr>
          <p:nvPr>
            <p:ph type="subTitle" idx="1"/>
          </p:nvPr>
        </p:nvSpPr>
        <p:spPr>
          <a:xfrm>
            <a:off x="827088" y="3143250"/>
            <a:ext cx="6248400" cy="3214688"/>
          </a:xfrm>
        </p:spPr>
        <p:txBody>
          <a:bodyPr/>
          <a:lstStyle/>
          <a:p>
            <a:pPr algn="ctr" eaLnBrk="1" hangingPunct="1">
              <a:defRPr/>
            </a:pPr>
            <a:r>
              <a:rPr lang="en-GB" dirty="0" smtClean="0">
                <a:solidFill>
                  <a:schemeClr val="tx2">
                    <a:lumMod val="60000"/>
                    <a:lumOff val="40000"/>
                  </a:schemeClr>
                </a:solidFill>
              </a:rPr>
              <a:t>University of the Arts</a:t>
            </a:r>
          </a:p>
          <a:p>
            <a:pPr algn="ctr" eaLnBrk="1" hangingPunct="1">
              <a:defRPr/>
            </a:pPr>
            <a:r>
              <a:rPr lang="en-GB" sz="2400" dirty="0" smtClean="0"/>
              <a:t>January 16</a:t>
            </a:r>
            <a:r>
              <a:rPr lang="en-GB" sz="2400" baseline="30000" dirty="0" smtClean="0"/>
              <a:t>th</a:t>
            </a:r>
            <a:r>
              <a:rPr lang="en-GB" sz="2400" dirty="0" smtClean="0"/>
              <a:t> 2013</a:t>
            </a:r>
          </a:p>
          <a:p>
            <a:pPr algn="ctr" eaLnBrk="1" hangingPunct="1">
              <a:defRPr/>
            </a:pPr>
            <a:r>
              <a:rPr lang="en-GB" sz="2400" b="1" dirty="0" smtClean="0"/>
              <a:t>Sally Brown</a:t>
            </a:r>
          </a:p>
          <a:p>
            <a:pPr algn="ctr" eaLnBrk="1" hangingPunct="1">
              <a:defRPr/>
            </a:pPr>
            <a:r>
              <a:rPr lang="en-GB" sz="1800" dirty="0" smtClean="0"/>
              <a:t>Emerita Professor, Leeds Metropolitan University</a:t>
            </a:r>
          </a:p>
          <a:p>
            <a:pPr algn="ctr" eaLnBrk="1" hangingPunct="1">
              <a:defRPr/>
            </a:pPr>
            <a:r>
              <a:rPr lang="en-GB" sz="1800" dirty="0" smtClean="0"/>
              <a:t>Adjunct Professor, University of the Sunshine Coast, University of Central Queensland and James Cook University, Queensland</a:t>
            </a:r>
          </a:p>
          <a:p>
            <a:pPr algn="ctr" eaLnBrk="1" hangingPunct="1">
              <a:defRPr/>
            </a:pPr>
            <a:r>
              <a:rPr lang="en-GB" sz="1800" dirty="0" smtClean="0"/>
              <a:t>Visiting Professor University of Plymouth &amp; Liverpool John Moores University.</a:t>
            </a:r>
          </a:p>
        </p:txBody>
      </p:sp>
      <p:sp>
        <p:nvSpPr>
          <p:cNvPr id="3076" name="Rectangle 5"/>
          <p:cNvSpPr>
            <a:spLocks noChangeArrowheads="1"/>
          </p:cNvSpPr>
          <p:nvPr/>
        </p:nvSpPr>
        <p:spPr bwMode="auto">
          <a:xfrm>
            <a:off x="2684463" y="3146425"/>
            <a:ext cx="184150" cy="565150"/>
          </a:xfrm>
          <a:prstGeom prst="rect">
            <a:avLst/>
          </a:prstGeom>
          <a:noFill/>
          <a:ln w="9525">
            <a:noFill/>
            <a:miter lim="800000"/>
            <a:headEnd/>
            <a:tailEnd/>
          </a:ln>
        </p:spPr>
        <p:txBody>
          <a:bodyPr wrap="none" anchor="ctr">
            <a:spAutoFit/>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pic>
        <p:nvPicPr>
          <p:cNvPr id="6146" name="Content Placeholder 3" descr="ka.bmp"/>
          <p:cNvPicPr>
            <a:picLocks noGrp="1" noChangeAspect="1"/>
          </p:cNvPicPr>
          <p:nvPr>
            <p:ph idx="1"/>
          </p:nvPr>
        </p:nvPicPr>
        <p:blipFill>
          <a:blip r:embed="rId3" cstate="email"/>
          <a:srcRect/>
          <a:stretch>
            <a:fillRect/>
          </a:stretch>
        </p:blipFill>
        <p:spPr>
          <a:xfrm>
            <a:off x="323528" y="332656"/>
            <a:ext cx="4052888" cy="2638425"/>
          </a:xfrm>
        </p:spPr>
      </p:pic>
      <p:pic>
        <p:nvPicPr>
          <p:cNvPr id="6147" name="Picture 4" descr="fiat panda.png"/>
          <p:cNvPicPr>
            <a:picLocks noChangeAspect="1"/>
          </p:cNvPicPr>
          <p:nvPr/>
        </p:nvPicPr>
        <p:blipFill>
          <a:blip r:embed="rId4" cstate="email"/>
          <a:srcRect/>
          <a:stretch>
            <a:fillRect/>
          </a:stretch>
        </p:blipFill>
        <p:spPr bwMode="auto">
          <a:xfrm>
            <a:off x="4953000" y="304800"/>
            <a:ext cx="3657600" cy="2740025"/>
          </a:xfrm>
          <a:prstGeom prst="rect">
            <a:avLst/>
          </a:prstGeom>
          <a:noFill/>
          <a:ln w="9525">
            <a:noFill/>
            <a:miter lim="800000"/>
            <a:headEnd/>
            <a:tailEnd/>
          </a:ln>
        </p:spPr>
      </p:pic>
      <p:pic>
        <p:nvPicPr>
          <p:cNvPr id="6148" name="Picture 5" descr="citroen.png"/>
          <p:cNvPicPr>
            <a:picLocks noChangeAspect="1"/>
          </p:cNvPicPr>
          <p:nvPr/>
        </p:nvPicPr>
        <p:blipFill>
          <a:blip r:embed="rId5" cstate="email"/>
          <a:srcRect/>
          <a:stretch>
            <a:fillRect/>
          </a:stretch>
        </p:blipFill>
        <p:spPr bwMode="auto">
          <a:xfrm>
            <a:off x="5181600" y="3962400"/>
            <a:ext cx="3276600" cy="2454275"/>
          </a:xfrm>
          <a:prstGeom prst="rect">
            <a:avLst/>
          </a:prstGeom>
          <a:noFill/>
          <a:ln w="9525">
            <a:noFill/>
            <a:miter lim="800000"/>
            <a:headEnd/>
            <a:tailEnd/>
          </a:ln>
        </p:spPr>
      </p:pic>
      <p:pic>
        <p:nvPicPr>
          <p:cNvPr id="6149" name="Picture 6" descr="Peugot.png"/>
          <p:cNvPicPr>
            <a:picLocks noChangeAspect="1"/>
          </p:cNvPicPr>
          <p:nvPr/>
        </p:nvPicPr>
        <p:blipFill>
          <a:blip r:embed="rId6" cstate="email"/>
          <a:srcRect/>
          <a:stretch>
            <a:fillRect/>
          </a:stretch>
        </p:blipFill>
        <p:spPr bwMode="auto">
          <a:xfrm>
            <a:off x="457200" y="3810000"/>
            <a:ext cx="3289300" cy="2705100"/>
          </a:xfrm>
          <a:prstGeom prst="rect">
            <a:avLst/>
          </a:prstGeom>
          <a:noFill/>
          <a:ln w="9525">
            <a:noFill/>
            <a:miter lim="800000"/>
            <a:headEnd/>
            <a:tailEnd/>
          </a:ln>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pic>
        <p:nvPicPr>
          <p:cNvPr id="7170" name="Content Placeholder 3" descr="bmw series 3.htm"/>
          <p:cNvPicPr>
            <a:picLocks noGrp="1" noChangeAspect="1"/>
          </p:cNvPicPr>
          <p:nvPr>
            <p:ph idx="1"/>
          </p:nvPr>
        </p:nvPicPr>
        <p:blipFill>
          <a:blip r:embed="rId3" cstate="email"/>
          <a:srcRect/>
          <a:stretch>
            <a:fillRect/>
          </a:stretch>
        </p:blipFill>
        <p:spPr>
          <a:xfrm>
            <a:off x="0" y="0"/>
            <a:ext cx="3421063" cy="2276475"/>
          </a:xfrm>
        </p:spPr>
      </p:pic>
      <p:sp>
        <p:nvSpPr>
          <p:cNvPr id="7171" name="AutoShape 2" descr="data:image/jpeg;base64,/9j/4AAQSkZJRgABAQAAAQABAAD/2wCEAAkGBhMSERQUEhQWFRUVFRUXGBgXFxcXFxcUFBUVFBQcFRcXHCYeGBojGRUUHy8gIycpLCwsFR4xNTAqNSYrLCkBCQoKDgwOGg8PGiwkHCQsLCwpLCwpKiksKSkpKSwsLCwsLCwpLCksLCwsLCwsLCwsLCwsLCkpLCkpLCksKSksLP/AABEIAMIBAwMBIgACEQEDEQH/xAAcAAABBQEBAQAAAAAAAAAAAAADAQIEBQYABwj/xABFEAACAQIDBAcEBgcGBwEAAAABAgMAEQQSIQUxQVEGEyJhcYGRBzKhsRRCUpLB0SMzYnKCovAVFkNTsvEIJDRzk8LhY//EABoBAAIDAQEAAAAAAAAAAAAAAAABAgMEBQb/xAAsEQACAgEEAQMDAwUBAAAAAAAAAQIRAwQSITFBEzJRBRRxIpGhQlJhgfAj/9oADAMBAAIRAxEAPwCrZQN2tdm50IKfOlyMeNeVOYEMg4VzOeVAOFdTe96USNxFDoKDlzauS530ONSdeFGBPdURCF7aCljS/MUpvypTFffelYxTGANSaIqCjw9GJ5YTKoui9+undVcuKZdLWFSlCUUmx1Qd0saFLOd1tOdClnNjbjUeLFcLUkn2FslNF+15VIhOmp3VF6oHdRxBQ3wNBlwgY23U4YUryte1PSMUpQK24lTv1qlyfgsSiXHR7quvVWAYEW1F6Xa2yolndNVG8ADSgbPwjsQYUNxrer8dGZ5yGlyobam+tbIY55MHppO74NEY34M4uy4l3mrrZeDBtkUeJq6wnRSBPeu576tIVVBZFArXp/p+RPdNmiNLwV8WyLkE/DSpP9kpe518dakM550lq6kcCRJyBx4OJdyj0ooYDctJalNquWOK8EdzEMppK7rOQrtasSSFZ1qSnhaIijibDnRaQgOU044c2qv2l0iSMEL6nefCswvSGR5VLN2c24/lWPNrIYvyJtLsuMFD9EzvPYZybAakjvqNjOnSC4iUeJqF032mshjVWvlGtqzDYYHWsep1c922D4KXka4Ray9NMQSbN8BXVSGAmurN6+X+5lO6XyDRdKKEtQzN3WpS+61YHZnHqQTTupAN70wNbW2tMSW5qO0dhGeml9d1LmpUxPd8KGA5Y+OtdDCd5ei9eLa1GkmzDUURTZJItounX0GMoU6xXNtN4J/CqSTBZ7tnIza25X1q96LRQvNkmQMpFgLX1pNtbLWKdkQWXeB3Gt2Rt4IyvrgsfMTOpsc781xR49kelWAgFEiwbsdLW57gPM1jU5ydRBJvhERcMoNS8NhGchUUsatsDs6AWMjM55Rrf+Y2X41fx7fyDLh8OqftOcx+6o/9q6GH6bkycz4LFiS9zK7AdBZTYyMqD41oML0NghGY3k7zuqln2riH96W3cgVfLi3xvUZsGz+91kn7xc/69BXWxfT8ePwWJxXSNTiNrQxKbNGtgbKGW5sNwA1qDH0piKKWzZioJUKxykgEi9gNDpv4VULs4j6oHiQPULelOF/d+J+OnyrbHCkN5SxfpUnCNz45V/8AY0F+lrcIh5vf5LUM4M2vY25hD8ySPhQ+qv8AaPkPwFWeiR9UlnpZL/lp/Mal7K2+0gzOoCm+UKDcgG1ySbAEg2Gt9DxqmlwdgTZ/XSiYW7YbChTYusUZ87A/jVkMUedyKp5pcbWac7SiOmYA8rg28bbqkQhW1BvVWNiQi2eCMjddkV/iwNFPRWC+aHPh24NC5Uf+M3jPmtUSSJQzWWwjFKFFZ+baGKwx/Sp9IiAv1sK2lUcTJAPeA5x3Ovu1abP2tFOgeJldTuKkEVUaYyTJTLTcVAJEy6rTjLSdbUHGydmexHQ/Nrnv41Xv0De9w4vWw66lEvdWWWixsi1F9oxa9AXBuXBPnRj0DY/4i/GtjnpQ1C0eNC2R+DIjoGf8weldWuzClp/aY/gfpw+DxZFvTiOVcsDE67udG6lQpa+grzjkjmUwKRk99GdVBtx8KIgI1Uac+Fcz9q+8dxquUhpDThDe47tKT6NbW+74U9sWqgm+nKoH02/Df8aT3VwHQSTCEG+a4pnWAd9NkxWmt6GqjQg7z/WtWKTXuJJomYTFmORXFjY+FW2IxrYlsyqSbWIt8vzNQtkbGfESBVHZBBc8h3W3sbbtOZO6+5w3R9QLWsBwOvw935nvrs6PQyywvJ7Pj5JXS5MrDsq/vN5IMx8yL2q1w+xuSAd7m59Bf5itGuEVdw870jzAaC1dvDpsWL2IPUXgrI9lHiT5AD53Py8KOuzFA1F/G7eWulSOtFBlxPfWqiDmwWFY63XKLWG4fAcKlKoJ1NQoZlLAMSBzFX8WGjIGWxFJuiuU2NXBRjcvrRMltwA8BajdVytahSEKLswAHEmq7IWweJiDIQTvBFY59rhbhIzy151om2zHey3bvA/Oq144ixZGNySToNN50qadE4JsFEjtE5fQ5W08tKqcHPlwsJP1JNe7LM6fhV9inyoRe4sbnloazBxFsGzHcru2u7SbP/7GrsfN/gcuK/JrH6YYeKNeulVGOoBBJYDS4Cgm340JPaHgz7pkY/sxPY/eAqi2pgcNLBh8bujUFJTqRHmYC7clVwVJ4Bgd16nYPbOCgNooJsQw/wAuIiO45yylU9CaxyZow4Y1uNLgNtJMLoJFO8dYhW55X1Gu6q3amwAznEYVuonvdjY9XKeU8Y38s4s45ncbDDdIppUITCFLjTrGGUeOgDW5KfMb6HhtjsVBnlGfW4jzKh8LHMPWopX4LJVHpkDYHSsTSPh5kMOJjF3Q9pSp3PG40dDz+VaDSmYJoYj2Y8pOmbQ3/iOvrRpcjGyIQx4qQo8Wvp8Cai4Mmsq8iBBTggqBi8U+HGadQY+Mkdzl73Tfb9oX8BVhh2V1DIwZWFwVNwQdxBpU0WqSYthSZaeEpclIkCy11FyCuoEeOyRHgL/n+NEhw9hqN+tuFV74+xPx8b/DSiNtAX7iABrfUnfXilGXg59DsbGAd5sOHfUVsTlsFUnXz1qdJGhOvr4b67qRw1qV8chRV4kfaFr/AIVEGKUHThV7PhLjU1S4vo/fcxHdVmOcHxIVCzMzr2ePwpdjYGWWaOJRe/5/7+QNJg0ZDlAJHMj4VvuiWCESNKRdmFh3Lxt+8dPACunotP6uSmv0rkHSVs0GDijw0awpv+seLsfePh+AA4Uku1dcqDx/2qqGIZiTxbQdw7quMHg1RQeO+vSulwjNKTbH9WQLsdTuHjQplG8b/nRJp7angPnVfNjlGrMB5/namk/AJPwJ9J4VwFRxtCNj2bsf2FZvkKOqyt7sD/xZUHxN6tss5EdgOFFwmNYHRreI/CuXYmJfeI0+85/AUZOijb3nYfuKifE3NJtBQ99pZjvJ8NBUPHYtT+scADcCw389TrUz+62HHvsz/vSOfgpAosWxsMvuxIO/ICT96opIW1IojtuICyv5LmPpYWoaYof4cMzHmEIHqa1ioi+6vwA+VMnmtw/GprkOjG42HFyK1ourVt+ZlBt6/hQ/7utJhHw7NlzMTmGtgWDd3I+taOeXQs17D+rePdRTsmZ0v7gIuFHv2I4k6Ke741oSjDt8kW5S6RhZ9oDZ0fVQnNaQvKhcsWzbyAVKoAMvfprWr2FtkTxLLHqDfUjtAjQg+FYHph0SkjkVo87Bibgklla97k8jzqZ0a28mGgaNyAyMeGhL3JNueny0q/0cUYrag3Sn2z0dMW9jroN53AeJqoxPTfCREr1hmk+xAplPh2eyPMisriumWC0M/WYnjkJtGv8AAtl8yDQJ/a4kQth8MkY4AWX1ygfjVLg+kicV8l/jelOPlB+j7NcLwOIfIvfeMML+bVkcT7TdpYLEBMWkbKLExqACEOoyOrHW32r7qqMX7QMZMW/SFQx3Lpa4tWYxs7OylyWJG8km+p3nzqjLj2R3eS+FSdH1LhHDRKwOZXUHXirC4+BFZrBzHZ+MERP/ACmKb9HyinP1e4MbC3MjkastiYr/AJKA3/wID6xL+INeFdMukcs+IeQs5jDkIBeyID2bcAdxvzqrbcbkOLal+k+mAa4ms90F6RjG4GGa93K5ZP8AuJ2W9dG/iFX96xm/tDq6m5hSUCPn5cUDa/od1ScXErBQNLD6otu+1zqnBOm8n8vKixY2xN8xvw1t6V5n0+eDAXhayqd3OgzbRs1gNKiJj8wtvFJIxG/x3Vn9PnlCqy4gxdxvq/wvROZ1DAEKRfdffr5VjcClzoePHdbv1rdrtbakqJ1KKFI0d2KJbdcKGzt5DXnW/wCn4IPI01b8fBOG1csyWNNsV1KaJBmMh4tKRl3/ALCggci5rYLtRSixQqXbQnIrMQLWtYCw41HwXs5kLdZNiSGY3ZYY0jQ31PvAkm4uSda2iYADRMyjkjuB/qr1SxqHVWV5HHIUWztlzk5uqI/fIX4C5q4fZ8re/NGnciFj6uR8qkrhQRc/zEn4E0sUS8txtoAKVEFFLwQn2DEf1kksncWyj0QD50+HZOGQ9mFb8yAx9Wualv4C/f8A0KfcAbwKaQ+RAxHuoAKTO/MD0ppxicTr30CbaKi1rVNQb6RFtfJKyE72PqaGyDcNT8u81FG1dCdANw5k8beGmvfUNNosXAUEltPE7/zqccUiLlFFsYlUZm1PM2FhxsOAobYoXso0t72/0FVsupKt6Dd509G0G/h/WlS9L5ZHf8FkCoHO/E76YZgQOfgOGlUGP6V4XDLaSQZhfsIM7nl2RcjztWf2t0rx5w8kuHw3UQKC3XYjRiDuyR7r3/eqqUox7ZfGE5dI22GmVpzfdHYgftsN/kB6t3VcpLddDuP43+Rrxjox0pdChmkLs9szcSTruHeQPAVqel/Sg4bCOVOshEa66jMO0R/CD51fk0r4fyVQy87Sy290p2fI4heZVlW4uQ2QMQV1cdk621OnfXi/STDmHEyITv8A9x8qh7ZWZnMqWsAOyNTZRbz8BUWXHmZFcm+Sw8BwHh+YpYckYtxTLpQaqTA5O+kLi/dTTHrTo4CbVrlISQbr9NBULaDm4vy/OriPCgVWbWS8qgcQB6k2+Yrn55pxaLMVbz23b2PMWyospsRFAh8Mig/GsF0O2GuKkSB3MfX5wrWuM6gmx7yAPQ6VI6U7eJXqQwIXl3Ej8qsvZo2f6Kun6PErIDxGZljI8+yf4fGnqFUEkGD3Nk/2PtJhMbjNnS7xaVbbrqQjZe4qyH+GvWmrzSXZjRbVwuOBBSfF4vDaDcpMgTMeN3D27rV6VXPNyEzV1JXUAfO0CnKb8N1RBIS5votrX/rfU6Nu0VPO1OmwltDbh491edUqfJgXBBWcLa17cO8/hVzgS8mVVUuzEBVUXv4W31Bi2cMyhFJJNrDmdNL16z0X6OR4OMXsZmHbbfYfYU/Z5nia36bSfc8+AlKkUOyugUwdGldRmdM0aAt2DfMDJe17LuAI769FdQoAsBy8qr2xoBOoJ5A67v8A6aDJtSxB7IsQeZ/r1rv4dGsfEFRS5otZpdx5H56fjSS4nTVhWdxu1rg2ufH+rVCl2qWG/fW2Gkk+yuWVI0ibSUXF9xP5/jUV9sgObcR/XzrMSY8Lvbfz0qJiNrEWYKcvOxt949njzrQtLCPuZV60pdGqxO2Dob8eHp+NBl2iTx+NYzE9LIwDeWIb/wDFRuFz2Yyx3d1V/wDe5fquX00yRSsdBm3uqA6a76N2mh3JD25pdRZuxitb3pkuL76wTdNrbo5STl97q4/fUso1kbUgHhXbL6ZLLIEZSrMFy5nVlcsLquZVXIx3C9wTYErvqK1Wnur/AIG9Nmrr+TfrMLb6e22IMOokllRNdxIDMOIUDtHyrFTbaZt1wO66/EdoHzrPYLENgMSuJKDEQhrnOM7LfhJffv0b8dKlrIZMePco8EdMo5J7ZOmek/3llxBJweEkdf8ANm/Qwjvu2p/lqvnbOcuMx4tfWLC/o4xc3s029vAZ99U/SD2lbPxJDdVjJm4RGQJGvcAubTTgo31SS9OMUNMLhoMGODFQ0n35bt6AVxt2TL1f+jrxx4sR6VsXBxQEPhoBHCoYmR0IeVrdkRmXtnXUsFXQbtazO38TKuyMTJiXvJjJ1yhmuerUk9nf2QSBy0rN7N6UzRFpJZVnnJ0kYPI6i25WkORRv1ynuqi2ttVp3zyFpG01kdnsBuABOUDuAq6Giyy5aoJaiHSD4fG2I7muO6x5Va9LukH0loEA7Kkk95svysR51mInNGiN5Evz+eldbPOsbOdjx/8Aojd9ENnddi5MDPGMrRSGNhowkjOpbiSbN4Vjto7IGHxkkN80coORvtC5ynx0I8Ryr07oswk2jh8XH7gjm6y51VUjy3a9uSD1rHdIsEJdmx41WZpMNizHICb5UYK6BeS3v96uBdOzqNWqMukXPf8AiND8afmC76kY9wNw3m/r/RPnTcDsaSY69kczuFdOMXJW+jnNcjYZGchUUkncALknuFaXFdETFCMVKLCJVbXjIAMo7yXsKuNl4vB7Pj7ZAa3aO+V+5V+qDuubC3HlmemXTGfH5VWNo8OmqIATc7szke8bX3aC58arko9JcFkY10ZsTX1Y3NaPoXtBo2RkBLI5sFFzcjMhA42ZSf8AesxHCTwqZsjECNmuDdbMtjazqdCe4XJ/hFU6i6L8XZ6f0a6Rs2A6meORZ8NiFxSZlOXq45EZhmOtwrOPjXq1uVeKts2WDHywuDmaJixQhetSdGF7EZWuScw047javYtlzFoIm4tFGT4lAT8b1iNNh7V1Ib11Azw+bBrmFl1BA1va/fbTyqNjVYNe1uHdVtLNqCTfgL/nwoU8KG7Ek2ANr/jxrykZWYWk0A2OZGmHVIXYAvZd/Z07K/WNzuHKrt+lZTSZJ4iPtwyL8bVlCxjnTq1zsVuqZshcxyIxCk8chew47q1fR7bPUloztGXD5lzCPFxspC8v0hy30tdTravVfTtTLDgSil+3+Sf20Mit9gU6WQEX65Qb31uv+oCmHpIrglXFgSLgi1xv1ofS7p5AcJJBDIMVPL2FbqbZA1s7523nTQDdmJrJYJhDGqDgNSN9zvNeh0eonmbbiqRh1OCOOkm7ZqNo9J0jC3uSwFlUBmIJIBJZgqqSCASSTbRSNaoP71yvYRqoGnvM8rAMpYaRBF4cbiq/bs5+lzM+tpNL5BZEcCKzSE3HVlbWGt+F6HA8eVbyF2GXRVllsVLoLkFF3EXIvx0OlcrNrMs2+aXwjbj02OC6tkx9pykFpJpI1AFynVwWzx3F+qBdu3YW13cbUi4eFpIQ13MysVkIeW36LK+cOym4IL5bHRgRvqCg7OQx5gwjuLRQkMuYBgbk3Go1BHaO6rPDYLFN1TJCV+jgdW5EuaNbk3ZmCxsQdxawAAFrCslt9mjrojvjgIJJkjymObqiCVyktGEOsaqwJAvbNY2Ougps2IVmTsntiElD1smTNG6MAL2sVym511476vMD0JxZjEmeOOKRo1upiVHkZsi6QiXOczWGmhvYjW716CLmtJNLI3WhFARrSyiYQtkklkRTldwCxW3a76NrCzLKbFbgLfqDuiQ9m8fG55/K4qBi37Fr37I+s7G6yMvAAX8a9N2n7O4E2XJiYWfOiNoerGVo5Csi3RRqGDC9yPWvNcEOuxEMZa4eZV1dm7LOpO4AWtc0NDs0u2tqZJ5V4iRwfHMc3xvVeekDD3bCqzGYjrZXcG+d2awufeYtuHjSDDW94W/eKp/rIr0q1bjBRb4o5P2ycm6DSbSY6A2HJbKPRdKCoY8KKk0S75Il+/If5VA+NTMNtbCAgPPLb9iFVA8S2Zrd4HlVD1mKPb/YuWCfhEeLBStuBF+WlJNslhyvyuL+m+p088bSZYryrp25GksRzsGAI/hFWUPRtZEOihrdkqoWzcN2u/nUPvcb4UX+5P7afbZlEfLStidQeViPI1xZTqx14gDjQMTKCRlFgBx41HUVsbFiX6keg7KRocwizSCV5RkU5SI5FAUE8QwKm288NSKPsvByNh9rwOgCSxrOtyLiSPtMVUX0sDc1G6KzibqIw+QyFUzOxAaXtDLGdcu5bftPbhqTZGGH06dWjdZEV0kWNgrSZyY82W1mOY9q1r3Oprk9o3NUzMbH2rHGgZ4uscBcpYgKthY3J0/2pmO6Vs594gfZiFj/AORt3kDQ9ldGXxLNlaNFjJDNI1gMzEiwAJbcdwq4TZuzML+ukbFOPqr+jjv4C7nzK+FbIye2rM7irszeGxMsj5cPh8zHdYNLJfnfge8AV6HsnotNEgfE9XASLsHcFxv3hbn1qqh6c4iQdTs3C5F3WhjPHQXKa+bNVT0z2DtLDwxzYy4WRiuUMDka1wHC6KSL23+6eVVS2r3MsTl/Sg/SHF4RJCY3z88osM3Hu31k/pYaQtbQk6dx0I9KgFyaWNrVVkzb1XgcIbXZ75sHZiyRbNxGJkeQ4iOVLlrEFAWjGbey9l+W+t/sNSMNAP8A8o/igNfP3Q7b803U4EsSgkzRm5BhzG8jAj6uXMbcz319Bx4sWAQGw0GltBu31SWkvLSUHrmpKYzwyfEG1iPPu40PD4vTn4059wA79N5sTvqLJHZgw43HcCBfjXllG0c534K3pY1zHuNs3DvG6qCXE2P1Gtxyg/MVd7UgZ8pOgueXEf8Ayqj+z7k2u37qlvkLV6j6dGXor/vI4y8DYccQbgAd6qqn1AvUgY48bmgDC5d9lt9p0U+lyfhQ2nQbiD+6CfibV14ajYqscsW7wXG1nzxxTj3spic9kduNQYyWbddAB/AaueheDSaWHrFDoZMpBOde0dL8N7Kd1Z/YmIEhaBtFlAAZstllGsbWtpr2TruZqTAbZmw5yqcrKwurEsQyMBuUcCo08ayxlCGVykuHZdTcaXZ67jMN1E7RwlAVxGHIjsihoJ4XQpdQGF5lsH1yllJ5GCIetgzdS7ySYSMNmuxMuGsbFbWuXhsd+p79fPcR0xxbyNKXCO1szxxRRMbaC8hGbTKvHgPKuxO15ZP1srybv1ksj9x0Xjesu5FtHru0ZVTCrEMVh8NLDPiJbu65ZXlEjRvEqG8djKeyR2CDoQNaTanSzDGT/q0YK8kqGGCV362fqpG0bKmXros4Ga/zrzbdwta2ojUe6cvvOeXGujzuQFuzcAHZ9x+zEORpbgo9Hf2pRrhZcOIpZOtaVmd+rhUHEMXbKl2sAx3XrA7BJ60vf9VDLJ72azBDEm4WvndKX+70w95FiGusuSPjcECVsx8hSzzRwxSRpIJZJcoZluI0jVs+VCwBYlwhJsAMml73qcItyVibpEGSUne7W5XNvSozotbLYGF2O4HXtiw3EELk9Yhm+VaZNn7ETtJhZJv3mly/zso9a2yuXEY/wU8LuR5FlBNgLnlxq42f0Cx05/R4aSx4suQer2v5V6OfaNh8NphsLh4bcewD6ILmqfaPtlxTXCTBP+3GB8W1qqWCT91L8skskfFsueivsdxCwk4h442zXUamy21zHQb/AMedWM+BwmE/XY7Di3BWLt91LmvJ9qdL55/1kssn77m3pcCqZsV3AVDbCP8AVf4J7pPwT8bMpkcr7pdyvDsliRpw0tUV5dajmY86aXvRkz2qRGOOnZdQbQKRPlJzKVdDyIZCfQqpr2jEbFR9tM75lEmG65ipto0Xa1/fBNeCwYixB0057j491ek7R9pgxCJKymPEJC8B6v3HicAEWINj71rHQkHhasyZcJsb2T4rEjrZJlw8EgDg3zMynUHKCAN/1iK0eD6JbCwA/wCYmSeQf5j5reEUenrevOcHsjamOsAJmTQC5YIANABfQADTyrW7G9hcrWOIktzC7/Wk5NjUTUYn2z7PhGTDo7gaAIgRB4DT5VSbX6dYjacLwR7PzRuLXcnTiCCLWIOoI5VsNi+yrCQWIjDEcW1PxrUw7NjQCwAt/XCkOjwjZPsRnksZpBGDwUZj66Cttsj2J4KOxkV5T+2xA+6tq9KUDgDSmTwFFDKnZfRmDDi0MSRj9hQPkNasxCBw9aa8/f6UFsQLfnRaQUSbjmK6oRxH9WrqLQUeKrhT7+gt8AePeaYbWF73JJuRrbnpRsbh2SV0IN1dl3/ZYqBr4UOWG4uTc7rdw3V5np0c4FPAshRLWBZdf677Vn9tbMa9lzk8Lkn0FaRiRyNrWJHEG41O6rKP2p4TDk5NnXk3Fnlu1+7saeVq7f0+acHAvxySPKJdnytIwEchINiAjE6aagDuq6wHQvHSWyYOc34mMqPV7CtrP7cpv8LDQp3ku1vIEVCxHtbxL+/imj7oIUX+Zu1XWx45Lm0vyxzlF/JUbT6Cy4RQ2LlhhJ1CZjJKfBFFh4kioOKxEGItJJK0MlgJOwXWRhYZxlYEMQBcHjc31oOP25h3ZnKzSu29pXuSeZO81TPjRr2RY8D+FqtyqG39Uk3/AIIQtvhUWx+hLvklkOvuRIg1196R3P8ALTztTDj3MNI972zzNbv0hVPnVLG7sewg/hS59bE1Oh2Fi5N0cnn2R8bVjeTHHui52SDtph+rw2Hj72jVz6zlqZL0ixLDK+IIU6ZUJA+6ll8ql4X2fYp2swVOd7k+gFW2D9l2Y2MzE3tZIz+ZPwqr7zEnw/8Av9C4MUzrxZ2PkPiSaT6Qo91bd5NzXp0/seiWMl5uptY9ZM6gd/6MLf4ivOtrbJSFiq4iKW3GPPb+ZRU45m+USpMZFtiVRZWK+GnxqXsjZOMx8hjgWSZwMxGbctwLksQALkVTkCrfY0GOdWTCLiCrkZhCshDWvbMUGtrnfzNTebJLtsFjiukXMvsxxEWuKnwmG7pJ1LfdjzGoU2ycBF7+NeY8oICF+/Kw/wBNWeA9j+1ZzdoerB4zOq+ouW+FajZv/DzIbHEYtF5iNC38zlfkarslR57iNrYJQBDg72+tNK7Me8rHkUeFqgS7VY+6kafuxqP5iC3xr3rZ3sN2bH+s62Y/tvlHpGB861ezOhmCgP6HCQoR9bIC33mufjSHR8w7P6M4zFG8OHmkvxVGt961vjWu2X7DNoy2MgigH7b3Pol/mK+iwh8K6w8aB0eSbK/4fYFscRiXfmI1CD1OY/KtrsX2c7PwpDRYdSw+s93b1cm3lWkMgHL50Np+QJ+FABFQAaAD5UpY86jGY93zpu/n50rHQZnHMmm9cOAoT6b93hXLGONJyGkK+JO6/pQ85O4E+NOYqutMac/VFQciVCrh2O8gfCw+dFGHUc28NB6mobzud1JHiGF+FKyVFh/CPjSVC/tHv+FdS3MNp5r7RIDDjJCuitZzu+sLkjzBrNwYosKuOlW2BjHVmAuqZOVxe4/GoOFjVLKTfTeQBp5b64uZR3No5clzwFU5ly6a1j+lsDRSAjLlcXBygkMNGFyN3HzrZxSJxP8AQqJtvBRzwsraa6G97MNx/wDlPS5XjyX4JQtM8zecneb0IvVhPsGcE2jZwPrICynzA+FTNm9A8fP+rwsxHMoUX7z2Fd+7NRSLbjWh6F7PDyszAEIugIFizaDf3XrR7N9hWPkt1jQxDjdi59EBHxr0TYHspbDxhPpRSxuTDDGrljvJkkzkctLaCoZIuUWkDTaMxgtkS2uIyq3vmOVFH8bECjnbGAhv1+Jjz2tkgvMfUDKG9RW2T2X4MtmmWTEN9qeWST4EhfhV5gejmHgt1MUUY/ZRV+KgVmjooL3ckVjR5hD0hZ/+k2ZisQeDzAxp5cLd1H/s3b+IFlGHwSHgpGYD+ANr6V6yI6dlrVHHGPSJpJHkCew2aY5sZj3c8cqk+hdj/pFXmz/Yds2O2cSyn9uQgeiZa9DsKTOKmMo9ndCcDB+qwkKkbm6tWb7zXNXYQ2taw+HpS9ZTesoAcI++kyjxpjSUzOTSsdB+sHdTTN40HJSUnIdBetoZHM/GlABpwUCk5DoYI+6kfS2hP4URnpGeo2OhGWwphcc7U12obDupWOjnxNr31oMuIuOXhTm8KYy0hg7qLX18aX6TcEWK1wwnHfTzGNxFAyKzd5INJe/HSpDwgbqYy6bqABdZS0MxmuoGeZ7L6NYmcdmJgObDIDbve1x4Voh7KJJF7UwUn7KlreZZa9KjiA90AeAolqhHSY1yzJsiYLD+yWEAZppCeNsoHkLaepq4wXs/wcX+HmPN2La8dN1aXKKUWq+OKEekSXHREw+yok9yNFtyUX9bXqSIRTi9IX76sGOsK7NQzIKaZaVgGzUhk76jljShe+k5DoI0tNMxpuQ3pwSo7hqI3NSBuR9KICKHmAvYUtw6FApSvfQWY0xn76VjoOX17rUhlFRGNuNDe/CokqJrTC28Uzr/ADqGifaNKEO8GgCSZOIooYnhUWMa1KFACuvOmlxzpua9DPgKBHPiKY89KfChunCgZxnFMaTcTpTxhrajWusL60AN621FXWhGO26pEAF6AHrFzprxijGmGgRGMYpKkBWrqBk8t30xpKGVNLkq3cV0cZTXXNITXB6juHtOuTS5KfnoZkpWOhQorgvM0JpTyoDu3lSbHRJkmApvW8hUN3O+mCYk6Uhlgk/A76XrfOoSlhR0koANdr0rDnQxNr404NfdQITLTWFPYHSkagALLQlHHjRmYUwvQMRnBpgFqU2GtNJ1oGPCUW/KhCXhThQIcXpjS08rQxegBA9ORKblp3XCgB2U07q6Yj99E600AcY/SkeULvob5vKguSNaAJInJ4WFKW51CEjEm26iIrDTfSAnpqN9dTo4RYa11MQ69Nc6GurqYDIdwpy76WuoGK9CvXV1IQG9NY11dQM626ucV1dQJD8PSNXV1AxY6kx766uoASXfUUnWurqYgDHtUhNdXUiQJDrXMda6uoEPapWHpa6gbCNTAK6upiAvxpijQ11dSASGpIrq6gBjVx4UldQI6ThRMPvrq6gfgnpurq6upiP/2Q=="/>
          <p:cNvSpPr>
            <a:spLocks noChangeAspect="1" noChangeArrowheads="1"/>
          </p:cNvSpPr>
          <p:nvPr/>
        </p:nvSpPr>
        <p:spPr bwMode="auto">
          <a:xfrm>
            <a:off x="63500" y="-896938"/>
            <a:ext cx="2466975" cy="1847851"/>
          </a:xfrm>
          <a:prstGeom prst="rect">
            <a:avLst/>
          </a:prstGeom>
          <a:noFill/>
          <a:ln w="9525">
            <a:noFill/>
            <a:miter lim="800000"/>
            <a:headEnd/>
            <a:tailEnd/>
          </a:ln>
        </p:spPr>
        <p:txBody>
          <a:bodyPr/>
          <a:lstStyle/>
          <a:p>
            <a:endParaRPr lang="en-US"/>
          </a:p>
        </p:txBody>
      </p:sp>
      <p:sp>
        <p:nvSpPr>
          <p:cNvPr id="7172" name="AutoShape 4" descr="data:image/jpeg;base64,/9j/4AAQSkZJRgABAQAAAQABAAD/2wCEAAkGBhMSERQUEhQWFRUVFRUXGBgXFxcXFxcUFBUVFBQcFRcXHCYeGBojGRUUHy8gIycpLCwsFR4xNTAqNSYrLCkBCQoKDgwOGg8PGiwkHCQsLCwpLCwpKiksKSkpKSwsLCwsLCwpLCksLCwsLCwsLCwsLCwsLCkpLCkpLCksKSksLP/AABEIAMIBAwMBIgACEQEDEQH/xAAcAAABBQEBAQAAAAAAAAAAAAADAQIEBQYABwj/xABFEAACAQIDBAcEBgcGBwEAAAABAgMAEQQSIQUxQVEGEyJhcYGRBzKhsRRCUpLB0SMzYnKCovAVFkNTsvEIJDRzk8LhY//EABoBAAIDAQEAAAAAAAAAAAAAAAABAgMEBQb/xAAsEQACAgEEAQMDAwUBAAAAAAAAAQIRAwQSITFBEzJRBRRxIpGhQlJhgfAj/9oADAMBAAIRAxEAPwCrZQN2tdm50IKfOlyMeNeVOYEMg4VzOeVAOFdTe96USNxFDoKDlzauS530ONSdeFGBPdURCF7aCljS/MUpvypTFffelYxTGANSaIqCjw9GJ5YTKoui9+undVcuKZdLWFSlCUUmx1Qd0saFLOd1tOdClnNjbjUeLFcLUkn2FslNF+15VIhOmp3VF6oHdRxBQ3wNBlwgY23U4YUryte1PSMUpQK24lTv1qlyfgsSiXHR7quvVWAYEW1F6Xa2yolndNVG8ADSgbPwjsQYUNxrer8dGZ5yGlyobam+tbIY55MHppO74NEY34M4uy4l3mrrZeDBtkUeJq6wnRSBPeu576tIVVBZFArXp/p+RPdNmiNLwV8WyLkE/DSpP9kpe518dakM550lq6kcCRJyBx4OJdyj0ooYDctJalNquWOK8EdzEMppK7rOQrtasSSFZ1qSnhaIijibDnRaQgOU044c2qv2l0iSMEL6nefCswvSGR5VLN2c24/lWPNrIYvyJtLsuMFD9EzvPYZybAakjvqNjOnSC4iUeJqF032mshjVWvlGtqzDYYHWsep1c922D4KXka4Ray9NMQSbN8BXVSGAmurN6+X+5lO6XyDRdKKEtQzN3WpS+61YHZnHqQTTupAN70wNbW2tMSW5qO0dhGeml9d1LmpUxPd8KGA5Y+OtdDCd5ei9eLa1GkmzDUURTZJItounX0GMoU6xXNtN4J/CqSTBZ7tnIza25X1q96LRQvNkmQMpFgLX1pNtbLWKdkQWXeB3Gt2Rt4IyvrgsfMTOpsc781xR49kelWAgFEiwbsdLW57gPM1jU5ydRBJvhERcMoNS8NhGchUUsatsDs6AWMjM55Rrf+Y2X41fx7fyDLh8OqftOcx+6o/9q6GH6bkycz4LFiS9zK7AdBZTYyMqD41oML0NghGY3k7zuqln2riH96W3cgVfLi3xvUZsGz+91kn7xc/69BXWxfT8ePwWJxXSNTiNrQxKbNGtgbKGW5sNwA1qDH0piKKWzZioJUKxykgEi9gNDpv4VULs4j6oHiQPULelOF/d+J+OnyrbHCkN5SxfpUnCNz45V/8AY0F+lrcIh5vf5LUM4M2vY25hD8ySPhQ+qv8AaPkPwFWeiR9UlnpZL/lp/Mal7K2+0gzOoCm+UKDcgG1ySbAEg2Gt9DxqmlwdgTZ/XSiYW7YbChTYusUZ87A/jVkMUedyKp5pcbWac7SiOmYA8rg28bbqkQhW1BvVWNiQi2eCMjddkV/iwNFPRWC+aHPh24NC5Uf+M3jPmtUSSJQzWWwjFKFFZ+baGKwx/Sp9IiAv1sK2lUcTJAPeA5x3Ovu1abP2tFOgeJldTuKkEVUaYyTJTLTcVAJEy6rTjLSdbUHGydmexHQ/Nrnv41Xv0De9w4vWw66lEvdWWWixsi1F9oxa9AXBuXBPnRj0DY/4i/GtjnpQ1C0eNC2R+DIjoGf8weldWuzClp/aY/gfpw+DxZFvTiOVcsDE67udG6lQpa+grzjkjmUwKRk99GdVBtx8KIgI1Uac+Fcz9q+8dxquUhpDThDe47tKT6NbW+74U9sWqgm+nKoH02/Df8aT3VwHQSTCEG+a4pnWAd9NkxWmt6GqjQg7z/WtWKTXuJJomYTFmORXFjY+FW2IxrYlsyqSbWIt8vzNQtkbGfESBVHZBBc8h3W3sbbtOZO6+5w3R9QLWsBwOvw935nvrs6PQyywvJ7Pj5JXS5MrDsq/vN5IMx8yL2q1w+xuSAd7m59Bf5itGuEVdw870jzAaC1dvDpsWL2IPUXgrI9lHiT5AD53Py8KOuzFA1F/G7eWulSOtFBlxPfWqiDmwWFY63XKLWG4fAcKlKoJ1NQoZlLAMSBzFX8WGjIGWxFJuiuU2NXBRjcvrRMltwA8BajdVytahSEKLswAHEmq7IWweJiDIQTvBFY59rhbhIzy151om2zHey3bvA/Oq144ixZGNySToNN50qadE4JsFEjtE5fQ5W08tKqcHPlwsJP1JNe7LM6fhV9inyoRe4sbnloazBxFsGzHcru2u7SbP/7GrsfN/gcuK/JrH6YYeKNeulVGOoBBJYDS4Cgm340JPaHgz7pkY/sxPY/eAqi2pgcNLBh8bujUFJTqRHmYC7clVwVJ4Bgd16nYPbOCgNooJsQw/wAuIiO45yylU9CaxyZow4Y1uNLgNtJMLoJFO8dYhW55X1Gu6q3amwAznEYVuonvdjY9XKeU8Y38s4s45ncbDDdIppUITCFLjTrGGUeOgDW5KfMb6HhtjsVBnlGfW4jzKh8LHMPWopX4LJVHpkDYHSsTSPh5kMOJjF3Q9pSp3PG40dDz+VaDSmYJoYj2Y8pOmbQ3/iOvrRpcjGyIQx4qQo8Wvp8Cai4Mmsq8iBBTggqBi8U+HGadQY+Mkdzl73Tfb9oX8BVhh2V1DIwZWFwVNwQdxBpU0WqSYthSZaeEpclIkCy11FyCuoEeOyRHgL/n+NEhw9hqN+tuFV74+xPx8b/DSiNtAX7iABrfUnfXilGXg59DsbGAd5sOHfUVsTlsFUnXz1qdJGhOvr4b67qRw1qV8chRV4kfaFr/AIVEGKUHThV7PhLjU1S4vo/fcxHdVmOcHxIVCzMzr2ePwpdjYGWWaOJRe/5/7+QNJg0ZDlAJHMj4VvuiWCESNKRdmFh3Lxt+8dPACunotP6uSmv0rkHSVs0GDijw0awpv+seLsfePh+AA4Uku1dcqDx/2qqGIZiTxbQdw7quMHg1RQeO+vSulwjNKTbH9WQLsdTuHjQplG8b/nRJp7angPnVfNjlGrMB5/namk/AJPwJ9J4VwFRxtCNj2bsf2FZvkKOqyt7sD/xZUHxN6tss5EdgOFFwmNYHRreI/CuXYmJfeI0+85/AUZOijb3nYfuKifE3NJtBQ99pZjvJ8NBUPHYtT+scADcCw389TrUz+62HHvsz/vSOfgpAosWxsMvuxIO/ICT96opIW1IojtuICyv5LmPpYWoaYof4cMzHmEIHqa1ioi+6vwA+VMnmtw/GprkOjG42HFyK1ourVt+ZlBt6/hQ/7utJhHw7NlzMTmGtgWDd3I+taOeXQs17D+rePdRTsmZ0v7gIuFHv2I4k6Ke741oSjDt8kW5S6RhZ9oDZ0fVQnNaQvKhcsWzbyAVKoAMvfprWr2FtkTxLLHqDfUjtAjQg+FYHph0SkjkVo87Bibgklla97k8jzqZ0a28mGgaNyAyMeGhL3JNueny0q/0cUYrag3Sn2z0dMW9jroN53AeJqoxPTfCREr1hmk+xAplPh2eyPMisriumWC0M/WYnjkJtGv8AAtl8yDQJ/a4kQth8MkY4AWX1ygfjVLg+kicV8l/jelOPlB+j7NcLwOIfIvfeMML+bVkcT7TdpYLEBMWkbKLExqACEOoyOrHW32r7qqMX7QMZMW/SFQx3Lpa4tWYxs7OylyWJG8km+p3nzqjLj2R3eS+FSdH1LhHDRKwOZXUHXirC4+BFZrBzHZ+MERP/ACmKb9HyinP1e4MbC3MjkastiYr/AJKA3/wID6xL+INeFdMukcs+IeQs5jDkIBeyID2bcAdxvzqrbcbkOLal+k+mAa4ms90F6RjG4GGa93K5ZP8AuJ2W9dG/iFX96xm/tDq6m5hSUCPn5cUDa/od1ScXErBQNLD6otu+1zqnBOm8n8vKixY2xN8xvw1t6V5n0+eDAXhayqd3OgzbRs1gNKiJj8wtvFJIxG/x3Vn9PnlCqy4gxdxvq/wvROZ1DAEKRfdffr5VjcClzoePHdbv1rdrtbakqJ1KKFI0d2KJbdcKGzt5DXnW/wCn4IPI01b8fBOG1csyWNNsV1KaJBmMh4tKRl3/ALCggci5rYLtRSixQqXbQnIrMQLWtYCw41HwXs5kLdZNiSGY3ZYY0jQ31PvAkm4uSda2iYADRMyjkjuB/qr1SxqHVWV5HHIUWztlzk5uqI/fIX4C5q4fZ8re/NGnciFj6uR8qkrhQRc/zEn4E0sUS8txtoAKVEFFLwQn2DEf1kksncWyj0QD50+HZOGQ9mFb8yAx9Wualv4C/f8A0KfcAbwKaQ+RAxHuoAKTO/MD0ppxicTr30CbaKi1rVNQb6RFtfJKyE72PqaGyDcNT8u81FG1dCdANw5k8beGmvfUNNosXAUEltPE7/zqccUiLlFFsYlUZm1PM2FhxsOAobYoXso0t72/0FVsupKt6Dd509G0G/h/WlS9L5ZHf8FkCoHO/E76YZgQOfgOGlUGP6V4XDLaSQZhfsIM7nl2RcjztWf2t0rx5w8kuHw3UQKC3XYjRiDuyR7r3/eqqUox7ZfGE5dI22GmVpzfdHYgftsN/kB6t3VcpLddDuP43+Rrxjox0pdChmkLs9szcSTruHeQPAVqel/Sg4bCOVOshEa66jMO0R/CD51fk0r4fyVQy87Sy290p2fI4heZVlW4uQ2QMQV1cdk621OnfXi/STDmHEyITv8A9x8qh7ZWZnMqWsAOyNTZRbz8BUWXHmZFcm+Sw8BwHh+YpYckYtxTLpQaqTA5O+kLi/dTTHrTo4CbVrlISQbr9NBULaDm4vy/OriPCgVWbWS8qgcQB6k2+Yrn55pxaLMVbz23b2PMWyospsRFAh8Mig/GsF0O2GuKkSB3MfX5wrWuM6gmx7yAPQ6VI6U7eJXqQwIXl3Ej8qsvZo2f6Kun6PErIDxGZljI8+yf4fGnqFUEkGD3Nk/2PtJhMbjNnS7xaVbbrqQjZe4qyH+GvWmrzSXZjRbVwuOBBSfF4vDaDcpMgTMeN3D27rV6VXPNyEzV1JXUAfO0CnKb8N1RBIS5votrX/rfU6Nu0VPO1OmwltDbh491edUqfJgXBBWcLa17cO8/hVzgS8mVVUuzEBVUXv4W31Bi2cMyhFJJNrDmdNL16z0X6OR4OMXsZmHbbfYfYU/Z5nia36bSfc8+AlKkUOyugUwdGldRmdM0aAt2DfMDJe17LuAI769FdQoAsBy8qr2xoBOoJ5A67v8A6aDJtSxB7IsQeZ/r1rv4dGsfEFRS5otZpdx5H56fjSS4nTVhWdxu1rg2ufH+rVCl2qWG/fW2Gkk+yuWVI0ibSUXF9xP5/jUV9sgObcR/XzrMSY8Lvbfz0qJiNrEWYKcvOxt949njzrQtLCPuZV60pdGqxO2Dob8eHp+NBl2iTx+NYzE9LIwDeWIb/wDFRuFz2Yyx3d1V/wDe5fquX00yRSsdBm3uqA6a76N2mh3JD25pdRZuxitb3pkuL76wTdNrbo5STl97q4/fUso1kbUgHhXbL6ZLLIEZSrMFy5nVlcsLquZVXIx3C9wTYErvqK1Wnur/AIG9Nmrr+TfrMLb6e22IMOokllRNdxIDMOIUDtHyrFTbaZt1wO66/EdoHzrPYLENgMSuJKDEQhrnOM7LfhJffv0b8dKlrIZMePco8EdMo5J7ZOmek/3llxBJweEkdf8ANm/Qwjvu2p/lqvnbOcuMx4tfWLC/o4xc3s029vAZ99U/SD2lbPxJDdVjJm4RGQJGvcAubTTgo31SS9OMUNMLhoMGODFQ0n35bt6AVxt2TL1f+jrxx4sR6VsXBxQEPhoBHCoYmR0IeVrdkRmXtnXUsFXQbtazO38TKuyMTJiXvJjJ1yhmuerUk9nf2QSBy0rN7N6UzRFpJZVnnJ0kYPI6i25WkORRv1ynuqi2ttVp3zyFpG01kdnsBuABOUDuAq6Giyy5aoJaiHSD4fG2I7muO6x5Va9LukH0loEA7Kkk95svysR51mInNGiN5Evz+eldbPOsbOdjx/8Aojd9ENnddi5MDPGMrRSGNhowkjOpbiSbN4Vjto7IGHxkkN80coORvtC5ynx0I8Ryr07oswk2jh8XH7gjm6y51VUjy3a9uSD1rHdIsEJdmx41WZpMNizHICb5UYK6BeS3v96uBdOzqNWqMukXPf8AiND8afmC76kY9wNw3m/r/RPnTcDsaSY69kczuFdOMXJW+jnNcjYZGchUUkncALknuFaXFdETFCMVKLCJVbXjIAMo7yXsKuNl4vB7Pj7ZAa3aO+V+5V+qDuubC3HlmemXTGfH5VWNo8OmqIATc7szke8bX3aC58arko9JcFkY10ZsTX1Y3NaPoXtBo2RkBLI5sFFzcjMhA42ZSf8AesxHCTwqZsjECNmuDdbMtjazqdCe4XJ/hFU6i6L8XZ6f0a6Rs2A6meORZ8NiFxSZlOXq45EZhmOtwrOPjXq1uVeKts2WDHywuDmaJixQhetSdGF7EZWuScw047javYtlzFoIm4tFGT4lAT8b1iNNh7V1Ib11Azw+bBrmFl1BA1va/fbTyqNjVYNe1uHdVtLNqCTfgL/nwoU8KG7Ek2ANr/jxrykZWYWk0A2OZGmHVIXYAvZd/Z07K/WNzuHKrt+lZTSZJ4iPtwyL8bVlCxjnTq1zsVuqZshcxyIxCk8chew47q1fR7bPUloztGXD5lzCPFxspC8v0hy30tdTravVfTtTLDgSil+3+Sf20Mit9gU6WQEX65Qb31uv+oCmHpIrglXFgSLgi1xv1ofS7p5AcJJBDIMVPL2FbqbZA1s7523nTQDdmJrJYJhDGqDgNSN9zvNeh0eonmbbiqRh1OCOOkm7ZqNo9J0jC3uSwFlUBmIJIBJZgqqSCASSTbRSNaoP71yvYRqoGnvM8rAMpYaRBF4cbiq/bs5+lzM+tpNL5BZEcCKzSE3HVlbWGt+F6HA8eVbyF2GXRVllsVLoLkFF3EXIvx0OlcrNrMs2+aXwjbj02OC6tkx9pykFpJpI1AFynVwWzx3F+qBdu3YW13cbUi4eFpIQ13MysVkIeW36LK+cOym4IL5bHRgRvqCg7OQx5gwjuLRQkMuYBgbk3Go1BHaO6rPDYLFN1TJCV+jgdW5EuaNbk3ZmCxsQdxawAAFrCslt9mjrojvjgIJJkjymObqiCVyktGEOsaqwJAvbNY2Ougps2IVmTsntiElD1smTNG6MAL2sVym511476vMD0JxZjEmeOOKRo1upiVHkZsi6QiXOczWGmhvYjW716CLmtJNLI3WhFARrSyiYQtkklkRTldwCxW3a76NrCzLKbFbgLfqDuiQ9m8fG55/K4qBi37Fr37I+s7G6yMvAAX8a9N2n7O4E2XJiYWfOiNoerGVo5Csi3RRqGDC9yPWvNcEOuxEMZa4eZV1dm7LOpO4AWtc0NDs0u2tqZJ5V4iRwfHMc3xvVeekDD3bCqzGYjrZXcG+d2awufeYtuHjSDDW94W/eKp/rIr0q1bjBRb4o5P2ycm6DSbSY6A2HJbKPRdKCoY8KKk0S75Il+/If5VA+NTMNtbCAgPPLb9iFVA8S2Zrd4HlVD1mKPb/YuWCfhEeLBStuBF+WlJNslhyvyuL+m+p088bSZYryrp25GksRzsGAI/hFWUPRtZEOihrdkqoWzcN2u/nUPvcb4UX+5P7afbZlEfLStidQeViPI1xZTqx14gDjQMTKCRlFgBx41HUVsbFiX6keg7KRocwizSCV5RkU5SI5FAUE8QwKm288NSKPsvByNh9rwOgCSxrOtyLiSPtMVUX0sDc1G6KzibqIw+QyFUzOxAaXtDLGdcu5bftPbhqTZGGH06dWjdZEV0kWNgrSZyY82W1mOY9q1r3Oprk9o3NUzMbH2rHGgZ4uscBcpYgKthY3J0/2pmO6Vs594gfZiFj/AORt3kDQ9ldGXxLNlaNFjJDNI1gMzEiwAJbcdwq4TZuzML+ukbFOPqr+jjv4C7nzK+FbIye2rM7irszeGxMsj5cPh8zHdYNLJfnfge8AV6HsnotNEgfE9XASLsHcFxv3hbn1qqh6c4iQdTs3C5F3WhjPHQXKa+bNVT0z2DtLDwxzYy4WRiuUMDka1wHC6KSL23+6eVVS2r3MsTl/Sg/SHF4RJCY3z88osM3Hu31k/pYaQtbQk6dx0I9KgFyaWNrVVkzb1XgcIbXZ75sHZiyRbNxGJkeQ4iOVLlrEFAWjGbey9l+W+t/sNSMNAP8A8o/igNfP3Q7b803U4EsSgkzRm5BhzG8jAj6uXMbcz319Bx4sWAQGw0GltBu31SWkvLSUHrmpKYzwyfEG1iPPu40PD4vTn4059wA79N5sTvqLJHZgw43HcCBfjXllG0c534K3pY1zHuNs3DvG6qCXE2P1Gtxyg/MVd7UgZ8pOgueXEf8Ayqj+z7k2u37qlvkLV6j6dGXor/vI4y8DYccQbgAd6qqn1AvUgY48bmgDC5d9lt9p0U+lyfhQ2nQbiD+6CfibV14ajYqscsW7wXG1nzxxTj3spic9kduNQYyWbddAB/AaueheDSaWHrFDoZMpBOde0dL8N7Kd1Z/YmIEhaBtFlAAZstllGsbWtpr2TruZqTAbZmw5yqcrKwurEsQyMBuUcCo08ayxlCGVykuHZdTcaXZ67jMN1E7RwlAVxGHIjsihoJ4XQpdQGF5lsH1yllJ5GCIetgzdS7ySYSMNmuxMuGsbFbWuXhsd+p79fPcR0xxbyNKXCO1szxxRRMbaC8hGbTKvHgPKuxO15ZP1srybv1ksj9x0Xjesu5FtHru0ZVTCrEMVh8NLDPiJbu65ZXlEjRvEqG8djKeyR2CDoQNaTanSzDGT/q0YK8kqGGCV362fqpG0bKmXros4Ga/zrzbdwta2ojUe6cvvOeXGujzuQFuzcAHZ9x+zEORpbgo9Hf2pRrhZcOIpZOtaVmd+rhUHEMXbKl2sAx3XrA7BJ60vf9VDLJ72azBDEm4WvndKX+70w95FiGusuSPjcECVsx8hSzzRwxSRpIJZJcoZluI0jVs+VCwBYlwhJsAMml73qcItyVibpEGSUne7W5XNvSozotbLYGF2O4HXtiw3EELk9Yhm+VaZNn7ETtJhZJv3mly/zso9a2yuXEY/wU8LuR5FlBNgLnlxq42f0Cx05/R4aSx4suQer2v5V6OfaNh8NphsLh4bcewD6ILmqfaPtlxTXCTBP+3GB8W1qqWCT91L8skskfFsueivsdxCwk4h442zXUamy21zHQb/AMedWM+BwmE/XY7Di3BWLt91LmvJ9qdL55/1kssn77m3pcCqZsV3AVDbCP8AVf4J7pPwT8bMpkcr7pdyvDsliRpw0tUV5dajmY86aXvRkz2qRGOOnZdQbQKRPlJzKVdDyIZCfQqpr2jEbFR9tM75lEmG65ipto0Xa1/fBNeCwYixB0057j491ek7R9pgxCJKymPEJC8B6v3HicAEWINj71rHQkHhasyZcJsb2T4rEjrZJlw8EgDg3zMynUHKCAN/1iK0eD6JbCwA/wCYmSeQf5j5reEUenrevOcHsjamOsAJmTQC5YIANABfQADTyrW7G9hcrWOIktzC7/Wk5NjUTUYn2z7PhGTDo7gaAIgRB4DT5VSbX6dYjacLwR7PzRuLXcnTiCCLWIOoI5VsNi+yrCQWIjDEcW1PxrUw7NjQCwAt/XCkOjwjZPsRnksZpBGDwUZj66Cttsj2J4KOxkV5T+2xA+6tq9KUDgDSmTwFFDKnZfRmDDi0MSRj9hQPkNasxCBw9aa8/f6UFsQLfnRaQUSbjmK6oRxH9WrqLQUeKrhT7+gt8AePeaYbWF73JJuRrbnpRsbh2SV0IN1dl3/ZYqBr4UOWG4uTc7rdw3V5np0c4FPAshRLWBZdf677Vn9tbMa9lzk8Lkn0FaRiRyNrWJHEG41O6rKP2p4TDk5NnXk3Fnlu1+7saeVq7f0+acHAvxySPKJdnytIwEchINiAjE6aagDuq6wHQvHSWyYOc34mMqPV7CtrP7cpv8LDQp3ku1vIEVCxHtbxL+/imj7oIUX+Zu1XWx45Lm0vyxzlF/JUbT6Cy4RQ2LlhhJ1CZjJKfBFFh4kioOKxEGItJJK0MlgJOwXWRhYZxlYEMQBcHjc31oOP25h3ZnKzSu29pXuSeZO81TPjRr2RY8D+FqtyqG39Uk3/AIIQtvhUWx+hLvklkOvuRIg1196R3P8ALTztTDj3MNI972zzNbv0hVPnVLG7sewg/hS59bE1Oh2Fi5N0cnn2R8bVjeTHHui52SDtph+rw2Hj72jVz6zlqZL0ixLDK+IIU6ZUJA+6ll8ql4X2fYp2swVOd7k+gFW2D9l2Y2MzE3tZIz+ZPwqr7zEnw/8Av9C4MUzrxZ2PkPiSaT6Qo91bd5NzXp0/seiWMl5uptY9ZM6gd/6MLf4ivOtrbJSFiq4iKW3GPPb+ZRU45m+USpMZFtiVRZWK+GnxqXsjZOMx8hjgWSZwMxGbctwLksQALkVTkCrfY0GOdWTCLiCrkZhCshDWvbMUGtrnfzNTebJLtsFjiukXMvsxxEWuKnwmG7pJ1LfdjzGoU2ycBF7+NeY8oICF+/Kw/wBNWeA9j+1ZzdoerB4zOq+ouW+FajZv/DzIbHEYtF5iNC38zlfkarslR57iNrYJQBDg72+tNK7Me8rHkUeFqgS7VY+6kafuxqP5iC3xr3rZ3sN2bH+s62Y/tvlHpGB861ezOhmCgP6HCQoR9bIC33mufjSHR8w7P6M4zFG8OHmkvxVGt961vjWu2X7DNoy2MgigH7b3Pol/mK+iwh8K6w8aB0eSbK/4fYFscRiXfmI1CD1OY/KtrsX2c7PwpDRYdSw+s93b1cm3lWkMgHL50Np+QJ+FABFQAaAD5UpY86jGY93zpu/n50rHQZnHMmm9cOAoT6b93hXLGONJyGkK+JO6/pQ85O4E+NOYqutMac/VFQciVCrh2O8gfCw+dFGHUc28NB6mobzud1JHiGF+FKyVFh/CPjSVC/tHv+FdS3MNp5r7RIDDjJCuitZzu+sLkjzBrNwYosKuOlW2BjHVmAuqZOVxe4/GoOFjVLKTfTeQBp5b64uZR3No5clzwFU5ly6a1j+lsDRSAjLlcXBygkMNGFyN3HzrZxSJxP8AQqJtvBRzwsraa6G97MNx/wDlPS5XjyX4JQtM8zecneb0IvVhPsGcE2jZwPrICynzA+FTNm9A8fP+rwsxHMoUX7z2Fd+7NRSLbjWh6F7PDyszAEIugIFizaDf3XrR7N9hWPkt1jQxDjdi59EBHxr0TYHspbDxhPpRSxuTDDGrljvJkkzkctLaCoZIuUWkDTaMxgtkS2uIyq3vmOVFH8bECjnbGAhv1+Jjz2tkgvMfUDKG9RW2T2X4MtmmWTEN9qeWST4EhfhV5gejmHgt1MUUY/ZRV+KgVmjooL3ckVjR5hD0hZ/+k2ZisQeDzAxp5cLd1H/s3b+IFlGHwSHgpGYD+ANr6V6yI6dlrVHHGPSJpJHkCew2aY5sZj3c8cqk+hdj/pFXmz/Yds2O2cSyn9uQgeiZa9DsKTOKmMo9ndCcDB+qwkKkbm6tWb7zXNXYQ2taw+HpS9ZTesoAcI++kyjxpjSUzOTSsdB+sHdTTN40HJSUnIdBetoZHM/GlABpwUCk5DoYI+6kfS2hP4URnpGeo2OhGWwphcc7U12obDupWOjnxNr31oMuIuOXhTm8KYy0hg7qLX18aX6TcEWK1wwnHfTzGNxFAyKzd5INJe/HSpDwgbqYy6bqABdZS0MxmuoGeZ7L6NYmcdmJgObDIDbve1x4Voh7KJJF7UwUn7KlreZZa9KjiA90AeAolqhHSY1yzJsiYLD+yWEAZppCeNsoHkLaepq4wXs/wcX+HmPN2La8dN1aXKKUWq+OKEekSXHREw+yok9yNFtyUX9bXqSIRTi9IX76sGOsK7NQzIKaZaVgGzUhk76jljShe+k5DoI0tNMxpuQ3pwSo7hqI3NSBuR9KICKHmAvYUtw6FApSvfQWY0xn76VjoOX17rUhlFRGNuNDe/CokqJrTC28Uzr/ADqGifaNKEO8GgCSZOIooYnhUWMa1KFACuvOmlxzpua9DPgKBHPiKY89KfChunCgZxnFMaTcTpTxhrajWusL60AN621FXWhGO26pEAF6AHrFzprxijGmGgRGMYpKkBWrqBk8t30xpKGVNLkq3cV0cZTXXNITXB6juHtOuTS5KfnoZkpWOhQorgvM0JpTyoDu3lSbHRJkmApvW8hUN3O+mCYk6Uhlgk/A76XrfOoSlhR0koANdr0rDnQxNr404NfdQITLTWFPYHSkagALLQlHHjRmYUwvQMRnBpgFqU2GtNJ1oGPCUW/KhCXhThQIcXpjS08rQxegBA9ORKblp3XCgB2U07q6Yj99E600AcY/SkeULvob5vKguSNaAJInJ4WFKW51CEjEm26iIrDTfSAnpqN9dTo4RYa11MQ69Nc6GurqYDIdwpy76WuoGK9CvXV1IQG9NY11dQM626ucV1dQJD8PSNXV1AxY6kx766uoASXfUUnWurqYgDHtUhNdXUiQJDrXMda6uoEPapWHpa6gbCNTAK6upiAvxpijQ11dSASGpIrq6gBjVx4UldQI6ThRMPvrq6gfgnpurq6upiP/2Q=="/>
          <p:cNvSpPr>
            <a:spLocks noChangeAspect="1" noChangeArrowheads="1"/>
          </p:cNvSpPr>
          <p:nvPr/>
        </p:nvSpPr>
        <p:spPr bwMode="auto">
          <a:xfrm>
            <a:off x="63500" y="-896938"/>
            <a:ext cx="2466975" cy="1847851"/>
          </a:xfrm>
          <a:prstGeom prst="rect">
            <a:avLst/>
          </a:prstGeom>
          <a:noFill/>
          <a:ln w="9525">
            <a:noFill/>
            <a:miter lim="800000"/>
            <a:headEnd/>
            <a:tailEnd/>
          </a:ln>
        </p:spPr>
        <p:txBody>
          <a:bodyPr/>
          <a:lstStyle/>
          <a:p>
            <a:endParaRPr lang="en-US"/>
          </a:p>
        </p:txBody>
      </p:sp>
      <p:pic>
        <p:nvPicPr>
          <p:cNvPr id="7173" name="Picture 6" descr="auditt.bmp"/>
          <p:cNvPicPr>
            <a:picLocks noChangeAspect="1"/>
          </p:cNvPicPr>
          <p:nvPr/>
        </p:nvPicPr>
        <p:blipFill>
          <a:blip r:embed="rId4" cstate="email"/>
          <a:srcRect/>
          <a:stretch>
            <a:fillRect/>
          </a:stretch>
        </p:blipFill>
        <p:spPr bwMode="auto">
          <a:xfrm>
            <a:off x="4419600" y="157163"/>
            <a:ext cx="3962400" cy="2995612"/>
          </a:xfrm>
          <a:prstGeom prst="rect">
            <a:avLst/>
          </a:prstGeom>
          <a:noFill/>
          <a:ln w="9525">
            <a:noFill/>
            <a:miter lim="800000"/>
            <a:headEnd/>
            <a:tailEnd/>
          </a:ln>
        </p:spPr>
      </p:pic>
      <p:pic>
        <p:nvPicPr>
          <p:cNvPr id="7174" name="Picture 7" descr="merc.jpg"/>
          <p:cNvPicPr>
            <a:picLocks noChangeAspect="1"/>
          </p:cNvPicPr>
          <p:nvPr/>
        </p:nvPicPr>
        <p:blipFill>
          <a:blip r:embed="rId5" cstate="email"/>
          <a:srcRect/>
          <a:stretch>
            <a:fillRect/>
          </a:stretch>
        </p:blipFill>
        <p:spPr bwMode="auto">
          <a:xfrm>
            <a:off x="304800" y="2514600"/>
            <a:ext cx="3054350" cy="1944688"/>
          </a:xfrm>
          <a:prstGeom prst="rect">
            <a:avLst/>
          </a:prstGeom>
          <a:noFill/>
          <a:ln w="9525">
            <a:noFill/>
            <a:miter lim="800000"/>
            <a:headEnd/>
            <a:tailEnd/>
          </a:ln>
        </p:spPr>
      </p:pic>
      <p:pic>
        <p:nvPicPr>
          <p:cNvPr id="7175" name="Picture 8" descr="land rover baby freelander.jpg"/>
          <p:cNvPicPr>
            <a:picLocks noChangeAspect="1"/>
          </p:cNvPicPr>
          <p:nvPr/>
        </p:nvPicPr>
        <p:blipFill>
          <a:blip r:embed="rId6" cstate="email"/>
          <a:srcRect/>
          <a:stretch>
            <a:fillRect/>
          </a:stretch>
        </p:blipFill>
        <p:spPr bwMode="auto">
          <a:xfrm>
            <a:off x="4876800" y="3581400"/>
            <a:ext cx="4267200" cy="2838450"/>
          </a:xfrm>
          <a:prstGeom prst="rect">
            <a:avLst/>
          </a:prstGeom>
          <a:noFill/>
          <a:ln w="9525">
            <a:noFill/>
            <a:miter lim="800000"/>
            <a:headEnd/>
            <a:tailEnd/>
          </a:ln>
        </p:spPr>
      </p:pic>
      <p:pic>
        <p:nvPicPr>
          <p:cNvPr id="7176" name="Picture 9" descr="ford_galaxy_2_2_tdci_200_titanium_x_5dr_auto_94964571895419789.jpg"/>
          <p:cNvPicPr>
            <a:picLocks noChangeAspect="1"/>
          </p:cNvPicPr>
          <p:nvPr/>
        </p:nvPicPr>
        <p:blipFill>
          <a:blip r:embed="rId7" cstate="email"/>
          <a:srcRect/>
          <a:stretch>
            <a:fillRect/>
          </a:stretch>
        </p:blipFill>
        <p:spPr bwMode="auto">
          <a:xfrm>
            <a:off x="1066800" y="4800600"/>
            <a:ext cx="2743200" cy="2057400"/>
          </a:xfrm>
          <a:prstGeom prst="rect">
            <a:avLst/>
          </a:prstGeom>
          <a:noFill/>
          <a:ln w="9525">
            <a:noFill/>
            <a:miter lim="800000"/>
            <a:headEnd/>
            <a:tailEnd/>
          </a:ln>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GB" sz="3200" dirty="0" smtClean="0"/>
              <a:t>What do you get for £9k or £27k?</a:t>
            </a:r>
          </a:p>
        </p:txBody>
      </p:sp>
      <p:sp>
        <p:nvSpPr>
          <p:cNvPr id="8195" name="Content Placeholder 2"/>
          <p:cNvSpPr>
            <a:spLocks noGrp="1"/>
          </p:cNvSpPr>
          <p:nvPr>
            <p:ph idx="1"/>
          </p:nvPr>
        </p:nvSpPr>
        <p:spPr/>
        <p:txBody>
          <a:bodyPr/>
          <a:lstStyle/>
          <a:p>
            <a:pPr>
              <a:buFont typeface="Wingdings" pitchFamily="2" charset="2"/>
              <a:buNone/>
            </a:pPr>
            <a:r>
              <a:rPr lang="en-GB" sz="2600" b="1" smtClean="0"/>
              <a:t>£9000 buys you:</a:t>
            </a:r>
          </a:p>
          <a:p>
            <a:pPr>
              <a:buFont typeface="Wingdings" pitchFamily="2" charset="2"/>
              <a:buNone/>
            </a:pPr>
            <a:r>
              <a:rPr lang="en-GB" sz="2600" b="1" smtClean="0"/>
              <a:t>	Ford Ka, Fiat Panda, Citroen C1, Peugeot 107</a:t>
            </a:r>
          </a:p>
          <a:p>
            <a:pPr>
              <a:buFont typeface="Wingdings" pitchFamily="2" charset="2"/>
              <a:buNone/>
            </a:pPr>
            <a:r>
              <a:rPr lang="en-GB" sz="2600" b="1" smtClean="0"/>
              <a:t>£27,000 buys you:</a:t>
            </a:r>
          </a:p>
          <a:p>
            <a:pPr>
              <a:buFont typeface="Wingdings" pitchFamily="2" charset="2"/>
              <a:buNone/>
            </a:pPr>
            <a:r>
              <a:rPr lang="en-GB" sz="2600" b="1" smtClean="0"/>
              <a:t>	BMW 3 series, Audi TT, Mercedes C Class, Land Rover Freelander, Ford Galaxy</a:t>
            </a:r>
          </a:p>
          <a:p>
            <a:pPr>
              <a:buFont typeface="Wingdings" pitchFamily="2" charset="2"/>
              <a:buNone/>
            </a:pPr>
            <a:r>
              <a:rPr lang="en-GB" sz="2600" b="1" smtClean="0"/>
              <a:t>What kinds of service standards, warranties and guarantees are you going to want?</a:t>
            </a:r>
          </a:p>
          <a:p>
            <a:pPr>
              <a:buFont typeface="Wingdings" pitchFamily="2" charset="2"/>
              <a:buNone/>
            </a:pPr>
            <a:endParaRPr lang="en-GB" sz="2600" b="1"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122239"/>
            <a:ext cx="7543800" cy="858490"/>
          </a:xfrm>
        </p:spPr>
        <p:txBody>
          <a:bodyPr/>
          <a:lstStyle/>
          <a:p>
            <a:r>
              <a:rPr lang="en-GB" dirty="0" smtClean="0"/>
              <a:t>Why does assessment matter so much?</a:t>
            </a:r>
          </a:p>
        </p:txBody>
      </p:sp>
      <p:sp>
        <p:nvSpPr>
          <p:cNvPr id="13315" name="Rectangle 3"/>
          <p:cNvSpPr>
            <a:spLocks noGrp="1" noChangeArrowheads="1"/>
          </p:cNvSpPr>
          <p:nvPr>
            <p:ph type="body" idx="1"/>
          </p:nvPr>
        </p:nvSpPr>
        <p:spPr/>
        <p:txBody>
          <a:bodyPr/>
          <a:lstStyle/>
          <a:p>
            <a:pPr>
              <a:buFont typeface="Wingdings" pitchFamily="2" charset="2"/>
              <a:buNone/>
            </a:pPr>
            <a:r>
              <a:rPr lang="en-US" smtClean="0"/>
              <a:t>“Assessment methods and requirements probably have a greater influence on how and what students learn than any other single factor. This influence may well be of greater importance than the impact of teaching materials” (Boud 1988)</a:t>
            </a:r>
            <a:endParaRPr lang="en-GB"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GB" dirty="0" smtClean="0"/>
              <a:t>To improve assessment we should realign it by:</a:t>
            </a:r>
          </a:p>
        </p:txBody>
      </p:sp>
      <p:sp>
        <p:nvSpPr>
          <p:cNvPr id="14339" name="Rectangle 3"/>
          <p:cNvSpPr>
            <a:spLocks noGrp="1" noChangeArrowheads="1"/>
          </p:cNvSpPr>
          <p:nvPr>
            <p:ph type="body" idx="1"/>
          </p:nvPr>
        </p:nvSpPr>
        <p:spPr/>
        <p:txBody>
          <a:bodyPr/>
          <a:lstStyle/>
          <a:p>
            <a:r>
              <a:rPr lang="en-GB" smtClean="0"/>
              <a:t>Exploring ways in which assessment can engage students and be integral to learning. </a:t>
            </a:r>
          </a:p>
          <a:p>
            <a:r>
              <a:rPr lang="en-GB" smtClean="0"/>
              <a:t>Constructively aligning (Biggs 2003) assignments with planned learning outcomes and the curriculum taught:</a:t>
            </a:r>
          </a:p>
          <a:p>
            <a:r>
              <a:rPr lang="en-GB" smtClean="0"/>
              <a:t>Providing realistic tasks: students are likely to put more energy into assignments they see as authentic and worth bothering with.</a:t>
            </a:r>
          </a:p>
          <a:p>
            <a:endParaRPr lang="en-GB"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endParaRPr lang="en-US" dirty="0" smtClean="0"/>
          </a:p>
        </p:txBody>
      </p:sp>
      <p:sp>
        <p:nvSpPr>
          <p:cNvPr id="15363" name="Content Placeholder 2"/>
          <p:cNvSpPr>
            <a:spLocks noGrp="1"/>
          </p:cNvSpPr>
          <p:nvPr>
            <p:ph idx="1"/>
          </p:nvPr>
        </p:nvSpPr>
        <p:spPr/>
        <p:txBody>
          <a:bodyPr/>
          <a:lstStyle/>
          <a:p>
            <a:endParaRPr lang="en-US" smtClean="0"/>
          </a:p>
        </p:txBody>
      </p:sp>
      <p:pic>
        <p:nvPicPr>
          <p:cNvPr id="15364" name="Picture 1" descr="091027_bigdraw_DSC_6273.JPG"/>
          <p:cNvPicPr>
            <a:picLocks noChangeAspect="1"/>
          </p:cNvPicPr>
          <p:nvPr/>
        </p:nvPicPr>
        <p:blipFill>
          <a:blip r:embed="rId3" cstate="email"/>
          <a:srcRect/>
          <a:stretch>
            <a:fillRect/>
          </a:stretch>
        </p:blipFill>
        <p:spPr bwMode="auto">
          <a:xfrm>
            <a:off x="0" y="384175"/>
            <a:ext cx="9144000" cy="6089650"/>
          </a:xfrm>
          <a:prstGeom prst="rect">
            <a:avLst/>
          </a:prstGeom>
          <a:noFill/>
          <a:ln w="9525">
            <a:noFill/>
            <a:miter lim="800000"/>
            <a:headEnd/>
            <a:tailEnd/>
          </a:ln>
        </p:spPr>
      </p:pic>
      <p:pic>
        <p:nvPicPr>
          <p:cNvPr id="15365" name="Picture 2" descr="091027_bigdraw_DSC_6259.JPG"/>
          <p:cNvPicPr>
            <a:picLocks noChangeAspect="1"/>
          </p:cNvPicPr>
          <p:nvPr/>
        </p:nvPicPr>
        <p:blipFill>
          <a:blip r:embed="rId4" cstate="email"/>
          <a:srcRect/>
          <a:stretch>
            <a:fillRect/>
          </a:stretch>
        </p:blipFill>
        <p:spPr bwMode="auto">
          <a:xfrm>
            <a:off x="0" y="384175"/>
            <a:ext cx="9144000" cy="6089650"/>
          </a:xfrm>
          <a:prstGeom prst="rect">
            <a:avLst/>
          </a:prstGeom>
          <a:noFill/>
          <a:ln w="9525">
            <a:noFill/>
            <a:miter lim="800000"/>
            <a:headEnd/>
            <a:tailEnd/>
          </a:ln>
        </p:spPr>
      </p:pic>
      <p:sp>
        <p:nvSpPr>
          <p:cNvPr id="6" name="Title 3"/>
          <p:cNvSpPr txBox="1">
            <a:spLocks/>
          </p:cNvSpPr>
          <p:nvPr/>
        </p:nvSpPr>
        <p:spPr>
          <a:xfrm>
            <a:off x="0" y="0"/>
            <a:ext cx="9144000" cy="914400"/>
          </a:xfrm>
          <a:prstGeom prst="rect">
            <a:avLst/>
          </a:prstGeom>
          <a:solidFill>
            <a:schemeClr val="bg1"/>
          </a:solidFill>
        </p:spPr>
        <p:txBody>
          <a:bodyPr>
            <a:normAutofit/>
          </a:bodyPr>
          <a:lstStyle/>
          <a:p>
            <a:pPr algn="ctr" fontAlgn="auto">
              <a:spcAft>
                <a:spcPts val="0"/>
              </a:spcAft>
              <a:defRPr/>
            </a:pPr>
            <a:r>
              <a:rPr lang="en-GB" sz="4000" b="1" dirty="0">
                <a:latin typeface="+mn-lt"/>
              </a:rPr>
              <a:t>Engagement is crucial</a:t>
            </a:r>
          </a:p>
        </p:txBody>
      </p:sp>
    </p:spTree>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pic>
        <p:nvPicPr>
          <p:cNvPr id="3" name="Picture 2" descr="danger.JPG"/>
          <p:cNvPicPr>
            <a:picLocks noChangeAspect="1"/>
          </p:cNvPicPr>
          <p:nvPr/>
        </p:nvPicPr>
        <p:blipFill>
          <a:blip r:embed="rId3" cstate="email"/>
          <a:srcRect/>
          <a:stretch>
            <a:fillRect/>
          </a:stretch>
        </p:blipFill>
        <p:spPr>
          <a:xfrm rot="5400000">
            <a:off x="1555473" y="869674"/>
            <a:ext cx="6871254" cy="5105399"/>
          </a:xfrm>
          <a:prstGeom prst="rect">
            <a:avLst/>
          </a:prstGeom>
        </p:spPr>
      </p:pic>
    </p:spTree>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GB" dirty="0" smtClean="0"/>
              <a:t>Assessment linked to learning</a:t>
            </a:r>
          </a:p>
        </p:txBody>
      </p:sp>
      <p:sp>
        <p:nvSpPr>
          <p:cNvPr id="16387" name="Rectangle 3"/>
          <p:cNvSpPr>
            <a:spLocks noGrp="1" noChangeArrowheads="1"/>
          </p:cNvSpPr>
          <p:nvPr>
            <p:ph type="body" idx="1"/>
          </p:nvPr>
        </p:nvSpPr>
        <p:spPr>
          <a:xfrm>
            <a:off x="468313" y="1412875"/>
            <a:ext cx="8229600" cy="4857750"/>
          </a:xfrm>
        </p:spPr>
        <p:txBody>
          <a:bodyPr/>
          <a:lstStyle/>
          <a:p>
            <a:pPr marL="609600" indent="-609600"/>
            <a:r>
              <a:rPr lang="en-GB" sz="2400" smtClean="0"/>
              <a:t>Effective assessment significantly and positively impacts on student learning, (Boud, Mentkowski, Knight and Yorke and many others).</a:t>
            </a:r>
          </a:p>
          <a:p>
            <a:pPr marL="609600" indent="-609600"/>
            <a:r>
              <a:rPr lang="en-GB" sz="2400" smtClean="0"/>
              <a:t>Assessment shapes student behaviour (marks as money) and poor assessment encourages strategic behaviour (Kneale). Clever course developers utilise this tendency and design assessment tools that foster the behaviours we would wish to see (for example, logical sequencing, fluent writing, effective referencing and good time management) and discourage others (‘jumble-sale’ data sourcing, aimless cutting and pasting and plagiarism).</a:t>
            </a:r>
          </a:p>
          <a:p>
            <a:pPr marL="609600" indent="-609600">
              <a:buFont typeface="Wingdings" pitchFamily="2" charset="2"/>
              <a:buNone/>
            </a:pPr>
            <a:endParaRPr lang="en-GB" sz="210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476250"/>
            <a:ext cx="7543800" cy="865188"/>
          </a:xfrm>
        </p:spPr>
        <p:txBody>
          <a:bodyPr/>
          <a:lstStyle/>
          <a:p>
            <a:r>
              <a:rPr lang="en-GB" sz="3200" dirty="0" smtClean="0">
                <a:solidFill>
                  <a:srgbClr val="002060"/>
                </a:solidFill>
              </a:rPr>
              <a:t>Formative and summative assessment</a:t>
            </a:r>
          </a:p>
        </p:txBody>
      </p:sp>
      <p:sp>
        <p:nvSpPr>
          <p:cNvPr id="17411" name="Rectangle 3"/>
          <p:cNvSpPr>
            <a:spLocks noGrp="1" noChangeArrowheads="1"/>
          </p:cNvSpPr>
          <p:nvPr>
            <p:ph type="body" idx="1"/>
          </p:nvPr>
        </p:nvSpPr>
        <p:spPr>
          <a:xfrm>
            <a:off x="468313" y="1916113"/>
            <a:ext cx="8229600" cy="4286250"/>
          </a:xfrm>
        </p:spPr>
        <p:txBody>
          <a:bodyPr/>
          <a:lstStyle/>
          <a:p>
            <a:r>
              <a:rPr lang="en-US" dirty="0" smtClean="0"/>
              <a:t>Formative assessment is primarily concerned with feedback aimed at prompting improvement, is often continuous and usually involves words.</a:t>
            </a:r>
          </a:p>
          <a:p>
            <a:r>
              <a:rPr lang="en-US" dirty="0" smtClean="0"/>
              <a:t>Summative assessment is concerned with making evaluative judgments, is often end point and involves numbers.</a:t>
            </a:r>
          </a:p>
          <a:p>
            <a:endParaRPr lang="en-GB"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122239"/>
            <a:ext cx="7543800" cy="642466"/>
          </a:xfrm>
        </p:spPr>
        <p:txBody>
          <a:bodyPr/>
          <a:lstStyle/>
          <a:p>
            <a:r>
              <a:rPr lang="en-GB" sz="3200" dirty="0" smtClean="0">
                <a:solidFill>
                  <a:srgbClr val="002060"/>
                </a:solidFill>
              </a:rPr>
              <a:t>What really impacts on learning?</a:t>
            </a:r>
            <a:endParaRPr lang="en-US" sz="3200" dirty="0" smtClean="0">
              <a:solidFill>
                <a:srgbClr val="002060"/>
              </a:solidFill>
            </a:endParaRPr>
          </a:p>
        </p:txBody>
      </p:sp>
      <p:sp>
        <p:nvSpPr>
          <p:cNvPr id="18435" name="Rectangle 3"/>
          <p:cNvSpPr>
            <a:spLocks noGrp="1" noChangeArrowheads="1"/>
          </p:cNvSpPr>
          <p:nvPr>
            <p:ph type="body" idx="1"/>
          </p:nvPr>
        </p:nvSpPr>
        <p:spPr>
          <a:xfrm>
            <a:off x="468313" y="980728"/>
            <a:ext cx="8229600" cy="5221635"/>
          </a:xfrm>
        </p:spPr>
        <p:txBody>
          <a:bodyPr/>
          <a:lstStyle/>
          <a:p>
            <a:r>
              <a:rPr lang="en-GB" sz="2600" dirty="0" smtClean="0"/>
              <a:t>Concentrating on giving students detailed and developmental formative feedback is the single most useful thing we can do for our students, particularly those from disadvantaged backgrounds. </a:t>
            </a:r>
          </a:p>
          <a:p>
            <a:r>
              <a:rPr lang="en-GB" sz="2600" dirty="0" smtClean="0"/>
              <a:t>Summative assessment may have to be rethought to make it fit for purpose;</a:t>
            </a:r>
          </a:p>
          <a:p>
            <a:r>
              <a:rPr lang="en-GB" sz="2600" dirty="0" smtClean="0"/>
              <a:t>To do these things may require considerable imagination and re-engineering, not just of our assessment processes but also of curriculum design as a whole if we are to move from considering delivering content the most important thing we do.</a:t>
            </a:r>
          </a:p>
          <a:p>
            <a:endParaRPr lang="en-US"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poppy 2.JPG"/>
          <p:cNvPicPr>
            <a:picLocks noChangeAspect="1"/>
          </p:cNvPicPr>
          <p:nvPr/>
        </p:nvPicPr>
        <p:blipFill>
          <a:blip r:embed="rId3" cstate="email"/>
          <a:stretch>
            <a:fillRect/>
          </a:stretch>
        </p:blipFill>
        <p:spPr>
          <a:xfrm rot="5400000">
            <a:off x="-293981" y="2198982"/>
            <a:ext cx="5333999" cy="3984037"/>
          </a:xfrm>
          <a:prstGeom prst="rect">
            <a:avLst/>
          </a:prstGeom>
          <a:ln>
            <a:solidFill>
              <a:schemeClr val="tx1"/>
            </a:solidFill>
          </a:ln>
        </p:spPr>
      </p:pic>
      <p:pic>
        <p:nvPicPr>
          <p:cNvPr id="5" name="Picture 4" descr="mat.JPG"/>
          <p:cNvPicPr>
            <a:picLocks noChangeAspect="1"/>
          </p:cNvPicPr>
          <p:nvPr/>
        </p:nvPicPr>
        <p:blipFill>
          <a:blip r:embed="rId4" cstate="email"/>
          <a:stretch>
            <a:fillRect/>
          </a:stretch>
        </p:blipFill>
        <p:spPr>
          <a:xfrm rot="5400000">
            <a:off x="4115976" y="2132424"/>
            <a:ext cx="5410200" cy="4040952"/>
          </a:xfrm>
          <a:prstGeom prst="rect">
            <a:avLst/>
          </a:prstGeom>
          <a:ln>
            <a:solidFill>
              <a:schemeClr val="tx1"/>
            </a:solidFill>
          </a:ln>
        </p:spPr>
      </p:pic>
      <p:sp>
        <p:nvSpPr>
          <p:cNvPr id="6" name="Title 5"/>
          <p:cNvSpPr>
            <a:spLocks noGrp="1"/>
          </p:cNvSpPr>
          <p:nvPr>
            <p:ph type="title"/>
          </p:nvPr>
        </p:nvSpPr>
        <p:spPr/>
        <p:txBody>
          <a:bodyPr/>
          <a:lstStyle/>
          <a:p>
            <a:r>
              <a:rPr lang="en-GB" dirty="0" smtClean="0">
                <a:solidFill>
                  <a:schemeClr val="tx1"/>
                </a:solidFill>
              </a:rPr>
              <a:t>How do we get </a:t>
            </a:r>
            <a:br>
              <a:rPr lang="en-GB" dirty="0" smtClean="0">
                <a:solidFill>
                  <a:schemeClr val="tx1"/>
                </a:solidFill>
              </a:rPr>
            </a:br>
            <a:r>
              <a:rPr lang="en-GB" dirty="0" smtClean="0">
                <a:solidFill>
                  <a:schemeClr val="tx1"/>
                </a:solidFill>
              </a:rPr>
              <a:t>from here…                     to here?</a:t>
            </a:r>
            <a:endParaRPr lang="en-GB" dirty="0">
              <a:solidFill>
                <a:schemeClr val="tx1"/>
              </a:solidFill>
            </a:endParaRPr>
          </a:p>
        </p:txBody>
      </p:sp>
    </p:spTree>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noFill/>
        </p:spPr>
        <p:txBody>
          <a:bodyPr lIns="92075" tIns="46038" rIns="92075" bIns="46038"/>
          <a:lstStyle/>
          <a:p>
            <a:r>
              <a:rPr lang="en-US" dirty="0" smtClean="0">
                <a:solidFill>
                  <a:srgbClr val="002060"/>
                </a:solidFill>
              </a:rPr>
              <a:t>A fit-for-purpose model of assessment: the key questions</a:t>
            </a:r>
          </a:p>
        </p:txBody>
      </p:sp>
      <p:sp>
        <p:nvSpPr>
          <p:cNvPr id="19459" name="Rectangle 3"/>
          <p:cNvSpPr>
            <a:spLocks noGrp="1" noChangeArrowheads="1"/>
          </p:cNvSpPr>
          <p:nvPr>
            <p:ph type="body" idx="4294967295"/>
          </p:nvPr>
        </p:nvSpPr>
        <p:spPr>
          <a:noFill/>
        </p:spPr>
        <p:txBody>
          <a:bodyPr lIns="92075" tIns="46038" rIns="92075" bIns="46038"/>
          <a:lstStyle/>
          <a:p>
            <a:r>
              <a:rPr lang="en-US" dirty="0" smtClean="0"/>
              <a:t>Why are we assessing?</a:t>
            </a:r>
          </a:p>
          <a:p>
            <a:r>
              <a:rPr lang="en-US" dirty="0" smtClean="0"/>
              <a:t>What is it we are actually assessing?</a:t>
            </a:r>
          </a:p>
          <a:p>
            <a:r>
              <a:rPr lang="en-US" dirty="0" smtClean="0"/>
              <a:t>How are we assessing?</a:t>
            </a:r>
          </a:p>
          <a:p>
            <a:r>
              <a:rPr lang="en-US" dirty="0" smtClean="0"/>
              <a:t>Who is best placed to assess?</a:t>
            </a:r>
          </a:p>
          <a:p>
            <a:r>
              <a:rPr lang="en-US" dirty="0" smtClean="0"/>
              <a:t>When should we assess?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685800" y="304800"/>
            <a:ext cx="7848600" cy="1552575"/>
          </a:xfrm>
          <a:noFill/>
        </p:spPr>
        <p:txBody>
          <a:bodyPr lIns="92075" tIns="46038" rIns="92075" bIns="46038"/>
          <a:lstStyle/>
          <a:p>
            <a:pPr eaLnBrk="1" hangingPunct="1"/>
            <a:r>
              <a:rPr lang="en-US" sz="2800" dirty="0" smtClean="0">
                <a:solidFill>
                  <a:srgbClr val="002060"/>
                </a:solidFill>
              </a:rPr>
              <a:t>Why are we assessing?</a:t>
            </a:r>
            <a:br>
              <a:rPr lang="en-US" sz="2800" dirty="0" smtClean="0">
                <a:solidFill>
                  <a:srgbClr val="002060"/>
                </a:solidFill>
              </a:rPr>
            </a:br>
            <a:r>
              <a:rPr lang="en-US" sz="2800" dirty="0" smtClean="0">
                <a:solidFill>
                  <a:srgbClr val="002060"/>
                </a:solidFill>
              </a:rPr>
              <a:t>Choosing the reasons for assessment: </a:t>
            </a:r>
            <a:br>
              <a:rPr lang="en-US" sz="2800" dirty="0" smtClean="0">
                <a:solidFill>
                  <a:srgbClr val="002060"/>
                </a:solidFill>
              </a:rPr>
            </a:br>
            <a:r>
              <a:rPr lang="en-US" sz="2800" dirty="0" smtClean="0">
                <a:solidFill>
                  <a:srgbClr val="002060"/>
                </a:solidFill>
              </a:rPr>
              <a:t>these may include:</a:t>
            </a:r>
            <a:br>
              <a:rPr lang="en-US" sz="2800" dirty="0" smtClean="0">
                <a:solidFill>
                  <a:srgbClr val="002060"/>
                </a:solidFill>
              </a:rPr>
            </a:br>
            <a:endParaRPr lang="en-US" sz="2800" b="0" dirty="0" smtClean="0">
              <a:solidFill>
                <a:srgbClr val="002060"/>
              </a:solidFill>
            </a:endParaRPr>
          </a:p>
        </p:txBody>
      </p:sp>
      <p:sp>
        <p:nvSpPr>
          <p:cNvPr id="20483" name="Rectangle 3"/>
          <p:cNvSpPr>
            <a:spLocks noGrp="1" noChangeArrowheads="1"/>
          </p:cNvSpPr>
          <p:nvPr>
            <p:ph type="body" idx="4294967295"/>
          </p:nvPr>
        </p:nvSpPr>
        <p:spPr>
          <a:xfrm>
            <a:off x="914400" y="1484784"/>
            <a:ext cx="7239000" cy="4992216"/>
          </a:xfrm>
          <a:noFill/>
        </p:spPr>
        <p:txBody>
          <a:bodyPr lIns="92075" tIns="46038" rIns="92075" bIns="46038"/>
          <a:lstStyle/>
          <a:p>
            <a:pPr eaLnBrk="1" hangingPunct="1"/>
            <a:r>
              <a:rPr lang="en-US" sz="2600" dirty="0" smtClean="0"/>
              <a:t>Enabling students to get the measure of their achievement; </a:t>
            </a:r>
          </a:p>
          <a:p>
            <a:pPr eaLnBrk="1" hangingPunct="1"/>
            <a:r>
              <a:rPr lang="en-US" sz="2600" dirty="0" smtClean="0"/>
              <a:t>Helping them consolidate their learning;</a:t>
            </a:r>
          </a:p>
          <a:p>
            <a:pPr eaLnBrk="1" hangingPunct="1"/>
            <a:r>
              <a:rPr lang="en-US" sz="2600" dirty="0" smtClean="0"/>
              <a:t>Providing feedback so they can improve and remedy any deficiencies;</a:t>
            </a:r>
          </a:p>
          <a:p>
            <a:pPr eaLnBrk="1" hangingPunct="1"/>
            <a:r>
              <a:rPr lang="en-US" sz="2600" dirty="0" smtClean="0"/>
              <a:t>motivating students to engage in their learning;</a:t>
            </a:r>
          </a:p>
          <a:p>
            <a:pPr eaLnBrk="1" hangingPunct="1"/>
            <a:r>
              <a:rPr lang="en-US" sz="2600" dirty="0" smtClean="0"/>
              <a:t>providing them with opportunities to relate theory and practice, especially in HE and FE.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noFill/>
        </p:spPr>
        <p:txBody>
          <a:bodyPr lIns="92075" tIns="46038" rIns="92075" bIns="46038"/>
          <a:lstStyle/>
          <a:p>
            <a:pPr eaLnBrk="1" hangingPunct="1"/>
            <a:r>
              <a:rPr lang="en-US" sz="2800" dirty="0" smtClean="0"/>
              <a:t>more purposes...</a:t>
            </a:r>
          </a:p>
        </p:txBody>
      </p:sp>
      <p:sp>
        <p:nvSpPr>
          <p:cNvPr id="21507" name="Rectangle 3"/>
          <p:cNvSpPr>
            <a:spLocks noGrp="1" noChangeArrowheads="1"/>
          </p:cNvSpPr>
          <p:nvPr>
            <p:ph type="body" idx="4294967295"/>
          </p:nvPr>
        </p:nvSpPr>
        <p:spPr>
          <a:xfrm>
            <a:off x="642938" y="1285875"/>
            <a:ext cx="8001000" cy="4217988"/>
          </a:xfrm>
          <a:noFill/>
        </p:spPr>
        <p:txBody>
          <a:bodyPr lIns="92075" tIns="46038" rIns="92075" bIns="46038"/>
          <a:lstStyle/>
          <a:p>
            <a:pPr eaLnBrk="1" hangingPunct="1"/>
            <a:r>
              <a:rPr lang="en-US" sz="2600" dirty="0" smtClean="0"/>
              <a:t>Helping students make sensible choices about option alternatives and directions for further study;</a:t>
            </a:r>
          </a:p>
          <a:p>
            <a:pPr eaLnBrk="1" hangingPunct="1"/>
            <a:r>
              <a:rPr lang="en-US" sz="2600" dirty="0" smtClean="0"/>
              <a:t>demonstrating student employability;</a:t>
            </a:r>
          </a:p>
          <a:p>
            <a:pPr eaLnBrk="1" hangingPunct="1"/>
            <a:r>
              <a:rPr lang="en-US" sz="2600" dirty="0" smtClean="0"/>
              <a:t>providing assurance of fitness to practice (in HE);</a:t>
            </a:r>
          </a:p>
          <a:p>
            <a:pPr eaLnBrk="1" hangingPunct="1"/>
            <a:r>
              <a:rPr lang="en-US" sz="2600" dirty="0" smtClean="0"/>
              <a:t>giving feedback to teachers on effectiveness;</a:t>
            </a:r>
          </a:p>
          <a:p>
            <a:pPr eaLnBrk="1" hangingPunct="1"/>
            <a:r>
              <a:rPr lang="en-US" sz="2600" dirty="0" smtClean="0"/>
              <a:t>providing statistics for internal and external agencies.</a:t>
            </a:r>
          </a:p>
          <a:p>
            <a:pPr eaLnBrk="1" hangingPunct="1"/>
            <a:endParaRPr lang="en-US" sz="2600"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p:txBody>
          <a:bodyPr/>
          <a:lstStyle/>
          <a:p>
            <a:pPr eaLnBrk="1" hangingPunct="1"/>
            <a:r>
              <a:rPr lang="en-US" dirty="0" smtClean="0"/>
              <a:t>Orientation: choosing what we assess</a:t>
            </a:r>
          </a:p>
        </p:txBody>
      </p:sp>
      <p:sp>
        <p:nvSpPr>
          <p:cNvPr id="22531" name="Rectangle 3"/>
          <p:cNvSpPr>
            <a:spLocks noGrp="1" noChangeArrowheads="1"/>
          </p:cNvSpPr>
          <p:nvPr>
            <p:ph type="body" idx="4294967295"/>
          </p:nvPr>
        </p:nvSpPr>
        <p:spPr/>
        <p:txBody>
          <a:bodyPr/>
          <a:lstStyle/>
          <a:p>
            <a:pPr eaLnBrk="1" hangingPunct="1"/>
            <a:r>
              <a:rPr lang="en-US" dirty="0" smtClean="0"/>
              <a:t>product or process?</a:t>
            </a:r>
          </a:p>
          <a:p>
            <a:pPr eaLnBrk="1" hangingPunct="1"/>
            <a:r>
              <a:rPr lang="en-US" dirty="0" smtClean="0"/>
              <a:t>theory or practice (HE particularly); </a:t>
            </a:r>
          </a:p>
          <a:p>
            <a:pPr eaLnBrk="1" hangingPunct="1"/>
            <a:r>
              <a:rPr lang="en-US" dirty="0" smtClean="0"/>
              <a:t>knowledge, skills and attitude (all sectors)?</a:t>
            </a:r>
          </a:p>
          <a:p>
            <a:pPr eaLnBrk="1" hangingPunct="1"/>
            <a:r>
              <a:rPr lang="en-US" dirty="0" smtClean="0"/>
              <a:t>subject knowledge or application?</a:t>
            </a:r>
          </a:p>
          <a:p>
            <a:pPr eaLnBrk="1" hangingPunct="1"/>
            <a:r>
              <a:rPr lang="en-US" dirty="0" smtClean="0"/>
              <a:t>what we’ve always assessed?</a:t>
            </a:r>
          </a:p>
          <a:p>
            <a:pPr eaLnBrk="1" hangingPunct="1"/>
            <a:r>
              <a:rPr lang="en-US" dirty="0" smtClean="0"/>
              <a:t>what it’s easy to assess?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noFill/>
          <a:ln w="9525">
            <a:noFill/>
            <a:miter lim="800000"/>
            <a:headEnd/>
            <a:tailEnd/>
          </a:ln>
        </p:spPr>
        <p:txBody>
          <a:bodyPr vert="horz" wrap="square" lIns="91440" tIns="45720" rIns="91440" bIns="45720" numCol="1" anchor="b" anchorCtr="0" compatLnSpc="1">
            <a:prstTxWarp prst="textNoShape">
              <a:avLst/>
            </a:prstTxWarp>
          </a:bodyPr>
          <a:lstStyle/>
          <a:p>
            <a:pPr eaLnBrk="1" hangingPunct="1"/>
            <a:r>
              <a:rPr lang="en-US" sz="2800" dirty="0" smtClean="0"/>
              <a:t>Methodology: being imaginative by choosing diverse assessments</a:t>
            </a:r>
          </a:p>
        </p:txBody>
      </p:sp>
      <p:sp>
        <p:nvSpPr>
          <p:cNvPr id="23555" name="Rectangle 3"/>
          <p:cNvSpPr>
            <a:spLocks noGrp="1" noChangeArrowheads="1"/>
          </p:cNvSpPr>
          <p:nvPr>
            <p:ph type="body" idx="4294967295"/>
          </p:nvPr>
        </p:nvSpPr>
        <p:spPr>
          <a:noFill/>
        </p:spPr>
        <p:txBody>
          <a:bodyPr lIns="92075" tIns="46038" rIns="92075" bIns="46038"/>
          <a:lstStyle/>
          <a:p>
            <a:pPr eaLnBrk="1" hangingPunct="1"/>
            <a:r>
              <a:rPr lang="en-US" dirty="0" smtClean="0"/>
              <a:t>essays, unseen written exams, reports</a:t>
            </a:r>
          </a:p>
          <a:p>
            <a:pPr eaLnBrk="1" hangingPunct="1"/>
            <a:r>
              <a:rPr lang="en-US" dirty="0" err="1" smtClean="0"/>
              <a:t>artefacts</a:t>
            </a:r>
            <a:r>
              <a:rPr lang="en-US" dirty="0" smtClean="0"/>
              <a:t>, critiques, exhibitions, the Final show, portfolios, projects, vivas, assessed seminars, poster presentations, annotated bibliographies, blogs, diaries, reflective journals, critical incident accounts, productions, case studies, field studies, theses…….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p:txBody>
          <a:bodyPr/>
          <a:lstStyle/>
          <a:p>
            <a:pPr eaLnBrk="1" hangingPunct="1"/>
            <a:r>
              <a:rPr lang="en-US" dirty="0" smtClean="0"/>
              <a:t>Alternatives to traditional exams</a:t>
            </a:r>
          </a:p>
        </p:txBody>
      </p:sp>
      <p:sp>
        <p:nvSpPr>
          <p:cNvPr id="24579" name="Rectangle 3"/>
          <p:cNvSpPr>
            <a:spLocks noGrp="1" noChangeArrowheads="1"/>
          </p:cNvSpPr>
          <p:nvPr>
            <p:ph type="body" idx="4294967295"/>
          </p:nvPr>
        </p:nvSpPr>
        <p:spPr>
          <a:xfrm>
            <a:off x="609600" y="1600200"/>
            <a:ext cx="7848600" cy="4495800"/>
          </a:xfrm>
        </p:spPr>
        <p:txBody>
          <a:bodyPr/>
          <a:lstStyle/>
          <a:p>
            <a:pPr eaLnBrk="1" hangingPunct="1">
              <a:buFontTx/>
              <a:buNone/>
            </a:pPr>
            <a:r>
              <a:rPr lang="en-US" sz="2600" dirty="0" smtClean="0"/>
              <a:t>Open-book exams 	Take-away papers</a:t>
            </a:r>
          </a:p>
          <a:p>
            <a:pPr eaLnBrk="1" hangingPunct="1">
              <a:buFontTx/>
              <a:buNone/>
            </a:pPr>
            <a:r>
              <a:rPr lang="en-US" sz="2600" dirty="0" smtClean="0"/>
              <a:t>Case studies		Simulations</a:t>
            </a:r>
          </a:p>
          <a:p>
            <a:pPr eaLnBrk="1" hangingPunct="1">
              <a:buFontTx/>
              <a:buNone/>
            </a:pPr>
            <a:r>
              <a:rPr lang="en-US" sz="2600" dirty="0" smtClean="0"/>
              <a:t>Objective Structured Clinical Examinations (OSCEs)</a:t>
            </a:r>
          </a:p>
          <a:p>
            <a:pPr eaLnBrk="1" hangingPunct="1">
              <a:buFontTx/>
              <a:buNone/>
            </a:pPr>
            <a:r>
              <a:rPr lang="en-US" sz="2600" dirty="0" smtClean="0"/>
              <a:t>Short answer questions</a:t>
            </a:r>
          </a:p>
          <a:p>
            <a:pPr eaLnBrk="1" hangingPunct="1">
              <a:buFontTx/>
              <a:buNone/>
            </a:pPr>
            <a:r>
              <a:rPr lang="en-US" sz="2600" dirty="0" smtClean="0"/>
              <a:t>In-tray exercises		Live assignments</a:t>
            </a:r>
          </a:p>
          <a:p>
            <a:pPr eaLnBrk="1" hangingPunct="1">
              <a:buFont typeface="Wingdings" pitchFamily="2" charset="2"/>
              <a:buNone/>
            </a:pPr>
            <a:r>
              <a:rPr lang="en-US" sz="2600" dirty="0" smtClean="0"/>
              <a:t>Multiple choice Questions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5602" name="Picture 4" descr="exams in afghanistan.jpg"/>
          <p:cNvPicPr>
            <a:picLocks noChangeAspect="1"/>
          </p:cNvPicPr>
          <p:nvPr/>
        </p:nvPicPr>
        <p:blipFill>
          <a:blip r:embed="rId3" cstate="email">
            <a:lum contrast="40000"/>
          </a:blip>
          <a:srcRect/>
          <a:stretch>
            <a:fillRect/>
          </a:stretch>
        </p:blipFill>
        <p:spPr bwMode="auto">
          <a:xfrm>
            <a:off x="-409575" y="-214313"/>
            <a:ext cx="9553575" cy="6800851"/>
          </a:xfrm>
          <a:prstGeom prst="rect">
            <a:avLst/>
          </a:prstGeom>
          <a:noFill/>
          <a:ln w="9525">
            <a:noFill/>
            <a:miter lim="800000"/>
            <a:headEnd/>
            <a:tailEnd/>
          </a:ln>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noFill/>
        </p:spPr>
        <p:txBody>
          <a:bodyPr lIns="92075" tIns="46038" rIns="92075" bIns="46038"/>
          <a:lstStyle/>
          <a:p>
            <a:pPr eaLnBrk="1" hangingPunct="1"/>
            <a:r>
              <a:rPr lang="en-US" dirty="0" smtClean="0"/>
              <a:t>Agency: choosing who is best placed to assess</a:t>
            </a:r>
          </a:p>
        </p:txBody>
      </p:sp>
      <p:sp>
        <p:nvSpPr>
          <p:cNvPr id="27651" name="Rectangle 3"/>
          <p:cNvSpPr>
            <a:spLocks noGrp="1" noChangeArrowheads="1"/>
          </p:cNvSpPr>
          <p:nvPr>
            <p:ph type="body" idx="4294967295"/>
          </p:nvPr>
        </p:nvSpPr>
        <p:spPr>
          <a:noFill/>
        </p:spPr>
        <p:txBody>
          <a:bodyPr lIns="92075" tIns="46038" rIns="92075" bIns="46038"/>
          <a:lstStyle/>
          <a:p>
            <a:pPr eaLnBrk="1" hangingPunct="1"/>
            <a:r>
              <a:rPr lang="en-US" smtClean="0"/>
              <a:t>tutor assessment</a:t>
            </a:r>
          </a:p>
          <a:p>
            <a:pPr eaLnBrk="1" hangingPunct="1"/>
            <a:r>
              <a:rPr lang="en-US" smtClean="0"/>
              <a:t>self-assessment</a:t>
            </a:r>
          </a:p>
          <a:p>
            <a:pPr eaLnBrk="1" hangingPunct="1"/>
            <a:r>
              <a:rPr lang="en-US" smtClean="0"/>
              <a:t>peer assessment, (either inter or intra peer)</a:t>
            </a:r>
          </a:p>
          <a:p>
            <a:pPr eaLnBrk="1" hangingPunct="1"/>
            <a:r>
              <a:rPr lang="en-US" smtClean="0"/>
              <a:t>employers, practice tutors and line managers</a:t>
            </a:r>
          </a:p>
          <a:p>
            <a:pPr eaLnBrk="1" hangingPunct="1"/>
            <a:r>
              <a:rPr lang="en-US" smtClean="0"/>
              <a:t>client assessment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endParaRPr lang="en-US" dirty="0" smtClean="0"/>
          </a:p>
        </p:txBody>
      </p:sp>
      <p:sp>
        <p:nvSpPr>
          <p:cNvPr id="28675" name="Content Placeholder 2"/>
          <p:cNvSpPr>
            <a:spLocks noGrp="1"/>
          </p:cNvSpPr>
          <p:nvPr>
            <p:ph idx="1"/>
          </p:nvPr>
        </p:nvSpPr>
        <p:spPr/>
        <p:txBody>
          <a:bodyPr/>
          <a:lstStyle/>
          <a:p>
            <a:endParaRPr lang="en-US" smtClean="0"/>
          </a:p>
        </p:txBody>
      </p:sp>
      <p:pic>
        <p:nvPicPr>
          <p:cNvPr id="28676" name="Picture 1" descr="IMG_9025.JPG"/>
          <p:cNvPicPr>
            <a:picLocks noChangeAspect="1"/>
          </p:cNvPicPr>
          <p:nvPr/>
        </p:nvPicPr>
        <p:blipFill>
          <a:blip r:embed="rId3" cstate="email"/>
          <a:srcRect/>
          <a:stretch>
            <a:fillRect/>
          </a:stretch>
        </p:blipFill>
        <p:spPr bwMode="auto">
          <a:xfrm>
            <a:off x="0" y="381000"/>
            <a:ext cx="9144000" cy="6096000"/>
          </a:xfrm>
          <a:prstGeom prst="rect">
            <a:avLst/>
          </a:prstGeom>
          <a:noFill/>
          <a:ln w="9525">
            <a:noFill/>
            <a:miter lim="800000"/>
            <a:headEnd/>
            <a:tailEnd/>
          </a:ln>
        </p:spPr>
      </p:pic>
      <p:sp>
        <p:nvSpPr>
          <p:cNvPr id="5" name="Title 3"/>
          <p:cNvSpPr txBox="1">
            <a:spLocks/>
          </p:cNvSpPr>
          <p:nvPr/>
        </p:nvSpPr>
        <p:spPr bwMode="auto">
          <a:xfrm>
            <a:off x="0" y="-76200"/>
            <a:ext cx="9144000" cy="914400"/>
          </a:xfrm>
          <a:prstGeom prst="rect">
            <a:avLst/>
          </a:prstGeom>
          <a:solidFill>
            <a:schemeClr val="bg1"/>
          </a:solidFill>
          <a:ln w="9525">
            <a:noFill/>
            <a:miter lim="800000"/>
            <a:headEnd/>
            <a:tailEnd/>
          </a:ln>
        </p:spPr>
        <p:txBody>
          <a:bodyPr/>
          <a:lstStyle/>
          <a:p>
            <a:pPr algn="ctr">
              <a:defRPr/>
            </a:pPr>
            <a:r>
              <a:rPr lang="en-GB" sz="3600" b="1" dirty="0">
                <a:latin typeface="Calibri" pitchFamily="34" charset="0"/>
              </a:rPr>
              <a:t>Involve students in their own assessment</a:t>
            </a:r>
          </a:p>
        </p:txBody>
      </p:sp>
    </p:spTree>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noFill/>
        </p:spPr>
        <p:txBody>
          <a:bodyPr lIns="92075" tIns="46038" rIns="92075" bIns="46038"/>
          <a:lstStyle/>
          <a:p>
            <a:pPr eaLnBrk="1" hangingPunct="1"/>
            <a:r>
              <a:rPr lang="en-US" dirty="0" smtClean="0"/>
              <a:t>Timing: when should assessment take place?</a:t>
            </a:r>
          </a:p>
        </p:txBody>
      </p:sp>
      <p:sp>
        <p:nvSpPr>
          <p:cNvPr id="29699" name="Rectangle 3"/>
          <p:cNvSpPr>
            <a:spLocks noGrp="1" noChangeArrowheads="1"/>
          </p:cNvSpPr>
          <p:nvPr>
            <p:ph type="body" idx="4294967295"/>
          </p:nvPr>
        </p:nvSpPr>
        <p:spPr>
          <a:noFill/>
        </p:spPr>
        <p:txBody>
          <a:bodyPr lIns="92075" tIns="46038" rIns="92075" bIns="46038"/>
          <a:lstStyle/>
          <a:p>
            <a:pPr eaLnBrk="1" hangingPunct="1"/>
            <a:r>
              <a:rPr lang="en-US" dirty="0" smtClean="0"/>
              <a:t>No sudden death.</a:t>
            </a:r>
          </a:p>
          <a:p>
            <a:pPr eaLnBrk="1" hangingPunct="1"/>
            <a:r>
              <a:rPr lang="en-US" dirty="0" smtClean="0"/>
              <a:t>end point or incrementally?</a:t>
            </a:r>
          </a:p>
          <a:p>
            <a:pPr eaLnBrk="1" hangingPunct="1"/>
            <a:r>
              <a:rPr lang="en-US" dirty="0" smtClean="0"/>
              <a:t>when students have finished learning or when there is still time for improvement?</a:t>
            </a:r>
          </a:p>
          <a:p>
            <a:pPr eaLnBrk="1" hangingPunct="1"/>
            <a:r>
              <a:rPr lang="en-US" dirty="0" smtClean="0"/>
              <a:t>when it is convenient to our systems?</a:t>
            </a:r>
          </a:p>
          <a:p>
            <a:pPr eaLnBrk="1" hangingPunct="1"/>
            <a:r>
              <a:rPr lang="en-US" dirty="0" smtClean="0"/>
              <a:t>when it is manageable for students? (avoiding assessment log jams).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and.JPG"/>
          <p:cNvPicPr>
            <a:picLocks noChangeAspect="1"/>
          </p:cNvPicPr>
          <p:nvPr/>
        </p:nvPicPr>
        <p:blipFill>
          <a:blip r:embed="rId3" cstate="email"/>
          <a:stretch>
            <a:fillRect/>
          </a:stretch>
        </p:blipFill>
        <p:spPr>
          <a:xfrm>
            <a:off x="0" y="14111"/>
            <a:ext cx="9144000" cy="6829778"/>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5842" name="Picture 2" descr="DSC_0976.JPG"/>
          <p:cNvPicPr>
            <a:picLocks noChangeAspect="1"/>
          </p:cNvPicPr>
          <p:nvPr/>
        </p:nvPicPr>
        <p:blipFill>
          <a:blip r:embed="rId3" cstate="email"/>
          <a:srcRect/>
          <a:stretch>
            <a:fillRect/>
          </a:stretch>
        </p:blipFill>
        <p:spPr bwMode="auto">
          <a:xfrm>
            <a:off x="0" y="381000"/>
            <a:ext cx="9144000" cy="6083300"/>
          </a:xfrm>
          <a:prstGeom prst="rect">
            <a:avLst/>
          </a:prstGeom>
          <a:noFill/>
          <a:ln w="9525">
            <a:noFill/>
            <a:miter lim="800000"/>
            <a:headEnd/>
            <a:tailEnd/>
          </a:ln>
        </p:spPr>
      </p:pic>
      <p:sp>
        <p:nvSpPr>
          <p:cNvPr id="5" name="Title 3"/>
          <p:cNvSpPr txBox="1">
            <a:spLocks/>
          </p:cNvSpPr>
          <p:nvPr/>
        </p:nvSpPr>
        <p:spPr bwMode="auto">
          <a:xfrm>
            <a:off x="0" y="0"/>
            <a:ext cx="9144000" cy="836712"/>
          </a:xfrm>
          <a:prstGeom prst="rect">
            <a:avLst/>
          </a:prstGeom>
          <a:solidFill>
            <a:schemeClr val="bg1"/>
          </a:solidFill>
          <a:ln w="9525">
            <a:noFill/>
            <a:miter lim="800000"/>
            <a:headEnd/>
            <a:tailEnd/>
          </a:ln>
        </p:spPr>
        <p:txBody>
          <a:bodyPr/>
          <a:lstStyle/>
          <a:p>
            <a:pPr algn="ctr">
              <a:defRPr/>
            </a:pPr>
            <a:r>
              <a:rPr lang="en-GB" sz="3600" b="1" dirty="0">
                <a:latin typeface="Calibri" pitchFamily="34" charset="0"/>
              </a:rPr>
              <a:t>Authentic assessment helps learning</a:t>
            </a:r>
          </a:p>
        </p:txBody>
      </p:sp>
    </p:spTree>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122239"/>
            <a:ext cx="7543800" cy="642466"/>
          </a:xfrm>
        </p:spPr>
        <p:txBody>
          <a:bodyPr/>
          <a:lstStyle/>
          <a:p>
            <a:pPr eaLnBrk="1" hangingPunct="1"/>
            <a:r>
              <a:rPr lang="en-GB" sz="3200" dirty="0" smtClean="0"/>
              <a:t>Boud </a:t>
            </a:r>
            <a:r>
              <a:rPr lang="en-GB" sz="3200" i="1" dirty="0" smtClean="0"/>
              <a:t>et al </a:t>
            </a:r>
            <a:r>
              <a:rPr lang="en-GB" sz="3200" dirty="0" smtClean="0"/>
              <a:t>2010: ‘Assessment 2020’:</a:t>
            </a:r>
            <a:endParaRPr lang="en-US" sz="3200" dirty="0" smtClean="0"/>
          </a:p>
        </p:txBody>
      </p:sp>
      <p:sp>
        <p:nvSpPr>
          <p:cNvPr id="35844" name="Rectangle 3"/>
          <p:cNvSpPr>
            <a:spLocks noGrp="1" noChangeArrowheads="1"/>
          </p:cNvSpPr>
          <p:nvPr>
            <p:ph type="body" idx="1"/>
          </p:nvPr>
        </p:nvSpPr>
        <p:spPr>
          <a:xfrm>
            <a:off x="323528" y="764704"/>
            <a:ext cx="8496944" cy="5437659"/>
          </a:xfrm>
        </p:spPr>
        <p:txBody>
          <a:bodyPr/>
          <a:lstStyle/>
          <a:p>
            <a:pPr marL="533400" indent="-533400" eaLnBrk="1" hangingPunct="1">
              <a:buFont typeface="Wingdings" pitchFamily="2" charset="2"/>
              <a:buNone/>
              <a:defRPr/>
            </a:pPr>
            <a:r>
              <a:rPr lang="en-GB" sz="2300" dirty="0" smtClean="0"/>
              <a:t>Assessment has most effect when...:</a:t>
            </a:r>
          </a:p>
          <a:p>
            <a:pPr marL="533400" indent="-533400" eaLnBrk="1" hangingPunct="1">
              <a:buSzPct val="100000"/>
              <a:buFont typeface="+mj-lt"/>
              <a:buAutoNum type="arabicPeriod"/>
              <a:defRPr/>
            </a:pPr>
            <a:r>
              <a:rPr lang="en-GB" sz="2300" dirty="0" smtClean="0"/>
              <a:t>It is used to </a:t>
            </a:r>
            <a:r>
              <a:rPr lang="en-GB" sz="2300" dirty="0" smtClean="0">
                <a:solidFill>
                  <a:schemeClr val="tx2">
                    <a:lumMod val="40000"/>
                    <a:lumOff val="60000"/>
                  </a:schemeClr>
                </a:solidFill>
              </a:rPr>
              <a:t>engage</a:t>
            </a:r>
            <a:r>
              <a:rPr lang="en-GB" sz="2300" dirty="0" smtClean="0"/>
              <a:t> students in learning that is productive.</a:t>
            </a:r>
          </a:p>
          <a:p>
            <a:pPr marL="533400" indent="-533400" eaLnBrk="1" hangingPunct="1">
              <a:buSzPct val="100000"/>
              <a:buFont typeface="+mj-lt"/>
              <a:buAutoNum type="arabicPeriod"/>
              <a:defRPr/>
            </a:pPr>
            <a:r>
              <a:rPr lang="en-GB" sz="2300" dirty="0" smtClean="0"/>
              <a:t>Feedback is used to actively </a:t>
            </a:r>
            <a:r>
              <a:rPr lang="en-GB" sz="2300" dirty="0" smtClean="0">
                <a:solidFill>
                  <a:schemeClr val="tx2">
                    <a:lumMod val="40000"/>
                    <a:lumOff val="60000"/>
                  </a:schemeClr>
                </a:solidFill>
              </a:rPr>
              <a:t>improve </a:t>
            </a:r>
            <a:r>
              <a:rPr lang="en-GB" sz="2300" dirty="0" smtClean="0"/>
              <a:t>student learning.</a:t>
            </a:r>
          </a:p>
          <a:p>
            <a:pPr marL="533400" indent="-533400" eaLnBrk="1" hangingPunct="1">
              <a:buSzPct val="100000"/>
              <a:buFont typeface="+mj-lt"/>
              <a:buAutoNum type="arabicPeriod"/>
              <a:defRPr/>
            </a:pPr>
            <a:r>
              <a:rPr lang="en-US" sz="2300" dirty="0" smtClean="0"/>
              <a:t>Students and teachers become </a:t>
            </a:r>
            <a:r>
              <a:rPr lang="en-US" sz="2300" dirty="0" smtClean="0">
                <a:solidFill>
                  <a:schemeClr val="tx2">
                    <a:lumMod val="40000"/>
                    <a:lumOff val="60000"/>
                  </a:schemeClr>
                </a:solidFill>
              </a:rPr>
              <a:t>responsible partners </a:t>
            </a:r>
            <a:r>
              <a:rPr lang="en-US" sz="2300" dirty="0" smtClean="0"/>
              <a:t>in learning and assessment.</a:t>
            </a:r>
          </a:p>
          <a:p>
            <a:pPr marL="533400" indent="-533400" eaLnBrk="1" hangingPunct="1">
              <a:buSzPct val="100000"/>
              <a:buFont typeface="+mj-lt"/>
              <a:buAutoNum type="arabicPeriod"/>
              <a:defRPr/>
            </a:pPr>
            <a:r>
              <a:rPr lang="en-US" sz="2300" dirty="0" smtClean="0"/>
              <a:t>Students are </a:t>
            </a:r>
            <a:r>
              <a:rPr lang="en-US" sz="2300" dirty="0" smtClean="0">
                <a:solidFill>
                  <a:schemeClr val="tx2">
                    <a:lumMod val="40000"/>
                    <a:lumOff val="60000"/>
                  </a:schemeClr>
                </a:solidFill>
              </a:rPr>
              <a:t>inducted </a:t>
            </a:r>
            <a:r>
              <a:rPr lang="en-US" sz="2300" dirty="0" smtClean="0"/>
              <a:t>into the assessment practices and cultures of higher education.</a:t>
            </a:r>
          </a:p>
          <a:p>
            <a:pPr marL="533400" indent="-533400" eaLnBrk="1" hangingPunct="1">
              <a:buSzPct val="100000"/>
              <a:buFont typeface="+mj-lt"/>
              <a:buAutoNum type="arabicPeriod"/>
              <a:defRPr/>
            </a:pPr>
            <a:r>
              <a:rPr lang="en-US" sz="2300" dirty="0" smtClean="0"/>
              <a:t>Assessment </a:t>
            </a:r>
            <a:r>
              <a:rPr lang="en-US" sz="2300" i="1" dirty="0" smtClean="0"/>
              <a:t>for</a:t>
            </a:r>
            <a:r>
              <a:rPr lang="en-US" sz="2300" dirty="0" smtClean="0"/>
              <a:t> learning is placed at the </a:t>
            </a:r>
            <a:r>
              <a:rPr lang="en-US" sz="2300" dirty="0" smtClean="0">
                <a:solidFill>
                  <a:schemeClr val="tx2">
                    <a:lumMod val="40000"/>
                    <a:lumOff val="60000"/>
                  </a:schemeClr>
                </a:solidFill>
              </a:rPr>
              <a:t>centre</a:t>
            </a:r>
            <a:r>
              <a:rPr lang="en-US" sz="2300" dirty="0" smtClean="0"/>
              <a:t> of subject and program design.</a:t>
            </a:r>
          </a:p>
          <a:p>
            <a:pPr marL="533400" indent="-533400" eaLnBrk="1" hangingPunct="1">
              <a:buSzPct val="100000"/>
              <a:buFont typeface="+mj-lt"/>
              <a:buAutoNum type="arabicPeriod"/>
              <a:defRPr/>
            </a:pPr>
            <a:r>
              <a:rPr lang="en-US" sz="2300" dirty="0" smtClean="0"/>
              <a:t>Assessment for learning is a focus for staff and institutional </a:t>
            </a:r>
            <a:r>
              <a:rPr lang="en-US" sz="2300" dirty="0" smtClean="0">
                <a:solidFill>
                  <a:schemeClr val="tx2">
                    <a:lumMod val="40000"/>
                    <a:lumOff val="60000"/>
                  </a:schemeClr>
                </a:solidFill>
              </a:rPr>
              <a:t>development</a:t>
            </a:r>
            <a:r>
              <a:rPr lang="en-US" sz="2300" dirty="0" smtClean="0"/>
              <a:t>.</a:t>
            </a:r>
          </a:p>
          <a:p>
            <a:pPr marL="533400" indent="-533400" eaLnBrk="1" hangingPunct="1">
              <a:buSzPct val="100000"/>
              <a:buFont typeface="+mj-lt"/>
              <a:buAutoNum type="arabicPeriod"/>
              <a:defRPr/>
            </a:pPr>
            <a:r>
              <a:rPr lang="en-US" sz="2300" dirty="0" smtClean="0"/>
              <a:t>Assessment provides inclusive and trustworthy </a:t>
            </a:r>
            <a:r>
              <a:rPr lang="en-US" sz="2300" dirty="0" smtClean="0">
                <a:solidFill>
                  <a:schemeClr val="tx2">
                    <a:lumMod val="40000"/>
                    <a:lumOff val="60000"/>
                  </a:schemeClr>
                </a:solidFill>
              </a:rPr>
              <a:t>representation of student achievement</a:t>
            </a:r>
            <a:r>
              <a:rPr lang="en-US" sz="2300" dirty="0" smtClean="0"/>
              <a:t>.</a:t>
            </a:r>
          </a:p>
          <a:p>
            <a:pPr marL="533400" indent="-533400" eaLnBrk="1" hangingPunct="1">
              <a:defRPr/>
            </a:pPr>
            <a:endParaRPr lang="en-US" sz="2300" dirty="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pic>
        <p:nvPicPr>
          <p:cNvPr id="17410" name="Picture 2" descr="192A7625.jpg"/>
          <p:cNvPicPr>
            <a:picLocks noChangeAspect="1"/>
          </p:cNvPicPr>
          <p:nvPr/>
        </p:nvPicPr>
        <p:blipFill>
          <a:blip r:embed="rId3" cstate="email"/>
          <a:srcRect/>
          <a:stretch>
            <a:fillRect/>
          </a:stretch>
        </p:blipFill>
        <p:spPr bwMode="auto">
          <a:xfrm>
            <a:off x="0" y="785664"/>
            <a:ext cx="9144000" cy="6072336"/>
          </a:xfrm>
          <a:prstGeom prst="rect">
            <a:avLst/>
          </a:prstGeom>
          <a:noFill/>
          <a:ln w="9525">
            <a:noFill/>
            <a:miter lim="800000"/>
            <a:headEnd/>
            <a:tailEnd/>
          </a:ln>
        </p:spPr>
      </p:pic>
      <p:sp>
        <p:nvSpPr>
          <p:cNvPr id="17411" name="Title 3"/>
          <p:cNvSpPr txBox="1">
            <a:spLocks/>
          </p:cNvSpPr>
          <p:nvPr/>
        </p:nvSpPr>
        <p:spPr bwMode="auto">
          <a:xfrm>
            <a:off x="0" y="0"/>
            <a:ext cx="9144000" cy="6206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eaLnBrk="0" hangingPunct="0">
              <a:lnSpc>
                <a:spcPct val="90000"/>
              </a:lnSpc>
            </a:pPr>
            <a:r>
              <a:rPr lang="en-GB" sz="3200" b="1" dirty="0">
                <a:latin typeface="+mj-lt"/>
                <a:ea typeface="+mj-ea"/>
                <a:cs typeface="+mj-cs"/>
              </a:rPr>
              <a:t>Assessment formats can challenge students</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9750" y="333375"/>
            <a:ext cx="7532688" cy="863600"/>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smtClean="0"/>
              <a:t>Inclusive practices in assessment</a:t>
            </a:r>
          </a:p>
        </p:txBody>
      </p:sp>
      <p:sp>
        <p:nvSpPr>
          <p:cNvPr id="11267" name="Rectangle 3"/>
          <p:cNvSpPr>
            <a:spLocks noGrp="1" noChangeArrowheads="1"/>
          </p:cNvSpPr>
          <p:nvPr>
            <p:ph type="body"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pPr marL="360000">
              <a:lnSpc>
                <a:spcPct val="100000"/>
              </a:lnSpc>
              <a:spcBef>
                <a:spcPts val="600"/>
              </a:spcBef>
            </a:pPr>
            <a:r>
              <a:rPr lang="en-GB" sz="2600" dirty="0" smtClean="0"/>
              <a:t>For  10 years or more in the UK and elsewhere, legislative drivers, moral imperatives and pressures from disabled staff and students have driven HEIs to make assessment inclusive;</a:t>
            </a:r>
          </a:p>
          <a:p>
            <a:pPr marL="360000">
              <a:lnSpc>
                <a:spcPct val="100000"/>
              </a:lnSpc>
              <a:spcBef>
                <a:spcPts val="600"/>
              </a:spcBef>
            </a:pPr>
            <a:r>
              <a:rPr lang="en-GB" sz="2600" dirty="0" smtClean="0"/>
              <a:t>Recent advances in technologies have improved the accessibility of curriculum materials;</a:t>
            </a:r>
          </a:p>
          <a:p>
            <a:pPr marL="360000"/>
            <a:r>
              <a:rPr lang="en-GB" sz="2600" dirty="0" smtClean="0"/>
              <a:t>HEIs are not good at advanced planning when arranging alternative assessments;</a:t>
            </a:r>
          </a:p>
          <a:p>
            <a:pPr marL="360000"/>
            <a:r>
              <a:rPr lang="en-GB" sz="2600" dirty="0" smtClean="0"/>
              <a:t>Disabled students want an equivalent experience, fair assessment and the maintenance of standards of achievement.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NZ" sz="3200" dirty="0" smtClean="0"/>
              <a:t>What other kinds of diversity need we consider when aiming for inclusivity?</a:t>
            </a:r>
          </a:p>
        </p:txBody>
      </p:sp>
      <p:sp>
        <p:nvSpPr>
          <p:cNvPr id="7171"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pPr marL="360000">
              <a:lnSpc>
                <a:spcPct val="100000"/>
              </a:lnSpc>
              <a:spcBef>
                <a:spcPts val="600"/>
              </a:spcBef>
            </a:pPr>
            <a:r>
              <a:rPr lang="en-NZ" sz="2600" dirty="0" smtClean="0"/>
              <a:t>Diverse cultural, faith and social backgrounds;</a:t>
            </a:r>
          </a:p>
          <a:p>
            <a:pPr marL="360000">
              <a:lnSpc>
                <a:spcPct val="100000"/>
              </a:lnSpc>
              <a:spcBef>
                <a:spcPts val="600"/>
              </a:spcBef>
            </a:pPr>
            <a:r>
              <a:rPr lang="en-NZ" sz="2600" dirty="0" smtClean="0"/>
              <a:t>Diverse capabilities, for example, with understandings of learning, information </a:t>
            </a:r>
            <a:r>
              <a:rPr lang="en-NZ" sz="2600" dirty="0" err="1" smtClean="0"/>
              <a:t>literacies</a:t>
            </a:r>
            <a:r>
              <a:rPr lang="en-NZ" sz="2600" dirty="0" smtClean="0"/>
              <a:t> and language;</a:t>
            </a:r>
          </a:p>
          <a:p>
            <a:pPr marL="360000">
              <a:lnSpc>
                <a:spcPct val="100000"/>
              </a:lnSpc>
              <a:spcBef>
                <a:spcPts val="600"/>
              </a:spcBef>
            </a:pPr>
            <a:r>
              <a:rPr lang="en-NZ" sz="2600" dirty="0" smtClean="0"/>
              <a:t>Diversity of experience and backgrounds: mature students often bring a wealth of life experiences with them;</a:t>
            </a:r>
          </a:p>
          <a:p>
            <a:pPr marL="360000">
              <a:lnSpc>
                <a:spcPct val="100000"/>
              </a:lnSpc>
              <a:spcBef>
                <a:spcPts val="600"/>
              </a:spcBef>
            </a:pPr>
            <a:r>
              <a:rPr lang="en-NZ" sz="2600" dirty="0" smtClean="0"/>
              <a:t>Diversities of expectations: social and cultural capital: understandings of higher education gained from films?</a:t>
            </a:r>
          </a:p>
          <a:p>
            <a:pPr marL="360000">
              <a:lnSpc>
                <a:spcPct val="100000"/>
              </a:lnSpc>
              <a:spcBef>
                <a:spcPts val="600"/>
              </a:spcBef>
            </a:pPr>
            <a:r>
              <a:rPr lang="en-NZ" sz="2600" dirty="0" smtClean="0"/>
              <a:t>Diversities of experiences of assessment.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122238"/>
            <a:ext cx="7787208" cy="714474"/>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smtClean="0"/>
              <a:t>Putting this in to practice. We need to:</a:t>
            </a:r>
          </a:p>
        </p:txBody>
      </p:sp>
      <p:sp>
        <p:nvSpPr>
          <p:cNvPr id="19459" name="Rectangle 3"/>
          <p:cNvSpPr>
            <a:spLocks noGrp="1" noChangeArrowheads="1"/>
          </p:cNvSpPr>
          <p:nvPr>
            <p:ph type="body" idx="1"/>
          </p:nvPr>
        </p:nvSpPr>
        <p:spPr>
          <a:xfrm>
            <a:off x="179388" y="908050"/>
            <a:ext cx="8713787" cy="5400675"/>
          </a:xfrm>
          <a:noFill/>
          <a:ln w="9525">
            <a:noFill/>
            <a:miter lim="800000"/>
            <a:headEnd/>
            <a:tailEnd/>
          </a:ln>
        </p:spPr>
        <p:txBody>
          <a:bodyPr vert="horz" wrap="square" lIns="91440" tIns="45720" rIns="91440" bIns="45720" numCol="1" anchor="t" anchorCtr="0" compatLnSpc="1">
            <a:prstTxWarp prst="textNoShape">
              <a:avLst/>
            </a:prstTxWarp>
          </a:bodyPr>
          <a:lstStyle/>
          <a:p>
            <a:pPr marL="360000">
              <a:lnSpc>
                <a:spcPct val="100000"/>
              </a:lnSpc>
              <a:spcBef>
                <a:spcPts val="600"/>
              </a:spcBef>
            </a:pPr>
            <a:endParaRPr lang="en-GB" sz="2600" dirty="0" smtClean="0"/>
          </a:p>
          <a:p>
            <a:pPr marL="360000">
              <a:lnSpc>
                <a:spcPct val="100000"/>
              </a:lnSpc>
              <a:spcBef>
                <a:spcPts val="600"/>
              </a:spcBef>
            </a:pPr>
            <a:r>
              <a:rPr lang="en-GB" sz="2600" dirty="0" smtClean="0"/>
              <a:t>design an assessment strategy that involves a diverse range of methods of assessment (as all forms of assessment disadvantage some students);</a:t>
            </a:r>
          </a:p>
          <a:p>
            <a:pPr marL="360000">
              <a:lnSpc>
                <a:spcPct val="100000"/>
              </a:lnSpc>
              <a:spcBef>
                <a:spcPts val="600"/>
              </a:spcBef>
            </a:pPr>
            <a:r>
              <a:rPr lang="en-GB" sz="2600" dirty="0" smtClean="0"/>
              <a:t>consider when designing assessment tasks how any students might be disadvantaged;</a:t>
            </a:r>
          </a:p>
          <a:p>
            <a:pPr marL="360000">
              <a:lnSpc>
                <a:spcPct val="100000"/>
              </a:lnSpc>
              <a:spcBef>
                <a:spcPts val="600"/>
              </a:spcBef>
            </a:pPr>
            <a:r>
              <a:rPr lang="en-GB" sz="2600" dirty="0" smtClean="0"/>
              <a:t>maximise the opportunities for each student to achieve at the highest possible level;</a:t>
            </a:r>
          </a:p>
          <a:p>
            <a:pPr marL="360000">
              <a:lnSpc>
                <a:spcPct val="100000"/>
              </a:lnSpc>
              <a:spcBef>
                <a:spcPts val="600"/>
              </a:spcBef>
            </a:pPr>
            <a:r>
              <a:rPr lang="en-GB" sz="2600" dirty="0" smtClean="0"/>
              <a:t>ensure the assurance of appropriate standards for all students.</a:t>
            </a:r>
            <a:br>
              <a:rPr lang="en-GB" sz="2600" dirty="0" smtClean="0"/>
            </a:br>
            <a:endParaRPr lang="en-GB" sz="2600"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Efficient assessment; we need to:</a:t>
            </a:r>
            <a:endParaRPr lang="en-GB" dirty="0"/>
          </a:p>
        </p:txBody>
      </p:sp>
      <p:sp>
        <p:nvSpPr>
          <p:cNvPr id="3" name="Content Placeholder 2"/>
          <p:cNvSpPr>
            <a:spLocks noGrp="1"/>
          </p:cNvSpPr>
          <p:nvPr>
            <p:ph idx="1"/>
          </p:nvPr>
        </p:nvSpPr>
        <p:spPr/>
        <p:txBody>
          <a:bodyPr/>
          <a:lstStyle/>
          <a:p>
            <a:r>
              <a:rPr lang="en-GB" dirty="0" smtClean="0"/>
              <a:t>Stop marking, start assessing! </a:t>
            </a:r>
          </a:p>
          <a:p>
            <a:r>
              <a:rPr lang="en-GB" dirty="0" smtClean="0"/>
              <a:t>Explore ways to maximise student ‘time on task’ (Gibbs) and minimise staff drudgery;</a:t>
            </a:r>
          </a:p>
          <a:p>
            <a:r>
              <a:rPr lang="en-GB" dirty="0" smtClean="0"/>
              <a:t>Remember that feedback is crucial to student learning but the most time-consuming aspect of assessment: we need to explore ways of giving feedback effectively and efficiently;</a:t>
            </a:r>
          </a:p>
          <a:p>
            <a:r>
              <a:rPr lang="en-GB" dirty="0" smtClean="0"/>
              <a:t>Note that Computer-supported assessment in Art and Design can include use of audio feedback via digital sound files, video commentaries, conventional </a:t>
            </a:r>
            <a:r>
              <a:rPr lang="en-GB" dirty="0" err="1" smtClean="0"/>
              <a:t>MCQs</a:t>
            </a:r>
            <a:r>
              <a:rPr lang="en-GB" dirty="0" smtClean="0"/>
              <a:t>, use of statement banks when commenting digitally on written work, ‘exploded’ model answers and other means.</a:t>
            </a:r>
            <a:endParaRPr lang="en-GB"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218" name="Picture 1" descr="2 RUN Leeds Met Live-74.jpg"/>
          <p:cNvPicPr>
            <a:picLocks noChangeAspect="1"/>
          </p:cNvPicPr>
          <p:nvPr/>
        </p:nvPicPr>
        <p:blipFill>
          <a:blip r:embed="rId3" cstate="email"/>
          <a:srcRect/>
          <a:stretch>
            <a:fillRect/>
          </a:stretch>
        </p:blipFill>
        <p:spPr bwMode="auto">
          <a:xfrm>
            <a:off x="571500" y="762000"/>
            <a:ext cx="8001000" cy="5334000"/>
          </a:xfrm>
          <a:prstGeom prst="rect">
            <a:avLst/>
          </a:prstGeom>
          <a:noFill/>
          <a:ln w="9525">
            <a:noFill/>
            <a:miter lim="800000"/>
            <a:headEnd/>
            <a:tailEnd/>
          </a:ln>
        </p:spPr>
      </p:pic>
      <p:sp>
        <p:nvSpPr>
          <p:cNvPr id="4" name="Title 3"/>
          <p:cNvSpPr txBox="1">
            <a:spLocks/>
          </p:cNvSpPr>
          <p:nvPr/>
        </p:nvSpPr>
        <p:spPr>
          <a:xfrm>
            <a:off x="0" y="188640"/>
            <a:ext cx="9144000" cy="725760"/>
          </a:xfrm>
          <a:prstGeom prst="rect">
            <a:avLst/>
          </a:prstGeom>
          <a:solidFill>
            <a:schemeClr val="bg1"/>
          </a:solidFill>
        </p:spPr>
        <p:txBody>
          <a:bodyPr>
            <a:normAutofit fontScale="77500" lnSpcReduction="20000"/>
          </a:bodyPr>
          <a:lstStyle/>
          <a:p>
            <a:pPr algn="ctr" fontAlgn="auto">
              <a:spcAft>
                <a:spcPts val="0"/>
              </a:spcAft>
              <a:defRPr/>
            </a:pPr>
            <a:r>
              <a:rPr lang="en-GB" sz="4800" b="1" dirty="0">
                <a:latin typeface="+mj-lt"/>
                <a:ea typeface="+mj-ea"/>
                <a:cs typeface="+mj-cs"/>
              </a:rPr>
              <a:t>How to engage and motivate students?</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GB" dirty="0" smtClean="0"/>
              <a:t>Sound and frequent assessment </a:t>
            </a:r>
          </a:p>
        </p:txBody>
      </p:sp>
      <p:sp>
        <p:nvSpPr>
          <p:cNvPr id="38915" name="Rectangle 3"/>
          <p:cNvSpPr>
            <a:spLocks noGrp="1" noChangeArrowheads="1"/>
          </p:cNvSpPr>
          <p:nvPr>
            <p:ph type="body" idx="1"/>
          </p:nvPr>
        </p:nvSpPr>
        <p:spPr>
          <a:noFill/>
        </p:spPr>
        <p:txBody>
          <a:bodyPr/>
          <a:lstStyle/>
          <a:p>
            <a:pPr marL="609600" indent="-609600"/>
            <a:r>
              <a:rPr lang="en-GB" sz="2800" dirty="0" smtClean="0"/>
              <a:t>Good assessment is valid, reliable, practical, developmental, manageable, cost-effective, fit for purpose, relevant, authentic, inclusive, closely linked to learning outcomes and fair.</a:t>
            </a:r>
          </a:p>
          <a:p>
            <a:pPr marL="609600" indent="-609600"/>
            <a:r>
              <a:rPr lang="en-GB" sz="2800" dirty="0" smtClean="0"/>
              <a:t>Is it possible also to make it enjoyable for staff and students?</a:t>
            </a:r>
          </a:p>
          <a:p>
            <a:pPr marL="609600" indent="-609600"/>
            <a:r>
              <a:rPr lang="en-GB" sz="2800" dirty="0" smtClean="0"/>
              <a:t>Incremental assessment has more value in promoting student learning than end-point ‘sudden death’ approaches.</a:t>
            </a:r>
          </a:p>
          <a:p>
            <a:pPr marL="609600" indent="-609600"/>
            <a:endParaRPr lang="en-GB" sz="2100"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pic>
        <p:nvPicPr>
          <p:cNvPr id="2" name="Picture 1" descr="foot.JPG"/>
          <p:cNvPicPr>
            <a:picLocks noChangeAspect="1"/>
          </p:cNvPicPr>
          <p:nvPr/>
        </p:nvPicPr>
        <p:blipFill>
          <a:blip r:embed="rId3" cstate="email"/>
          <a:srcRect/>
          <a:stretch>
            <a:fillRect/>
          </a:stretch>
        </p:blipFill>
        <p:spPr>
          <a:xfrm>
            <a:off x="-16213" y="304799"/>
            <a:ext cx="9160213" cy="6239565"/>
          </a:xfrm>
          <a:prstGeom prst="rect">
            <a:avLst/>
          </a:prstGeom>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smtClean="0"/>
              <a:t>My predictions for the future</a:t>
            </a:r>
          </a:p>
        </p:txBody>
      </p:sp>
      <p:sp>
        <p:nvSpPr>
          <p:cNvPr id="4099" name="Rectangle 3"/>
          <p:cNvSpPr>
            <a:spLocks noGrp="1" noChangeArrowheads="1"/>
          </p:cNvSpPr>
          <p:nvPr>
            <p:ph type="body" idx="1"/>
          </p:nvPr>
        </p:nvSpPr>
        <p:spPr/>
        <p:txBody>
          <a:bodyPr/>
          <a:lstStyle/>
          <a:p>
            <a:pPr marL="0" indent="0">
              <a:buFont typeface="Wingdings" pitchFamily="2" charset="2"/>
              <a:buNone/>
              <a:defRPr/>
            </a:pPr>
            <a:r>
              <a:rPr lang="en-GB" dirty="0" smtClean="0"/>
              <a:t>The move away from</a:t>
            </a:r>
            <a:r>
              <a:rPr lang="en-GB" dirty="0" smtClean="0">
                <a:solidFill>
                  <a:schemeClr val="tx2">
                    <a:lumMod val="60000"/>
                    <a:lumOff val="40000"/>
                  </a:schemeClr>
                </a:solidFill>
              </a:rPr>
              <a:t> </a:t>
            </a:r>
            <a:r>
              <a:rPr lang="en-GB" dirty="0" smtClean="0"/>
              <a:t>educational organisations being the guardians of content, where everything is about delivery, towards having two major functions: </a:t>
            </a:r>
          </a:p>
          <a:p>
            <a:pPr>
              <a:defRPr/>
            </a:pPr>
            <a:r>
              <a:rPr lang="en-GB" dirty="0" smtClean="0"/>
              <a:t>Recognising and accrediting achievement, wherever such learning has taken place;</a:t>
            </a:r>
          </a:p>
          <a:p>
            <a:pPr>
              <a:defRPr/>
            </a:pPr>
            <a:r>
              <a:rPr lang="en-GB" dirty="0" smtClean="0"/>
              <a:t>Supporting student learning and engagement.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122239"/>
            <a:ext cx="7543800" cy="642466"/>
          </a:xfrm>
        </p:spPr>
        <p:txBody>
          <a:bodyPr/>
          <a:lstStyle/>
          <a:p>
            <a:pPr eaLnBrk="1" hangingPunct="1"/>
            <a:r>
              <a:rPr lang="en-GB" sz="3200" dirty="0" smtClean="0"/>
              <a:t>Conclusions</a:t>
            </a:r>
          </a:p>
        </p:txBody>
      </p:sp>
      <p:sp>
        <p:nvSpPr>
          <p:cNvPr id="43011" name="Rectangle 3"/>
          <p:cNvSpPr>
            <a:spLocks noGrp="1" noChangeArrowheads="1"/>
          </p:cNvSpPr>
          <p:nvPr>
            <p:ph type="body" idx="1"/>
          </p:nvPr>
        </p:nvSpPr>
        <p:spPr>
          <a:xfrm>
            <a:off x="457200" y="764704"/>
            <a:ext cx="8458200" cy="5361459"/>
          </a:xfrm>
        </p:spPr>
        <p:txBody>
          <a:bodyPr/>
          <a:lstStyle/>
          <a:p>
            <a:pPr eaLnBrk="1" hangingPunct="1"/>
            <a:r>
              <a:rPr lang="en-US" dirty="0" smtClean="0"/>
              <a:t>Assessment strategies are often under-designed;</a:t>
            </a:r>
          </a:p>
          <a:p>
            <a:pPr eaLnBrk="1" hangingPunct="1"/>
            <a:r>
              <a:rPr lang="en-US" dirty="0" smtClean="0"/>
              <a:t>We need to consider the fitness for purpose of each element of the assessment programme;</a:t>
            </a:r>
          </a:p>
          <a:p>
            <a:pPr eaLnBrk="1" hangingPunct="1"/>
            <a:r>
              <a:rPr lang="en-US" dirty="0" smtClean="0"/>
              <a:t>This will include the assignment questions/tasks themselves, the briefings, the marking criteria, the moderation process and the feedback;</a:t>
            </a:r>
          </a:p>
          <a:p>
            <a:pPr eaLnBrk="1" hangingPunct="1"/>
            <a:r>
              <a:rPr lang="en-US" dirty="0" smtClean="0"/>
              <a:t> We also need to scrutinise how the assignments align with one another, whether we are over or under-assessing, whether we are creating log-jams for students and markers, whether we are assessing authentically, and whether our processes are fair and sensible.</a:t>
            </a:r>
          </a:p>
          <a:p>
            <a:pPr eaLnBrk="1" hangingPunct="1"/>
            <a:r>
              <a:rPr lang="en-US" dirty="0" smtClean="0"/>
              <a:t>If we do this, assessment can contribute to improving student learning.</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3"/>
          <p:cNvSpPr>
            <a:spLocks noGrp="1"/>
          </p:cNvSpPr>
          <p:nvPr>
            <p:ph type="title"/>
          </p:nvPr>
        </p:nvSpPr>
        <p:spPr/>
        <p:txBody>
          <a:bodyPr/>
          <a:lstStyle/>
          <a:p>
            <a:r>
              <a:rPr lang="en-GB" sz="2800" dirty="0" smtClean="0"/>
              <a:t>These and other slides will be available on my website at www.sally-brown.net</a:t>
            </a:r>
          </a:p>
        </p:txBody>
      </p:sp>
      <p:pic>
        <p:nvPicPr>
          <p:cNvPr id="3" name="Picture 2" descr="sally new photo.jpg"/>
          <p:cNvPicPr>
            <a:picLocks noChangeAspect="1"/>
          </p:cNvPicPr>
          <p:nvPr/>
        </p:nvPicPr>
        <p:blipFill>
          <a:blip r:embed="rId3" cstate="email"/>
          <a:stretch>
            <a:fillRect/>
          </a:stretch>
        </p:blipFill>
        <p:spPr>
          <a:xfrm>
            <a:off x="2627784" y="1268760"/>
            <a:ext cx="3723878" cy="4965171"/>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122238"/>
            <a:ext cx="7543800" cy="800100"/>
          </a:xfrm>
          <a:noFill/>
        </p:spPr>
        <p:txBody>
          <a:bodyPr anchor="ctr"/>
          <a:lstStyle/>
          <a:p>
            <a:pPr eaLnBrk="1" hangingPunct="1"/>
            <a:r>
              <a:rPr lang="en-GB" sz="3200" dirty="0" smtClean="0"/>
              <a:t>Useful references: 1</a:t>
            </a:r>
          </a:p>
        </p:txBody>
      </p:sp>
      <p:sp>
        <p:nvSpPr>
          <p:cNvPr id="207875" name="Rectangle 3"/>
          <p:cNvSpPr>
            <a:spLocks noGrp="1" noChangeArrowheads="1"/>
          </p:cNvSpPr>
          <p:nvPr>
            <p:ph type="body" idx="1"/>
          </p:nvPr>
        </p:nvSpPr>
        <p:spPr>
          <a:xfrm>
            <a:off x="250825" y="908720"/>
            <a:ext cx="8713788" cy="5615905"/>
          </a:xfrm>
        </p:spPr>
        <p:txBody>
          <a:bodyPr/>
          <a:lstStyle/>
          <a:p>
            <a:pPr marL="609600" indent="-609600" eaLnBrk="1" hangingPunct="1">
              <a:buFont typeface="Wingdings" pitchFamily="2" charset="2"/>
              <a:buNone/>
              <a:defRPr/>
            </a:pPr>
            <a:r>
              <a:rPr lang="en-GB" sz="1800" dirty="0" smtClean="0"/>
              <a:t>Assessment Reform Group (1999) </a:t>
            </a:r>
            <a:r>
              <a:rPr lang="en-GB" sz="1800" i="1" dirty="0" smtClean="0"/>
              <a:t>Assessment for Learning : Beyond the black box, </a:t>
            </a:r>
            <a:r>
              <a:rPr lang="en-GB" sz="1800" dirty="0" smtClean="0"/>
              <a:t>Cambridge UK, University of Cambridge School of Education.</a:t>
            </a:r>
            <a:r>
              <a:rPr lang="en-GB" sz="1800" dirty="0" smtClean="0">
                <a:cs typeface="Times New Roman" pitchFamily="18" charset="0"/>
              </a:rPr>
              <a:t> </a:t>
            </a:r>
          </a:p>
          <a:p>
            <a:pPr marL="609600" indent="-609600" eaLnBrk="1" hangingPunct="1">
              <a:buFont typeface="Wingdings" pitchFamily="2" charset="2"/>
              <a:buNone/>
              <a:defRPr/>
            </a:pPr>
            <a:r>
              <a:rPr lang="en-GB" sz="1800" dirty="0" smtClean="0">
                <a:cs typeface="Times New Roman" pitchFamily="18" charset="0"/>
              </a:rPr>
              <a:t>Biggs, J. and Tang, C. (2007) </a:t>
            </a:r>
            <a:r>
              <a:rPr lang="en-GB" sz="1800" i="1" dirty="0" smtClean="0">
                <a:cs typeface="Times New Roman" pitchFamily="18" charset="0"/>
              </a:rPr>
              <a:t>Teaching for Quality Learning at University, </a:t>
            </a:r>
            <a:r>
              <a:rPr lang="en-GB" sz="1800" dirty="0" smtClean="0">
                <a:cs typeface="Times New Roman" pitchFamily="18" charset="0"/>
              </a:rPr>
              <a:t>Maidenhead: Open University Press.</a:t>
            </a:r>
          </a:p>
          <a:p>
            <a:pPr marL="609600" indent="-609600" eaLnBrk="1" hangingPunct="1">
              <a:buFont typeface="Wingdings" pitchFamily="2" charset="2"/>
              <a:buNone/>
              <a:defRPr/>
            </a:pPr>
            <a:r>
              <a:rPr lang="en-GB" sz="1800" dirty="0" smtClean="0">
                <a:cs typeface="Times New Roman" pitchFamily="18" charset="0"/>
              </a:rPr>
              <a:t>Brown, S. Rust, C. &amp; Gibbs, G. (1994) </a:t>
            </a:r>
            <a:r>
              <a:rPr lang="en-GB" sz="1800" i="1" dirty="0" smtClean="0">
                <a:cs typeface="Times New Roman" pitchFamily="18" charset="0"/>
              </a:rPr>
              <a:t>Strategies for Diversifying Assessment,</a:t>
            </a:r>
            <a:r>
              <a:rPr lang="en-GB" sz="1800" dirty="0" smtClean="0">
                <a:cs typeface="Times New Roman" pitchFamily="18" charset="0"/>
              </a:rPr>
              <a:t> Oxford: Oxford Centre for Staff Development. </a:t>
            </a:r>
          </a:p>
          <a:p>
            <a:pPr marL="609600" indent="-609600" eaLnBrk="1" hangingPunct="1">
              <a:buFont typeface="Wingdings" pitchFamily="2" charset="2"/>
              <a:buNone/>
              <a:defRPr/>
            </a:pPr>
            <a:r>
              <a:rPr lang="en-GB" sz="1800" dirty="0" smtClean="0"/>
              <a:t>Boud, D. (1995) </a:t>
            </a:r>
            <a:r>
              <a:rPr lang="en-GB" sz="1800" i="1" dirty="0" smtClean="0"/>
              <a:t>Enhancing learning through self-assessment,</a:t>
            </a:r>
            <a:r>
              <a:rPr lang="en-GB" sz="1800" dirty="0" smtClean="0"/>
              <a:t> London: Routledge.</a:t>
            </a:r>
          </a:p>
          <a:p>
            <a:pPr marL="609600" indent="-609600" eaLnBrk="1" hangingPunct="1">
              <a:buFont typeface="Wingdings" pitchFamily="2" charset="2"/>
              <a:buNone/>
              <a:defRPr/>
            </a:pPr>
            <a:r>
              <a:rPr lang="en-GB" sz="1800" dirty="0" smtClean="0"/>
              <a:t>Brown, G. with Bull, J. and </a:t>
            </a:r>
            <a:r>
              <a:rPr lang="en-GB" sz="1800" dirty="0" err="1" smtClean="0"/>
              <a:t>Pendlebury</a:t>
            </a:r>
            <a:r>
              <a:rPr lang="en-GB" sz="1800" dirty="0" smtClean="0"/>
              <a:t>, M. (1997) </a:t>
            </a:r>
            <a:r>
              <a:rPr lang="en-GB" sz="1800" i="1" dirty="0" smtClean="0"/>
              <a:t>Assessing Student Learning in Higher Education,</a:t>
            </a:r>
            <a:r>
              <a:rPr lang="en-GB" sz="1800" dirty="0" smtClean="0"/>
              <a:t> London: Routledge.</a:t>
            </a:r>
          </a:p>
          <a:p>
            <a:pPr marL="609600" indent="-609600" eaLnBrk="1" hangingPunct="1">
              <a:buFont typeface="Wingdings" pitchFamily="2" charset="2"/>
              <a:buNone/>
              <a:defRPr/>
            </a:pPr>
            <a:r>
              <a:rPr lang="en-GB" sz="1800" dirty="0" smtClean="0"/>
              <a:t>Brown, S. and </a:t>
            </a:r>
            <a:r>
              <a:rPr lang="en-GB" sz="1800" dirty="0" err="1" smtClean="0"/>
              <a:t>Glasner</a:t>
            </a:r>
            <a:r>
              <a:rPr lang="en-GB" sz="1800" dirty="0" smtClean="0"/>
              <a:t>, A. (eds.) (1999) </a:t>
            </a:r>
            <a:r>
              <a:rPr lang="en-GB" sz="1800" i="1" dirty="0" smtClean="0"/>
              <a:t>Assessment Matters in Higher Education, Choosing and Using Diverse Approaches</a:t>
            </a:r>
            <a:r>
              <a:rPr lang="en-GB" sz="1800" dirty="0" smtClean="0"/>
              <a:t>, Maidenhead: Open University Press.</a:t>
            </a:r>
          </a:p>
          <a:p>
            <a:pPr marL="609600" indent="-609600" eaLnBrk="1" hangingPunct="1">
              <a:buFont typeface="Wingdings" pitchFamily="2" charset="2"/>
              <a:buNone/>
              <a:defRPr/>
            </a:pPr>
            <a:r>
              <a:rPr lang="en-GB" sz="1800" dirty="0" smtClean="0"/>
              <a:t>Brown, S. and Knight, P. (1994) </a:t>
            </a:r>
            <a:r>
              <a:rPr lang="en-GB" sz="1800" i="1" dirty="0" smtClean="0"/>
              <a:t>Assessing Learners in Higher Education</a:t>
            </a:r>
            <a:r>
              <a:rPr lang="en-GB" sz="1800" dirty="0" smtClean="0"/>
              <a:t>, London: Kogan Page.</a:t>
            </a:r>
            <a:endParaRPr lang="en-US" sz="1800" dirty="0" smtClean="0"/>
          </a:p>
          <a:p>
            <a:pPr marL="609600" indent="-609600" eaLnBrk="1" hangingPunct="1">
              <a:buNone/>
              <a:defRPr/>
            </a:pPr>
            <a:r>
              <a:rPr lang="en-US" sz="1800" dirty="0" smtClean="0"/>
              <a:t>Brown, S. and Race, P. (2012) </a:t>
            </a:r>
            <a:r>
              <a:rPr lang="en-GB" sz="1800" i="1" dirty="0" smtClean="0"/>
              <a:t>Using effective assessment to promote learning </a:t>
            </a:r>
            <a:r>
              <a:rPr lang="en-GB" sz="1800" dirty="0" smtClean="0"/>
              <a:t>in  Hunt, L. and Chambers, D. (2012) </a:t>
            </a:r>
            <a:r>
              <a:rPr lang="en-GB" sz="1800" i="1" dirty="0" smtClean="0"/>
              <a:t>University Teaching in Focus</a:t>
            </a:r>
            <a:r>
              <a:rPr lang="en-GB" sz="1800" i="1" smtClean="0"/>
              <a:t>, Victoria, </a:t>
            </a:r>
            <a:r>
              <a:rPr lang="en-GB" sz="1800" i="1" dirty="0" smtClean="0"/>
              <a:t>Australia, </a:t>
            </a:r>
            <a:r>
              <a:rPr lang="en-GB" sz="1800" i="1" smtClean="0"/>
              <a:t>Acer </a:t>
            </a:r>
            <a:r>
              <a:rPr lang="en-GB" sz="1800" i="1" dirty="0" smtClean="0"/>
              <a:t>P</a:t>
            </a:r>
            <a:r>
              <a:rPr lang="en-GB" sz="1800" i="1" smtClean="0"/>
              <a:t>ress</a:t>
            </a:r>
            <a:r>
              <a:rPr lang="en-GB" sz="1800" i="1" dirty="0" smtClean="0"/>
              <a:t>. P74-91</a:t>
            </a:r>
            <a:endParaRPr lang="en-GB" sz="1800" dirty="0" smtClean="0"/>
          </a:p>
          <a:p>
            <a:pPr marL="609600" indent="-609600" eaLnBrk="1" hangingPunct="1">
              <a:defRPr/>
            </a:pPr>
            <a:endParaRPr lang="en-GB" sz="1800" dirty="0" smtClean="0"/>
          </a:p>
          <a:p>
            <a:pPr eaLnBrk="1" hangingPunct="1">
              <a:lnSpc>
                <a:spcPct val="90000"/>
              </a:lnSpc>
              <a:defRPr/>
            </a:pPr>
            <a:r>
              <a:rPr lang="en-GB" sz="1800" dirty="0" smtClean="0"/>
              <a: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67544" y="260648"/>
            <a:ext cx="7543800" cy="576262"/>
          </a:xfrm>
        </p:spPr>
        <p:txBody>
          <a:bodyPr/>
          <a:lstStyle/>
          <a:p>
            <a:pPr eaLnBrk="1" hangingPunct="1"/>
            <a:r>
              <a:rPr lang="en-GB" sz="3200" dirty="0" smtClean="0"/>
              <a:t>Useful references 2</a:t>
            </a:r>
          </a:p>
        </p:txBody>
      </p:sp>
      <p:sp>
        <p:nvSpPr>
          <p:cNvPr id="208899" name="Rectangle 3"/>
          <p:cNvSpPr>
            <a:spLocks noGrp="1" noChangeArrowheads="1"/>
          </p:cNvSpPr>
          <p:nvPr>
            <p:ph type="body" idx="1"/>
          </p:nvPr>
        </p:nvSpPr>
        <p:spPr>
          <a:xfrm>
            <a:off x="250825" y="981075"/>
            <a:ext cx="8424863" cy="5221288"/>
          </a:xfr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buFont typeface="Wingdings" pitchFamily="2" charset="2"/>
              <a:buNone/>
              <a:defRPr/>
            </a:pPr>
            <a:r>
              <a:rPr lang="en-US" sz="1800" dirty="0" smtClean="0"/>
              <a:t>Carless, D., </a:t>
            </a:r>
            <a:r>
              <a:rPr lang="en-US" sz="1800" dirty="0" err="1" smtClean="0"/>
              <a:t>Joughin</a:t>
            </a:r>
            <a:r>
              <a:rPr lang="en-US" sz="1800" dirty="0" smtClean="0"/>
              <a:t>, G., </a:t>
            </a:r>
            <a:r>
              <a:rPr lang="en-US" sz="1800" dirty="0" err="1" smtClean="0"/>
              <a:t>Ngar</a:t>
            </a:r>
            <a:r>
              <a:rPr lang="en-US" sz="1800" dirty="0" smtClean="0"/>
              <a:t>-Fun Liu </a:t>
            </a:r>
            <a:r>
              <a:rPr lang="en-US" sz="1800" i="1" dirty="0" smtClean="0"/>
              <a:t>et al</a:t>
            </a:r>
            <a:r>
              <a:rPr lang="en-US" sz="1800" dirty="0" smtClean="0"/>
              <a:t> (2006) </a:t>
            </a:r>
            <a:r>
              <a:rPr lang="en-US" sz="1800" i="1" dirty="0" smtClean="0"/>
              <a:t>How Assessment supports learning: Learning orientated assessment in action </a:t>
            </a:r>
            <a:r>
              <a:rPr lang="en-US" sz="1800" dirty="0" smtClean="0"/>
              <a:t>Hong Kong: Hong Kong University Press.</a:t>
            </a:r>
          </a:p>
          <a:p>
            <a:pPr eaLnBrk="1" hangingPunct="1">
              <a:buFont typeface="Wingdings" pitchFamily="2" charset="2"/>
              <a:buNone/>
              <a:defRPr/>
            </a:pPr>
            <a:r>
              <a:rPr lang="en-GB" sz="1800" dirty="0" smtClean="0"/>
              <a:t>Carroll, J. and Ryan, J. (2005) Teaching International students: improving learning for all London: Routledge SEDA series.</a:t>
            </a:r>
          </a:p>
          <a:p>
            <a:pPr eaLnBrk="1" hangingPunct="1">
              <a:buNone/>
              <a:defRPr/>
            </a:pPr>
            <a:r>
              <a:rPr lang="en-GB" sz="1800" dirty="0" err="1" smtClean="0"/>
              <a:t>Crosling</a:t>
            </a:r>
            <a:r>
              <a:rPr lang="en-GB" sz="1800" dirty="0" smtClean="0"/>
              <a:t>, G., Thomas, L. and </a:t>
            </a:r>
            <a:r>
              <a:rPr lang="en-GB" sz="1800" dirty="0" err="1" smtClean="0"/>
              <a:t>Heagney</a:t>
            </a:r>
            <a:r>
              <a:rPr lang="en-GB" sz="1800" dirty="0" smtClean="0"/>
              <a:t>, M. (2008) Improving student retention in Higher Education London and New York: Routledge </a:t>
            </a:r>
          </a:p>
          <a:p>
            <a:pPr marL="609600" indent="-609600" eaLnBrk="1" hangingPunct="1">
              <a:buFont typeface="Wingdings" pitchFamily="2" charset="2"/>
              <a:buNone/>
              <a:defRPr/>
            </a:pPr>
            <a:r>
              <a:rPr lang="en-GB" sz="1800" dirty="0" smtClean="0"/>
              <a:t>Crooks, T. (1988) </a:t>
            </a:r>
            <a:r>
              <a:rPr lang="en-GB" sz="1800" i="1" dirty="0" smtClean="0"/>
              <a:t>Assessing student performance, </a:t>
            </a:r>
            <a:r>
              <a:rPr lang="en-GB" sz="1800" dirty="0" smtClean="0"/>
              <a:t>HERDSA Green Guide No 8 HERDSA (reprinted 1994)</a:t>
            </a:r>
          </a:p>
          <a:p>
            <a:pPr marL="609600" indent="-609600" eaLnBrk="1" hangingPunct="1">
              <a:buFont typeface="Wingdings" pitchFamily="2" charset="2"/>
              <a:buNone/>
              <a:defRPr/>
            </a:pPr>
            <a:r>
              <a:rPr lang="en-GB" sz="1800" dirty="0" err="1" smtClean="0"/>
              <a:t>Falchikov</a:t>
            </a:r>
            <a:r>
              <a:rPr lang="en-GB" sz="1800" dirty="0" smtClean="0"/>
              <a:t>, N. (2004) Improving Assessment through Student Involvement: Practical Solutions for Aiding Learning in Higher and Further Education, London: Routledge.</a:t>
            </a:r>
          </a:p>
          <a:p>
            <a:pPr marL="609600" indent="-609600" eaLnBrk="1" hangingPunct="1">
              <a:buFont typeface="Wingdings" pitchFamily="2" charset="2"/>
              <a:buNone/>
              <a:defRPr/>
            </a:pPr>
            <a:r>
              <a:rPr lang="en-GB" sz="1800" dirty="0" smtClean="0"/>
              <a:t>Gibbs, G. (1999) </a:t>
            </a:r>
            <a:r>
              <a:rPr lang="en-GB" sz="1800" i="1" dirty="0" smtClean="0"/>
              <a:t>Using assessment strategically to change the way students learn</a:t>
            </a:r>
            <a:r>
              <a:rPr lang="en-GB" sz="1800" dirty="0" smtClean="0"/>
              <a:t>, in Brown S. &amp; </a:t>
            </a:r>
            <a:r>
              <a:rPr lang="en-GB" sz="1800" dirty="0" err="1" smtClean="0"/>
              <a:t>Glasner</a:t>
            </a:r>
            <a:r>
              <a:rPr lang="en-GB" sz="1800" dirty="0" smtClean="0"/>
              <a:t>, A. (eds.), </a:t>
            </a:r>
            <a:r>
              <a:rPr lang="en-GB" sz="1800" i="1" dirty="0" smtClean="0"/>
              <a:t>Assessment Matters in Higher Education: Choosing and Using Diverse Approaches, </a:t>
            </a:r>
            <a:r>
              <a:rPr lang="en-GB" sz="1800" dirty="0" smtClean="0"/>
              <a:t>Maidenhead: SRHE/Open University Press.</a:t>
            </a:r>
          </a:p>
          <a:p>
            <a:pPr marL="609600" indent="-609600" eaLnBrk="1" hangingPunct="1">
              <a:buFont typeface="Wingdings" pitchFamily="2" charset="2"/>
              <a:buNone/>
              <a:defRPr/>
            </a:pPr>
            <a:r>
              <a:rPr lang="en-GB" sz="1800" dirty="0" smtClean="0"/>
              <a:t>Gibbs, G. (2008) </a:t>
            </a:r>
            <a:r>
              <a:rPr lang="en-US" sz="1800" i="1" dirty="0" smtClean="0"/>
              <a:t>Designing assessment to support student learning</a:t>
            </a:r>
            <a:r>
              <a:rPr lang="en-GB" sz="1800" i="1" dirty="0" smtClean="0"/>
              <a:t> </a:t>
            </a:r>
            <a:r>
              <a:rPr lang="en-GB" sz="1800" dirty="0" smtClean="0"/>
              <a:t>Keynote at Leeds Met staff Development festival.</a:t>
            </a:r>
          </a:p>
          <a:p>
            <a:pPr eaLnBrk="1" hangingPunct="1">
              <a:defRPr/>
            </a:pPr>
            <a:endParaRPr lang="en-GB" sz="1800" dirty="0" smtClean="0"/>
          </a:p>
          <a:p>
            <a:pPr eaLnBrk="1" hangingPunct="1">
              <a:defRPr/>
            </a:pPr>
            <a:endParaRPr lang="en-GB" sz="1800" dirty="0" smtClean="0"/>
          </a:p>
          <a:p>
            <a:pPr eaLnBrk="1" hangingPunct="1">
              <a:defRPr/>
            </a:pPr>
            <a:endParaRPr lang="en-GB" sz="1800" dirty="0" smtClean="0"/>
          </a:p>
          <a:p>
            <a:pPr eaLnBrk="1" hangingPunct="1">
              <a:defRPr/>
            </a:pPr>
            <a:endParaRPr lang="en-GB" sz="1800" dirty="0"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60350"/>
            <a:ext cx="7543800" cy="720725"/>
          </a:xfrm>
        </p:spPr>
        <p:txBody>
          <a:bodyPr/>
          <a:lstStyle/>
          <a:p>
            <a:pPr eaLnBrk="1" hangingPunct="1"/>
            <a:r>
              <a:rPr lang="en-GB" dirty="0" smtClean="0"/>
              <a:t>Useful references 3</a:t>
            </a:r>
          </a:p>
        </p:txBody>
      </p:sp>
      <p:sp>
        <p:nvSpPr>
          <p:cNvPr id="43011" name="Rectangle 3"/>
          <p:cNvSpPr>
            <a:spLocks noGrp="1" noChangeArrowheads="1"/>
          </p:cNvSpPr>
          <p:nvPr>
            <p:ph type="body" idx="1"/>
          </p:nvPr>
        </p:nvSpPr>
        <p:spPr>
          <a:xfrm>
            <a:off x="323850" y="1052737"/>
            <a:ext cx="8569325" cy="5329014"/>
          </a:xfrm>
        </p:spPr>
        <p:txBody>
          <a:bodyPr/>
          <a:lstStyle/>
          <a:p>
            <a:pPr marL="609600" indent="-609600" eaLnBrk="1" hangingPunct="1">
              <a:buFont typeface="Wingdings" pitchFamily="2" charset="2"/>
              <a:buNone/>
              <a:defRPr/>
            </a:pPr>
            <a:r>
              <a:rPr lang="en-GB" sz="1800" dirty="0" err="1" smtClean="0"/>
              <a:t>Kneale</a:t>
            </a:r>
            <a:r>
              <a:rPr lang="en-GB" sz="1800" dirty="0" smtClean="0"/>
              <a:t>, P. E. (1997) </a:t>
            </a:r>
            <a:r>
              <a:rPr lang="en-GB" sz="1800" i="1" dirty="0" smtClean="0"/>
              <a:t>The rise of the "strategic student": how can we adapt to cope?</a:t>
            </a:r>
            <a:r>
              <a:rPr lang="en-GB" sz="1800" dirty="0" smtClean="0"/>
              <a:t> in Armstrong, S., Thompson, G. and Brown, S. (</a:t>
            </a:r>
            <a:r>
              <a:rPr lang="en-GB" sz="1800" dirty="0" err="1" smtClean="0"/>
              <a:t>eds</a:t>
            </a:r>
            <a:r>
              <a:rPr lang="en-GB" sz="1800" dirty="0" smtClean="0"/>
              <a:t>) </a:t>
            </a:r>
            <a:r>
              <a:rPr lang="en-GB" sz="1800" i="1" dirty="0" smtClean="0"/>
              <a:t>Facing up to Radical Changes in Universities and Colleges,</a:t>
            </a:r>
            <a:r>
              <a:rPr lang="en-GB" sz="1800" dirty="0" smtClean="0"/>
              <a:t> 119-139 London: </a:t>
            </a:r>
            <a:r>
              <a:rPr lang="en-GB" sz="1800" dirty="0" err="1" smtClean="0"/>
              <a:t>Kogan</a:t>
            </a:r>
            <a:r>
              <a:rPr lang="en-GB" sz="1800" dirty="0" smtClean="0"/>
              <a:t> Page.</a:t>
            </a:r>
          </a:p>
          <a:p>
            <a:pPr marL="609600" indent="-609600" eaLnBrk="1" hangingPunct="1">
              <a:buFont typeface="Wingdings" pitchFamily="2" charset="2"/>
              <a:buNone/>
              <a:defRPr/>
            </a:pPr>
            <a:r>
              <a:rPr lang="en-GB" sz="1800" dirty="0" smtClean="0"/>
              <a:t>Knight, P. and </a:t>
            </a:r>
            <a:r>
              <a:rPr lang="en-GB" sz="1800" dirty="0" err="1" smtClean="0"/>
              <a:t>Yorke</a:t>
            </a:r>
            <a:r>
              <a:rPr lang="en-GB" sz="1800" dirty="0" smtClean="0"/>
              <a:t>, M. (2003) </a:t>
            </a:r>
            <a:r>
              <a:rPr lang="en-GB" sz="1800" i="1" dirty="0" smtClean="0"/>
              <a:t>Assessment, learning and employability</a:t>
            </a:r>
            <a:r>
              <a:rPr lang="en-GB" sz="1800" dirty="0" smtClean="0"/>
              <a:t> Maidenhead, UK: SRHE/Open University Press.</a:t>
            </a:r>
          </a:p>
          <a:p>
            <a:pPr eaLnBrk="1" hangingPunct="1">
              <a:buFont typeface="Wingdings" pitchFamily="2" charset="2"/>
              <a:buNone/>
              <a:defRPr/>
            </a:pPr>
            <a:r>
              <a:rPr lang="en-GB" sz="1800" dirty="0" err="1" smtClean="0"/>
              <a:t>Mentkowski</a:t>
            </a:r>
            <a:r>
              <a:rPr lang="en-GB" sz="1800" dirty="0" smtClean="0"/>
              <a:t>, M. and associates (2000) p.82 </a:t>
            </a:r>
            <a:r>
              <a:rPr lang="en-GB" sz="1800" i="1" dirty="0" smtClean="0"/>
              <a:t>Learning that lasts: integrating learning development and performance in college and beyond</a:t>
            </a:r>
            <a:r>
              <a:rPr lang="en-GB" sz="1800" dirty="0" smtClean="0"/>
              <a:t> San Francisco: </a:t>
            </a:r>
            <a:r>
              <a:rPr lang="en-GB" sz="1800" dirty="0" err="1" smtClean="0"/>
              <a:t>Jossey</a:t>
            </a:r>
            <a:r>
              <a:rPr lang="en-GB" sz="1800" dirty="0" smtClean="0"/>
              <a:t>-Bass.</a:t>
            </a:r>
          </a:p>
          <a:p>
            <a:pPr eaLnBrk="1" hangingPunct="1">
              <a:buFont typeface="Wingdings" pitchFamily="2" charset="2"/>
              <a:buNone/>
              <a:defRPr/>
            </a:pPr>
            <a:r>
              <a:rPr lang="en-GB" sz="1800" dirty="0" smtClean="0"/>
              <a:t>McDowell, L. and Brown, S. (1998) </a:t>
            </a:r>
            <a:r>
              <a:rPr lang="en-GB" sz="1800" i="1" dirty="0" smtClean="0"/>
              <a:t>Assessing students: cheating and plagiarism</a:t>
            </a:r>
            <a:r>
              <a:rPr lang="en-GB" sz="1800" dirty="0" smtClean="0"/>
              <a:t>, Newcastle: Red Guide 10/11 University of Northumbria.</a:t>
            </a:r>
            <a:endParaRPr lang="en-US" sz="1800" dirty="0" smtClean="0"/>
          </a:p>
          <a:p>
            <a:pPr eaLnBrk="1" hangingPunct="1">
              <a:buFont typeface="Wingdings" pitchFamily="2" charset="2"/>
              <a:buNone/>
              <a:defRPr/>
            </a:pPr>
            <a:r>
              <a:rPr lang="en-GB" sz="1800" dirty="0" err="1" smtClean="0"/>
              <a:t>Nicol</a:t>
            </a:r>
            <a:r>
              <a:rPr lang="en-GB" sz="1800" dirty="0" smtClean="0"/>
              <a:t>, D. J. and Macfarlane-Dick, D. (2006) Formative assessment and self-regulated learning: A model and seven principles of good feedback practice. </a:t>
            </a:r>
            <a:r>
              <a:rPr lang="en-GB" sz="1800" i="1" dirty="0" smtClean="0"/>
              <a:t>Studies in Higher Education </a:t>
            </a:r>
            <a:r>
              <a:rPr lang="en-GB" sz="1800" i="1" dirty="0" err="1" smtClean="0"/>
              <a:t>Vol</a:t>
            </a:r>
            <a:r>
              <a:rPr lang="en-GB" sz="1800" i="1" dirty="0" smtClean="0"/>
              <a:t> 31(2), 199-218.</a:t>
            </a:r>
          </a:p>
          <a:p>
            <a:pPr eaLnBrk="1" hangingPunct="1">
              <a:buFont typeface="Wingdings" pitchFamily="2" charset="2"/>
              <a:buNone/>
              <a:defRPr/>
            </a:pPr>
            <a:r>
              <a:rPr lang="en-GB" sz="1800" dirty="0" err="1" smtClean="0"/>
              <a:t>Pickford</a:t>
            </a:r>
            <a:r>
              <a:rPr lang="en-GB" sz="1800" dirty="0" smtClean="0"/>
              <a:t>, R. and Brown, S. (2006) </a:t>
            </a:r>
            <a:r>
              <a:rPr lang="en-GB" sz="1800" i="1" dirty="0" smtClean="0"/>
              <a:t>Assessing skills and practice,</a:t>
            </a:r>
            <a:r>
              <a:rPr lang="en-GB" sz="1800" dirty="0" smtClean="0"/>
              <a:t> London: Routledge. </a:t>
            </a:r>
          </a:p>
          <a:p>
            <a:pPr eaLnBrk="1" hangingPunct="1">
              <a:lnSpc>
                <a:spcPct val="90000"/>
              </a:lnSpc>
              <a:buFont typeface="Wingdings" pitchFamily="2" charset="2"/>
              <a:buNone/>
              <a:defRPr/>
            </a:pPr>
            <a:endParaRPr lang="en-GB" sz="1800"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122239"/>
            <a:ext cx="7543800" cy="786482"/>
          </a:xfrm>
        </p:spPr>
        <p:txBody>
          <a:bodyPr/>
          <a:lstStyle/>
          <a:p>
            <a:r>
              <a:rPr lang="en-GB" dirty="0" smtClean="0"/>
              <a:t>Useful references 4</a:t>
            </a:r>
          </a:p>
        </p:txBody>
      </p:sp>
      <p:sp>
        <p:nvSpPr>
          <p:cNvPr id="48131" name="Content Placeholder 2"/>
          <p:cNvSpPr>
            <a:spLocks noGrp="1"/>
          </p:cNvSpPr>
          <p:nvPr>
            <p:ph idx="1"/>
          </p:nvPr>
        </p:nvSpPr>
        <p:spPr>
          <a:xfrm>
            <a:off x="468313" y="980728"/>
            <a:ext cx="8229600" cy="5221635"/>
          </a:xfrm>
        </p:spPr>
        <p:txBody>
          <a:bodyPr/>
          <a:lstStyle/>
          <a:p>
            <a:pPr eaLnBrk="1" hangingPunct="1">
              <a:buFont typeface="Wingdings" pitchFamily="2" charset="2"/>
              <a:buNone/>
            </a:pPr>
            <a:r>
              <a:rPr lang="en-GB" sz="1800" dirty="0" smtClean="0"/>
              <a:t>Race, P. (2001) </a:t>
            </a:r>
            <a:r>
              <a:rPr lang="en-GB" sz="1800" i="1" dirty="0" smtClean="0"/>
              <a:t>A Briefing on Self, Peer &amp; Group Assessment,</a:t>
            </a:r>
            <a:r>
              <a:rPr lang="en-GB" sz="1800" dirty="0" smtClean="0"/>
              <a:t> in LTSN Generic Centre Assessment Series No 9 LTSN York.</a:t>
            </a:r>
          </a:p>
          <a:p>
            <a:pPr eaLnBrk="1" hangingPunct="1">
              <a:buFont typeface="Wingdings" pitchFamily="2" charset="2"/>
              <a:buNone/>
            </a:pPr>
            <a:r>
              <a:rPr lang="en-GB" sz="1800" dirty="0" smtClean="0"/>
              <a:t>Race P. (2006) </a:t>
            </a:r>
            <a:r>
              <a:rPr lang="en-GB" sz="1800" i="1" dirty="0" smtClean="0"/>
              <a:t>The lecturer’s toolkit (3rd edition),</a:t>
            </a:r>
            <a:r>
              <a:rPr lang="en-GB" sz="1800" dirty="0" smtClean="0"/>
              <a:t> London: Routledge.</a:t>
            </a:r>
          </a:p>
          <a:p>
            <a:pPr eaLnBrk="1" hangingPunct="1">
              <a:buFont typeface="Wingdings" pitchFamily="2" charset="2"/>
              <a:buNone/>
            </a:pPr>
            <a:r>
              <a:rPr lang="en-GB" sz="1800" dirty="0" smtClean="0"/>
              <a:t>Rust, C., Price, M. and O’Donovan, B. (2003) </a:t>
            </a:r>
            <a:r>
              <a:rPr lang="en-GB" sz="1800" i="1" dirty="0" smtClean="0"/>
              <a:t>Improving students’ learning by developing their understanding of assessment criteria and processes, </a:t>
            </a:r>
            <a:r>
              <a:rPr lang="en-GB" sz="1800" dirty="0" smtClean="0"/>
              <a:t>Assessment and Evaluation in Higher Education. 28 (2), 147-164.</a:t>
            </a:r>
          </a:p>
          <a:p>
            <a:pPr eaLnBrk="1" hangingPunct="1">
              <a:buFont typeface="Wingdings" pitchFamily="2" charset="2"/>
              <a:buNone/>
            </a:pPr>
            <a:r>
              <a:rPr lang="en-GB" sz="1800" dirty="0" smtClean="0"/>
              <a:t>Ryan, J. (2000) </a:t>
            </a:r>
            <a:r>
              <a:rPr lang="en-GB" sz="1800" i="1" dirty="0" smtClean="0"/>
              <a:t>A Guide to Teaching International Students,</a:t>
            </a:r>
            <a:r>
              <a:rPr lang="en-GB" sz="1800" dirty="0" smtClean="0"/>
              <a:t> Oxford Centre for Staff and Learning Development</a:t>
            </a:r>
          </a:p>
          <a:p>
            <a:pPr eaLnBrk="1" hangingPunct="1">
              <a:buFont typeface="Wingdings" pitchFamily="2" charset="2"/>
              <a:buNone/>
            </a:pPr>
            <a:r>
              <a:rPr lang="en-GB" sz="1800" dirty="0" smtClean="0"/>
              <a:t>Stefani, L. and Carroll, J. (2001) </a:t>
            </a:r>
            <a:r>
              <a:rPr lang="en-GB" sz="1800" i="1" dirty="0" smtClean="0"/>
              <a:t>A Briefing on Plagiarism </a:t>
            </a:r>
            <a:r>
              <a:rPr lang="en-GB" sz="1800" dirty="0" smtClean="0"/>
              <a:t>http://www.ltsn.ac.uk/application.asp?app=resources.asp&amp;process=full_record&amp;section=generic&amp;id=10</a:t>
            </a:r>
          </a:p>
          <a:p>
            <a:pPr eaLnBrk="1" hangingPunct="1">
              <a:buFont typeface="Wingdings" pitchFamily="2" charset="2"/>
              <a:buNone/>
            </a:pPr>
            <a:r>
              <a:rPr lang="en-GB" sz="1800" dirty="0" smtClean="0"/>
              <a:t>Sadler, R. (2008) </a:t>
            </a:r>
            <a:r>
              <a:rPr lang="en-GB" sz="1800" i="1" dirty="0" smtClean="0"/>
              <a:t>Assessment of Higher Education,</a:t>
            </a:r>
            <a:r>
              <a:rPr lang="en-GB" sz="1800" dirty="0" smtClean="0"/>
              <a:t> in International Encyclopaedia of Education</a:t>
            </a:r>
          </a:p>
          <a:p>
            <a:pPr eaLnBrk="1" hangingPunct="1">
              <a:buFont typeface="Wingdings" pitchFamily="2" charset="2"/>
              <a:buNone/>
            </a:pPr>
            <a:r>
              <a:rPr lang="en-GB" sz="1800" dirty="0" smtClean="0"/>
              <a:t>Yorke, M. (1999) </a:t>
            </a:r>
            <a:r>
              <a:rPr lang="en-GB" sz="1800" i="1" dirty="0" smtClean="0"/>
              <a:t>Leaving Early: Undergraduate Non-completion in Higher Education,</a:t>
            </a:r>
            <a:r>
              <a:rPr lang="en-GB" sz="1800" dirty="0" smtClean="0"/>
              <a:t> London: Routledge.</a:t>
            </a:r>
          </a:p>
          <a:p>
            <a:pPr eaLnBrk="1" hangingPunct="1">
              <a:buFont typeface="Wingdings" pitchFamily="2" charset="2"/>
              <a:buNone/>
            </a:pPr>
            <a:endParaRPr lang="en-GB" sz="1800" dirty="0" smtClean="0"/>
          </a:p>
          <a:p>
            <a:endParaRPr lang="en-GB" sz="1800"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Assessment </a:t>
            </a:r>
            <a:r>
              <a:rPr lang="en-GB" smtClean="0"/>
              <a:t>in context</a:t>
            </a:r>
            <a:endParaRPr lang="en-GB" dirty="0"/>
          </a:p>
        </p:txBody>
      </p:sp>
      <p:sp>
        <p:nvSpPr>
          <p:cNvPr id="7" name="Content Placeholder 6"/>
          <p:cNvSpPr>
            <a:spLocks noGrp="1"/>
          </p:cNvSpPr>
          <p:nvPr>
            <p:ph idx="1"/>
          </p:nvPr>
        </p:nvSpPr>
        <p:spPr/>
        <p:txBody>
          <a:bodyPr/>
          <a:lstStyle/>
          <a:p>
            <a:r>
              <a:rPr lang="en-US" dirty="0" smtClean="0"/>
              <a:t>If we want to improve students’ engagement with learning, a key locus of enhancement can be refreshing our approaches to assessment;  </a:t>
            </a:r>
          </a:p>
          <a:p>
            <a:r>
              <a:rPr lang="en-US" dirty="0" smtClean="0"/>
              <a:t>Sometimes we need to take a fresh look at our current practice to make sure assessment is </a:t>
            </a:r>
            <a:r>
              <a:rPr lang="en-US" i="1" dirty="0" smtClean="0"/>
              <a:t>for</a:t>
            </a:r>
            <a:r>
              <a:rPr lang="en-US" dirty="0" smtClean="0"/>
              <a:t> rather than just </a:t>
            </a:r>
            <a:r>
              <a:rPr lang="en-US" i="1" dirty="0" smtClean="0"/>
              <a:t>of</a:t>
            </a:r>
            <a:r>
              <a:rPr lang="en-US" dirty="0" smtClean="0"/>
              <a:t> learning;</a:t>
            </a:r>
          </a:p>
          <a:p>
            <a:r>
              <a:rPr lang="en-US" dirty="0" smtClean="0"/>
              <a:t>Assessment in Art and Design is a complex, nuanced and highly important process; </a:t>
            </a:r>
          </a:p>
          <a:p>
            <a:r>
              <a:rPr lang="en-US" dirty="0" smtClean="0"/>
              <a:t>We provide explicit and implicit messages by how we assess. </a:t>
            </a:r>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This keynote will include reference to assessment</a:t>
            </a:r>
            <a:endParaRPr lang="en-GB" dirty="0"/>
          </a:p>
        </p:txBody>
      </p:sp>
      <p:sp>
        <p:nvSpPr>
          <p:cNvPr id="4" name="Content Placeholder 3"/>
          <p:cNvSpPr>
            <a:spLocks noGrp="1"/>
          </p:cNvSpPr>
          <p:nvPr>
            <p:ph idx="1"/>
          </p:nvPr>
        </p:nvSpPr>
        <p:spPr/>
        <p:txBody>
          <a:bodyPr/>
          <a:lstStyle/>
          <a:p>
            <a:pPr lvl="0"/>
            <a:r>
              <a:rPr lang="en-US" sz="1800" dirty="0" smtClean="0"/>
              <a:t>methodologies: which methods and approaches are most appropriate and efficient for the arts and design context?</a:t>
            </a:r>
            <a:endParaRPr lang="en-GB" sz="1800" dirty="0" smtClean="0"/>
          </a:p>
          <a:p>
            <a:pPr lvl="0"/>
            <a:r>
              <a:rPr lang="en-US" sz="1800" dirty="0" smtClean="0"/>
              <a:t>agency: who should be undertaking assessment? Tutors, peers, students themselves, employers and clients can all participate in student assessment to good effect, but which is right for particular assessment activities?</a:t>
            </a:r>
            <a:endParaRPr lang="en-GB" sz="1800" dirty="0" smtClean="0"/>
          </a:p>
          <a:p>
            <a:pPr lvl="0"/>
            <a:r>
              <a:rPr lang="en-US" sz="1800" dirty="0" smtClean="0"/>
              <a:t>timing: end point and continuous assessment can both be valuable, when should we assess students to maximise impact on student learning? </a:t>
            </a:r>
            <a:endParaRPr lang="en-GB" sz="1800" dirty="0" smtClean="0"/>
          </a:p>
          <a:p>
            <a:pPr lvl="0"/>
            <a:r>
              <a:rPr lang="en-US" sz="1800" dirty="0" smtClean="0"/>
              <a:t>orientation: to what extent in each task would we  wish to focus particularly on process or outcomes, or both?</a:t>
            </a:r>
            <a:endParaRPr lang="en-GB" sz="1800" dirty="0" smtClean="0"/>
          </a:p>
          <a:p>
            <a:pPr lvl="0"/>
            <a:r>
              <a:rPr lang="en-US" sz="1800" dirty="0" smtClean="0"/>
              <a:t>inclusivity: how can we enable all students to achieve their highest personal potential?</a:t>
            </a:r>
            <a:endParaRPr lang="en-GB" sz="1800" dirty="0" smtClean="0"/>
          </a:p>
          <a:p>
            <a:r>
              <a:rPr lang="en-US" sz="1800" dirty="0" smtClean="0"/>
              <a:t>efficiency: what can we do to make assessment fully embedded in learning for students, while </a:t>
            </a:r>
            <a:endParaRPr lang="en-GB" sz="1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122239"/>
            <a:ext cx="7543800" cy="642466"/>
          </a:xfrm>
        </p:spPr>
        <p:txBody>
          <a:bodyPr/>
          <a:lstStyle/>
          <a:p>
            <a:r>
              <a:rPr lang="en-GB" dirty="0" smtClean="0"/>
              <a:t>Assessment </a:t>
            </a:r>
            <a:r>
              <a:rPr lang="en-GB" i="1" dirty="0" smtClean="0"/>
              <a:t>for</a:t>
            </a:r>
            <a:r>
              <a:rPr lang="en-GB" dirty="0" smtClean="0"/>
              <a:t> learning</a:t>
            </a:r>
          </a:p>
        </p:txBody>
      </p:sp>
      <p:sp>
        <p:nvSpPr>
          <p:cNvPr id="3" name="Content Placeholder 2"/>
          <p:cNvSpPr>
            <a:spLocks noGrp="1"/>
          </p:cNvSpPr>
          <p:nvPr>
            <p:ph idx="1"/>
          </p:nvPr>
        </p:nvSpPr>
        <p:spPr>
          <a:xfrm>
            <a:off x="468313" y="836712"/>
            <a:ext cx="8229600" cy="5365651"/>
          </a:xfrm>
        </p:spPr>
        <p:txBody>
          <a:bodyPr/>
          <a:lstStyle/>
          <a:p>
            <a:pPr marL="438150" indent="-438150" eaLnBrk="1" hangingPunct="1">
              <a:buFont typeface="Wingdings" pitchFamily="2" charset="2"/>
              <a:buNone/>
              <a:defRPr/>
            </a:pPr>
            <a:r>
              <a:rPr lang="en-GB" sz="2000" dirty="0" smtClean="0"/>
              <a:t>1</a:t>
            </a:r>
            <a:r>
              <a:rPr lang="en-GB" dirty="0" smtClean="0"/>
              <a:t>. 	</a:t>
            </a:r>
            <a:r>
              <a:rPr lang="en-GB" sz="2000" dirty="0" smtClean="0"/>
              <a:t>Tasks should be </a:t>
            </a:r>
            <a:r>
              <a:rPr lang="en-GB" sz="2000" dirty="0" smtClean="0">
                <a:solidFill>
                  <a:schemeClr val="tx2">
                    <a:lumMod val="40000"/>
                    <a:lumOff val="60000"/>
                  </a:schemeClr>
                </a:solidFill>
              </a:rPr>
              <a:t>challenging</a:t>
            </a:r>
            <a:r>
              <a:rPr lang="en-GB" sz="2000" dirty="0" smtClean="0"/>
              <a:t>, demanding higher order learning and integration of knowledge learned in both the university and other contexts;</a:t>
            </a:r>
          </a:p>
          <a:p>
            <a:pPr marL="438150" indent="-438150" eaLnBrk="1" hangingPunct="1">
              <a:buFont typeface="Wingdings" pitchFamily="2" charset="2"/>
              <a:buNone/>
              <a:defRPr/>
            </a:pPr>
            <a:r>
              <a:rPr lang="en-GB" sz="2000" dirty="0" smtClean="0"/>
              <a:t>2. 	Learning and assessment should be </a:t>
            </a:r>
            <a:r>
              <a:rPr lang="en-GB" sz="2000" dirty="0" smtClean="0">
                <a:solidFill>
                  <a:srgbClr val="AD5CFF"/>
                </a:solidFill>
              </a:rPr>
              <a:t>integrated</a:t>
            </a:r>
            <a:r>
              <a:rPr lang="en-GB" sz="2000" dirty="0" smtClean="0"/>
              <a:t>, assessment should not come at the end of learning but should be part of the learning process;</a:t>
            </a:r>
          </a:p>
          <a:p>
            <a:pPr marL="438150" indent="-438150" eaLnBrk="1" hangingPunct="1">
              <a:buFont typeface="Wingdings" pitchFamily="2" charset="2"/>
              <a:buNone/>
              <a:defRPr/>
            </a:pPr>
            <a:r>
              <a:rPr lang="en-GB" sz="2000" dirty="0" smtClean="0"/>
              <a:t>3. 	Students are involved in self assessment and reflection on their learning, they are involved in </a:t>
            </a:r>
            <a:r>
              <a:rPr lang="en-GB" sz="2000" dirty="0" smtClean="0">
                <a:solidFill>
                  <a:srgbClr val="AD5CFF"/>
                </a:solidFill>
              </a:rPr>
              <a:t>judging performance</a:t>
            </a:r>
            <a:r>
              <a:rPr lang="en-GB" sz="2000" dirty="0" smtClean="0"/>
              <a:t>;</a:t>
            </a:r>
          </a:p>
          <a:p>
            <a:pPr marL="438150" indent="-438150" eaLnBrk="1" hangingPunct="1">
              <a:buFont typeface="Wingdings" pitchFamily="2" charset="2"/>
              <a:buNone/>
              <a:defRPr/>
            </a:pPr>
            <a:r>
              <a:rPr lang="en-GB" sz="2000" dirty="0" smtClean="0"/>
              <a:t>4. 	Assessment should encourage </a:t>
            </a:r>
            <a:r>
              <a:rPr lang="en-GB" sz="2000" dirty="0" err="1" smtClean="0">
                <a:solidFill>
                  <a:srgbClr val="AD5CFF"/>
                </a:solidFill>
              </a:rPr>
              <a:t>metacognition</a:t>
            </a:r>
            <a:r>
              <a:rPr lang="en-GB" sz="2000" dirty="0" smtClean="0"/>
              <a:t>, promoting thinking about the learning process not just the learning outcomes;</a:t>
            </a:r>
          </a:p>
          <a:p>
            <a:pPr marL="438150" indent="-438150" eaLnBrk="1" hangingPunct="1">
              <a:buFont typeface="Wingdings" pitchFamily="2" charset="2"/>
              <a:buNone/>
              <a:defRPr/>
            </a:pPr>
            <a:r>
              <a:rPr lang="en-GB" sz="2000" dirty="0" smtClean="0"/>
              <a:t>5. 	Assessment should have a </a:t>
            </a:r>
            <a:r>
              <a:rPr lang="en-GB" sz="2000" dirty="0" smtClean="0">
                <a:solidFill>
                  <a:srgbClr val="AD5CFF"/>
                </a:solidFill>
              </a:rPr>
              <a:t>formative </a:t>
            </a:r>
            <a:r>
              <a:rPr lang="en-GB" sz="2000" dirty="0" smtClean="0"/>
              <a:t>function, providing ‘</a:t>
            </a:r>
            <a:r>
              <a:rPr lang="en-GB" sz="2000" dirty="0" err="1" smtClean="0"/>
              <a:t>feedforward</a:t>
            </a:r>
            <a:r>
              <a:rPr lang="en-GB" sz="2000" dirty="0" smtClean="0"/>
              <a:t>’ for future learning which can be acted upon. There is opportunity and a safe context for students to expose problems with their study and get help; there should be an opportunity for dialogue about students’ work;</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122239"/>
            <a:ext cx="7543800" cy="786482"/>
          </a:xfrm>
        </p:spPr>
        <p:txBody>
          <a:bodyPr/>
          <a:lstStyle/>
          <a:p>
            <a:pPr eaLnBrk="1" hangingPunct="1"/>
            <a:r>
              <a:rPr lang="en-GB" dirty="0" smtClean="0"/>
              <a:t>Assessment for learning</a:t>
            </a:r>
          </a:p>
        </p:txBody>
      </p:sp>
      <p:sp>
        <p:nvSpPr>
          <p:cNvPr id="34820" name="Rectangle 3"/>
          <p:cNvSpPr>
            <a:spLocks noGrp="1" noChangeArrowheads="1"/>
          </p:cNvSpPr>
          <p:nvPr>
            <p:ph type="body" idx="1"/>
          </p:nvPr>
        </p:nvSpPr>
        <p:spPr>
          <a:xfrm>
            <a:off x="468313" y="1052736"/>
            <a:ext cx="8229600" cy="5149627"/>
          </a:xfrm>
        </p:spPr>
        <p:txBody>
          <a:bodyPr/>
          <a:lstStyle/>
          <a:p>
            <a:pPr marL="538163" indent="-538163" eaLnBrk="1" hangingPunct="1">
              <a:buFont typeface="Wingdings" pitchFamily="2" charset="2"/>
              <a:buNone/>
              <a:defRPr/>
            </a:pPr>
            <a:r>
              <a:rPr lang="en-GB" sz="2000" dirty="0" smtClean="0"/>
              <a:t>6. 	Assessment expectations should be made </a:t>
            </a:r>
            <a:r>
              <a:rPr lang="en-GB" sz="2000" dirty="0" smtClean="0">
                <a:solidFill>
                  <a:schemeClr val="tx2">
                    <a:lumMod val="40000"/>
                    <a:lumOff val="60000"/>
                  </a:schemeClr>
                </a:solidFill>
              </a:rPr>
              <a:t>visible</a:t>
            </a:r>
            <a:r>
              <a:rPr lang="en-GB" sz="2000" dirty="0" smtClean="0">
                <a:solidFill>
                  <a:srgbClr val="7030A0"/>
                </a:solidFill>
              </a:rPr>
              <a:t> </a:t>
            </a:r>
            <a:r>
              <a:rPr lang="en-GB" sz="2000" dirty="0" smtClean="0"/>
              <a:t>to students as far as possible;</a:t>
            </a:r>
          </a:p>
          <a:p>
            <a:pPr marL="538163" indent="-538163" eaLnBrk="1" hangingPunct="1">
              <a:buFont typeface="Wingdings" pitchFamily="2" charset="2"/>
              <a:buNone/>
              <a:defRPr/>
            </a:pPr>
            <a:r>
              <a:rPr lang="en-GB" sz="2000" dirty="0" smtClean="0"/>
              <a:t>7. 	Tasks should involve the </a:t>
            </a:r>
            <a:r>
              <a:rPr lang="en-GB" sz="2000" dirty="0" smtClean="0">
                <a:solidFill>
                  <a:schemeClr val="tx2">
                    <a:lumMod val="40000"/>
                    <a:lumOff val="60000"/>
                  </a:schemeClr>
                </a:solidFill>
              </a:rPr>
              <a:t>active engagement </a:t>
            </a:r>
            <a:r>
              <a:rPr lang="en-GB" sz="2000" dirty="0" smtClean="0"/>
              <a:t>of students developing the capacity to find things out for themselves and learn independently;</a:t>
            </a:r>
          </a:p>
          <a:p>
            <a:pPr marL="538163" indent="-538163" eaLnBrk="1" hangingPunct="1">
              <a:buFont typeface="Wingdings" pitchFamily="2" charset="2"/>
              <a:buNone/>
              <a:defRPr/>
            </a:pPr>
            <a:r>
              <a:rPr lang="en-GB" sz="2000" dirty="0" smtClean="0"/>
              <a:t>8. 	Tasks should be </a:t>
            </a:r>
            <a:r>
              <a:rPr lang="en-GB" sz="2000" dirty="0" smtClean="0">
                <a:solidFill>
                  <a:schemeClr val="tx2">
                    <a:lumMod val="40000"/>
                    <a:lumOff val="60000"/>
                  </a:schemeClr>
                </a:solidFill>
              </a:rPr>
              <a:t>authentic</a:t>
            </a:r>
            <a:r>
              <a:rPr lang="en-GB" sz="2000" dirty="0" smtClean="0"/>
              <a:t>; worthwhile, relevant and offering students some level of control over their work;</a:t>
            </a:r>
          </a:p>
          <a:p>
            <a:pPr marL="538163" indent="-538163" eaLnBrk="1" hangingPunct="1">
              <a:buFont typeface="Wingdings" pitchFamily="2" charset="2"/>
              <a:buNone/>
              <a:defRPr/>
            </a:pPr>
            <a:r>
              <a:rPr lang="en-GB" sz="2000" dirty="0" smtClean="0"/>
              <a:t>9. 	Tasks are </a:t>
            </a:r>
            <a:r>
              <a:rPr lang="en-GB" sz="2000" dirty="0" smtClean="0">
                <a:solidFill>
                  <a:schemeClr val="tx2">
                    <a:lumMod val="40000"/>
                    <a:lumOff val="60000"/>
                  </a:schemeClr>
                </a:solidFill>
              </a:rPr>
              <a:t>fit for purpose </a:t>
            </a:r>
            <a:r>
              <a:rPr lang="en-GB" sz="2000" dirty="0" smtClean="0"/>
              <a:t>and align with important learning outcomes;</a:t>
            </a:r>
          </a:p>
          <a:p>
            <a:pPr marL="538163" indent="-538163" eaLnBrk="1" hangingPunct="1">
              <a:buFont typeface="Wingdings" pitchFamily="2" charset="2"/>
              <a:buNone/>
              <a:defRPr/>
            </a:pPr>
            <a:r>
              <a:rPr lang="en-GB" sz="2000" dirty="0" smtClean="0"/>
              <a:t>10. 	Assessment should be used to </a:t>
            </a:r>
            <a:r>
              <a:rPr lang="en-GB" sz="2000" dirty="0" smtClean="0">
                <a:solidFill>
                  <a:schemeClr val="tx2">
                    <a:lumMod val="40000"/>
                    <a:lumOff val="60000"/>
                  </a:schemeClr>
                </a:solidFill>
              </a:rPr>
              <a:t>evaluate teaching </a:t>
            </a:r>
            <a:r>
              <a:rPr lang="en-GB" sz="2000" dirty="0" smtClean="0"/>
              <a:t>as well as student learning.</a:t>
            </a:r>
          </a:p>
          <a:p>
            <a:pPr eaLnBrk="1" hangingPunct="1">
              <a:buFont typeface="Wingdings" pitchFamily="2" charset="2"/>
              <a:buNone/>
              <a:defRPr/>
            </a:pPr>
            <a:r>
              <a:rPr lang="en-GB" sz="2000" i="1" dirty="0" smtClean="0"/>
              <a:t>(Sue </a:t>
            </a:r>
            <a:r>
              <a:rPr lang="en-GB" sz="2000" i="1" dirty="0" err="1" smtClean="0"/>
              <a:t>Bloxham</a:t>
            </a:r>
            <a:r>
              <a:rPr lang="en-GB" sz="2000" i="1" dirty="0" smtClean="0"/>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49238"/>
            <a:ext cx="7543800" cy="863600"/>
          </a:xfrm>
        </p:spPr>
        <p:txBody>
          <a:bodyPr/>
          <a:lstStyle/>
          <a:p>
            <a:pPr eaLnBrk="1" hangingPunct="1"/>
            <a:r>
              <a:rPr lang="en-GB" sz="3200" dirty="0" smtClean="0"/>
              <a:t>Issues that impact on the current context</a:t>
            </a:r>
          </a:p>
        </p:txBody>
      </p:sp>
      <p:sp>
        <p:nvSpPr>
          <p:cNvPr id="5123" name="Rectangle 3"/>
          <p:cNvSpPr>
            <a:spLocks noGrp="1" noChangeArrowheads="1"/>
          </p:cNvSpPr>
          <p:nvPr>
            <p:ph type="body" idx="1"/>
          </p:nvPr>
        </p:nvSpPr>
        <p:spPr/>
        <p:txBody>
          <a:bodyPr/>
          <a:lstStyle/>
          <a:p>
            <a:pPr eaLnBrk="1" hangingPunct="1"/>
            <a:r>
              <a:rPr lang="en-GB" sz="2600" smtClean="0"/>
              <a:t>Unmodelled and differentiated student fees structure for 2012;</a:t>
            </a:r>
          </a:p>
          <a:p>
            <a:pPr eaLnBrk="1" hangingPunct="1"/>
            <a:r>
              <a:rPr lang="en-GB" sz="2600" smtClean="0"/>
              <a:t>Increasing importance of National Student Survey and various league tables on perceptions of quality and student recruitment; </a:t>
            </a:r>
          </a:p>
          <a:p>
            <a:pPr eaLnBrk="1" hangingPunct="1"/>
            <a:r>
              <a:rPr lang="en-GB" sz="2600" smtClean="0"/>
              <a:t>New roles for students in quality assurance and enhancement;</a:t>
            </a:r>
          </a:p>
          <a:p>
            <a:pPr eaLnBrk="1" hangingPunct="1"/>
            <a:r>
              <a:rPr lang="en-GB" sz="2600" smtClean="0"/>
              <a:t>Uncertainties about the genuineness of government WP imperatives;</a:t>
            </a:r>
          </a:p>
          <a:p>
            <a:pPr eaLnBrk="1" hangingPunct="1"/>
            <a:r>
              <a:rPr lang="en-GB" sz="2600" smtClean="0"/>
              <a:t>International student visa restrictions;</a:t>
            </a:r>
          </a:p>
          <a:p>
            <a:pPr eaLnBrk="1" hangingPunct="1"/>
            <a:r>
              <a:rPr lang="en-GB" sz="2600" smtClean="0"/>
              <a:t>Intense international competition.</a:t>
            </a:r>
          </a:p>
        </p:txBody>
      </p:sp>
    </p:spTree>
  </p:cSld>
  <p:clrMapOvr>
    <a:masterClrMapping/>
  </p:clrMapOvr>
</p:sld>
</file>

<file path=ppt/theme/theme1.xml><?xml version="1.0" encoding="utf-8"?>
<a:theme xmlns:a="http://schemas.openxmlformats.org/drawingml/2006/main" name="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LeedsMe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2631</Words>
  <Application>Microsoft Office PowerPoint</Application>
  <PresentationFormat>On-screen Show (4:3)</PresentationFormat>
  <Paragraphs>260</Paragraphs>
  <Slides>45</Slides>
  <Notes>45</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LeedsMet template</vt:lpstr>
      <vt:lpstr>Effective and inclusive  assessment design in the Art &amp; Design context</vt:lpstr>
      <vt:lpstr>How do we get  from here…                     to here?</vt:lpstr>
      <vt:lpstr>Slide 3</vt:lpstr>
      <vt:lpstr>My predictions for the future</vt:lpstr>
      <vt:lpstr>Assessment in context</vt:lpstr>
      <vt:lpstr>This keynote will include reference to assessment</vt:lpstr>
      <vt:lpstr>Assessment for learning</vt:lpstr>
      <vt:lpstr>Assessment for learning</vt:lpstr>
      <vt:lpstr>Issues that impact on the current context</vt:lpstr>
      <vt:lpstr>Slide 10</vt:lpstr>
      <vt:lpstr>Slide 11</vt:lpstr>
      <vt:lpstr>What do you get for £9k or £27k?</vt:lpstr>
      <vt:lpstr>Why does assessment matter so much?</vt:lpstr>
      <vt:lpstr>To improve assessment we should realign it by:</vt:lpstr>
      <vt:lpstr>Slide 15</vt:lpstr>
      <vt:lpstr>Slide 16</vt:lpstr>
      <vt:lpstr>Assessment linked to learning</vt:lpstr>
      <vt:lpstr>Formative and summative assessment</vt:lpstr>
      <vt:lpstr>What really impacts on learning?</vt:lpstr>
      <vt:lpstr>A fit-for-purpose model of assessment: the key questions</vt:lpstr>
      <vt:lpstr>Why are we assessing? Choosing the reasons for assessment:  these may include: </vt:lpstr>
      <vt:lpstr>more purposes...</vt:lpstr>
      <vt:lpstr>Orientation: choosing what we assess</vt:lpstr>
      <vt:lpstr>Methodology: being imaginative by choosing diverse assessments</vt:lpstr>
      <vt:lpstr>Alternatives to traditional exams</vt:lpstr>
      <vt:lpstr>Slide 26</vt:lpstr>
      <vt:lpstr>Agency: choosing who is best placed to assess</vt:lpstr>
      <vt:lpstr>Slide 28</vt:lpstr>
      <vt:lpstr>Timing: when should assessment take place?</vt:lpstr>
      <vt:lpstr>Slide 30</vt:lpstr>
      <vt:lpstr>Boud et al 2010: ‘Assessment 2020’:</vt:lpstr>
      <vt:lpstr>Slide 32</vt:lpstr>
      <vt:lpstr>Inclusive practices in assessment</vt:lpstr>
      <vt:lpstr>What other kinds of diversity need we consider when aiming for inclusivity?</vt:lpstr>
      <vt:lpstr>Putting this in to practice. We need to:</vt:lpstr>
      <vt:lpstr>Efficient assessment; we need to:</vt:lpstr>
      <vt:lpstr>Slide 37</vt:lpstr>
      <vt:lpstr>Sound and frequent assessment </vt:lpstr>
      <vt:lpstr>Slide 39</vt:lpstr>
      <vt:lpstr>Conclusions</vt:lpstr>
      <vt:lpstr>These and other slides will be available on my website at www.sally-brown.net</vt:lpstr>
      <vt:lpstr>Useful references: 1</vt:lpstr>
      <vt:lpstr>Useful references 2</vt:lpstr>
      <vt:lpstr>Useful references 3</vt:lpstr>
      <vt:lpstr>Useful references 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Disability Research Conference</dc:title>
  <dc:creator/>
  <cp:lastModifiedBy/>
  <cp:revision>106</cp:revision>
  <dcterms:created xsi:type="dcterms:W3CDTF">2007-03-06T12:05:28Z</dcterms:created>
  <dcterms:modified xsi:type="dcterms:W3CDTF">2013-01-14T09:57:00Z</dcterms:modified>
</cp:coreProperties>
</file>