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64" r:id="rId2"/>
    <p:sldMasterId id="2147483666" r:id="rId3"/>
    <p:sldMasterId id="2147483670" r:id="rId4"/>
  </p:sldMasterIdLst>
  <p:notesMasterIdLst>
    <p:notesMasterId r:id="rId23"/>
  </p:notesMasterIdLst>
  <p:handoutMasterIdLst>
    <p:handoutMasterId r:id="rId24"/>
  </p:handoutMasterIdLst>
  <p:sldIdLst>
    <p:sldId id="261" r:id="rId5"/>
    <p:sldId id="359" r:id="rId6"/>
    <p:sldId id="363" r:id="rId7"/>
    <p:sldId id="382" r:id="rId8"/>
    <p:sldId id="385" r:id="rId9"/>
    <p:sldId id="362" r:id="rId10"/>
    <p:sldId id="389" r:id="rId11"/>
    <p:sldId id="373" r:id="rId12"/>
    <p:sldId id="367" r:id="rId13"/>
    <p:sldId id="393" r:id="rId14"/>
    <p:sldId id="391" r:id="rId15"/>
    <p:sldId id="370" r:id="rId16"/>
    <p:sldId id="374" r:id="rId17"/>
    <p:sldId id="380" r:id="rId18"/>
    <p:sldId id="402" r:id="rId19"/>
    <p:sldId id="403" r:id="rId20"/>
    <p:sldId id="405" r:id="rId21"/>
    <p:sldId id="406" r:id="rId22"/>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p:scale>
          <a:sx n="80" d="100"/>
          <a:sy n="80" d="100"/>
        </p:scale>
        <p:origin x="-780" y="-660"/>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7D6B38B4-3827-45B2-9691-958001CD82C3}" type="slidenum">
              <a:rPr lang="en-US" sz="1200" smtClean="0"/>
              <a:pPr/>
              <a:t>12</a:t>
            </a:fld>
            <a:endParaRPr lang="en-US" sz="12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3794"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3795"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869EAD2A-DF8E-489D-91E5-C4D8D7778DD9}" type="slidenum">
              <a:rPr lang="en-US" sz="1200" smtClean="0"/>
              <a:pPr/>
              <a:t>13</a:t>
            </a:fld>
            <a:endParaRPr lang="en-US" sz="120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584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584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DB140F8B-9511-4324-9AB6-14A5DC30C933}" type="slidenum">
              <a:rPr lang="en-US" sz="1200" smtClean="0"/>
              <a:pPr/>
              <a:t>14</a:t>
            </a:fld>
            <a:endParaRPr lang="en-US" sz="120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15</a:t>
            </a:fld>
            <a:endParaRPr lang="en-US">
              <a:solidFill>
                <a:srgbClr val="000000"/>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804E1C47-CF6E-4BB5-81F5-6D7484812878}" type="slidenum">
              <a:rPr lang="en-US" smtClean="0">
                <a:solidFill>
                  <a:srgbClr val="000000"/>
                </a:solidFill>
              </a:rPr>
              <a:pPr/>
              <a:t>16</a:t>
            </a:fld>
            <a:endParaRPr lang="en-US" smtClean="0">
              <a:solidFill>
                <a:srgbClr val="000000"/>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17</a:t>
            </a:fld>
            <a:endParaRPr lang="en-US">
              <a:solidFill>
                <a:srgbClr val="000000"/>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18</a:t>
            </a:fld>
            <a:endParaRPr lang="en-US">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8435"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52806D6B-B3C3-4BDB-9C11-A990A1413036}" type="slidenum">
              <a:rPr lang="en-US" sz="1200" smtClean="0"/>
              <a:pPr/>
              <a:t>2</a:t>
            </a:fld>
            <a:endParaRPr lang="en-US" sz="12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a:ln/>
        </p:spPr>
      </p:sp>
      <p:sp>
        <p:nvSpPr>
          <p:cNvPr id="2048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048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F722F81-143B-4456-AF37-A3861C563B17}" type="slidenum">
              <a:rPr lang="en-US" sz="1200" smtClean="0"/>
              <a:pPr/>
              <a:t>3</a:t>
            </a:fld>
            <a:endParaRPr lang="en-US" sz="12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a:ln/>
        </p:spPr>
      </p:sp>
      <p:sp>
        <p:nvSpPr>
          <p:cNvPr id="2560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560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601460A9-CBE3-40D0-B847-D8596DD99EBA}" type="slidenum">
              <a:rPr lang="en-US" sz="1200" smtClean="0"/>
              <a:pPr/>
              <a:t>6</a:t>
            </a:fld>
            <a:endParaRPr lang="en-US" sz="120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a:ln/>
        </p:spPr>
      </p:sp>
      <p:sp>
        <p:nvSpPr>
          <p:cNvPr id="27650"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765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2D5F73E3-6902-4C6A-857E-DC3E32870E1D}" type="slidenum">
              <a:rPr lang="en-US" sz="1200" smtClean="0"/>
              <a:pPr/>
              <a:t>8</a:t>
            </a:fld>
            <a:endParaRPr lang="en-US" sz="120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a:ln/>
        </p:spPr>
      </p:sp>
      <p:sp>
        <p:nvSpPr>
          <p:cNvPr id="29698"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9699"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FA6E5436-A5B5-495E-A692-E1FBB73A092C}" type="slidenum">
              <a:rPr lang="en-US" sz="1200" smtClean="0"/>
              <a:pPr/>
              <a:t>9</a:t>
            </a:fld>
            <a:endParaRPr lang="en-US"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5.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7"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1" r:id="rId1"/>
    <p:sldLayoutId id="2147483672" r:id="rId2"/>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hyperlink" Target="http://www.geography.org.uk/gtip/thinkpieces/writingatmasterslevel/" TargetMode="External"/><Relationship Id="rId2" Type="http://schemas.openxmlformats.org/officeDocument/2006/relationships/notesSlide" Target="../notesSlides/notesSlide16.xml"/><Relationship Id="rId1" Type="http://schemas.openxmlformats.org/officeDocument/2006/relationships/slideLayout" Target="../slideLayouts/slideLayout13.xml"/><Relationship Id="rId5" Type="http://schemas.openxmlformats.org/officeDocument/2006/relationships/hyperlink" Target="http://eprints.hud.ac.uk/10892/" TargetMode="External"/><Relationship Id="rId4" Type="http://schemas.openxmlformats.org/officeDocument/2006/relationships/hyperlink" Target="http://www.geography.org.uk/download/GA_PRGTIPBrooksMLevelCriteria.pdf"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nzqa.govt.nz/assets/Studying-in-NZ/New-Zealand-Qualification-Framework/theregister-booklet.pdf%20%20(accessed%20March%202012" TargetMode="External"/><Relationship Id="rId2" Type="http://schemas.openxmlformats.org/officeDocument/2006/relationships/notesSlide" Target="../notesSlides/notesSlide17.xml"/><Relationship Id="rId1" Type="http://schemas.openxmlformats.org/officeDocument/2006/relationships/slideLayout" Target="../slideLayouts/slideLayout14.xml"/><Relationship Id="rId4" Type="http://schemas.openxmlformats.org/officeDocument/2006/relationships/hyperlink" Target="http://www.qaa.ac.uk/academicinfrastructure/benchmark/masters/MastersDegreeCharacteristics.pdf"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4"/>
            <a:ext cx="6624637" cy="2806701"/>
          </a:xfrm>
        </p:spPr>
        <p:txBody>
          <a:bodyPr/>
          <a:lstStyle/>
          <a:p>
            <a:pPr algn="ctr" eaLnBrk="1" hangingPunct="1">
              <a:spcBef>
                <a:spcPts val="600"/>
              </a:spcBef>
            </a:pPr>
            <a:r>
              <a:rPr lang="en-GB" sz="2800" dirty="0" smtClean="0"/>
              <a:t>Changing the experiences of Masters level learning through improving assessment: learning from a UK National Teaching Fellowship project</a:t>
            </a:r>
            <a:r>
              <a:rPr lang="en-GB" sz="3600" dirty="0" smtClean="0"/>
              <a:t/>
            </a:r>
            <a:br>
              <a:rPr lang="en-GB" sz="3600" dirty="0" smtClean="0"/>
            </a:br>
            <a:r>
              <a:rPr lang="en-GB" sz="3600" dirty="0" smtClean="0"/>
              <a:t/>
            </a:r>
            <a:br>
              <a:rPr lang="en-GB" sz="3600" dirty="0" smtClean="0"/>
            </a:br>
            <a:r>
              <a:rPr lang="en-GB" sz="2400" dirty="0" smtClean="0"/>
              <a:t>Society for Research in Higher Education</a:t>
            </a:r>
            <a:r>
              <a:rPr lang="en-GB" sz="2400" dirty="0" smtClean="0"/>
              <a:t/>
            </a:r>
            <a:br>
              <a:rPr lang="en-GB" sz="2400" dirty="0" smtClean="0"/>
            </a:br>
            <a:r>
              <a:rPr lang="en-GB" sz="2400" dirty="0" smtClean="0"/>
              <a:t>December 2012 </a:t>
            </a:r>
            <a:endParaRPr lang="en-GB" sz="2400" dirty="0" smtClean="0"/>
          </a:p>
        </p:txBody>
      </p:sp>
      <p:sp>
        <p:nvSpPr>
          <p:cNvPr id="15362" name="Rectangle 3"/>
          <p:cNvSpPr>
            <a:spLocks noGrp="1" noChangeArrowheads="1"/>
          </p:cNvSpPr>
          <p:nvPr>
            <p:ph type="subTitle" idx="1"/>
          </p:nvPr>
        </p:nvSpPr>
        <p:spPr>
          <a:xfrm>
            <a:off x="500034" y="3786190"/>
            <a:ext cx="6696075" cy="1808160"/>
          </a:xfrm>
        </p:spPr>
        <p:txBody>
          <a:bodyPr/>
          <a:lstStyle/>
          <a:p>
            <a:pPr algn="ctr" eaLnBrk="1" hangingPunct="1"/>
            <a:r>
              <a:rPr lang="en-GB" sz="2400" dirty="0" smtClean="0"/>
              <a:t>Sally </a:t>
            </a:r>
            <a:r>
              <a:rPr lang="en-GB" sz="2400" dirty="0" smtClean="0"/>
              <a:t>Brown, Tim Deignan &amp; Janice Priestley</a:t>
            </a:r>
            <a:endParaRPr lang="en-GB" sz="2400" dirty="0" smtClean="0"/>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600" dirty="0" smtClean="0"/>
              <a:t>Emerita Professor, Leeds Metropolitan University,</a:t>
            </a:r>
          </a:p>
          <a:p>
            <a:pPr algn="ctr" eaLnBrk="1" hangingPunct="1"/>
            <a:r>
              <a:rPr lang="en-GB" sz="1600" dirty="0" smtClean="0"/>
              <a:t>Visiting Fellow, University of Northumbria</a:t>
            </a:r>
          </a:p>
          <a:p>
            <a:pPr algn="ctr" eaLnBrk="1" hangingPunct="1"/>
            <a:r>
              <a:rPr lang="en-GB" sz="1600" dirty="0" smtClean="0"/>
              <a:t>Adjunct Professor, University of the Sunshine Coast, Central Queensland and James Cook University Queensland</a:t>
            </a:r>
          </a:p>
          <a:p>
            <a:pPr algn="ctr" eaLnBrk="1" hangingPunct="1"/>
            <a:r>
              <a:rPr lang="en-GB" sz="16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idx="4294967295"/>
          </p:nvPr>
        </p:nvSpPr>
        <p:spPr/>
        <p:txBody>
          <a:bodyPr/>
          <a:lstStyle/>
          <a:p>
            <a:r>
              <a:rPr lang="en-GB" smtClean="0"/>
              <a:t>Example statements</a:t>
            </a:r>
          </a:p>
        </p:txBody>
      </p:sp>
      <p:sp>
        <p:nvSpPr>
          <p:cNvPr id="47107" name="Content Placeholder 2"/>
          <p:cNvSpPr>
            <a:spLocks noGrp="1"/>
          </p:cNvSpPr>
          <p:nvPr>
            <p:ph idx="4294967295"/>
          </p:nvPr>
        </p:nvSpPr>
        <p:spPr/>
        <p:txBody>
          <a:bodyPr/>
          <a:lstStyle/>
          <a:p>
            <a:pPr marL="0" indent="0">
              <a:buFont typeface="Wingdings" pitchFamily="2" charset="2"/>
              <a:buNone/>
            </a:pPr>
            <a:r>
              <a:rPr lang="en-GB" smtClean="0"/>
              <a:t>Essays and exams should be ‘the gold standard’ in terms of Masters assessment methods. (3)</a:t>
            </a:r>
          </a:p>
          <a:p>
            <a:pPr marL="0" indent="0">
              <a:buFont typeface="Wingdings" pitchFamily="2" charset="2"/>
              <a:buNone/>
            </a:pPr>
            <a:endParaRPr lang="en-GB" sz="1000" smtClean="0"/>
          </a:p>
          <a:p>
            <a:pPr marL="0" indent="0">
              <a:buFont typeface="Wingdings" pitchFamily="2" charset="2"/>
              <a:buNone/>
            </a:pPr>
            <a:r>
              <a:rPr lang="en-GB" smtClean="0"/>
              <a:t>Improving assessment methods requires a shift in how learning is viewed. (41)</a:t>
            </a:r>
          </a:p>
          <a:p>
            <a:pPr marL="0" indent="0">
              <a:buFont typeface="Wingdings" pitchFamily="2" charset="2"/>
              <a:buNone/>
            </a:pPr>
            <a:endParaRPr lang="en-GB" sz="1000" smtClean="0"/>
          </a:p>
          <a:p>
            <a:pPr marL="0" indent="0">
              <a:buFont typeface="Wingdings" pitchFamily="2" charset="2"/>
              <a:buNone/>
            </a:pPr>
            <a:r>
              <a:rPr lang="en-GB" smtClean="0"/>
              <a:t>Writing assessment criteria is an easy job for academics. (26)</a:t>
            </a:r>
          </a:p>
        </p:txBody>
      </p:sp>
      <p:sp>
        <p:nvSpPr>
          <p:cNvPr id="47108" name="Text Box 216"/>
          <p:cNvSpPr txBox="1">
            <a:spLocks noChangeArrowheads="1"/>
          </p:cNvSpPr>
          <p:nvPr/>
        </p:nvSpPr>
        <p:spPr bwMode="auto">
          <a:xfrm>
            <a:off x="900113" y="5157788"/>
            <a:ext cx="7416800" cy="1200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r>
              <a:rPr lang="en-US" sz="1800" b="1" dirty="0">
                <a:solidFill>
                  <a:schemeClr val="tx2"/>
                </a:solidFill>
              </a:rPr>
              <a:t>       </a:t>
            </a:r>
            <a:r>
              <a:rPr lang="en-US" sz="1800" b="1" dirty="0"/>
              <a:t>-3          -2          -1             0           +1           +2           +3     </a:t>
            </a:r>
          </a:p>
          <a:p>
            <a:r>
              <a:rPr lang="en-US" sz="1800" b="1" dirty="0"/>
              <a:t> Disagree</a:t>
            </a:r>
            <a:r>
              <a:rPr lang="en-US" sz="1800" dirty="0"/>
              <a:t>                                                                          </a:t>
            </a:r>
            <a:r>
              <a:rPr lang="en-US" sz="1800" b="1" dirty="0"/>
              <a:t>Agree	</a:t>
            </a:r>
          </a:p>
          <a:p>
            <a:r>
              <a:rPr lang="en-US" sz="1800" b="1" dirty="0"/>
              <a:t> Strongly                                                                         </a:t>
            </a:r>
            <a:r>
              <a:rPr lang="en-US" sz="1800" b="1" dirty="0" err="1"/>
              <a:t>Strongly</a:t>
            </a:r>
            <a:r>
              <a:rPr lang="en-US" sz="1800" dirty="0"/>
              <a:t> </a:t>
            </a:r>
            <a:r>
              <a:rPr lang="en-US" sz="1800" b="1" dirty="0"/>
              <a:t>	</a:t>
            </a:r>
            <a:endParaRPr lang="en-GB" sz="18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GB" dirty="0" smtClean="0"/>
              <a:t>Findings – system voices</a:t>
            </a:r>
            <a:endParaRPr lang="en-US" dirty="0" smtClean="0"/>
          </a:p>
        </p:txBody>
      </p:sp>
      <p:sp>
        <p:nvSpPr>
          <p:cNvPr id="45059" name="Rectangle 3"/>
          <p:cNvSpPr>
            <a:spLocks noGrp="1" noChangeArrowheads="1"/>
          </p:cNvSpPr>
          <p:nvPr>
            <p:ph type="body" idx="1"/>
          </p:nvPr>
        </p:nvSpPr>
        <p:spPr/>
        <p:txBody>
          <a:bodyPr/>
          <a:lstStyle/>
          <a:p>
            <a:endParaRPr lang="en-GB" dirty="0" smtClean="0"/>
          </a:p>
          <a:p>
            <a:r>
              <a:rPr lang="en-GB" dirty="0" smtClean="0"/>
              <a:t>Five different viewpoints on the issues were interpreted, relating to different aspects of M-level assessment activity </a:t>
            </a:r>
          </a:p>
          <a:p>
            <a:endParaRPr lang="en-GB" dirty="0" smtClean="0"/>
          </a:p>
          <a:p>
            <a:r>
              <a:rPr lang="en-GB" dirty="0" smtClean="0"/>
              <a:t>Areas of consensus or near-consensus among the viewpoints were also interpreted</a:t>
            </a:r>
          </a:p>
          <a:p>
            <a:endParaRPr lang="en-GB" dirty="0" smtClean="0"/>
          </a:p>
          <a:p>
            <a:pPr>
              <a:buNone/>
            </a:pPr>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GB" smtClean="0"/>
              <a:t>Viewpoints 1, 2 and 3</a:t>
            </a:r>
          </a:p>
        </p:txBody>
      </p:sp>
      <p:sp>
        <p:nvSpPr>
          <p:cNvPr id="30722" name="Content Placeholder 4"/>
          <p:cNvSpPr>
            <a:spLocks noGrp="1"/>
          </p:cNvSpPr>
          <p:nvPr>
            <p:ph idx="1"/>
          </p:nvPr>
        </p:nvSpPr>
        <p:spPr/>
        <p:txBody>
          <a:bodyPr/>
          <a:lstStyle/>
          <a:p>
            <a:pPr marL="457200" indent="-457200">
              <a:buSzPct val="100000"/>
              <a:buFont typeface="Arial" charset="0"/>
              <a:buAutoNum type="arabicPeriod"/>
            </a:pPr>
            <a:r>
              <a:rPr lang="en-GB" smtClean="0"/>
              <a:t>The innovative assessment and accreditation of learning for complex real life / workplace applications requires assessment training for both staff and students.</a:t>
            </a:r>
          </a:p>
          <a:p>
            <a:pPr marL="457200" indent="-457200">
              <a:buSzPct val="100000"/>
              <a:buFont typeface="Arial" charset="0"/>
              <a:buAutoNum type="arabicPeriod"/>
            </a:pPr>
            <a:r>
              <a:rPr lang="en-GB" smtClean="0"/>
              <a:t>Standards and consistency can not be guaranteed by any means, but flexible assessment criteria and innovative assessment methods have their uses.</a:t>
            </a:r>
          </a:p>
          <a:p>
            <a:pPr marL="457200" indent="-457200">
              <a:buSzPct val="100000"/>
              <a:buFont typeface="Arial" charset="0"/>
              <a:buAutoNum type="arabicPeriod"/>
            </a:pPr>
            <a:r>
              <a:rPr lang="en-GB" smtClean="0"/>
              <a:t>Introducing innovative assessment methods can be powerful but requires new perspectives on learning with institutional support and encouragement for successful wholesale change.</a:t>
            </a:r>
          </a:p>
          <a:p>
            <a:pPr marL="457200" indent="-457200">
              <a:buFont typeface="Arial" charset="0"/>
              <a:buAutoNum type="arabicPeriod"/>
            </a:pPr>
            <a:endParaRPr lang="en-GB"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GB" smtClean="0"/>
              <a:t>Viewpoints 4 and 5 </a:t>
            </a:r>
          </a:p>
        </p:txBody>
      </p:sp>
      <p:sp>
        <p:nvSpPr>
          <p:cNvPr id="32770" name="Content Placeholder 2"/>
          <p:cNvSpPr>
            <a:spLocks noGrp="1"/>
          </p:cNvSpPr>
          <p:nvPr>
            <p:ph idx="1"/>
          </p:nvPr>
        </p:nvSpPr>
        <p:spPr/>
        <p:txBody>
          <a:bodyPr/>
          <a:lstStyle/>
          <a:p>
            <a:pPr marL="457200" indent="-457200">
              <a:buSzPct val="100000"/>
              <a:buFont typeface="Arial" charset="0"/>
              <a:buAutoNum type="arabicPeriod"/>
            </a:pPr>
            <a:endParaRPr lang="en-GB" smtClean="0"/>
          </a:p>
          <a:p>
            <a:pPr marL="457200" indent="-457200">
              <a:buSzPct val="100000"/>
              <a:buFont typeface="Wingdings" pitchFamily="2" charset="2"/>
              <a:buAutoNum type="arabicPeriod" startAt="4"/>
            </a:pPr>
            <a:r>
              <a:rPr lang="en-GB" smtClean="0"/>
              <a:t>Clear guidance to students in the form of high quality assessment criteria and timely tutor assessment feedback can help students to develop the skills that they and also employers want.</a:t>
            </a:r>
          </a:p>
          <a:p>
            <a:pPr marL="457200" indent="-457200">
              <a:buSzPct val="100000"/>
              <a:buFont typeface="Wingdings" pitchFamily="2" charset="2"/>
              <a:buAutoNum type="arabicPeriod" startAt="4"/>
            </a:pPr>
            <a:r>
              <a:rPr lang="en-GB" smtClean="0"/>
              <a:t>Improving assessment methods does not necessarily require a paradigm shift in thinking, but stakeholder consultation is important as benefits are not guaranteed and one size does not fit all.</a:t>
            </a:r>
          </a:p>
          <a:p>
            <a:pPr marL="457200" indent="-457200">
              <a:buSzPct val="100000"/>
              <a:buFont typeface="Arial" charset="0"/>
              <a:buAutoNum type="arabicPeriod" startAt="4"/>
            </a:pPr>
            <a:endParaRPr lang="en-GB"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GB" smtClean="0"/>
              <a:t>Project overview</a:t>
            </a:r>
          </a:p>
        </p:txBody>
      </p:sp>
      <p:sp>
        <p:nvSpPr>
          <p:cNvPr id="34818" name="Content Placeholder 2"/>
          <p:cNvSpPr>
            <a:spLocks noGrp="1"/>
          </p:cNvSpPr>
          <p:nvPr>
            <p:ph idx="1"/>
          </p:nvPr>
        </p:nvSpPr>
        <p:spPr>
          <a:xfrm>
            <a:off x="214313" y="1539875"/>
            <a:ext cx="8483600" cy="4789488"/>
          </a:xfrm>
        </p:spPr>
        <p:txBody>
          <a:bodyPr/>
          <a:lstStyle/>
          <a:p>
            <a:r>
              <a:rPr lang="en-GB" dirty="0" smtClean="0"/>
              <a:t>The project has yielded more variety and diversity than we expected at the outset;</a:t>
            </a:r>
          </a:p>
          <a:p>
            <a:r>
              <a:rPr lang="en-GB" dirty="0" smtClean="0"/>
              <a:t>It has excited considerable interest, with requests to disseminate outcomes to date at eight universities and seven conferences to date (with more in prospect);</a:t>
            </a:r>
          </a:p>
          <a:p>
            <a:r>
              <a:rPr lang="en-GB" dirty="0" smtClean="0"/>
              <a:t>It has been fascinating to explore practice in the UK, Denmark, Ireland, Spain, the Netherlands, Singapore, Australia and New Zealand;</a:t>
            </a:r>
          </a:p>
          <a:p>
            <a:r>
              <a:rPr lang="en-GB" dirty="0" smtClean="0"/>
              <a:t>We are modestly confident that we have added helpfully to understanding of M-level assessment, particularly through our compendium and our analysis of data to identify viewpoints.</a:t>
            </a:r>
          </a:p>
          <a:p>
            <a:endParaRPr lang="en-GB" dirty="0" smtClean="0"/>
          </a:p>
          <a:p>
            <a:endParaRPr lang="en-GB"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t>Selected references and further reading</a:t>
            </a:r>
          </a:p>
        </p:txBody>
      </p:sp>
      <p:sp>
        <p:nvSpPr>
          <p:cNvPr id="39939" name="Content Placeholder 2"/>
          <p:cNvSpPr>
            <a:spLocks noGrp="1"/>
          </p:cNvSpPr>
          <p:nvPr>
            <p:ph idx="1"/>
          </p:nvPr>
        </p:nvSpPr>
        <p:spPr>
          <a:xfrm>
            <a:off x="142875" y="1428750"/>
            <a:ext cx="8786813" cy="4900613"/>
          </a:xfrm>
        </p:spPr>
        <p:txBody>
          <a:bodyPr/>
          <a:lstStyle/>
          <a:p>
            <a:pPr>
              <a:lnSpc>
                <a:spcPct val="100000"/>
              </a:lnSpc>
              <a:buNone/>
            </a:pPr>
            <a:r>
              <a:rPr lang="en-GB" sz="1800" dirty="0" smtClean="0"/>
              <a:t>Brown, S. (2012) ‘What are the perceived differences between assessing at Masters level and undergraduate level assessment? Some findings from an NTFS–funded project’ Innovations in Education and Teaching International, forthcoming</a:t>
            </a:r>
          </a:p>
          <a:p>
            <a:pPr>
              <a:lnSpc>
                <a:spcPct val="100000"/>
              </a:lnSpc>
              <a:buNone/>
            </a:pPr>
            <a:r>
              <a:rPr lang="en-GB" sz="1800" dirty="0" smtClean="0"/>
              <a:t>Brown, S., Deignan, T. Race, P. and Priestley, J. (2012) ‘Assessing students at Masters Level: learning points for Educational Developers’ Educational Developments, SEDA, Birmingham.</a:t>
            </a:r>
          </a:p>
          <a:p>
            <a:pPr>
              <a:lnSpc>
                <a:spcPct val="100000"/>
              </a:lnSpc>
              <a:buNone/>
            </a:pPr>
            <a:r>
              <a:rPr lang="en-GB" sz="1800" dirty="0" smtClean="0"/>
              <a:t>Brown, S (2012) ‘Diverse and innovative assessment at Masters Level: alternatives to conventional written assignments’ in AISHE-J: The All Ireland Journal of Teaching and Learning in Higher Education </a:t>
            </a:r>
            <a:r>
              <a:rPr lang="en-GB" sz="1800" dirty="0" err="1" smtClean="0"/>
              <a:t>Vol</a:t>
            </a:r>
            <a:r>
              <a:rPr lang="en-GB" sz="1800" dirty="0" smtClean="0"/>
              <a:t> 4, No 2.</a:t>
            </a:r>
          </a:p>
          <a:p>
            <a:pPr>
              <a:lnSpc>
                <a:spcPct val="100000"/>
              </a:lnSpc>
              <a:buFont typeface="Wingdings" pitchFamily="2" charset="2"/>
              <a:buNone/>
            </a:pPr>
            <a:r>
              <a:rPr lang="en-GB" sz="1800" dirty="0" smtClean="0"/>
              <a:t>Casey, J. (2002) </a:t>
            </a:r>
            <a:r>
              <a:rPr lang="en-GB" sz="1800" i="1" dirty="0" smtClean="0"/>
              <a:t>On-line assessment in a masters-level policy subject: participation in an on-line forum as part of assessment</a:t>
            </a:r>
            <a:r>
              <a:rPr lang="en-GB" sz="1800" dirty="0" smtClean="0"/>
              <a:t>, Centre for the study of higher education, Charles </a:t>
            </a:r>
            <a:r>
              <a:rPr lang="en-GB" sz="1800" dirty="0" err="1" smtClean="0"/>
              <a:t>Sturt</a:t>
            </a:r>
            <a:r>
              <a:rPr lang="en-GB" sz="1800" dirty="0" smtClean="0"/>
              <a:t> University, Australia.</a:t>
            </a:r>
          </a:p>
          <a:p>
            <a:pPr>
              <a:lnSpc>
                <a:spcPct val="100000"/>
              </a:lnSpc>
              <a:buFont typeface="Wingdings" pitchFamily="2" charset="2"/>
              <a:buNone/>
            </a:pPr>
            <a:r>
              <a:rPr lang="en-GB" sz="1800" dirty="0" smtClean="0"/>
              <a:t>Dunn, S. and Singh, K. A. (2009) </a:t>
            </a:r>
            <a:r>
              <a:rPr lang="en-GB" sz="1800" i="1" dirty="0" smtClean="0"/>
              <a:t>Analysis of M-level modules in interdisciplinary</a:t>
            </a:r>
            <a:r>
              <a:rPr lang="en-GB" sz="1800" dirty="0" smtClean="0"/>
              <a:t> </a:t>
            </a:r>
            <a:r>
              <a:rPr lang="en-GB" sz="1800" i="1" dirty="0" smtClean="0"/>
              <a:t>nanotechnology education</a:t>
            </a:r>
            <a:r>
              <a:rPr lang="en-GB" sz="1800" dirty="0" smtClean="0"/>
              <a:t>, Nanotechnology Centre, Department of Materials, School of Applied Sciences, </a:t>
            </a:r>
            <a:r>
              <a:rPr lang="en-GB" sz="1800" dirty="0" err="1" smtClean="0"/>
              <a:t>Cranfield</a:t>
            </a:r>
            <a:r>
              <a:rPr lang="en-GB" sz="1800" dirty="0" smtClean="0"/>
              <a:t> University.</a:t>
            </a:r>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pPr>
            <a:endParaRPr lang="en-GB" sz="18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49238"/>
            <a:ext cx="7543800" cy="66357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References (contd.)</a:t>
            </a:r>
          </a:p>
        </p:txBody>
      </p:sp>
      <p:sp>
        <p:nvSpPr>
          <p:cNvPr id="40963" name="Rectangle 3"/>
          <p:cNvSpPr>
            <a:spLocks noGrp="1" noChangeArrowheads="1"/>
          </p:cNvSpPr>
          <p:nvPr>
            <p:ph type="body" idx="1"/>
          </p:nvPr>
        </p:nvSpPr>
        <p:spPr>
          <a:xfrm>
            <a:off x="428596" y="1142984"/>
            <a:ext cx="8229600" cy="5400675"/>
          </a:xfrm>
        </p:spPr>
        <p:txBody>
          <a:bodyPr/>
          <a:lstStyle/>
          <a:p>
            <a:pPr>
              <a:lnSpc>
                <a:spcPct val="100000"/>
              </a:lnSpc>
              <a:buNone/>
            </a:pPr>
            <a:r>
              <a:rPr lang="en-US" sz="1800" dirty="0" err="1" smtClean="0"/>
              <a:t>Engeström</a:t>
            </a:r>
            <a:r>
              <a:rPr lang="en-US" sz="1800" dirty="0" smtClean="0"/>
              <a:t>, Y. (2010). Studies of expansive learning: Foundations, findings and future challenges. </a:t>
            </a:r>
            <a:r>
              <a:rPr lang="en-US" sz="1800" i="1" dirty="0" smtClean="0"/>
              <a:t>Educational Research Review</a:t>
            </a:r>
            <a:r>
              <a:rPr lang="en-US" sz="1800" dirty="0" smtClean="0"/>
              <a:t>, (5):1-24</a:t>
            </a:r>
            <a:endParaRPr lang="en-GB" sz="1800" dirty="0" smtClean="0"/>
          </a:p>
          <a:p>
            <a:pPr>
              <a:lnSpc>
                <a:spcPct val="100000"/>
              </a:lnSpc>
              <a:buNone/>
            </a:pPr>
            <a:r>
              <a:rPr lang="en-GB" sz="1800" dirty="0" smtClean="0"/>
              <a:t>Fry, H., Pearce, R. and Bright, H. (2007) Re-working resource-based learning - a case study from a masters programme. </a:t>
            </a:r>
            <a:r>
              <a:rPr lang="en-GB" sz="1800" i="1" dirty="0" smtClean="0"/>
              <a:t>Innovations in Education and Teaching International</a:t>
            </a:r>
            <a:r>
              <a:rPr lang="en-GB" sz="1800" dirty="0" smtClean="0"/>
              <a:t>, 44(1), pp.79-91.</a:t>
            </a:r>
          </a:p>
          <a:p>
            <a:pPr>
              <a:lnSpc>
                <a:spcPct val="100000"/>
              </a:lnSpc>
              <a:buNone/>
            </a:pPr>
            <a:r>
              <a:rPr lang="en-GB" sz="1800" dirty="0" smtClean="0"/>
              <a:t>Geographical Association. (no date) </a:t>
            </a:r>
            <a:r>
              <a:rPr lang="en-GB" sz="1800" i="1" dirty="0" smtClean="0"/>
              <a:t>GTIP Think Piece - Writing at Masters Level</a:t>
            </a:r>
            <a:r>
              <a:rPr lang="en-GB" sz="1800" dirty="0" smtClean="0"/>
              <a:t>. Available online: </a:t>
            </a:r>
            <a:r>
              <a:rPr lang="en-GB" sz="1800" u="sng" dirty="0" smtClean="0">
                <a:hlinkClick r:id="rId3"/>
              </a:rPr>
              <a:t>http://www.geography.org.uk/gtip/thinkpieces/writingatmasterslevel/</a:t>
            </a:r>
            <a:endParaRPr lang="en-GB" sz="1800" dirty="0" smtClean="0"/>
          </a:p>
          <a:p>
            <a:pPr>
              <a:lnSpc>
                <a:spcPct val="100000"/>
              </a:lnSpc>
              <a:buNone/>
            </a:pPr>
            <a:r>
              <a:rPr lang="en-GB" sz="1800" dirty="0" smtClean="0"/>
              <a:t>Haworth, A., Perks, P. and </a:t>
            </a:r>
            <a:r>
              <a:rPr lang="en-GB" sz="1800" dirty="0" err="1" smtClean="0"/>
              <a:t>Tikly</a:t>
            </a:r>
            <a:r>
              <a:rPr lang="en-GB" sz="1800" dirty="0" smtClean="0"/>
              <a:t>, C. (no date) </a:t>
            </a:r>
            <a:r>
              <a:rPr lang="en-GB" sz="1800" i="1" dirty="0" smtClean="0"/>
              <a:t>Developments with Mathematics M-Level PGCE Provision and Assessment</a:t>
            </a:r>
            <a:r>
              <a:rPr lang="en-GB" sz="1800" i="1" u="sng" dirty="0" smtClean="0"/>
              <a:t>,</a:t>
            </a:r>
            <a:r>
              <a:rPr lang="en-GB" sz="1800" dirty="0" smtClean="0"/>
              <a:t> University of Manchester, University of Birmingham, University of Sussex.</a:t>
            </a:r>
          </a:p>
          <a:p>
            <a:pPr>
              <a:buFont typeface="Wingdings" pitchFamily="2" charset="2"/>
              <a:buNone/>
            </a:pPr>
            <a:r>
              <a:rPr lang="en-GB" sz="1800" dirty="0" smtClean="0"/>
              <a:t>Institute of Education (2006) Masters level criteria for Geography PGCE </a:t>
            </a:r>
            <a:r>
              <a:rPr lang="en-GB" sz="1800" u="sng" dirty="0" smtClean="0">
                <a:hlinkClick r:id="rId4"/>
              </a:rPr>
              <a:t>http://www.geography.org.uk/download/GA_PRGTIPBrooksMLevelCriteria.pdf</a:t>
            </a:r>
            <a:r>
              <a:rPr lang="en-GB" sz="1800" dirty="0" smtClean="0"/>
              <a:t> Accessed March 2012</a:t>
            </a:r>
          </a:p>
          <a:p>
            <a:pPr>
              <a:buNone/>
            </a:pPr>
            <a:r>
              <a:rPr lang="en-GB" sz="1800" dirty="0" smtClean="0"/>
              <a:t>Lord, D. (2008) Learning to Teach a Specialist Subject: Using New Technologies and Achieving Masters Level Criteria. In: </a:t>
            </a:r>
            <a:r>
              <a:rPr lang="en-GB" sz="1800" i="1" dirty="0" smtClean="0"/>
              <a:t>MOTIVATE conference 2008, 11 - 12th November 2008, </a:t>
            </a:r>
            <a:r>
              <a:rPr lang="en-GB" sz="1800" i="1" dirty="0" err="1" smtClean="0"/>
              <a:t>Dunaujvaros</a:t>
            </a:r>
            <a:r>
              <a:rPr lang="en-GB" sz="1800" i="1" dirty="0" smtClean="0"/>
              <a:t>, Budapest.</a:t>
            </a:r>
            <a:r>
              <a:rPr lang="en-GB" sz="1800" dirty="0" smtClean="0"/>
              <a:t> (Unpublished) This version is available at </a:t>
            </a:r>
            <a:r>
              <a:rPr lang="en-GB" sz="1800" u="sng" dirty="0" smtClean="0">
                <a:hlinkClick r:id="rId5"/>
              </a:rPr>
              <a:t>http</a:t>
            </a:r>
            <a:r>
              <a:rPr lang="en-GB" sz="1800" u="sng" dirty="0" smtClean="0">
                <a:hlinkClick r:id="rId5"/>
              </a:rPr>
              <a:t>://eprints.hud.ac.uk/10892/</a:t>
            </a:r>
            <a:r>
              <a:rPr lang="en-GB" sz="1800" dirty="0" smtClean="0"/>
              <a:t> Accessed </a:t>
            </a:r>
            <a:r>
              <a:rPr lang="en-GB" sz="1800" dirty="0" smtClean="0"/>
              <a:t>December2012</a:t>
            </a:r>
            <a:endParaRPr lang="en-GB" sz="1800" dirty="0" smtClean="0"/>
          </a:p>
          <a:p>
            <a:pPr>
              <a:buFont typeface="Wingdings" pitchFamily="2" charset="2"/>
              <a:buNone/>
            </a:pPr>
            <a:endParaRPr lang="en-GB" sz="1800" dirty="0" smtClean="0"/>
          </a:p>
          <a:p>
            <a:pPr>
              <a:buFont typeface="Wingdings" pitchFamily="2" charset="2"/>
              <a:buNone/>
            </a:pPr>
            <a:endParaRPr lang="en-GB" sz="1800" dirty="0" smtClean="0"/>
          </a:p>
          <a:p>
            <a:pPr>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68313" y="260350"/>
            <a:ext cx="7543800" cy="1074738"/>
          </a:xfrm>
        </p:spPr>
        <p:txBody>
          <a:bodyPr/>
          <a:lstStyle/>
          <a:p>
            <a:r>
              <a:rPr lang="en-GB" sz="3200" dirty="0" smtClean="0"/>
              <a:t>References (contd.)</a:t>
            </a:r>
          </a:p>
        </p:txBody>
      </p:sp>
      <p:sp>
        <p:nvSpPr>
          <p:cNvPr id="41987" name="Content Placeholder 2"/>
          <p:cNvSpPr>
            <a:spLocks noGrp="1"/>
          </p:cNvSpPr>
          <p:nvPr>
            <p:ph idx="1"/>
          </p:nvPr>
        </p:nvSpPr>
        <p:spPr/>
        <p:txBody>
          <a:bodyPr/>
          <a:lstStyle/>
          <a:p>
            <a:pPr>
              <a:buNone/>
            </a:pPr>
            <a:r>
              <a:rPr lang="en-GB" sz="1800" dirty="0" smtClean="0"/>
              <a:t>NZQA </a:t>
            </a:r>
            <a:r>
              <a:rPr lang="en-GB" sz="1800" dirty="0" smtClean="0"/>
              <a:t>(2007) </a:t>
            </a:r>
            <a:r>
              <a:rPr lang="en-GB" sz="1800" u="sng" dirty="0" smtClean="0">
                <a:hlinkClick r:id="rId3"/>
              </a:rPr>
              <a:t>http://www.nzqa.govt.nz/assets/Studying-in-NZ/New-Zealand-Qualification-Framework/theregister-booklet.pdf (accessed March 2012</a:t>
            </a:r>
            <a:endParaRPr lang="en-GB" sz="1800" u="sng" dirty="0" smtClean="0"/>
          </a:p>
          <a:p>
            <a:pPr>
              <a:buNone/>
            </a:pPr>
            <a:r>
              <a:rPr lang="en-GB" sz="1800" i="1" u="sng" dirty="0" smtClean="0"/>
              <a:t>M level PGCE</a:t>
            </a:r>
            <a:r>
              <a:rPr lang="en-GB" sz="1800" dirty="0" smtClean="0"/>
              <a:t>. (2007) </a:t>
            </a:r>
            <a:r>
              <a:rPr lang="en-GB" sz="1800" dirty="0" err="1" smtClean="0"/>
              <a:t>ESCalate</a:t>
            </a:r>
            <a:r>
              <a:rPr lang="en-GB" sz="1800" dirty="0" smtClean="0"/>
              <a:t> ITEM level PGCE seminar at the University of Gloucestershire on January 9</a:t>
            </a:r>
            <a:r>
              <a:rPr lang="en-GB" sz="1800" baseline="30000" dirty="0" smtClean="0"/>
              <a:t>th</a:t>
            </a:r>
            <a:r>
              <a:rPr lang="en-GB" sz="1800" dirty="0" smtClean="0"/>
              <a:t> 2007.</a:t>
            </a:r>
          </a:p>
          <a:p>
            <a:pPr eaLnBrk="1" hangingPunct="1">
              <a:lnSpc>
                <a:spcPct val="70000"/>
              </a:lnSpc>
              <a:buNone/>
            </a:pPr>
            <a:r>
              <a:rPr lang="en-GB" sz="1800" dirty="0" smtClean="0"/>
              <a:t>QAA (2010) Masters Degree Characteristics</a:t>
            </a:r>
          </a:p>
          <a:p>
            <a:pPr eaLnBrk="1" hangingPunct="1">
              <a:lnSpc>
                <a:spcPct val="70000"/>
              </a:lnSpc>
              <a:buNone/>
            </a:pPr>
            <a:r>
              <a:rPr lang="en-GB" sz="1800" dirty="0" smtClean="0">
                <a:cs typeface="Times New Roman" pitchFamily="18" charset="0"/>
                <a:hlinkClick r:id="rId4"/>
              </a:rPr>
              <a:t>http://www.qaa.ac.uk/academicinfrastructure/benchmark/masters/MastersDegreeCharacteristics.pdf</a:t>
            </a:r>
            <a:endParaRPr lang="en-GB" sz="1800" dirty="0" smtClean="0">
              <a:cs typeface="Times New Roman" pitchFamily="18" charset="0"/>
            </a:endParaRPr>
          </a:p>
          <a:p>
            <a:pPr>
              <a:buNone/>
            </a:pPr>
            <a:r>
              <a:rPr lang="en-GB" sz="1800" dirty="0" smtClean="0"/>
              <a:t>Seymour, D. (2005) Learning Outcomes and Assessment: developing assessment criteria for Masters-level dissertations. </a:t>
            </a:r>
            <a:r>
              <a:rPr lang="en-GB" sz="1800" i="1" dirty="0" smtClean="0"/>
              <a:t>Brookes </a:t>
            </a:r>
            <a:r>
              <a:rPr lang="en-GB" sz="1800" i="1" dirty="0" err="1" smtClean="0"/>
              <a:t>eJournal</a:t>
            </a:r>
            <a:r>
              <a:rPr lang="en-GB" sz="1800" i="1" dirty="0" smtClean="0"/>
              <a:t> of Learning and Teaching</a:t>
            </a:r>
            <a:r>
              <a:rPr lang="en-GB" sz="1800" dirty="0" smtClean="0"/>
              <a:t> 1(2).</a:t>
            </a:r>
          </a:p>
          <a:p>
            <a:pPr>
              <a:lnSpc>
                <a:spcPct val="100000"/>
              </a:lnSpc>
              <a:buFont typeface="Wingdings" pitchFamily="2" charset="2"/>
              <a:buNone/>
            </a:pPr>
            <a:r>
              <a:rPr lang="en-GB" sz="1800" dirty="0" smtClean="0"/>
              <a:t>Van </a:t>
            </a:r>
            <a:r>
              <a:rPr lang="en-GB" sz="1800" dirty="0" err="1" smtClean="0"/>
              <a:t>Eeten</a:t>
            </a:r>
            <a:r>
              <a:rPr lang="en-GB" sz="1800" dirty="0" smtClean="0"/>
              <a:t>, Michel J.G. (2001) Recasting Intractable Policy Issues: The Wider Implications of the Netherlands Civil Aviation Controversy, </a:t>
            </a:r>
            <a:r>
              <a:rPr lang="en-GB" sz="1800" i="1" dirty="0" smtClean="0"/>
              <a:t>Journal of Policy Analysis and Management</a:t>
            </a:r>
            <a:r>
              <a:rPr lang="en-GB" sz="1800" dirty="0" smtClean="0"/>
              <a:t>, 20(3):391-414 </a:t>
            </a:r>
          </a:p>
          <a:p>
            <a:pPr>
              <a:lnSpc>
                <a:spcPct val="100000"/>
              </a:lnSpc>
              <a:buFont typeface="Wingdings" pitchFamily="2" charset="2"/>
              <a:buNone/>
            </a:pPr>
            <a:r>
              <a:rPr lang="en-GB" sz="1800" dirty="0" smtClean="0"/>
              <a:t>Wharton, S. (2003) Defining appropriate criteria for the assessment of master's level </a:t>
            </a:r>
            <a:r>
              <a:rPr lang="en-GB" sz="1800" dirty="0" err="1" smtClean="0"/>
              <a:t>TESOLAssignments</a:t>
            </a:r>
            <a:r>
              <a:rPr lang="en-GB" sz="1800" dirty="0" smtClean="0"/>
              <a:t>. </a:t>
            </a:r>
            <a:r>
              <a:rPr lang="en-GB" sz="1800" i="1" u="sng" dirty="0" smtClean="0"/>
              <a:t>Assessment &amp; Evaluation in Higher Education</a:t>
            </a:r>
            <a:r>
              <a:rPr lang="en-GB" sz="1800" dirty="0" smtClean="0"/>
              <a:t>, 28(6), pp.649-664.</a:t>
            </a:r>
          </a:p>
          <a:p>
            <a:pPr>
              <a:lnSpc>
                <a:spcPct val="100000"/>
              </a:lnSpc>
              <a:buFont typeface="Wingdings" pitchFamily="2" charset="2"/>
              <a:buNone/>
            </a:pPr>
            <a:endParaRPr lang="en-GB"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GB" smtClean="0"/>
              <a:t>Assimilate has been a 3-year NTFS funded project</a:t>
            </a:r>
          </a:p>
        </p:txBody>
      </p:sp>
      <p:sp>
        <p:nvSpPr>
          <p:cNvPr id="17410" name="Content Placeholder 2"/>
          <p:cNvSpPr>
            <a:spLocks noGrp="1"/>
          </p:cNvSpPr>
          <p:nvPr>
            <p:ph idx="1"/>
          </p:nvPr>
        </p:nvSpPr>
        <p:spPr/>
        <p:txBody>
          <a:bodyPr/>
          <a:lstStyle/>
          <a:p>
            <a:r>
              <a:rPr lang="en-GB" dirty="0" smtClean="0"/>
              <a:t>We’ve been exploring innovative assessment at Masters level using research funding from the National Teaching Fellowship scheme. </a:t>
            </a:r>
          </a:p>
          <a:p>
            <a:r>
              <a:rPr lang="en-GB" dirty="0" smtClean="0"/>
              <a:t>Recognising that limited prior research had been undertaken in this area, we’ve been reviewing assessment methods used to assess at this level, particularly exploring authentic assessment.</a:t>
            </a:r>
          </a:p>
          <a:p>
            <a:r>
              <a:rPr lang="en-GB" dirty="0" smtClean="0"/>
              <a:t>Interviews were undertaken in the UK and internationally by students and team members to elicit information about diverse approaches and to produce case studies showcasing innovations. </a:t>
            </a:r>
          </a:p>
          <a:p>
            <a:endParaRPr lang="en-GB"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GB" smtClean="0"/>
              <a:t>Emergent outcomes</a:t>
            </a:r>
          </a:p>
        </p:txBody>
      </p:sp>
      <p:sp>
        <p:nvSpPr>
          <p:cNvPr id="19458" name="Content Placeholder 2"/>
          <p:cNvSpPr>
            <a:spLocks noGrp="1"/>
          </p:cNvSpPr>
          <p:nvPr>
            <p:ph idx="1"/>
          </p:nvPr>
        </p:nvSpPr>
        <p:spPr>
          <a:xfrm>
            <a:off x="285750" y="1357313"/>
            <a:ext cx="8501063" cy="4972050"/>
          </a:xfrm>
        </p:spPr>
        <p:txBody>
          <a:bodyPr/>
          <a:lstStyle/>
          <a:p>
            <a:r>
              <a:rPr lang="en-GB" dirty="0" smtClean="0"/>
              <a:t>Using data from 45 interviews undertaken by the project team, and from conversations with other people we’ve encountered who have an interest in the area, we’ve produced 44 case studies illustrating diverse M-level assessment together with seven vignettes and three national overviews as included in the Compendium;</a:t>
            </a:r>
          </a:p>
          <a:p>
            <a:r>
              <a:rPr lang="en-GB" dirty="0" smtClean="0"/>
              <a:t>We have been impressed by the diversity and creativity of many of the approaches adopted;</a:t>
            </a:r>
          </a:p>
          <a:p>
            <a:r>
              <a:rPr lang="en-GB" dirty="0" smtClean="0"/>
              <a:t>We’ve also encountered much traditional written assessment, especially dissertations, unseen time-constrained exams, essays and project reports.</a:t>
            </a:r>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pPr>
              <a:buFont typeface="Wingdings" pitchFamily="2" charset="2"/>
              <a:buNone/>
            </a:pPr>
            <a:r>
              <a:rPr lang="en-GB" dirty="0" smtClean="0"/>
              <a:t> </a:t>
            </a:r>
          </a:p>
          <a:p>
            <a:endParaRPr lang="en-GB"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214313" y="249238"/>
            <a:ext cx="7786687" cy="1074737"/>
          </a:xfrm>
        </p:spPr>
        <p:txBody>
          <a:bodyPr/>
          <a:lstStyle/>
          <a:p>
            <a:r>
              <a:rPr lang="en-GB" sz="3200" dirty="0" smtClean="0"/>
              <a:t>Good practice M-level Assessment examples include:</a:t>
            </a:r>
          </a:p>
        </p:txBody>
      </p:sp>
      <p:sp>
        <p:nvSpPr>
          <p:cNvPr id="21506" name="Content Placeholder 2"/>
          <p:cNvSpPr>
            <a:spLocks noGrp="1"/>
          </p:cNvSpPr>
          <p:nvPr>
            <p:ph idx="1"/>
          </p:nvPr>
        </p:nvSpPr>
        <p:spPr>
          <a:xfrm>
            <a:off x="214313" y="1357313"/>
            <a:ext cx="8715375" cy="4972050"/>
          </a:xfrm>
        </p:spPr>
        <p:txBody>
          <a:bodyPr/>
          <a:lstStyle/>
          <a:p>
            <a:r>
              <a:rPr lang="en-GB" dirty="0" smtClean="0"/>
              <a:t>Highly authentic assignments, which relate closely to programme outcomes;</a:t>
            </a:r>
          </a:p>
          <a:p>
            <a:r>
              <a:rPr lang="en-GB" dirty="0" smtClean="0"/>
              <a:t>Multiple assessments which build incrementally to final submission;</a:t>
            </a:r>
          </a:p>
          <a:p>
            <a:r>
              <a:rPr lang="en-GB" dirty="0" smtClean="0"/>
              <a:t>Good feedback opportunities, giving students the chance to benefit from advice to improve performance;</a:t>
            </a:r>
          </a:p>
          <a:p>
            <a:r>
              <a:rPr lang="en-GB" dirty="0" smtClean="0"/>
              <a:t>Assignments that require teamwork and group activity;</a:t>
            </a:r>
          </a:p>
          <a:p>
            <a:r>
              <a:rPr lang="en-GB" dirty="0" smtClean="0"/>
              <a:t>Assignments that foster employability and that foster employer engagement; </a:t>
            </a:r>
          </a:p>
          <a:p>
            <a:r>
              <a:rPr lang="en-GB" dirty="0" smtClean="0"/>
              <a:t>Assignments that are enhanced and supported by technology;</a:t>
            </a:r>
          </a:p>
          <a:p>
            <a:r>
              <a:rPr lang="fr-FR" dirty="0" smtClean="0"/>
              <a:t>Assignements </a:t>
            </a:r>
            <a:r>
              <a:rPr lang="fr-FR" dirty="0" err="1" smtClean="0"/>
              <a:t>requiring</a:t>
            </a:r>
            <a:r>
              <a:rPr lang="fr-FR" dirty="0" smtClean="0"/>
              <a:t> </a:t>
            </a:r>
            <a:r>
              <a:rPr lang="fr-FR" dirty="0" err="1" smtClean="0"/>
              <a:t>peer</a:t>
            </a:r>
            <a:r>
              <a:rPr lang="fr-FR" dirty="0" smtClean="0"/>
              <a:t> engagement / </a:t>
            </a:r>
            <a:r>
              <a:rPr lang="fr-FR" dirty="0" err="1" smtClean="0"/>
              <a:t>peer</a:t>
            </a:r>
            <a:r>
              <a:rPr lang="fr-FR" dirty="0" smtClean="0"/>
              <a:t> </a:t>
            </a:r>
            <a:r>
              <a:rPr lang="fr-FR" dirty="0" err="1" smtClean="0"/>
              <a:t>assessment</a:t>
            </a:r>
            <a:r>
              <a:rPr lang="fr-FR" dirty="0" smtClean="0"/>
              <a:t>.</a:t>
            </a:r>
            <a:endParaRPr lang="en-GB" dirty="0" smtClean="0"/>
          </a:p>
          <a:p>
            <a:endParaRPr lang="en-GB"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smtClean="0"/>
              <a:t>Other learning points</a:t>
            </a:r>
          </a:p>
        </p:txBody>
      </p:sp>
      <p:sp>
        <p:nvSpPr>
          <p:cNvPr id="22530" name="Content Placeholder 2"/>
          <p:cNvSpPr>
            <a:spLocks noGrp="1"/>
          </p:cNvSpPr>
          <p:nvPr>
            <p:ph idx="1"/>
          </p:nvPr>
        </p:nvSpPr>
        <p:spPr/>
        <p:txBody>
          <a:bodyPr/>
          <a:lstStyle/>
          <a:p>
            <a:r>
              <a:rPr lang="en-GB" smtClean="0"/>
              <a:t>It’s been interesting to observe how fuzzy are common understandings of the differences between M-level and undergraduate level assessment;</a:t>
            </a:r>
          </a:p>
          <a:p>
            <a:r>
              <a:rPr lang="en-GB" smtClean="0"/>
              <a:t>The importance of authentic assessment to professionally-orientated Masters programmes has been highlighted;</a:t>
            </a:r>
          </a:p>
          <a:p>
            <a:r>
              <a:rPr lang="en-GB" smtClean="0"/>
              <a:t>We’ve learned about variations in practice at M-level between different national systems, especially in terms of duration of programmes and funding arrangements;</a:t>
            </a:r>
          </a:p>
          <a:p>
            <a:r>
              <a:rPr lang="en-GB" smtClean="0"/>
              <a:t>We’ve also developed as individuals and as members of the project team, learning particularly about project management.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GB" smtClean="0"/>
              <a:t>Analysing our data</a:t>
            </a:r>
          </a:p>
        </p:txBody>
      </p:sp>
      <p:sp>
        <p:nvSpPr>
          <p:cNvPr id="24578" name="Content Placeholder 2"/>
          <p:cNvSpPr>
            <a:spLocks noGrp="1"/>
          </p:cNvSpPr>
          <p:nvPr>
            <p:ph idx="1"/>
          </p:nvPr>
        </p:nvSpPr>
        <p:spPr/>
        <p:txBody>
          <a:bodyPr/>
          <a:lstStyle/>
          <a:p>
            <a:r>
              <a:rPr lang="en-GB" smtClean="0"/>
              <a:t>We have used Activity Theory and Q Methodology to help us make sense of the case study data and to conduct a follow-up study on educator viewpoints. </a:t>
            </a:r>
          </a:p>
          <a:p>
            <a:r>
              <a:rPr lang="en-GB" smtClean="0"/>
              <a:t>The initial research study used Activity Theory to investigate practitioners’ experiences of introducing innovative assessment methods at Masters level. </a:t>
            </a:r>
          </a:p>
          <a:p>
            <a:r>
              <a:rPr lang="en-GB" smtClean="0"/>
              <a:t>We then designed a Q-study using 48 statements which were rank-ordered by 39 participants. </a:t>
            </a:r>
          </a:p>
          <a:p>
            <a:r>
              <a:rPr lang="en-GB" smtClean="0"/>
              <a:t>Using statistical analysis of these data we have interpreted five distinct factors, or viewpoints, relating to Masters level assessment issues.</a:t>
            </a:r>
          </a:p>
          <a:p>
            <a:endParaRPr lang="en-GB"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idx="4294967295"/>
          </p:nvPr>
        </p:nvSpPr>
        <p:spPr/>
        <p:txBody>
          <a:bodyPr/>
          <a:lstStyle/>
          <a:p>
            <a:r>
              <a:rPr lang="en-GB" smtClean="0"/>
              <a:t>Q Methodology</a:t>
            </a:r>
          </a:p>
        </p:txBody>
      </p:sp>
      <p:sp>
        <p:nvSpPr>
          <p:cNvPr id="41987" name="Content Placeholder 2"/>
          <p:cNvSpPr>
            <a:spLocks noGrp="1"/>
          </p:cNvSpPr>
          <p:nvPr>
            <p:ph idx="4294967295"/>
          </p:nvPr>
        </p:nvSpPr>
        <p:spPr>
          <a:xfrm>
            <a:off x="468313" y="1773238"/>
            <a:ext cx="8229600" cy="4464050"/>
          </a:xfrm>
        </p:spPr>
        <p:txBody>
          <a:bodyPr/>
          <a:lstStyle/>
          <a:p>
            <a:pPr>
              <a:spcBef>
                <a:spcPct val="50000"/>
              </a:spcBef>
              <a:buClrTx/>
              <a:buSzTx/>
              <a:buFontTx/>
              <a:buNone/>
            </a:pPr>
            <a:r>
              <a:rPr lang="en-GB" smtClean="0"/>
              <a:t>William Stephenson (1902-1989)</a:t>
            </a:r>
          </a:p>
          <a:p>
            <a:pPr>
              <a:spcBef>
                <a:spcPct val="50000"/>
              </a:spcBef>
              <a:buClrTx/>
              <a:buSzTx/>
              <a:buFontTx/>
              <a:buNone/>
            </a:pPr>
            <a:r>
              <a:rPr lang="en-GB" b="0" smtClean="0"/>
              <a:t>Psychologist and Physicist</a:t>
            </a:r>
            <a:endParaRPr lang="en-GB" b="0" smtClean="0">
              <a:solidFill>
                <a:schemeClr val="tx2"/>
              </a:solidFill>
            </a:endParaRPr>
          </a:p>
          <a:p>
            <a:pPr>
              <a:spcBef>
                <a:spcPct val="50000"/>
              </a:spcBef>
              <a:buClrTx/>
              <a:buSzTx/>
              <a:buFontTx/>
              <a:buNone/>
            </a:pPr>
            <a:endParaRPr lang="en-GB" sz="2000" smtClean="0"/>
          </a:p>
          <a:p>
            <a:pPr>
              <a:buFont typeface="Wingdings" pitchFamily="2" charset="2"/>
              <a:buNone/>
            </a:pPr>
            <a:endParaRPr lang="en-GB" smtClean="0"/>
          </a:p>
        </p:txBody>
      </p:sp>
      <p:grpSp>
        <p:nvGrpSpPr>
          <p:cNvPr id="2" name="Group 4"/>
          <p:cNvGrpSpPr>
            <a:grpSpLocks/>
          </p:cNvGrpSpPr>
          <p:nvPr/>
        </p:nvGrpSpPr>
        <p:grpSpPr bwMode="auto">
          <a:xfrm>
            <a:off x="468313" y="3429000"/>
            <a:ext cx="2663825" cy="3022600"/>
            <a:chOff x="336" y="1104"/>
            <a:chExt cx="1920" cy="1824"/>
          </a:xfrm>
        </p:grpSpPr>
        <p:pic>
          <p:nvPicPr>
            <p:cNvPr id="41989" name="Picture 5" descr="stephenson"/>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36" y="1104"/>
              <a:ext cx="1800" cy="162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1990" name="Text Box 6"/>
            <p:cNvSpPr txBox="1">
              <a:spLocks noChangeArrowheads="1"/>
            </p:cNvSpPr>
            <p:nvPr/>
          </p:nvSpPr>
          <p:spPr bwMode="auto">
            <a:xfrm>
              <a:off x="336" y="2688"/>
              <a:ext cx="1920" cy="2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lgn="ctr" eaLnBrk="0" hangingPunct="0">
                <a:spcBef>
                  <a:spcPct val="50000"/>
                </a:spcBef>
              </a:pPr>
              <a:endParaRPr lang="en-US" sz="2000">
                <a:solidFill>
                  <a:schemeClr val="tx2"/>
                </a:solidFill>
                <a:latin typeface="Times New Roman" pitchFamily="18" charset="0"/>
              </a:endParaRPr>
            </a:p>
          </p:txBody>
        </p:sp>
      </p:grpSp>
      <p:sp>
        <p:nvSpPr>
          <p:cNvPr id="41991" name="Text Box 9"/>
          <p:cNvSpPr txBox="1">
            <a:spLocks noChangeArrowheads="1"/>
          </p:cNvSpPr>
          <p:nvPr/>
        </p:nvSpPr>
        <p:spPr bwMode="auto">
          <a:xfrm>
            <a:off x="3635375" y="3213100"/>
            <a:ext cx="4681538" cy="285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2800"/>
              <a:t>Q is used for establishing patterns within and across individuals, rather than across individual traits.</a:t>
            </a:r>
          </a:p>
          <a:p>
            <a:pPr>
              <a:spcBef>
                <a:spcPct val="50000"/>
              </a:spcBef>
            </a:pPr>
            <a:r>
              <a:rPr lang="en-GB" sz="2800"/>
              <a:t>(Barry &amp; Proops, 1999)</a:t>
            </a:r>
          </a:p>
          <a:p>
            <a:pPr>
              <a:spcBef>
                <a:spcPct val="50000"/>
              </a:spcBef>
            </a:pPr>
            <a:endParaRPr lang="en-GB"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GB" sz="3600" smtClean="0"/>
              <a:t>User-friendly: a Q-sort underway</a:t>
            </a:r>
          </a:p>
        </p:txBody>
      </p:sp>
      <p:sp>
        <p:nvSpPr>
          <p:cNvPr id="26627" name="Text Box 9"/>
          <p:cNvSpPr txBox="1">
            <a:spLocks noChangeArrowheads="1"/>
          </p:cNvSpPr>
          <p:nvPr/>
        </p:nvSpPr>
        <p:spPr bwMode="auto">
          <a:xfrm>
            <a:off x="755576" y="5445224"/>
            <a:ext cx="8135938" cy="430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1100" dirty="0"/>
              <a:t>Acknowledgement: </a:t>
            </a:r>
            <a:r>
              <a:rPr lang="en-GB" sz="1100" dirty="0" smtClean="0"/>
              <a:t>Thanks to Wendy </a:t>
            </a:r>
            <a:r>
              <a:rPr lang="en-GB" sz="1100" dirty="0" err="1" smtClean="0"/>
              <a:t>Stainton</a:t>
            </a:r>
            <a:r>
              <a:rPr lang="en-GB" sz="1100" dirty="0" smtClean="0"/>
              <a:t> Rogers </a:t>
            </a:r>
            <a:r>
              <a:rPr lang="en-GB" sz="1100" dirty="0"/>
              <a:t>for sharing this </a:t>
            </a:r>
            <a:r>
              <a:rPr lang="en-GB" sz="1100" dirty="0" smtClean="0"/>
              <a:t>graphic, which was adapted from an original paper by </a:t>
            </a:r>
            <a:r>
              <a:rPr lang="en-GB" sz="1100" dirty="0" err="1" smtClean="0"/>
              <a:t>Stainton</a:t>
            </a:r>
            <a:r>
              <a:rPr lang="en-GB" sz="1100" dirty="0" smtClean="0"/>
              <a:t> </a:t>
            </a:r>
            <a:r>
              <a:rPr lang="en-GB" sz="1100" dirty="0"/>
              <a:t>Rogers, W. (2011) </a:t>
            </a:r>
            <a:r>
              <a:rPr lang="en-GB" sz="1100" u="sng" dirty="0"/>
              <a:t>Social Psychology</a:t>
            </a:r>
            <a:r>
              <a:rPr lang="en-GB" sz="1100" dirty="0"/>
              <a:t>. OUP</a:t>
            </a:r>
            <a:r>
              <a:rPr lang="en-GB" sz="1100" dirty="0" smtClean="0"/>
              <a:t>.</a:t>
            </a:r>
            <a:endParaRPr lang="en-GB" sz="1100" dirty="0"/>
          </a:p>
        </p:txBody>
      </p:sp>
      <p:pic>
        <p:nvPicPr>
          <p:cNvPr id="4" name="Picture 3"/>
          <p:cNvPicPr>
            <a:picLocks noChangeAspect="1"/>
          </p:cNvPicPr>
          <p:nvPr/>
        </p:nvPicPr>
        <p:blipFill rotWithShape="1">
          <a:blip r:embed="rId3" cstate="print">
            <a:extLst>
              <a:ext uri="{28A0092B-C50C-407E-A947-70E740481C1C}">
                <a14:useLocalDpi xmlns:a14="http://schemas.microsoft.com/office/drawing/2010/main" xmlns="" val="0"/>
              </a:ext>
            </a:extLst>
          </a:blip>
          <a:srcRect r="2715"/>
          <a:stretch/>
        </p:blipFill>
        <p:spPr>
          <a:xfrm>
            <a:off x="2051720" y="1995400"/>
            <a:ext cx="4308698" cy="2867199"/>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GB" smtClean="0"/>
              <a:t>Stages in a Q-study</a:t>
            </a:r>
          </a:p>
        </p:txBody>
      </p:sp>
      <p:sp>
        <p:nvSpPr>
          <p:cNvPr id="28674" name="Content Placeholder 2"/>
          <p:cNvSpPr>
            <a:spLocks noGrp="1"/>
          </p:cNvSpPr>
          <p:nvPr>
            <p:ph idx="1"/>
          </p:nvPr>
        </p:nvSpPr>
        <p:spPr/>
        <p:txBody>
          <a:bodyPr/>
          <a:lstStyle/>
          <a:p>
            <a:pPr eaLnBrk="1" hangingPunct="1">
              <a:buSzPct val="100000"/>
              <a:buFont typeface="Wingdings" pitchFamily="2" charset="2"/>
              <a:buChar char="§"/>
            </a:pPr>
            <a:r>
              <a:rPr lang="en-US" dirty="0" smtClean="0"/>
              <a:t>Identifying and sampling the concourse</a:t>
            </a:r>
          </a:p>
          <a:p>
            <a:pPr eaLnBrk="1" hangingPunct="1">
              <a:buSzPct val="100000"/>
              <a:buFont typeface="Wingdings" pitchFamily="2" charset="2"/>
              <a:buChar char="§"/>
            </a:pPr>
            <a:r>
              <a:rPr lang="en-GB" dirty="0" smtClean="0"/>
              <a:t>Developing a set of statements that is representative of the concourse</a:t>
            </a:r>
            <a:endParaRPr lang="en-US" dirty="0" smtClean="0"/>
          </a:p>
          <a:p>
            <a:pPr eaLnBrk="1" hangingPunct="1">
              <a:buSzPct val="100000"/>
              <a:buFont typeface="Wingdings" pitchFamily="2" charset="2"/>
              <a:buChar char="§"/>
            </a:pPr>
            <a:r>
              <a:rPr lang="en-US" dirty="0" smtClean="0"/>
              <a:t>Selecting participants for a diversity of views on the issues</a:t>
            </a:r>
          </a:p>
          <a:p>
            <a:pPr eaLnBrk="1" hangingPunct="1">
              <a:buSzPct val="100000"/>
              <a:buFont typeface="Wingdings" pitchFamily="2" charset="2"/>
              <a:buChar char="§"/>
            </a:pPr>
            <a:r>
              <a:rPr lang="en-US" dirty="0" smtClean="0"/>
              <a:t>Q-sorting and post-sort interviews</a:t>
            </a:r>
          </a:p>
          <a:p>
            <a:pPr eaLnBrk="1" hangingPunct="1">
              <a:buSzPct val="100000"/>
              <a:buFont typeface="Wingdings" pitchFamily="2" charset="2"/>
              <a:buChar char="§"/>
            </a:pPr>
            <a:r>
              <a:rPr lang="en-US" dirty="0" smtClean="0"/>
              <a:t>Pattern analysis – data reduction and interpretation</a:t>
            </a:r>
            <a:endParaRPr lang="en-GB" dirty="0" smtClean="0"/>
          </a:p>
          <a:p>
            <a:pPr>
              <a:buSzPct val="100000"/>
              <a:buFont typeface="Wingdings" pitchFamily="2" charset="2"/>
              <a:buNone/>
            </a:pPr>
            <a:endParaRPr lang="en-GB"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1512</Words>
  <Application>Microsoft Office PowerPoint</Application>
  <PresentationFormat>On-screen Show (4:3)</PresentationFormat>
  <Paragraphs>148</Paragraphs>
  <Slides>18</Slides>
  <Notes>18</Notes>
  <HiddenSlides>0</HiddenSlides>
  <MMClips>0</MMClips>
  <ScaleCrop>false</ScaleCrop>
  <HeadingPairs>
    <vt:vector size="4" baseType="variant">
      <vt:variant>
        <vt:lpstr>Theme</vt:lpstr>
      </vt:variant>
      <vt:variant>
        <vt:i4>4</vt:i4>
      </vt:variant>
      <vt:variant>
        <vt:lpstr>Slide Titles</vt:lpstr>
      </vt:variant>
      <vt:variant>
        <vt:i4>18</vt:i4>
      </vt:variant>
    </vt:vector>
  </HeadingPairs>
  <TitlesOfParts>
    <vt:vector size="22" baseType="lpstr">
      <vt:lpstr>LeedsMet template</vt:lpstr>
      <vt:lpstr>1_LeedsMet template</vt:lpstr>
      <vt:lpstr>3_LeedsMet template</vt:lpstr>
      <vt:lpstr>5_LeedsMet template</vt:lpstr>
      <vt:lpstr>Changing the experiences of Masters level learning through improving assessment: learning from a UK National Teaching Fellowship project  Society for Research in Higher Education December 2012 </vt:lpstr>
      <vt:lpstr>Assimilate has been a 3-year NTFS funded project</vt:lpstr>
      <vt:lpstr>Emergent outcomes</vt:lpstr>
      <vt:lpstr>Good practice M-level Assessment examples include:</vt:lpstr>
      <vt:lpstr>Other learning points</vt:lpstr>
      <vt:lpstr>Analysing our data</vt:lpstr>
      <vt:lpstr>Q Methodology</vt:lpstr>
      <vt:lpstr>User-friendly: a Q-sort underway</vt:lpstr>
      <vt:lpstr>Stages in a Q-study</vt:lpstr>
      <vt:lpstr>Example statements</vt:lpstr>
      <vt:lpstr>Findings – system voices</vt:lpstr>
      <vt:lpstr>Viewpoints 1, 2 and 3</vt:lpstr>
      <vt:lpstr>Viewpoints 4 and 5 </vt:lpstr>
      <vt:lpstr>Project overview</vt:lpstr>
      <vt:lpstr>Selected references and further reading</vt:lpstr>
      <vt:lpstr>References (contd.)</vt:lpstr>
      <vt:lpstr>References (contd.)</vt:lpstr>
      <vt:lpstr>These and other slides will be available on my website at www.sally-brown.net</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2012-12-05T22:06:19Z</dcterms:modified>
</cp:coreProperties>
</file>