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9"/>
  </p:notesMasterIdLst>
  <p:handoutMasterIdLst>
    <p:handoutMasterId r:id="rId40"/>
  </p:handoutMasterIdLst>
  <p:sldIdLst>
    <p:sldId id="261" r:id="rId2"/>
    <p:sldId id="478" r:id="rId3"/>
    <p:sldId id="432" r:id="rId4"/>
    <p:sldId id="459" r:id="rId5"/>
    <p:sldId id="458" r:id="rId6"/>
    <p:sldId id="477" r:id="rId7"/>
    <p:sldId id="473" r:id="rId8"/>
    <p:sldId id="474" r:id="rId9"/>
    <p:sldId id="475" r:id="rId10"/>
    <p:sldId id="476" r:id="rId11"/>
    <p:sldId id="435" r:id="rId12"/>
    <p:sldId id="460" r:id="rId13"/>
    <p:sldId id="461" r:id="rId14"/>
    <p:sldId id="463" r:id="rId15"/>
    <p:sldId id="464" r:id="rId16"/>
    <p:sldId id="465" r:id="rId17"/>
    <p:sldId id="466" r:id="rId18"/>
    <p:sldId id="467" r:id="rId19"/>
    <p:sldId id="479" r:id="rId20"/>
    <p:sldId id="480" r:id="rId21"/>
    <p:sldId id="481" r:id="rId22"/>
    <p:sldId id="482" r:id="rId23"/>
    <p:sldId id="483" r:id="rId24"/>
    <p:sldId id="484" r:id="rId25"/>
    <p:sldId id="485" r:id="rId26"/>
    <p:sldId id="486" r:id="rId27"/>
    <p:sldId id="487" r:id="rId28"/>
    <p:sldId id="488" r:id="rId29"/>
    <p:sldId id="489" r:id="rId30"/>
    <p:sldId id="490" r:id="rId31"/>
    <p:sldId id="491" r:id="rId32"/>
    <p:sldId id="468" r:id="rId33"/>
    <p:sldId id="469" r:id="rId34"/>
    <p:sldId id="470" r:id="rId35"/>
    <p:sldId id="471" r:id="rId36"/>
    <p:sldId id="492" r:id="rId37"/>
    <p:sldId id="430" r:id="rId38"/>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p:scale>
          <a:sx n="50" d="100"/>
          <a:sy n="50" d="100"/>
        </p:scale>
        <p:origin x="-1002" y="-1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44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27E716F2-2730-423D-87BA-8C8E19FF1A47}"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A33D193-99A9-42CE-9538-4DE462C94E27}"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21</a:t>
            </a:fld>
            <a:endParaRPr lang="en-US" smtClean="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22</a:t>
            </a:fld>
            <a:endParaRPr lang="en-US" smtClean="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23</a:t>
            </a:fld>
            <a:endParaRPr lang="en-US" smtClean="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24</a:t>
            </a:fld>
            <a:endParaRPr lang="en-US" smtClean="0">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25</a:t>
            </a:fld>
            <a:endParaRPr lang="en-US" smtClean="0">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26</a:t>
            </a:fld>
            <a:endParaRPr lang="en-US" smtClean="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27</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28</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31</a:t>
            </a:fld>
            <a:endParaRPr lang="en-US">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B34892BB-9A1A-4F04-B66C-A4C35C99F77A}"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077AA6A1-E319-412F-A9F2-8AA260277A1D}"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75FFA922-D389-411C-BA7B-188B90746D95}"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5F158B58-F3B5-4E76-84DB-D003C9E1AC29}"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36</a:t>
            </a:fld>
            <a:endParaRPr lang="en-US" smtClean="0">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37</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dirty="0" smtClean="0"/>
          </a:p>
        </p:txBody>
      </p:sp>
      <p:sp>
        <p:nvSpPr>
          <p:cNvPr id="81924" name="Slide Number Placeholder 3"/>
          <p:cNvSpPr>
            <a:spLocks noGrp="1"/>
          </p:cNvSpPr>
          <p:nvPr>
            <p:ph type="sldNum" sz="quarter" idx="5"/>
          </p:nvPr>
        </p:nvSpPr>
        <p:spPr>
          <a:noFill/>
        </p:spPr>
        <p:txBody>
          <a:bodyPr/>
          <a:lstStyle/>
          <a:p>
            <a:fld id="{3F582650-0C7F-4E01-A510-F0374614823A}"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dirty="0" smtClean="0"/>
          </a:p>
        </p:txBody>
      </p:sp>
      <p:sp>
        <p:nvSpPr>
          <p:cNvPr id="80900" name="Slide Number Placeholder 3"/>
          <p:cNvSpPr>
            <a:spLocks noGrp="1"/>
          </p:cNvSpPr>
          <p:nvPr>
            <p:ph type="sldNum" sz="quarter" idx="5"/>
          </p:nvPr>
        </p:nvSpPr>
        <p:spPr>
          <a:noFill/>
        </p:spPr>
        <p:txBody>
          <a:bodyPr/>
          <a:lstStyle/>
          <a:p>
            <a:fld id="{CE1A4F27-89B4-40E2-A8A1-256C50EB21D1}"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geography.org.uk/download/GA_PRGTIPBrooksMLevelCriteria.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qaa.ac.uk/academicinfrastructur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Assessment matters</a:t>
            </a:r>
            <a:br>
              <a:rPr lang="en-GB" sz="3600" dirty="0" smtClean="0"/>
            </a:br>
            <a:r>
              <a:rPr lang="en-GB" sz="3600" dirty="0" smtClean="0"/>
              <a:t>University of Leiden</a:t>
            </a:r>
            <a:r>
              <a:rPr lang="en-GB" sz="3600" dirty="0" smtClean="0"/>
              <a:t/>
            </a:r>
            <a:br>
              <a:rPr lang="en-GB" sz="3600" dirty="0" smtClean="0"/>
            </a:br>
            <a:r>
              <a:rPr lang="en-GB" sz="3600" dirty="0" smtClean="0"/>
              <a:t/>
            </a:r>
            <a:br>
              <a:rPr lang="en-GB" sz="3600" dirty="0" smtClean="0"/>
            </a:br>
            <a:r>
              <a:rPr lang="en-GB" sz="1800" dirty="0" smtClean="0"/>
              <a:t>30 November 2012 </a:t>
            </a:r>
            <a:br>
              <a:rPr lang="en-GB" sz="1800" dirty="0" smtClean="0"/>
            </a:br>
            <a:endParaRPr lang="en-GB" sz="1800" dirty="0" smtClean="0"/>
          </a:p>
        </p:txBody>
      </p:sp>
      <p:sp>
        <p:nvSpPr>
          <p:cNvPr id="15362" name="Rectangle 3"/>
          <p:cNvSpPr>
            <a:spLocks noGrp="1" noChangeArrowheads="1"/>
          </p:cNvSpPr>
          <p:nvPr>
            <p:ph type="subTitle" idx="1"/>
          </p:nvPr>
        </p:nvSpPr>
        <p:spPr>
          <a:xfrm>
            <a:off x="357158" y="3140968"/>
            <a:ext cx="6878667" cy="2453382"/>
          </a:xfrm>
        </p:spPr>
        <p:txBody>
          <a:bodyPr/>
          <a:lstStyle/>
          <a:p>
            <a:pPr algn="ctr" eaLnBrk="1" hangingPunct="1"/>
            <a:r>
              <a:rPr lang="en-GB" sz="2400" dirty="0" smtClean="0"/>
              <a:t>Sally Brown</a:t>
            </a:r>
          </a:p>
          <a:p>
            <a:pPr algn="ctr" eaLnBrk="1" hangingPunct="1"/>
            <a:r>
              <a:rPr lang="en-GB" sz="2400" dirty="0" smtClean="0">
                <a:hlinkClick r:id="rId3"/>
              </a:rPr>
              <a:t>http://sally-brown.net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 &amp; Honorary Fellow, University of Northumbria</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marL="531813" lvl="0" indent="-531813">
              <a:buSzPct val="100000"/>
              <a:buFont typeface="+mj-lt"/>
              <a:buAutoNum type="arabicPeriod" startAt="10"/>
            </a:pPr>
            <a:r>
              <a:rPr lang="en-GB" sz="2600" dirty="0" smtClean="0">
                <a:solidFill>
                  <a:srgbClr val="FF0000"/>
                </a:solidFill>
              </a:rPr>
              <a:t>Feedback</a:t>
            </a:r>
            <a:r>
              <a:rPr lang="en-GB" sz="2600" dirty="0" smtClean="0"/>
              <a:t>: how fast can you provide it and what assurances can you give to students about its usefulness and ability to feed into future assignments?</a:t>
            </a:r>
          </a:p>
          <a:p>
            <a:pPr marL="531813" lvl="0" indent="-531813">
              <a:buSzPct val="100000"/>
              <a:buFont typeface="+mj-lt"/>
              <a:buAutoNum type="arabicPeriod" startAt="10"/>
            </a:pPr>
            <a:r>
              <a:rPr lang="en-GB" sz="2600" dirty="0" smtClean="0">
                <a:solidFill>
                  <a:srgbClr val="FF0000"/>
                </a:solidFill>
              </a:rPr>
              <a:t>Quality assurance</a:t>
            </a:r>
            <a:r>
              <a:rPr lang="en-GB" sz="2600" dirty="0" smtClean="0"/>
              <a:t>: are you able to demonstrate that your assessment is fair, consistent and reliable? Will external scrutineers recognise the integrity of the assessment process?</a:t>
            </a:r>
          </a:p>
          <a:p>
            <a:pPr marL="531813" lvl="0" indent="-531813">
              <a:buSzPct val="100000"/>
              <a:buFont typeface="+mj-lt"/>
              <a:buAutoNum type="arabicPeriod" startAt="10"/>
            </a:pPr>
            <a:r>
              <a:rPr lang="en-GB" sz="2600" dirty="0" smtClean="0">
                <a:solidFill>
                  <a:srgbClr val="FF0000"/>
                </a:solidFill>
              </a:rPr>
              <a:t>Technology</a:t>
            </a:r>
            <a:r>
              <a:rPr lang="en-GB" sz="26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noFill/>
          <a:ln>
            <a:noFill/>
          </a:ln>
        </p:spPr>
        <p:txBody>
          <a:bodyPr vert="horz" wrap="square" lIns="91440" tIns="45720" rIns="91440" bIns="45720" numCol="1" anchor="b" anchorCtr="0" compatLnSpc="1">
            <a:prstTxWarp prst="textNoShape">
              <a:avLst/>
            </a:prstTxWarp>
          </a:bodyPr>
          <a:lstStyle/>
          <a:p>
            <a:r>
              <a:rPr lang="en-GB" sz="3200" dirty="0" smtClean="0"/>
              <a:t>Good feedback practice:</a:t>
            </a:r>
            <a:br>
              <a:rPr lang="en-GB" sz="3200" dirty="0" smtClean="0"/>
            </a:br>
            <a:endParaRPr lang="en-US" sz="3200" dirty="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dirty="0" smtClean="0"/>
              <a:t>1. Helps clarify what good performance is (goals, criteria, expected standards);</a:t>
            </a:r>
          </a:p>
          <a:p>
            <a:pPr marL="361950" indent="-361950">
              <a:spcBef>
                <a:spcPct val="0"/>
              </a:spcBef>
              <a:buFont typeface="Wingdings" pitchFamily="2" charset="2"/>
              <a:buNone/>
            </a:pPr>
            <a:r>
              <a:rPr lang="en-US" sz="2400" dirty="0" smtClean="0"/>
              <a:t>2. Facilitates the development of self-assessment (reflection) in learning;</a:t>
            </a:r>
          </a:p>
          <a:p>
            <a:pPr marL="361950" indent="-361950">
              <a:spcBef>
                <a:spcPct val="0"/>
              </a:spcBef>
              <a:buFont typeface="Wingdings" pitchFamily="2" charset="2"/>
              <a:buNone/>
            </a:pPr>
            <a:r>
              <a:rPr lang="en-US" sz="2400" dirty="0" smtClean="0"/>
              <a:t>3. Delivers high quality information to students about their learning;</a:t>
            </a:r>
          </a:p>
          <a:p>
            <a:pPr marL="361950" indent="-361950">
              <a:spcBef>
                <a:spcPct val="0"/>
              </a:spcBef>
              <a:buFont typeface="Wingdings" pitchFamily="2" charset="2"/>
              <a:buNone/>
            </a:pPr>
            <a:r>
              <a:rPr lang="en-US" sz="2400" dirty="0" smtClean="0"/>
              <a:t>4. Encourages teacher and peer dialogue around learning;</a:t>
            </a:r>
          </a:p>
          <a:p>
            <a:pPr marL="361950" indent="-361950">
              <a:spcBef>
                <a:spcPct val="0"/>
              </a:spcBef>
              <a:buFont typeface="Wingdings" pitchFamily="2" charset="2"/>
              <a:buNone/>
            </a:pPr>
            <a:r>
              <a:rPr lang="en-US" sz="2400" dirty="0" smtClean="0"/>
              <a:t>5. Encourages positive motivational beliefs and self-esteem;</a:t>
            </a:r>
          </a:p>
          <a:p>
            <a:pPr marL="361950" indent="-361950">
              <a:spcBef>
                <a:spcPct val="0"/>
              </a:spcBef>
              <a:buFont typeface="Wingdings" pitchFamily="2" charset="2"/>
              <a:buNone/>
            </a:pPr>
            <a:r>
              <a:rPr lang="en-US" sz="2400" dirty="0" smtClean="0"/>
              <a:t>6. Provides opportunities to close the gap between current and desired performance;</a:t>
            </a:r>
          </a:p>
          <a:p>
            <a:pPr marL="361950" indent="-361950">
              <a:spcBef>
                <a:spcPct val="0"/>
              </a:spcBef>
              <a:buFont typeface="Wingdings" pitchFamily="2" charset="2"/>
              <a:buNone/>
            </a:pPr>
            <a:r>
              <a:rPr lang="en-US" sz="2400" dirty="0" smtClean="0"/>
              <a:t>7. Provides information to teachers that can be used to help shape the teaching. (</a:t>
            </a:r>
            <a:r>
              <a:rPr lang="en-US" sz="2400" dirty="0" err="1" smtClean="0"/>
              <a:t>Nicol</a:t>
            </a:r>
            <a:r>
              <a:rPr lang="en-US" sz="2400" dirty="0" smtClean="0"/>
              <a:t> and McFarlane Dick)</a:t>
            </a:r>
            <a:endParaRPr lang="en-GB" sz="2400" dirty="0" smtClean="0"/>
          </a:p>
          <a:p>
            <a:pPr marL="361950" indent="-361950">
              <a:lnSpc>
                <a:spcPct val="80000"/>
              </a:lnSpc>
            </a:pPr>
            <a:endParaRPr lang="en-US" sz="19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231832" cy="1143000"/>
          </a:xfrm>
          <a:noFill/>
          <a:ln>
            <a:noFill/>
          </a:ln>
        </p:spPr>
        <p:txBody>
          <a:bodyPr vert="horz" wrap="square" lIns="91440" tIns="45720" rIns="91440" bIns="45720" numCol="1" anchor="b" anchorCtr="0" compatLnSpc="1">
            <a:prstTxWarp prst="textNoShape">
              <a:avLst/>
            </a:prstTxWarp>
          </a:bodyPr>
          <a:lstStyle/>
          <a:p>
            <a:r>
              <a:rPr lang="en-GB" sz="3200" smtClean="0"/>
              <a:t>Encouraging students to take assessment more seriously</a:t>
            </a:r>
          </a:p>
        </p:txBody>
      </p:sp>
      <p:sp>
        <p:nvSpPr>
          <p:cNvPr id="4198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r>
              <a:rPr lang="en-GB" dirty="0" smtClean="0"/>
              <a:t>All assessment needs to be seen to be fair, consistent, reliable, valid and manageable;</a:t>
            </a:r>
          </a:p>
          <a:p>
            <a:r>
              <a:rPr lang="en-GB" dirty="0" smtClean="0"/>
              <a:t>Many assessment systems fail to clarify for students the purposes of different kinds of assessment activity;</a:t>
            </a:r>
          </a:p>
          <a:p>
            <a:r>
              <a:rPr lang="en-GB" dirty="0" smtClean="0"/>
              <a:t>Low-stakes early formative assessment helps students, especially those from disadvantaged backgrounds, understand the rules of the game.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a:noFill/>
          </a:ln>
        </p:spPr>
        <p:txBody>
          <a:bodyPr vert="horz" wrap="square" lIns="91440" tIns="45720" rIns="91440" bIns="45720" numCol="1" anchor="b" anchorCtr="0" compatLnSpc="1">
            <a:prstTxWarp prst="textNoShape">
              <a:avLst/>
            </a:prstTxWarp>
          </a:bodyPr>
          <a:lstStyle/>
          <a:p>
            <a:r>
              <a:rPr lang="en-GB" sz="3200" smtClean="0"/>
              <a:t>Making assessment work well</a:t>
            </a:r>
          </a:p>
        </p:txBody>
      </p:sp>
      <p:sp>
        <p:nvSpPr>
          <p:cNvPr id="43011" name="Rectangle 3"/>
          <p:cNvSpPr>
            <a:spLocks noGrp="1" noChangeArrowheads="1"/>
          </p:cNvSpPr>
          <p:nvPr>
            <p:ph type="body" idx="1"/>
          </p:nvPr>
        </p:nvSpPr>
        <p:spPr>
          <a:xfrm>
            <a:off x="228600" y="928688"/>
            <a:ext cx="8686800" cy="5197475"/>
          </a:xfrm>
          <a:noFill/>
          <a:ln>
            <a:noFill/>
          </a:ln>
        </p:spPr>
        <p:txBody>
          <a:bodyPr vert="horz" wrap="square" lIns="91440" tIns="45720" rIns="91440" bIns="45720" numCol="1" anchor="t" anchorCtr="0" compatLnSpc="1">
            <a:prstTxWarp prst="textNoShape">
              <a:avLst/>
            </a:prstTxWarp>
          </a:bodyPr>
          <a:lstStyle/>
          <a:p>
            <a:r>
              <a:rPr lang="en-GB" smtClean="0"/>
              <a:t>Intra-tutor and Inter-tutor reliability need to be assured;</a:t>
            </a:r>
          </a:p>
          <a:p>
            <a:r>
              <a:rPr lang="en-GB" smtClean="0"/>
              <a:t>Practices and processes need to be transparently fair to all students;</a:t>
            </a:r>
          </a:p>
          <a:p>
            <a:r>
              <a:rPr lang="en-GB" smtClean="0"/>
              <a:t>Cheat and plagiarisers need to be deterred/punished;</a:t>
            </a:r>
          </a:p>
          <a:p>
            <a:r>
              <a:rPr lang="en-GB" smtClean="0"/>
              <a:t>Assessment needs to be manageable for both staff and students;</a:t>
            </a:r>
          </a:p>
          <a:p>
            <a:r>
              <a:rPr lang="en-GB" smtClean="0"/>
              <a:t>Assignments should assess what has been taught/learned not what it is easy to assess.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1" y="274638"/>
            <a:ext cx="7427168" cy="1143000"/>
          </a:xfrm>
          <a:noFill/>
          <a:ln>
            <a:noFill/>
          </a:ln>
        </p:spPr>
        <p:txBody>
          <a:bodyPr vert="horz" wrap="square" lIns="91440" tIns="45720" rIns="91440" bIns="45720" numCol="1" anchor="b" anchorCtr="0" compatLnSpc="1">
            <a:prstTxWarp prst="textNoShape">
              <a:avLst/>
            </a:prstTxWarp>
          </a:bodyPr>
          <a:lstStyle/>
          <a:p>
            <a:r>
              <a:rPr lang="en-GB" sz="3200" smtClean="0"/>
              <a:t>Can we provide opportunities for multiple assessment?</a:t>
            </a:r>
          </a:p>
        </p:txBody>
      </p:sp>
      <p:sp>
        <p:nvSpPr>
          <p:cNvPr id="45059" name="Rectangle 3"/>
          <p:cNvSpPr>
            <a:spLocks noGrp="1" noChangeArrowheads="1"/>
          </p:cNvSpPr>
          <p:nvPr>
            <p:ph type="body" idx="1"/>
          </p:nvPr>
        </p:nvSpPr>
        <p:spPr>
          <a:xfrm>
            <a:off x="457200" y="1357313"/>
            <a:ext cx="8229600" cy="4951412"/>
          </a:xfrm>
          <a:noFill/>
          <a:ln>
            <a:noFill/>
          </a:ln>
        </p:spPr>
        <p:txBody>
          <a:bodyPr vert="horz" wrap="square" lIns="91440" tIns="45720" rIns="91440" bIns="45720" numCol="1" anchor="t" anchorCtr="0" compatLnSpc="1">
            <a:prstTxWarp prst="textNoShape">
              <a:avLst/>
            </a:prstTxWarp>
          </a:bodyPr>
          <a:lstStyle/>
          <a:p>
            <a:r>
              <a:rPr lang="en-GB" smtClean="0"/>
              <a:t>Consider allowing resubmissions of work as part of a planned programme;</a:t>
            </a:r>
          </a:p>
          <a:p>
            <a:r>
              <a:rPr lang="en-GB" smtClean="0"/>
              <a:t>Students often feel they could do better once they have seen the formative feedback and would like the chance to have another go; </a:t>
            </a:r>
          </a:p>
          <a:p>
            <a:r>
              <a:rPr lang="en-GB" smtClean="0"/>
              <a:t>Particularly at the early stages of a programme, we can consider offering them the chance to use formative feedback productively; </a:t>
            </a:r>
          </a:p>
          <a:p>
            <a:r>
              <a:rPr lang="en-GB" smtClean="0"/>
              <a:t>Feedback often involves a change of orientation, not just the remediation of errors.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a:noFill/>
          <a:ln>
            <a:noFill/>
          </a:ln>
        </p:spPr>
        <p:txBody>
          <a:bodyPr vert="horz" wrap="square" lIns="91440" tIns="45720" rIns="91440" bIns="45720" numCol="1" anchor="t" anchorCtr="0" compatLnSpc="1">
            <a:prstTxWarp prst="textNoShape">
              <a:avLst/>
            </a:prstTxWarp>
          </a:bodyPr>
          <a:lstStyle/>
          <a:p>
            <a:r>
              <a:rPr lang="en-GB" smtClean="0"/>
              <a:t>Investigate how learning can be advanced in small steps using a ‘scaffolding’ approach;</a:t>
            </a:r>
          </a:p>
          <a:p>
            <a:r>
              <a:rPr lang="en-GB" smtClean="0"/>
              <a:t>Provide lots of support in the early stages when students don’t understand the ‘rules of the game’ and may lack confidence;</a:t>
            </a:r>
          </a:p>
          <a:p>
            <a:r>
              <a:rPr lang="en-GB" smtClean="0"/>
              <a:t>This can then be progressively removed as students become more confident in their own abilities.</a:t>
            </a:r>
          </a:p>
          <a:p>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Play fair with students by avoiding using ‘final language’ (Boud)</a:t>
            </a:r>
          </a:p>
        </p:txBody>
      </p:sp>
      <p:sp>
        <p:nvSpPr>
          <p:cNvPr id="4710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r>
              <a:rPr lang="en-GB" smtClean="0"/>
              <a:t>Avoid destructive criticism of the person rather than the work being assessed.</a:t>
            </a:r>
          </a:p>
          <a:p>
            <a:r>
              <a:rPr lang="en-GB" smtClean="0"/>
              <a:t>Try not to use language that is judgmental to the point of leaving students nowhere to go.</a:t>
            </a:r>
          </a:p>
          <a:p>
            <a:r>
              <a:rPr lang="en-GB" smtClean="0"/>
              <a:t>Words like “appalling”, “disastrous” and “incompetent” give students no room to manoeuvre.</a:t>
            </a:r>
          </a:p>
          <a:p>
            <a:r>
              <a:rPr lang="en-GB" smtClean="0"/>
              <a:t>However, words like ”incomparable” and “unimprovable” don’t help outstanding students to develop ipsatively either.</a:t>
            </a:r>
          </a:p>
          <a:p>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p:spPr>
        <p:txBody>
          <a:bodyPr/>
          <a:lstStyle/>
          <a:p>
            <a:pPr eaLnBrk="1" hangingPunct="1"/>
            <a:r>
              <a:rPr lang="en-GB" dirty="0" smtClean="0"/>
              <a:t>Students at the top end of the ability range sometimes feel short changed by minimal feedback;</a:t>
            </a:r>
          </a:p>
          <a:p>
            <a:pPr eaLnBrk="1" hangingPunct="1"/>
            <a:r>
              <a:rPr lang="en-GB" dirty="0" smtClean="0"/>
              <a:t>Students with many weaknesses easily become dispirited if there is too much negative feedback;</a:t>
            </a:r>
          </a:p>
          <a:p>
            <a:pPr eaLnBrk="1" hangingPunct="1"/>
            <a:r>
              <a:rPr lang="en-GB" dirty="0" smtClean="0"/>
              <a:t>Consider giving an </a:t>
            </a:r>
            <a:r>
              <a:rPr lang="en-GB" i="1" dirty="0" smtClean="0"/>
              <a:t>assessment sandwich. </a:t>
            </a:r>
            <a:r>
              <a:rPr lang="en-GB" dirty="0" smtClean="0"/>
              <a:t>Start with something positive, go into the detailed critique and find something nice to say at the end (to motivate them to keep reading!);</a:t>
            </a:r>
          </a:p>
          <a:p>
            <a:pPr eaLnBrk="1" hangingPunct="1"/>
            <a:r>
              <a:rPr lang="en-GB" dirty="0" smtClean="0"/>
              <a:t>Explore ways to incentivise reading of feedback;</a:t>
            </a:r>
          </a:p>
          <a:p>
            <a:pPr eaLnBrk="1" hangingPunct="1"/>
            <a:r>
              <a:rPr lang="en-GB" dirty="0" smtClean="0"/>
              <a:t>Consider which medium to use for students with disabilities (e.g. don’t use bad handwriting for those with visual impairments or dyslexia!).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Conclusions to part one</a:t>
            </a:r>
            <a:endParaRPr lang="en-US" sz="3200" dirty="0" smtClean="0"/>
          </a:p>
        </p:txBody>
      </p:sp>
      <p:sp>
        <p:nvSpPr>
          <p:cNvPr id="49155" name="Content Placeholder 2"/>
          <p:cNvSpPr>
            <a:spLocks noGrp="1"/>
          </p:cNvSpPr>
          <p:nvPr>
            <p:ph idx="1"/>
          </p:nvPr>
        </p:nvSpPr>
        <p:spPr/>
        <p:txBody>
          <a:bodyPr/>
          <a:lstStyle/>
          <a:p>
            <a:pPr eaLnBrk="1" hangingPunct="1"/>
            <a:r>
              <a:rPr lang="en-GB" dirty="0" smtClean="0"/>
              <a:t>Assessment impacts highly on student learning so we need to rethink how we can best do this, taking account of new contexts, new technologies and new opportunities;</a:t>
            </a:r>
          </a:p>
          <a:p>
            <a:pPr eaLnBrk="1" hangingPunct="1"/>
            <a:r>
              <a:rPr lang="en-GB" dirty="0" smtClean="0"/>
              <a:t>Efficient and effective feedback is just about the most important thing we do to enhance student learning, progression and success.</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GB"/>
          </a:p>
        </p:txBody>
      </p:sp>
      <p:sp>
        <p:nvSpPr>
          <p:cNvPr id="5" name="Subtitle 4"/>
          <p:cNvSpPr>
            <a:spLocks noGrp="1"/>
          </p:cNvSpPr>
          <p:nvPr>
            <p:ph type="subTitle" idx="1"/>
          </p:nvPr>
        </p:nvSpPr>
        <p:spPr>
          <a:xfrm>
            <a:off x="849313" y="2071678"/>
            <a:ext cx="6248400" cy="3340110"/>
          </a:xfrm>
        </p:spPr>
        <p:txBody>
          <a:bodyPr/>
          <a:lstStyle/>
          <a:p>
            <a:r>
              <a:rPr lang="en-GB" dirty="0" smtClean="0"/>
              <a:t>Part two:</a:t>
            </a:r>
          </a:p>
          <a:p>
            <a:r>
              <a:rPr lang="en-GB" dirty="0" smtClean="0"/>
              <a:t>A case study by Erik de </a:t>
            </a:r>
            <a:r>
              <a:rPr lang="en-GB" dirty="0" err="1" smtClean="0"/>
              <a:t>Maaker</a:t>
            </a:r>
            <a:r>
              <a:rPr lang="en-GB" dirty="0" smtClean="0"/>
              <a:t>, who uses audiovisual material together with a thesis at the end of a Master's programme.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1. How to lead assessment for learning in universities</a:t>
            </a:r>
            <a:endParaRPr lang="en-GB" sz="3200" dirty="0"/>
          </a:p>
        </p:txBody>
      </p:sp>
      <p:sp>
        <p:nvSpPr>
          <p:cNvPr id="3" name="Content Placeholder 2"/>
          <p:cNvSpPr>
            <a:spLocks noGrp="1"/>
          </p:cNvSpPr>
          <p:nvPr>
            <p:ph idx="1"/>
          </p:nvPr>
        </p:nvSpPr>
        <p:spPr/>
        <p:txBody>
          <a:bodyPr/>
          <a:lstStyle/>
          <a:p>
            <a:pPr>
              <a:buNone/>
            </a:pPr>
            <a:r>
              <a:rPr lang="en-GB" dirty="0" smtClean="0"/>
              <a:t>Leaders can impact on the assessment context by</a:t>
            </a:r>
          </a:p>
          <a:p>
            <a:r>
              <a:rPr lang="en-GB" dirty="0" smtClean="0"/>
              <a:t>Reviewing student experiences of assessment and feedback, seeking opportunities for enhancement;</a:t>
            </a:r>
          </a:p>
          <a:p>
            <a:r>
              <a:rPr lang="en-GB" dirty="0" smtClean="0"/>
              <a:t>Establishing some clear and consistent ground rules (for example, that assessed work must be returned within 3 weeks working for continuing students);</a:t>
            </a:r>
          </a:p>
          <a:p>
            <a:r>
              <a:rPr lang="en-GB" dirty="0" smtClean="0"/>
              <a:t>Monitoring compliance with ground rules and following up when good practice is not being achieved;</a:t>
            </a:r>
          </a:p>
          <a:p>
            <a:r>
              <a:rPr lang="en-GB" dirty="0" smtClean="0"/>
              <a:t>Providing opportunities for colleagues to share their own good practice together with staff development on innovations.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200" dirty="0" smtClean="0"/>
              <a:t>Part 3: Differentiating Masters level and undergraduate level assessment</a:t>
            </a:r>
            <a:endParaRPr lang="en-GB" sz="3200" dirty="0"/>
          </a:p>
        </p:txBody>
      </p:sp>
      <p:sp>
        <p:nvSpPr>
          <p:cNvPr id="4" name="Subtitle 3"/>
          <p:cNvSpPr>
            <a:spLocks noGrp="1"/>
          </p:cNvSpPr>
          <p:nvPr>
            <p:ph type="subTitle" idx="1"/>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context for reviewing M-level assessment</a:t>
            </a:r>
          </a:p>
        </p:txBody>
      </p:sp>
      <p:sp>
        <p:nvSpPr>
          <p:cNvPr id="19459"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lnSpc>
                <a:spcPct val="100000"/>
              </a:lnSpc>
            </a:pPr>
            <a:r>
              <a:rPr lang="en-GB" dirty="0" smtClean="0"/>
              <a:t>Most HEIs are aiming to increase the number of post-graduate students they recruit;</a:t>
            </a:r>
          </a:p>
          <a:p>
            <a:pPr eaLnBrk="1" hangingPunct="1">
              <a:lnSpc>
                <a:spcPct val="100000"/>
              </a:lnSpc>
            </a:pPr>
            <a:r>
              <a:rPr lang="en-GB" dirty="0" smtClean="0"/>
              <a:t>In many nations, undergraduate recruitment is at, or close to saturation;</a:t>
            </a:r>
          </a:p>
          <a:p>
            <a:pPr eaLnBrk="1" hangingPunct="1">
              <a:lnSpc>
                <a:spcPct val="100000"/>
              </a:lnSpc>
            </a:pPr>
            <a:r>
              <a:rPr lang="en-GB" dirty="0" smtClean="0"/>
              <a:t>In a competitive global environment, Masters programmes need to have a competitive edge;</a:t>
            </a:r>
          </a:p>
          <a:p>
            <a:pPr eaLnBrk="1" hangingPunct="1">
              <a:lnSpc>
                <a:spcPct val="100000"/>
              </a:lnSpc>
            </a:pPr>
            <a:r>
              <a:rPr lang="en-GB" dirty="0" smtClean="0"/>
              <a:t>Authentic assessment can be a Unique Selling Point for Masters Programmes.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At Masters level, assessment really matters!</a:t>
            </a:r>
          </a:p>
        </p:txBody>
      </p:sp>
      <p:sp>
        <p:nvSpPr>
          <p:cNvPr id="2150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lnSpc>
                <a:spcPct val="100000"/>
              </a:lnSpc>
            </a:pPr>
            <a:r>
              <a:rPr lang="en-GB" dirty="0" smtClean="0"/>
              <a:t>Many Masters programmes are professionally-orientated or vocational hence the need for a strong focus on authentic assessment;</a:t>
            </a:r>
          </a:p>
          <a:p>
            <a:pPr eaLnBrk="1" hangingPunct="1">
              <a:lnSpc>
                <a:spcPct val="100000"/>
              </a:lnSpc>
            </a:pPr>
            <a:r>
              <a:rPr lang="en-GB" dirty="0" smtClean="0"/>
              <a:t>Students have high levels of expectation from their tutors at Masters level;</a:t>
            </a:r>
          </a:p>
          <a:p>
            <a:pPr eaLnBrk="1" hangingPunct="1">
              <a:lnSpc>
                <a:spcPct val="100000"/>
              </a:lnSpc>
            </a:pPr>
            <a:r>
              <a:rPr lang="en-GB" dirty="0" smtClean="0"/>
              <a:t>Most M-level programmes are assessed very conservatively, using written assignments including dissertations, unseen time constrained exams and essays;</a:t>
            </a:r>
          </a:p>
          <a:p>
            <a:pPr eaLnBrk="1" hangingPunct="1">
              <a:lnSpc>
                <a:spcPct val="100000"/>
              </a:lnSpc>
            </a:pPr>
            <a:r>
              <a:rPr lang="en-GB" dirty="0" smtClean="0"/>
              <a:t>We need to distinguish our programmes from those offered by our competitors worldwide.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a:xfrm>
            <a:off x="179512" y="1196752"/>
            <a:ext cx="8518401" cy="5132611"/>
          </a:xfrm>
          <a:noFill/>
          <a:ln>
            <a:noFill/>
          </a:ln>
        </p:spPr>
        <p:txBody>
          <a:bodyPr vert="horz" wrap="square" lIns="91440" tIns="45720" rIns="91440" bIns="45720" numCol="1" anchor="t" anchorCtr="0" compatLnSpc="1">
            <a:prstTxWarp prst="textNoShape">
              <a:avLst/>
            </a:prstTxWarp>
          </a:bodyPr>
          <a:lstStyle/>
          <a:p>
            <a:pPr eaLnBrk="1" hangingPunct="1">
              <a:lnSpc>
                <a:spcPct val="100000"/>
              </a:lnSpc>
            </a:pPr>
            <a:r>
              <a:rPr lang="en-GB" dirty="0" smtClean="0"/>
              <a:t>Enabling students to focus on a particular aspect of a broader subject area in which they have prior knowledge or experience through previous study or employment; and/or</a:t>
            </a:r>
          </a:p>
          <a:p>
            <a:pPr eaLnBrk="1" hangingPunct="1">
              <a:lnSpc>
                <a:spcPct val="100000"/>
              </a:lnSpc>
            </a:pPr>
            <a:r>
              <a:rPr lang="en-GB"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eaLnBrk="1" hangingPunct="1">
              <a:lnSpc>
                <a:spcPct val="100000"/>
              </a:lnSpc>
            </a:pPr>
            <a:r>
              <a:rPr lang="en-GB" dirty="0" smtClean="0"/>
              <a:t>Enabling students to learn how to conduct research, often linked to a particular discipline or field of study.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a:defRPr/>
            </a:pPr>
            <a:r>
              <a:rPr lang="en-GB" sz="3200" dirty="0" smtClean="0"/>
              <a:t>QAA in Scotland: guidance on level 11 qualifications </a:t>
            </a:r>
            <a:r>
              <a:rPr lang="en-GB" sz="2400" dirty="0" smtClean="0"/>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Typically, holders of the qualification will be able to:</a:t>
            </a:r>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requiring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Why is assessment such a big issue?</a:t>
            </a:r>
          </a:p>
        </p:txBody>
      </p:sp>
      <p:sp>
        <p:nvSpPr>
          <p:cNvPr id="13315" name="Rectangle 3"/>
          <p:cNvSpPr>
            <a:spLocks noGrp="1" noChangeArrowheads="1"/>
          </p:cNvSpPr>
          <p:nvPr>
            <p:ph type="body" idx="4294967295"/>
          </p:nvPr>
        </p:nvSpPr>
        <p:spPr/>
        <p:txBody>
          <a:bodyPr/>
          <a:lstStyle/>
          <a:p>
            <a:r>
              <a:rPr lang="en-GB" dirty="0" smtClean="0"/>
              <a:t>Good feedback and assessment practices are essential to student learning;</a:t>
            </a:r>
          </a:p>
          <a:p>
            <a:r>
              <a:rPr lang="en-GB" dirty="0" smtClean="0"/>
              <a:t>Student satisfaction surveys frequently highlight significant dissatisfaction around these issues;</a:t>
            </a:r>
          </a:p>
          <a:p>
            <a:r>
              <a:rPr lang="en-GB" dirty="0" smtClean="0"/>
              <a:t>In tough times, staff often find the pressure of achieving fast and formative feedback a heavy chore.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z="3600" dirty="0"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49239"/>
            <a:ext cx="7543800" cy="587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 (1)</a:t>
            </a:r>
          </a:p>
        </p:txBody>
      </p:sp>
      <p:sp>
        <p:nvSpPr>
          <p:cNvPr id="39939" name="Content Placeholder 2"/>
          <p:cNvSpPr>
            <a:spLocks noGrp="1"/>
          </p:cNvSpPr>
          <p:nvPr>
            <p:ph idx="1"/>
          </p:nvPr>
        </p:nvSpPr>
        <p:spPr>
          <a:xfrm>
            <a:off x="142875" y="1196752"/>
            <a:ext cx="8786813" cy="5132611"/>
          </a:xfrm>
        </p:spPr>
        <p:txBody>
          <a:bodyPr/>
          <a:lstStyle/>
          <a:p>
            <a:pPr eaLnBrk="1" hangingPunct="1">
              <a:lnSpc>
                <a:spcPct val="90000"/>
              </a:lnSpc>
              <a:buNone/>
            </a:pPr>
            <a:r>
              <a:rPr lang="en-GB" sz="1800" dirty="0" smtClean="0"/>
              <a:t>Biggs J (2003) Teaching for Quality Learning at University (Maidenhead: SRHE &amp; Open University Press)</a:t>
            </a:r>
          </a:p>
          <a:p>
            <a:pPr eaLnBrk="1" hangingPunct="1">
              <a:lnSpc>
                <a:spcPct val="90000"/>
              </a:lnSpc>
              <a:buNone/>
            </a:pPr>
            <a:r>
              <a:rPr lang="en-GB" sz="1800" dirty="0" smtClean="0"/>
              <a:t>Bowl, M (2003) </a:t>
            </a:r>
            <a:r>
              <a:rPr lang="en-GB" sz="1800" i="1" dirty="0" smtClean="0"/>
              <a:t>Non-traditional entrants to higher education ‘they talk about people like me’</a:t>
            </a:r>
            <a:r>
              <a:rPr lang="en-GB" sz="1800" dirty="0" smtClean="0"/>
              <a:t> Stoke on Trent, UK, </a:t>
            </a:r>
            <a:r>
              <a:rPr lang="en-GB" sz="1800" dirty="0" err="1" smtClean="0"/>
              <a:t>Trentham</a:t>
            </a:r>
            <a:r>
              <a:rPr lang="en-GB" sz="1800" dirty="0" smtClean="0"/>
              <a:t> Books</a:t>
            </a:r>
          </a:p>
          <a:p>
            <a:pPr eaLnBrk="1" hangingPunct="1">
              <a:lnSpc>
                <a:spcPct val="90000"/>
              </a:lnSpc>
              <a:buNone/>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Centre for Staff Development. </a:t>
            </a:r>
          </a:p>
          <a:p>
            <a:pPr eaLnBrk="1" hangingPunct="1">
              <a:lnSpc>
                <a:spcPct val="90000"/>
              </a:lnSpc>
              <a:buNone/>
            </a:pPr>
            <a:r>
              <a:rPr lang="en-GB" sz="1800" dirty="0" err="1" smtClean="0"/>
              <a:t>Boud</a:t>
            </a:r>
            <a:r>
              <a:rPr lang="en-GB" sz="1800" dirty="0" smtClean="0"/>
              <a:t>, D. (1995) </a:t>
            </a:r>
            <a:r>
              <a:rPr lang="en-GB" sz="1800" i="1" dirty="0" smtClean="0"/>
              <a:t>Enhancing learning through self-assessment</a:t>
            </a:r>
            <a:r>
              <a:rPr lang="en-GB" sz="1800" dirty="0" smtClean="0"/>
              <a:t> London: Routledge.</a:t>
            </a:r>
          </a:p>
          <a:p>
            <a:pPr eaLnBrk="1" hangingPunct="1">
              <a:lnSpc>
                <a:spcPct val="90000"/>
              </a:lnSpc>
              <a:buNone/>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Routledge.</a:t>
            </a:r>
            <a:endParaRPr lang="en-GB" sz="1800" dirty="0" smtClean="0"/>
          </a:p>
          <a:p>
            <a:pPr>
              <a:buNone/>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2</a:t>
            </a:r>
          </a:p>
        </p:txBody>
      </p:sp>
      <p:sp>
        <p:nvSpPr>
          <p:cNvPr id="50179" name="Rectangle 3"/>
          <p:cNvSpPr>
            <a:spLocks noGrp="1" noChangeArrowheads="1"/>
          </p:cNvSpPr>
          <p:nvPr>
            <p:ph type="body" idx="1"/>
          </p:nvPr>
        </p:nvSpPr>
        <p:spPr>
          <a:xfrm>
            <a:off x="250825" y="1285875"/>
            <a:ext cx="8713788" cy="5238750"/>
          </a:xfrm>
        </p:spPr>
        <p:txBody>
          <a:bodyPr/>
          <a:lstStyle/>
          <a:p>
            <a:pPr>
              <a:lnSpc>
                <a:spcPct val="100000"/>
              </a:lnSpc>
              <a:spcBef>
                <a:spcPts val="600"/>
              </a:spcBef>
              <a:buNone/>
            </a:pPr>
            <a:r>
              <a:rPr lang="en-GB" sz="2000" dirty="0" smtClean="0"/>
              <a:t>Brown, S., Deignan, T., Race, P. and Priestley, J. (2012) </a:t>
            </a:r>
            <a:r>
              <a:rPr lang="en-GB" sz="2000" i="1" dirty="0" smtClean="0"/>
              <a:t>Assessing students at Masters Level: learning points for Educational Developers</a:t>
            </a:r>
            <a:r>
              <a:rPr lang="en-GB" sz="2000" dirty="0" smtClean="0"/>
              <a:t>, Educational Developments, SEDA, Birmingham.</a:t>
            </a:r>
          </a:p>
          <a:p>
            <a:pPr>
              <a:lnSpc>
                <a:spcPct val="100000"/>
              </a:lnSpc>
              <a:spcBef>
                <a:spcPts val="600"/>
              </a:spcBef>
              <a:buNone/>
            </a:pPr>
            <a:r>
              <a:rPr lang="en-GB" sz="2000" dirty="0" smtClean="0"/>
              <a:t>Brown, S. (2012) Diverse and innovative assessment at Masters Level: alternatives to conventional written assignments, </a:t>
            </a:r>
            <a:r>
              <a:rPr lang="en-GB" sz="2000" i="1" dirty="0" smtClean="0"/>
              <a:t>in AISHE-J: The All Ireland Journal of Teaching and Learning in Higher Education </a:t>
            </a:r>
            <a:r>
              <a:rPr lang="en-GB" sz="2000" i="1" dirty="0" err="1" smtClean="0"/>
              <a:t>Vol</a:t>
            </a:r>
            <a:r>
              <a:rPr lang="en-GB" sz="2000" i="1" dirty="0" smtClean="0"/>
              <a:t> 4, No 2.</a:t>
            </a:r>
          </a:p>
          <a:p>
            <a:pPr eaLnBrk="1" hangingPunct="1">
              <a:lnSpc>
                <a:spcPct val="90000"/>
              </a:lnSpc>
              <a:spcBef>
                <a:spcPts val="600"/>
              </a:spcBef>
              <a:buNone/>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eaLnBrk="1" hangingPunct="1">
              <a:lnSpc>
                <a:spcPct val="90000"/>
              </a:lnSpc>
              <a:spcBef>
                <a:spcPts val="600"/>
              </a:spcBef>
              <a:buNone/>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4813"/>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3</a:t>
            </a:r>
          </a:p>
        </p:txBody>
      </p:sp>
      <p:sp>
        <p:nvSpPr>
          <p:cNvPr id="51203" name="Rectangle 3"/>
          <p:cNvSpPr>
            <a:spLocks noGrp="1" noChangeArrowheads="1"/>
          </p:cNvSpPr>
          <p:nvPr>
            <p:ph type="body" idx="1"/>
          </p:nvPr>
        </p:nvSpPr>
        <p:spPr>
          <a:xfrm>
            <a:off x="468313" y="1268413"/>
            <a:ext cx="8229600" cy="4933950"/>
          </a:xfrm>
        </p:spPr>
        <p:txBody>
          <a:bodyPr/>
          <a:lstStyle/>
          <a:p>
            <a:pPr eaLnBrk="1" hangingPunct="1">
              <a:spcBef>
                <a:spcPts val="600"/>
              </a:spcBef>
              <a:buNone/>
            </a:pPr>
            <a:r>
              <a:rPr lang="en-GB" sz="2000" dirty="0" smtClean="0"/>
              <a:t>Carroll, J. and Ryan, J. (2005) </a:t>
            </a:r>
            <a:r>
              <a:rPr lang="en-GB" sz="2000" i="1" dirty="0" smtClean="0"/>
              <a:t>Teaching International students: improving learning for all.</a:t>
            </a:r>
            <a:r>
              <a:rPr lang="en-GB" sz="2000" dirty="0" smtClean="0"/>
              <a:t> London: </a:t>
            </a:r>
            <a:r>
              <a:rPr lang="en-GB" sz="2000" dirty="0" err="1" smtClean="0"/>
              <a:t>Routledge</a:t>
            </a:r>
            <a:r>
              <a:rPr lang="en-GB" sz="2000" dirty="0" smtClean="0"/>
              <a:t> SEDA series.</a:t>
            </a:r>
          </a:p>
          <a:p>
            <a:pPr eaLnBrk="1" hangingPunct="1">
              <a:spcBef>
                <a:spcPts val="600"/>
              </a:spcBef>
              <a:buNone/>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spcBef>
                <a:spcPts val="600"/>
              </a:spcBef>
              <a:buNone/>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a:t>
            </a:r>
            <a:r>
              <a:rPr lang="en-GB" sz="2000" dirty="0" smtClean="0"/>
              <a:t>, Maidenhead: SRHE/Open University Press.</a:t>
            </a:r>
          </a:p>
          <a:p>
            <a:pPr eaLnBrk="1" hangingPunct="1">
              <a:spcBef>
                <a:spcPts val="600"/>
              </a:spcBef>
              <a:buNone/>
            </a:pPr>
            <a:r>
              <a:rPr lang="en-GB" sz="2000" dirty="0" smtClean="0"/>
              <a:t>Hunt, L. and Chalmers, D. (2012) </a:t>
            </a:r>
            <a:r>
              <a:rPr lang="en-GB" sz="2000" i="1" dirty="0" smtClean="0"/>
              <a:t>University Teaching in Focus: a learning-centred approach</a:t>
            </a:r>
            <a:r>
              <a:rPr lang="en-GB" sz="2000" dirty="0" smtClean="0"/>
              <a:t>, Abingdon: </a:t>
            </a:r>
            <a:r>
              <a:rPr lang="en-GB" sz="2000" dirty="0" err="1" smtClean="0"/>
              <a:t>Routledge</a:t>
            </a:r>
            <a:r>
              <a:rPr lang="en-GB" sz="2000" dirty="0" smtClean="0"/>
              <a:t> .</a:t>
            </a:r>
          </a:p>
          <a:p>
            <a:pPr eaLnBrk="1" hangingPunct="1">
              <a:spcBef>
                <a:spcPts val="600"/>
              </a:spcBef>
            </a:pPr>
            <a:endParaRPr lang="en-GB" sz="2000" dirty="0" smtClean="0"/>
          </a:p>
          <a:p>
            <a:pPr eaLnBrk="1" hangingPunct="1">
              <a:spcBef>
                <a:spcPts val="600"/>
              </a:spcBef>
            </a:pPr>
            <a:endParaRPr lang="en-GB" sz="20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4</a:t>
            </a:r>
          </a:p>
        </p:txBody>
      </p:sp>
      <p:sp>
        <p:nvSpPr>
          <p:cNvPr id="52227" name="Rectangle 3"/>
          <p:cNvSpPr>
            <a:spLocks noGrp="1" noChangeArrowheads="1"/>
          </p:cNvSpPr>
          <p:nvPr>
            <p:ph type="body" idx="1"/>
          </p:nvPr>
        </p:nvSpPr>
        <p:spPr>
          <a:xfrm>
            <a:off x="323850" y="1196975"/>
            <a:ext cx="8569325" cy="5184775"/>
          </a:xfrm>
        </p:spPr>
        <p:txBody>
          <a:bodyPr/>
          <a:lstStyle/>
          <a:p>
            <a:pPr eaLnBrk="1" hangingPunct="1">
              <a:spcBef>
                <a:spcPts val="600"/>
              </a:spcBef>
              <a:buNone/>
            </a:pPr>
            <a:r>
              <a:rPr lang="en-GB" sz="2000" dirty="0" smtClean="0"/>
              <a:t>Institute of Education (2006) Masters level criteria for Geography PGCE </a:t>
            </a:r>
            <a:r>
              <a:rPr lang="en-GB" sz="2000" u="sng" dirty="0" smtClean="0">
                <a:hlinkClick r:id="rId3"/>
              </a:rPr>
              <a:t>http://www.geography.org.uk/download/GA_PRGTIPBrooksMLevelCriteria.pdf</a:t>
            </a:r>
            <a:r>
              <a:rPr lang="en-GB" sz="2000" dirty="0" smtClean="0"/>
              <a:t> Accessed March 2012</a:t>
            </a:r>
          </a:p>
          <a:p>
            <a:pPr eaLnBrk="1" hangingPunct="1">
              <a:spcBef>
                <a:spcPts val="600"/>
              </a:spcBef>
              <a:buNone/>
            </a:pPr>
            <a:r>
              <a:rPr lang="en-GB" sz="2000" dirty="0" smtClean="0"/>
              <a:t>Kneale, P. E. (1997) </a:t>
            </a:r>
            <a:r>
              <a:rPr lang="en-GB" sz="2000" i="1" dirty="0" smtClean="0"/>
              <a:t>The rise of the "strategic student": how can we adapt to cope?</a:t>
            </a:r>
            <a:r>
              <a:rPr lang="en-GB" sz="2000" dirty="0" smtClean="0"/>
              <a:t> in Armstrong, S., Thompson, G. and Brown, S. (</a:t>
            </a:r>
            <a:r>
              <a:rPr lang="en-GB" sz="2000" dirty="0" err="1" smtClean="0"/>
              <a:t>eds</a:t>
            </a:r>
            <a:r>
              <a:rPr lang="en-GB" sz="2000" dirty="0" smtClean="0"/>
              <a:t>) </a:t>
            </a:r>
            <a:r>
              <a:rPr lang="en-GB" sz="2000" i="1" dirty="0" smtClean="0"/>
              <a:t>Facing up to Radical Changes in Universities and Colleges,</a:t>
            </a:r>
            <a:r>
              <a:rPr lang="en-GB" sz="2000" dirty="0" smtClean="0"/>
              <a:t> 119-139 London: Kogan Page.</a:t>
            </a:r>
          </a:p>
          <a:p>
            <a:pPr eaLnBrk="1" hangingPunct="1">
              <a:spcBef>
                <a:spcPts val="600"/>
              </a:spcBef>
              <a:buNone/>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spcBef>
                <a:spcPts val="600"/>
              </a:spcBef>
              <a:buNone/>
            </a:pPr>
            <a:r>
              <a:rPr lang="en-GB" sz="2000" dirty="0" smtClean="0"/>
              <a:t>McDowell, E. &amp; Brown, S. (1998) Assessing students: cheating and plagiarism, Red Guide 10/11 University of Northumbria, Newcastle</a:t>
            </a:r>
            <a:endParaRPr lang="en-US" sz="2000" dirty="0" smtClean="0"/>
          </a:p>
          <a:p>
            <a:pPr>
              <a:spcBef>
                <a:spcPts val="600"/>
              </a:spcBef>
              <a:buNone/>
            </a:pPr>
            <a:r>
              <a:rPr lang="en-GB" sz="2000" dirty="0" err="1" smtClean="0">
                <a:solidFill>
                  <a:srgbClr val="000000"/>
                </a:solidFill>
              </a:rPr>
              <a:t>Nicol</a:t>
            </a:r>
            <a:r>
              <a:rPr lang="en-GB" sz="2000" dirty="0" smtClean="0">
                <a:solidFill>
                  <a:srgbClr val="000000"/>
                </a:solidFill>
              </a:rPr>
              <a:t>, D. J. and Macfarlane-Dick, D. (2006) Formative assessment and self-regulated learning: A model</a:t>
            </a:r>
            <a:r>
              <a:rPr lang="en-GB" sz="2000" b="1" dirty="0" smtClean="0">
                <a:solidFill>
                  <a:srgbClr val="000000"/>
                </a:solidFill>
              </a:rPr>
              <a:t> </a:t>
            </a:r>
            <a:r>
              <a:rPr lang="en-GB" sz="2000" dirty="0" smtClean="0">
                <a:solidFill>
                  <a:srgbClr val="000000"/>
                </a:solidFill>
              </a:rPr>
              <a:t>and seven principles of good feedback practice,</a:t>
            </a:r>
            <a:r>
              <a:rPr lang="en-GB" sz="2000" b="1" dirty="0" smtClean="0">
                <a:solidFill>
                  <a:srgbClr val="000000"/>
                </a:solidFill>
              </a:rPr>
              <a:t> </a:t>
            </a:r>
            <a:r>
              <a:rPr lang="en-GB" sz="2000" i="1" dirty="0" smtClean="0">
                <a:solidFill>
                  <a:srgbClr val="000000"/>
                </a:solidFill>
              </a:rPr>
              <a:t>Studies in Higher Education (2006), Vol.31(2), 199-218.</a:t>
            </a:r>
            <a:endParaRPr lang="en-GB" sz="2000" i="1" dirty="0" smtClean="0"/>
          </a:p>
          <a:p>
            <a:pPr eaLnBrk="1" hangingPunct="1">
              <a:spcBef>
                <a:spcPts val="600"/>
              </a:spcBef>
              <a:buNone/>
            </a:pPr>
            <a:endParaRPr lang="en-GB"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7543800" cy="5746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5</a:t>
            </a:r>
          </a:p>
        </p:txBody>
      </p:sp>
      <p:sp>
        <p:nvSpPr>
          <p:cNvPr id="53251" name="Rectangle 3"/>
          <p:cNvSpPr>
            <a:spLocks noGrp="1" noChangeArrowheads="1"/>
          </p:cNvSpPr>
          <p:nvPr>
            <p:ph type="body" idx="1"/>
          </p:nvPr>
        </p:nvSpPr>
        <p:spPr>
          <a:xfrm>
            <a:off x="468313" y="1052737"/>
            <a:ext cx="8229600" cy="5329014"/>
          </a:xfrm>
        </p:spPr>
        <p:txBody>
          <a:bodyPr/>
          <a:lstStyle/>
          <a:p>
            <a:pPr eaLnBrk="1" hangingPunct="1">
              <a:buNone/>
            </a:pPr>
            <a:r>
              <a:rPr lang="en-GB" sz="2000" dirty="0" smtClean="0"/>
              <a:t>Price, M., Rust, C., Donovan, B., and Handley, K. with Bryant, R. (2012) </a:t>
            </a:r>
            <a:r>
              <a:rPr lang="en-GB" sz="2000" i="1" dirty="0" smtClean="0"/>
              <a:t>Assessment Literacy: the foundation for improving student learning</a:t>
            </a:r>
            <a:r>
              <a:rPr lang="en-GB" sz="2000" dirty="0" smtClean="0"/>
              <a:t>, Oxford: Oxford Centre for Staff and learning Development.</a:t>
            </a:r>
          </a:p>
          <a:p>
            <a:pPr eaLnBrk="1" hangingPunct="1">
              <a:buNone/>
            </a:pPr>
            <a:r>
              <a:rPr lang="en-GB" sz="2000" dirty="0" smtClean="0"/>
              <a:t>Sadler, D. R. (1989) Formative assessment and the design of instructional systems </a:t>
            </a:r>
            <a:r>
              <a:rPr lang="en-GB" sz="2000" i="1" dirty="0" smtClean="0"/>
              <a:t>Instructional Science </a:t>
            </a:r>
            <a:r>
              <a:rPr lang="en-GB" sz="2000" dirty="0" smtClean="0"/>
              <a:t>18, 119-144.</a:t>
            </a:r>
          </a:p>
          <a:p>
            <a:pPr eaLnBrk="1" hangingPunct="1">
              <a:buNone/>
            </a:pPr>
            <a:r>
              <a:rPr lang="en-GB" sz="2000" dirty="0" smtClean="0"/>
              <a:t>Sadler, D. R. (1998) Formative assessment: revisiting the territory </a:t>
            </a:r>
            <a:r>
              <a:rPr lang="en-GB" sz="2000" i="1" dirty="0" smtClean="0"/>
              <a:t>Assessment in Education: Principles, Policy and Practice </a:t>
            </a:r>
            <a:r>
              <a:rPr lang="en-GB" sz="2000" dirty="0" smtClean="0"/>
              <a:t>5, 77-84.</a:t>
            </a:r>
          </a:p>
          <a:p>
            <a:pPr eaLnBrk="1" hangingPunct="1">
              <a:buNone/>
            </a:pPr>
            <a:r>
              <a:rPr lang="en-GB" sz="2000" dirty="0" smtClean="0"/>
              <a:t>Pickford, R. and Brown, S. (2006) </a:t>
            </a:r>
            <a:r>
              <a:rPr lang="en-GB" sz="2000" i="1" dirty="0" smtClean="0"/>
              <a:t>Assessing skills and practice</a:t>
            </a:r>
            <a:r>
              <a:rPr lang="en-GB" sz="2000" dirty="0" smtClean="0"/>
              <a:t> London: Routledge.</a:t>
            </a:r>
          </a:p>
          <a:p>
            <a:pPr eaLnBrk="1" hangingPunct="1">
              <a:buNone/>
            </a:pPr>
            <a:r>
              <a:rPr lang="en-GB" sz="2000" dirty="0" smtClean="0"/>
              <a:t>QAA (2010) Masters Degree Characteristics </a:t>
            </a:r>
            <a:r>
              <a:rPr lang="en-GB" sz="2000" dirty="0" smtClean="0">
                <a:cs typeface="Times New Roman" pitchFamily="18" charset="0"/>
                <a:hlinkClick r:id="rId3"/>
              </a:rPr>
              <a:t>http://www.qaa.ac.uk/academicinfrastructure</a:t>
            </a:r>
            <a:endParaRPr lang="en-GB" sz="2000" dirty="0" smtClean="0">
              <a:cs typeface="Times New Roman" pitchFamily="18" charset="0"/>
            </a:endParaRPr>
          </a:p>
          <a:p>
            <a:pPr eaLnBrk="1" hangingPunct="1">
              <a:buNone/>
            </a:pPr>
            <a:r>
              <a:rPr lang="en-GB" sz="2000" dirty="0" smtClean="0">
                <a:cs typeface="Times New Roman" pitchFamily="18" charset="0"/>
              </a:rPr>
              <a:t>Race, P. (2001) </a:t>
            </a:r>
            <a:r>
              <a:rPr lang="en-GB" sz="2000" i="1" dirty="0" smtClean="0">
                <a:cs typeface="Times New Roman" pitchFamily="18" charset="0"/>
              </a:rPr>
              <a:t>A Briefing on Self, Peer &amp; Group Assessment</a:t>
            </a:r>
            <a:r>
              <a:rPr lang="en-GB" sz="2000" dirty="0" smtClean="0">
                <a:cs typeface="Times New Roman" pitchFamily="18" charset="0"/>
              </a:rPr>
              <a:t> in LTSN Generic Centre Assessment Series No 9 LTSN York.</a:t>
            </a:r>
            <a:r>
              <a:rPr lang="en-GB" sz="2000" dirty="0" smtClean="0"/>
              <a:t> </a:t>
            </a:r>
          </a:p>
          <a:p>
            <a:pPr eaLnBrk="1" hangingPunct="1">
              <a:buNone/>
            </a:pPr>
            <a:r>
              <a:rPr lang="en-GB" sz="2000" dirty="0" smtClean="0"/>
              <a:t>Race P. (2006) </a:t>
            </a:r>
            <a:r>
              <a:rPr lang="en-GB" sz="2000" i="1" dirty="0" smtClean="0"/>
              <a:t>The lecturer’s toolkit (3rd edition)</a:t>
            </a:r>
            <a:r>
              <a:rPr lang="en-GB" sz="2000" dirty="0" smtClean="0"/>
              <a:t> London: Routledge.</a:t>
            </a:r>
          </a:p>
          <a:p>
            <a:pPr eaLnBrk="1" hangingPunct="1"/>
            <a:endParaRPr lang="en-GB"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6</a:t>
            </a:r>
          </a:p>
        </p:txBody>
      </p:sp>
      <p:sp>
        <p:nvSpPr>
          <p:cNvPr id="40963" name="Rectangle 3"/>
          <p:cNvSpPr>
            <a:spLocks noGrp="1" noChangeArrowheads="1"/>
          </p:cNvSpPr>
          <p:nvPr>
            <p:ph type="body" idx="1"/>
          </p:nvPr>
        </p:nvSpPr>
        <p:spPr>
          <a:xfrm>
            <a:off x="428596" y="908720"/>
            <a:ext cx="8229600" cy="5634939"/>
          </a:xfrm>
        </p:spPr>
        <p:txBody>
          <a:bodyPr/>
          <a:lstStyle/>
          <a:p>
            <a:pPr eaLnBrk="1" hangingPunct="1">
              <a:lnSpc>
                <a:spcPct val="90000"/>
              </a:lnSpc>
              <a:buNone/>
            </a:pPr>
            <a:r>
              <a:rPr lang="en-GB" sz="1800" dirty="0" smtClean="0"/>
              <a:t>Race, P. and Pickford, R. (2007) </a:t>
            </a:r>
            <a:r>
              <a:rPr lang="en-GB" sz="1800" i="1" dirty="0" smtClean="0"/>
              <a:t>Making Teaching work: Teaching smarter in post-compulsory education</a:t>
            </a:r>
            <a:r>
              <a:rPr lang="en-GB" sz="1800" dirty="0" smtClean="0"/>
              <a:t>, London, Sage</a:t>
            </a:r>
          </a:p>
          <a:p>
            <a:pPr eaLnBrk="1" hangingPunct="1">
              <a:lnSpc>
                <a:spcPct val="90000"/>
              </a:lnSpc>
              <a:buNone/>
            </a:pPr>
            <a:r>
              <a:rPr lang="en-GB" sz="1800" dirty="0" smtClean="0"/>
              <a:t>Rust, C., Price, M. and O’Donovan, B. (2003). Improving students’ learning by developing their understanding of assessment criteria and processes. </a:t>
            </a:r>
            <a:r>
              <a:rPr lang="en-GB" sz="1800" i="1" dirty="0" smtClean="0"/>
              <a:t>Assessment and Evaluation in Higher Education. 28 (2), 147-164.</a:t>
            </a:r>
          </a:p>
          <a:p>
            <a:pPr eaLnBrk="1" hangingPunct="1">
              <a:lnSpc>
                <a:spcPct val="90000"/>
              </a:lnSpc>
              <a:buNone/>
            </a:pPr>
            <a:r>
              <a:rPr lang="en-GB" sz="1800" dirty="0" err="1" smtClean="0"/>
              <a:t>Sambell</a:t>
            </a:r>
            <a:r>
              <a:rPr lang="en-GB" sz="1800" dirty="0" smtClean="0"/>
              <a:t>, K., McDowell, L. and Montgomery, C. (2012) </a:t>
            </a:r>
            <a:r>
              <a:rPr lang="en-GB" sz="1800" i="1" dirty="0" smtClean="0"/>
              <a:t>Assessment for Learning in Higher Education</a:t>
            </a:r>
            <a:r>
              <a:rPr lang="en-GB" sz="1800" dirty="0" smtClean="0"/>
              <a:t> Abingdon, Routledge</a:t>
            </a:r>
          </a:p>
          <a:p>
            <a:pPr eaLnBrk="1" hangingPunct="1">
              <a:lnSpc>
                <a:spcPct val="90000"/>
              </a:lnSpc>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eaLnBrk="1" hangingPunct="1">
              <a:lnSpc>
                <a:spcPct val="90000"/>
              </a:lnSpc>
              <a:buNone/>
            </a:pPr>
            <a:r>
              <a:rPr lang="en-GB" sz="1800" dirty="0" smtClean="0"/>
              <a:t>Stefani, L and Carroll, J. (2001) A Briefing on Plagiarism http://www.ltsn.ac.uk/application.asp?app=resources.asp&amp;process=full_record&amp;section=generic&amp;id=10</a:t>
            </a:r>
          </a:p>
          <a:p>
            <a:pPr eaLnBrk="1" hangingPunct="1">
              <a:lnSpc>
                <a:spcPct val="90000"/>
              </a:lnSpc>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lnSpc>
                <a:spcPct val="90000"/>
              </a:lnSpc>
              <a:buNone/>
            </a:pPr>
            <a:r>
              <a:rPr lang="en-GB" sz="1800" dirty="0" smtClean="0"/>
              <a:t>Wharton, S. (2003) Defining appropriate criteria for the assessment of master's level TESOL Assignments, </a:t>
            </a:r>
            <a:r>
              <a:rPr lang="en-GB" sz="1800" i="1" dirty="0" smtClean="0"/>
              <a:t>Assessment &amp; Evaluation in Higher Education, 28(6), pp.649-664.</a:t>
            </a:r>
          </a:p>
          <a:p>
            <a:pPr eaLnBrk="1" hangingPunct="1">
              <a:lnSpc>
                <a:spcPct val="90000"/>
              </a:lnSpc>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To integrate assessment we need to realign it with the curriculum by:</a:t>
            </a:r>
          </a:p>
        </p:txBody>
      </p:sp>
      <p:sp>
        <p:nvSpPr>
          <p:cNvPr id="4096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r>
              <a:rPr lang="en-GB" dirty="0" smtClean="0"/>
              <a:t>Exploring ways in which assessment can be made integral to learning. </a:t>
            </a:r>
          </a:p>
          <a:p>
            <a:r>
              <a:rPr lang="en-GB" dirty="0" smtClean="0"/>
              <a:t>Constructively aligning (Biggs, 2003) assignments with planned learning outcomes and the curriculum taught;</a:t>
            </a:r>
          </a:p>
          <a:p>
            <a:r>
              <a:rPr lang="en-GB" dirty="0" smtClean="0"/>
              <a:t>Providing realistic tasks: students are likely to put more energy into and play fairer with assignments they see as authentic and worth bothering with.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3200" dirty="0" smtClean="0"/>
              <a:t>Strategies for ensuring assessment </a:t>
            </a:r>
            <a:r>
              <a:rPr lang="en-GB" sz="3200" i="1" dirty="0" smtClean="0"/>
              <a:t>is </a:t>
            </a:r>
            <a:r>
              <a:rPr lang="en-GB" sz="3200" dirty="0" smtClean="0"/>
              <a:t>for rather than </a:t>
            </a:r>
            <a:r>
              <a:rPr lang="en-GB" sz="3200" i="1" dirty="0" smtClean="0"/>
              <a:t>of</a:t>
            </a:r>
            <a:r>
              <a:rPr lang="en-GB" sz="3200" dirty="0" smtClean="0"/>
              <a:t> learning</a:t>
            </a:r>
          </a:p>
        </p:txBody>
      </p:sp>
      <p:sp>
        <p:nvSpPr>
          <p:cNvPr id="39939" name="Rectangle 3"/>
          <p:cNvSpPr>
            <a:spLocks noGrp="1" noChangeArrowheads="1"/>
          </p:cNvSpPr>
          <p:nvPr>
            <p:ph type="body" idx="1"/>
          </p:nvPr>
        </p:nvSpPr>
        <p:spPr>
          <a:xfrm>
            <a:off x="457200" y="1371600"/>
            <a:ext cx="8229600" cy="4754563"/>
          </a:xfrm>
          <a:noFill/>
          <a:ln>
            <a:noFill/>
          </a:ln>
        </p:spPr>
        <p:txBody>
          <a:bodyPr vert="horz" wrap="square" lIns="91440" tIns="45720" rIns="91440" bIns="45720" numCol="1" anchor="t" anchorCtr="0" compatLnSpc="1">
            <a:prstTxWarp prst="textNoShape">
              <a:avLst/>
            </a:prstTxWarp>
          </a:bodyPr>
          <a:lstStyle/>
          <a:p>
            <a:r>
              <a:rPr lang="en-GB" dirty="0" smtClean="0"/>
              <a:t>It needs to be built-in rather than bolt-on;</a:t>
            </a:r>
          </a:p>
          <a:p>
            <a:r>
              <a:rPr lang="en-GB" dirty="0" smtClean="0"/>
              <a:t>Assignments need to be authentic, that is, assessing learning that is identified in the learning outcomes;</a:t>
            </a:r>
          </a:p>
          <a:p>
            <a:r>
              <a:rPr lang="en-GB" dirty="0" smtClean="0"/>
              <a:t>Learning outcomes need to be designed to be specific, measurable, achievable, realistic and time-constrained (SMART);</a:t>
            </a:r>
          </a:p>
          <a:p>
            <a:r>
              <a:rPr lang="en-GB" dirty="0" smtClean="0"/>
              <a:t>The assessment strategy should make sure that assignments are fit-for-purpose.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Twelve questions on assessment. You can:</a:t>
            </a:r>
            <a:endParaRPr lang="en-GB" sz="3200" dirty="0"/>
          </a:p>
        </p:txBody>
      </p:sp>
      <p:sp>
        <p:nvSpPr>
          <p:cNvPr id="3" name="Content Placeholder 2"/>
          <p:cNvSpPr>
            <a:spLocks noGrp="1"/>
          </p:cNvSpPr>
          <p:nvPr>
            <p:ph idx="1"/>
          </p:nvPr>
        </p:nvSpPr>
        <p:spPr/>
        <p:txBody>
          <a:bodyPr/>
          <a:lstStyle/>
          <a:p>
            <a:r>
              <a:rPr lang="en-GB" dirty="0" smtClean="0"/>
              <a:t>Use these to help to design an authentic assessment approach at course design stage;</a:t>
            </a:r>
          </a:p>
          <a:p>
            <a:r>
              <a:rPr lang="en-GB" dirty="0" smtClean="0"/>
              <a:t>Use them also as an aid to curriculum refreshment activity and prior to periodic review.</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FF000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FF000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FF000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practice (or an integration of the two)? </a:t>
            </a:r>
          </a:p>
          <a:p>
            <a:pPr>
              <a:buSzPct val="100000"/>
              <a:buFont typeface="+mj-lt"/>
              <a:buAutoNum type="arabicPeriod"/>
            </a:pP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FF000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FF000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FF000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FF000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FF0000"/>
                </a:solidFill>
              </a:rPr>
              <a:t>Inclusivity</a:t>
            </a:r>
            <a:r>
              <a:rPr lang="en-GB" sz="26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600" dirty="0" smtClean="0">
                <a:solidFill>
                  <a:srgbClr val="FF000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3312</Words>
  <Application>Microsoft Office PowerPoint</Application>
  <PresentationFormat>On-screen Show (4:3)</PresentationFormat>
  <Paragraphs>252</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LeedsMet template</vt:lpstr>
      <vt:lpstr>Assessment matters University of Leiden  30 November 2012  </vt:lpstr>
      <vt:lpstr>1. How to lead assessment for learning in universities</vt:lpstr>
      <vt:lpstr>Why is assessment such a big issue?</vt:lpstr>
      <vt:lpstr>To integrate assessment we need to realign it with the curriculum by:</vt:lpstr>
      <vt:lpstr>Strategies for ensuring assessment is for rather than of learning</vt:lpstr>
      <vt:lpstr>Twelve questions on assessment. You can:</vt:lpstr>
      <vt:lpstr>Slide 7</vt:lpstr>
      <vt:lpstr>Slide 8</vt:lpstr>
      <vt:lpstr>Slide 9</vt:lpstr>
      <vt:lpstr>Slide 10</vt:lpstr>
      <vt:lpstr>Good feedback practice: </vt:lpstr>
      <vt:lpstr>Encouraging students to take assessment more seriously</vt:lpstr>
      <vt:lpstr>Making assessment work well</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Conclusions to part one</vt:lpstr>
      <vt:lpstr>Slide 19</vt:lpstr>
      <vt:lpstr>Part 3: Differentiating Masters level and undergraduate level assessment</vt:lpstr>
      <vt:lpstr>The context for reviewing M-level assessment</vt:lpstr>
      <vt:lpstr>At Masters level, assessment really matters!</vt:lpstr>
      <vt:lpstr>Higher education providers may offer a Master's degree with the specific intention of:</vt:lpstr>
      <vt:lpstr>QAA in Scotland: guidance on level 11 qualifications (I like this)</vt:lpstr>
      <vt:lpstr>Typically, holders of the qualification will be able to:</vt:lpstr>
      <vt:lpstr>My questions: mapping the student experience at Master’s Level </vt:lpstr>
      <vt:lpstr>Assimilate has been a 3-year NTFS funded project</vt:lpstr>
      <vt:lpstr>Emergent outcomes</vt:lpstr>
      <vt:lpstr>Good practice M-level Assessment examples include:</vt:lpstr>
      <vt:lpstr>Other learning points</vt:lpstr>
      <vt:lpstr>Selected references and further reading (1)</vt:lpstr>
      <vt:lpstr>Useful references: 2</vt:lpstr>
      <vt:lpstr>Useful references 3</vt:lpstr>
      <vt:lpstr>Useful references 4</vt:lpstr>
      <vt:lpstr>Useful references 5</vt:lpstr>
      <vt:lpstr>Useful references 6</vt:lpstr>
      <vt:lpstr>These and other slides will be available on my website at www.sally-brown.net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2012-11-29T21:31:41Z</dcterms:modified>
</cp:coreProperties>
</file>