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39"/>
  </p:notesMasterIdLst>
  <p:handoutMasterIdLst>
    <p:handoutMasterId r:id="rId40"/>
  </p:handoutMasterIdLst>
  <p:sldIdLst>
    <p:sldId id="261" r:id="rId2"/>
    <p:sldId id="478" r:id="rId3"/>
    <p:sldId id="432" r:id="rId4"/>
    <p:sldId id="459" r:id="rId5"/>
    <p:sldId id="458" r:id="rId6"/>
    <p:sldId id="477" r:id="rId7"/>
    <p:sldId id="473" r:id="rId8"/>
    <p:sldId id="474" r:id="rId9"/>
    <p:sldId id="475" r:id="rId10"/>
    <p:sldId id="476" r:id="rId11"/>
    <p:sldId id="435" r:id="rId12"/>
    <p:sldId id="460" r:id="rId13"/>
    <p:sldId id="461" r:id="rId14"/>
    <p:sldId id="463" r:id="rId15"/>
    <p:sldId id="464" r:id="rId16"/>
    <p:sldId id="465" r:id="rId17"/>
    <p:sldId id="466" r:id="rId18"/>
    <p:sldId id="467" r:id="rId19"/>
    <p:sldId id="479" r:id="rId20"/>
    <p:sldId id="480" r:id="rId21"/>
    <p:sldId id="481" r:id="rId22"/>
    <p:sldId id="482" r:id="rId23"/>
    <p:sldId id="483" r:id="rId24"/>
    <p:sldId id="484" r:id="rId25"/>
    <p:sldId id="485" r:id="rId26"/>
    <p:sldId id="486" r:id="rId27"/>
    <p:sldId id="487" r:id="rId28"/>
    <p:sldId id="488" r:id="rId29"/>
    <p:sldId id="489" r:id="rId30"/>
    <p:sldId id="490" r:id="rId31"/>
    <p:sldId id="491" r:id="rId32"/>
    <p:sldId id="468" r:id="rId33"/>
    <p:sldId id="469" r:id="rId34"/>
    <p:sldId id="470" r:id="rId35"/>
    <p:sldId id="471" r:id="rId36"/>
    <p:sldId id="492" r:id="rId37"/>
    <p:sldId id="430" r:id="rId38"/>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9" autoAdjust="0"/>
    <p:restoredTop sz="95663" autoAdjust="0"/>
  </p:normalViewPr>
  <p:slideViewPr>
    <p:cSldViewPr showGuides="1">
      <p:cViewPr>
        <p:scale>
          <a:sx n="50" d="100"/>
          <a:sy n="50" d="100"/>
        </p:scale>
        <p:origin x="-1002" y="-18"/>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446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dirty="0"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smtClean="0"/>
          </a:p>
        </p:txBody>
      </p:sp>
      <p:sp>
        <p:nvSpPr>
          <p:cNvPr id="82948" name="Slide Number Placeholder 3"/>
          <p:cNvSpPr>
            <a:spLocks noGrp="1"/>
          </p:cNvSpPr>
          <p:nvPr>
            <p:ph type="sldNum" sz="quarter" idx="5"/>
          </p:nvPr>
        </p:nvSpPr>
        <p:spPr>
          <a:noFill/>
        </p:spPr>
        <p:txBody>
          <a:bodyPr/>
          <a:lstStyle/>
          <a:p>
            <a:fld id="{D1E68E61-4586-4D56-9299-A3854F081829}"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endParaRPr lang="en-US" smtClean="0"/>
          </a:p>
        </p:txBody>
      </p:sp>
      <p:sp>
        <p:nvSpPr>
          <p:cNvPr id="86020" name="Slide Number Placeholder 3"/>
          <p:cNvSpPr>
            <a:spLocks noGrp="1"/>
          </p:cNvSpPr>
          <p:nvPr>
            <p:ph type="sldNum" sz="quarter" idx="5"/>
          </p:nvPr>
        </p:nvSpPr>
        <p:spPr>
          <a:noFill/>
        </p:spPr>
        <p:txBody>
          <a:bodyPr/>
          <a:lstStyle/>
          <a:p>
            <a:fld id="{27E716F2-2730-423D-87BA-8C8E19FF1A47}" type="slidenum">
              <a:rPr lang="en-US" smtClean="0"/>
              <a:pPr/>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smtClean="0"/>
          </a:p>
        </p:txBody>
      </p:sp>
      <p:sp>
        <p:nvSpPr>
          <p:cNvPr id="87044" name="Slide Number Placeholder 3"/>
          <p:cNvSpPr>
            <a:spLocks noGrp="1"/>
          </p:cNvSpPr>
          <p:nvPr>
            <p:ph type="sldNum" sz="quarter" idx="5"/>
          </p:nvPr>
        </p:nvSpPr>
        <p:spPr>
          <a:noFill/>
        </p:spPr>
        <p:txBody>
          <a:bodyPr/>
          <a:lstStyle/>
          <a:p>
            <a:fld id="{12F969DC-56BB-43BB-B20A-0B73DF3F535C}" type="slidenum">
              <a:rPr lang="en-US" smtClean="0"/>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smtClean="0"/>
          </a:p>
        </p:txBody>
      </p:sp>
      <p:sp>
        <p:nvSpPr>
          <p:cNvPr id="88068" name="Slide Number Placeholder 3"/>
          <p:cNvSpPr>
            <a:spLocks noGrp="1"/>
          </p:cNvSpPr>
          <p:nvPr>
            <p:ph type="sldNum" sz="quarter" idx="5"/>
          </p:nvPr>
        </p:nvSpPr>
        <p:spPr>
          <a:noFill/>
        </p:spPr>
        <p:txBody>
          <a:bodyPr/>
          <a:lstStyle/>
          <a:p>
            <a:fld id="{A658B7A1-86EC-48E8-B172-ED9F5122156A}" type="slidenum">
              <a:rPr lang="en-US" smtClean="0"/>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endParaRPr lang="en-US" smtClean="0"/>
          </a:p>
        </p:txBody>
      </p:sp>
      <p:sp>
        <p:nvSpPr>
          <p:cNvPr id="89092" name="Slide Number Placeholder 3"/>
          <p:cNvSpPr>
            <a:spLocks noGrp="1"/>
          </p:cNvSpPr>
          <p:nvPr>
            <p:ph type="sldNum" sz="quarter" idx="5"/>
          </p:nvPr>
        </p:nvSpPr>
        <p:spPr>
          <a:noFill/>
        </p:spPr>
        <p:txBody>
          <a:bodyPr/>
          <a:lstStyle/>
          <a:p>
            <a:fld id="{18B058E6-0B89-4628-AFFD-99B0BB0D493F}" type="slidenum">
              <a:rPr lang="en-US" smtClean="0"/>
              <a:pPr/>
              <a:t>17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US" smtClean="0"/>
          </a:p>
        </p:txBody>
      </p:sp>
      <p:sp>
        <p:nvSpPr>
          <p:cNvPr id="90116" name="Slide Number Placeholder 3"/>
          <p:cNvSpPr>
            <a:spLocks noGrp="1"/>
          </p:cNvSpPr>
          <p:nvPr>
            <p:ph type="sldNum" sz="quarter" idx="5"/>
          </p:nvPr>
        </p:nvSpPr>
        <p:spPr>
          <a:noFill/>
        </p:spPr>
        <p:txBody>
          <a:bodyPr/>
          <a:lstStyle/>
          <a:p>
            <a:fld id="{3A33D193-99A9-42CE-9538-4DE462C94E27}" type="slidenum">
              <a:rPr lang="en-US" smtClean="0"/>
              <a:pPr/>
              <a:t>18</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67ADCB8-16BB-4638-8903-33EF27277087}" type="slidenum">
              <a:rPr lang="en-US" smtClean="0">
                <a:solidFill>
                  <a:srgbClr val="000000"/>
                </a:solidFill>
              </a:rPr>
              <a:pPr/>
              <a:t>21</a:t>
            </a:fld>
            <a:endParaRPr lang="en-US" smtClean="0">
              <a:solidFill>
                <a:srgbClr val="000000"/>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solidFill>
                  <a:srgbClr val="000000"/>
                </a:solidFill>
              </a:rPr>
              <a:pPr/>
              <a:t>22</a:t>
            </a:fld>
            <a:endParaRPr lang="en-US" smtClean="0">
              <a:solidFill>
                <a:srgbClr val="000000"/>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solidFill>
                  <a:srgbClr val="000000"/>
                </a:solidFill>
              </a:rPr>
              <a:pPr/>
              <a:t>23</a:t>
            </a:fld>
            <a:endParaRPr lang="en-US" smtClean="0">
              <a:solidFill>
                <a:srgbClr val="000000"/>
              </a:solidFil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solidFill>
                  <a:srgbClr val="000000"/>
                </a:solidFill>
              </a:rPr>
              <a:pPr/>
              <a:t>24</a:t>
            </a:fld>
            <a:endParaRPr lang="en-US" smtClean="0">
              <a:solidFill>
                <a:srgbClr val="000000"/>
              </a:solidFil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solidFill>
                  <a:srgbClr val="000000"/>
                </a:solidFill>
              </a:rPr>
              <a:pPr/>
              <a:t>25</a:t>
            </a:fld>
            <a:endParaRPr lang="en-US" smtClean="0">
              <a:solidFill>
                <a:srgbClr val="000000"/>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67B8A57F-9FBD-4C2A-87A0-1708C64EF946}" type="slidenum">
              <a:rPr lang="en-US" smtClean="0">
                <a:solidFill>
                  <a:srgbClr val="000000"/>
                </a:solidFill>
              </a:rPr>
              <a:pPr/>
              <a:t>26</a:t>
            </a:fld>
            <a:endParaRPr lang="en-US" smtClean="0">
              <a:solidFill>
                <a:srgbClr val="000000"/>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843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52806D6B-B3C3-4BDB-9C11-A990A1413036}" type="slidenum">
              <a:rPr lang="en-US" sz="1200" smtClean="0"/>
              <a:pPr/>
              <a:t>27</a:t>
            </a:fld>
            <a:endParaRPr lang="en-US" sz="120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a:ln/>
        </p:spPr>
      </p:sp>
      <p:sp>
        <p:nvSpPr>
          <p:cNvPr id="2048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2048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F722F81-143B-4456-AF37-A3861C563B17}" type="slidenum">
              <a:rPr lang="en-US" sz="1200" smtClean="0"/>
              <a:pPr/>
              <a:t>28</a:t>
            </a:fld>
            <a:endParaRPr lang="en-US" sz="120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31</a:t>
            </a:fld>
            <a:endParaRPr lang="en-US">
              <a:solidFill>
                <a:srgbClr val="000000"/>
              </a:solidFill>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p:spPr>
        <p:txBody>
          <a:bodyPr/>
          <a:lstStyle/>
          <a:p>
            <a:endParaRPr lang="en-US" smtClean="0"/>
          </a:p>
        </p:txBody>
      </p:sp>
      <p:sp>
        <p:nvSpPr>
          <p:cNvPr id="91140" name="Slide Number Placeholder 3"/>
          <p:cNvSpPr>
            <a:spLocks noGrp="1"/>
          </p:cNvSpPr>
          <p:nvPr>
            <p:ph type="sldNum" sz="quarter" idx="5"/>
          </p:nvPr>
        </p:nvSpPr>
        <p:spPr>
          <a:noFill/>
        </p:spPr>
        <p:txBody>
          <a:bodyPr/>
          <a:lstStyle/>
          <a:p>
            <a:fld id="{B34892BB-9A1A-4F04-B66C-A4C35C99F77A}" type="slidenum">
              <a:rPr lang="en-US" smtClean="0"/>
              <a:pPr/>
              <a:t>32</a:t>
            </a:fld>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a:ln/>
        </p:spPr>
        <p:txBody>
          <a:bodyPr/>
          <a:lstStyle/>
          <a:p>
            <a:endParaRPr lang="en-US" smtClean="0"/>
          </a:p>
        </p:txBody>
      </p:sp>
      <p:sp>
        <p:nvSpPr>
          <p:cNvPr id="92164" name="Slide Number Placeholder 3"/>
          <p:cNvSpPr>
            <a:spLocks noGrp="1"/>
          </p:cNvSpPr>
          <p:nvPr>
            <p:ph type="sldNum" sz="quarter" idx="5"/>
          </p:nvPr>
        </p:nvSpPr>
        <p:spPr>
          <a:noFill/>
        </p:spPr>
        <p:txBody>
          <a:bodyPr/>
          <a:lstStyle/>
          <a:p>
            <a:fld id="{077AA6A1-E319-412F-A9F2-8AA260277A1D}" type="slidenum">
              <a:rPr lang="en-US" smtClean="0"/>
              <a:pPr/>
              <a:t>33</a:t>
            </a:fld>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ln/>
        </p:spPr>
      </p:sp>
      <p:sp>
        <p:nvSpPr>
          <p:cNvPr id="93187" name="Notes Placeholder 2"/>
          <p:cNvSpPr>
            <a:spLocks noGrp="1"/>
          </p:cNvSpPr>
          <p:nvPr>
            <p:ph type="body" idx="1"/>
          </p:nvPr>
        </p:nvSpPr>
        <p:spPr>
          <a:noFill/>
          <a:ln/>
        </p:spPr>
        <p:txBody>
          <a:bodyPr/>
          <a:lstStyle/>
          <a:p>
            <a:endParaRPr lang="en-US" smtClean="0"/>
          </a:p>
        </p:txBody>
      </p:sp>
      <p:sp>
        <p:nvSpPr>
          <p:cNvPr id="93188" name="Slide Number Placeholder 3"/>
          <p:cNvSpPr>
            <a:spLocks noGrp="1"/>
          </p:cNvSpPr>
          <p:nvPr>
            <p:ph type="sldNum" sz="quarter" idx="5"/>
          </p:nvPr>
        </p:nvSpPr>
        <p:spPr>
          <a:noFill/>
        </p:spPr>
        <p:txBody>
          <a:bodyPr/>
          <a:lstStyle/>
          <a:p>
            <a:fld id="{75FFA922-D389-411C-BA7B-188B90746D95}" type="slidenum">
              <a:rPr lang="en-US" smtClean="0"/>
              <a:pPr/>
              <a:t>34</a:t>
            </a:fld>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ln/>
        </p:spPr>
      </p:sp>
      <p:sp>
        <p:nvSpPr>
          <p:cNvPr id="94211" name="Notes Placeholder 2"/>
          <p:cNvSpPr>
            <a:spLocks noGrp="1"/>
          </p:cNvSpPr>
          <p:nvPr>
            <p:ph type="body" idx="1"/>
          </p:nvPr>
        </p:nvSpPr>
        <p:spPr>
          <a:noFill/>
          <a:ln/>
        </p:spPr>
        <p:txBody>
          <a:bodyPr/>
          <a:lstStyle/>
          <a:p>
            <a:endParaRPr lang="en-US" smtClean="0"/>
          </a:p>
        </p:txBody>
      </p:sp>
      <p:sp>
        <p:nvSpPr>
          <p:cNvPr id="94212" name="Slide Number Placeholder 3"/>
          <p:cNvSpPr>
            <a:spLocks noGrp="1"/>
          </p:cNvSpPr>
          <p:nvPr>
            <p:ph type="sldNum" sz="quarter" idx="5"/>
          </p:nvPr>
        </p:nvSpPr>
        <p:spPr>
          <a:noFill/>
        </p:spPr>
        <p:txBody>
          <a:bodyPr/>
          <a:lstStyle/>
          <a:p>
            <a:fld id="{5F158B58-F3B5-4E76-84DB-D003C9E1AC29}" type="slidenum">
              <a:rPr lang="en-US" smtClean="0"/>
              <a:pPr/>
              <a:t>35</a:t>
            </a:fld>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804E1C47-CF6E-4BB5-81F5-6D7484812878}" type="slidenum">
              <a:rPr lang="en-US" smtClean="0">
                <a:solidFill>
                  <a:srgbClr val="000000"/>
                </a:solidFill>
              </a:rPr>
              <a:pPr/>
              <a:t>36</a:t>
            </a:fld>
            <a:endParaRPr lang="en-US" smtClean="0">
              <a:solidFill>
                <a:srgbClr val="000000"/>
              </a:solidFill>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37</a:t>
            </a:fld>
            <a:endParaRPr lang="en-US">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p:spPr>
        <p:txBody>
          <a:bodyPr/>
          <a:lstStyle/>
          <a:p>
            <a:endParaRPr lang="en-US" dirty="0" smtClean="0"/>
          </a:p>
        </p:txBody>
      </p:sp>
      <p:sp>
        <p:nvSpPr>
          <p:cNvPr id="81924" name="Slide Number Placeholder 3"/>
          <p:cNvSpPr>
            <a:spLocks noGrp="1"/>
          </p:cNvSpPr>
          <p:nvPr>
            <p:ph type="sldNum" sz="quarter" idx="5"/>
          </p:nvPr>
        </p:nvSpPr>
        <p:spPr>
          <a:noFill/>
        </p:spPr>
        <p:txBody>
          <a:bodyPr/>
          <a:lstStyle/>
          <a:p>
            <a:fld id="{3F582650-0C7F-4E01-A510-F0374614823A}" type="slidenum">
              <a:rPr lang="en-US" smtClean="0"/>
              <a:pPr/>
              <a:t>4</a:t>
            </a:fld>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p:spPr>
        <p:txBody>
          <a:bodyPr/>
          <a:lstStyle/>
          <a:p>
            <a:endParaRPr lang="en-US" dirty="0" smtClean="0"/>
          </a:p>
        </p:txBody>
      </p:sp>
      <p:sp>
        <p:nvSpPr>
          <p:cNvPr id="80900" name="Slide Number Placeholder 3"/>
          <p:cNvSpPr>
            <a:spLocks noGrp="1"/>
          </p:cNvSpPr>
          <p:nvPr>
            <p:ph type="sldNum" sz="quarter" idx="5"/>
          </p:nvPr>
        </p:nvSpPr>
        <p:spPr>
          <a:noFill/>
        </p:spPr>
        <p:txBody>
          <a:bodyPr/>
          <a:lstStyle/>
          <a:p>
            <a:fld id="{CE1A4F27-89B4-40E2-A8A1-256C50EB21D1}" type="slidenum">
              <a:rPr lang="en-US" smtClean="0"/>
              <a:pPr/>
              <a:t>5</a:t>
            </a:fld>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geography.org.uk/download/GA_PRGTIPBrooksMLevelCriteria.pdf"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qaa.ac.uk/academicinfrastructure"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Assessment matters</a:t>
            </a:r>
            <a:br>
              <a:rPr lang="en-GB" sz="3600" dirty="0" smtClean="0"/>
            </a:br>
            <a:r>
              <a:rPr lang="en-GB" sz="3600" dirty="0" smtClean="0"/>
              <a:t>University of Leiden</a:t>
            </a:r>
            <a:r>
              <a:rPr lang="en-GB" sz="3600" dirty="0" smtClean="0"/>
              <a:t/>
            </a:r>
            <a:br>
              <a:rPr lang="en-GB" sz="3600" dirty="0" smtClean="0"/>
            </a:br>
            <a:r>
              <a:rPr lang="en-GB" sz="3600" dirty="0" smtClean="0"/>
              <a:t/>
            </a:r>
            <a:br>
              <a:rPr lang="en-GB" sz="3600" dirty="0" smtClean="0"/>
            </a:br>
            <a:r>
              <a:rPr lang="en-GB" sz="1800" dirty="0" smtClean="0"/>
              <a:t>30 November 2012 </a:t>
            </a:r>
            <a:br>
              <a:rPr lang="en-GB" sz="1800" dirty="0" smtClean="0"/>
            </a:br>
            <a:endParaRPr lang="en-GB" sz="1800" dirty="0" smtClean="0"/>
          </a:p>
        </p:txBody>
      </p:sp>
      <p:sp>
        <p:nvSpPr>
          <p:cNvPr id="15362" name="Rectangle 3"/>
          <p:cNvSpPr>
            <a:spLocks noGrp="1" noChangeArrowheads="1"/>
          </p:cNvSpPr>
          <p:nvPr>
            <p:ph type="subTitle" idx="1"/>
          </p:nvPr>
        </p:nvSpPr>
        <p:spPr>
          <a:xfrm>
            <a:off x="357158" y="3140968"/>
            <a:ext cx="6878667" cy="2453382"/>
          </a:xfrm>
        </p:spPr>
        <p:txBody>
          <a:bodyPr/>
          <a:lstStyle/>
          <a:p>
            <a:pPr algn="ctr" eaLnBrk="1" hangingPunct="1"/>
            <a:r>
              <a:rPr lang="en-GB" sz="2400" dirty="0" smtClean="0"/>
              <a:t>Sally Brown</a:t>
            </a:r>
          </a:p>
          <a:p>
            <a:pPr algn="ctr" eaLnBrk="1" hangingPunct="1"/>
            <a:r>
              <a:rPr lang="en-GB" sz="2400" dirty="0" smtClean="0">
                <a:hlinkClick r:id="rId3"/>
              </a:rPr>
              <a:t>http://sally-brown.net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 &amp; Honorary Fellow, University of Northumbria</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775" y="304801"/>
            <a:ext cx="8605838" cy="5562600"/>
          </a:xfrm>
        </p:spPr>
        <p:txBody>
          <a:bodyPr/>
          <a:lstStyle/>
          <a:p>
            <a:pPr marL="531813" lvl="0" indent="-531813">
              <a:buSzPct val="100000"/>
              <a:buFont typeface="+mj-lt"/>
              <a:buAutoNum type="arabicPeriod" startAt="10"/>
            </a:pPr>
            <a:r>
              <a:rPr lang="en-GB" sz="2600" dirty="0" smtClean="0">
                <a:solidFill>
                  <a:srgbClr val="FF0000"/>
                </a:solidFill>
              </a:rPr>
              <a:t>Feedback</a:t>
            </a:r>
            <a:r>
              <a:rPr lang="en-GB" sz="2600" dirty="0" smtClean="0"/>
              <a:t>: how fast can you provide it and what assurances can you give to students about its usefulness and ability to feed into future assignments?</a:t>
            </a:r>
          </a:p>
          <a:p>
            <a:pPr marL="531813" lvl="0" indent="-531813">
              <a:buSzPct val="100000"/>
              <a:buFont typeface="+mj-lt"/>
              <a:buAutoNum type="arabicPeriod" startAt="10"/>
            </a:pPr>
            <a:r>
              <a:rPr lang="en-GB" sz="2600" dirty="0" smtClean="0">
                <a:solidFill>
                  <a:srgbClr val="FF0000"/>
                </a:solidFill>
              </a:rPr>
              <a:t>Quality assurance</a:t>
            </a:r>
            <a:r>
              <a:rPr lang="en-GB" sz="2600" dirty="0" smtClean="0"/>
              <a:t>: are you able to demonstrate that your assessment is fair, consistent and reliable? Will external scrutineers recognise the integrity of the assessment process?</a:t>
            </a:r>
          </a:p>
          <a:p>
            <a:pPr marL="531813" lvl="0" indent="-531813">
              <a:buSzPct val="100000"/>
              <a:buFont typeface="+mj-lt"/>
              <a:buAutoNum type="arabicPeriod" startAt="10"/>
            </a:pPr>
            <a:r>
              <a:rPr lang="en-GB" sz="2600" dirty="0" smtClean="0">
                <a:solidFill>
                  <a:srgbClr val="FF0000"/>
                </a:solidFill>
              </a:rPr>
              <a:t>Technology</a:t>
            </a:r>
            <a:r>
              <a:rPr lang="en-GB" sz="2600" dirty="0" smtClean="0"/>
              <a:t>: are you using computer aided assessment where it is most useful (for drills and checking learning) enabling assessor time to be used most effectively where judgment is required?</a:t>
            </a:r>
          </a:p>
          <a:p>
            <a:pPr>
              <a:buSzPct val="100000"/>
              <a:buFont typeface="+mj-lt"/>
              <a:buAutoNum type="arabicPeriod" startAt="10"/>
            </a:pPr>
            <a:endParaRPr lang="en-GB" sz="2600"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noFill/>
          <a:ln>
            <a:noFill/>
          </a:ln>
        </p:spPr>
        <p:txBody>
          <a:bodyPr vert="horz" wrap="square" lIns="91440" tIns="45720" rIns="91440" bIns="45720" numCol="1" anchor="b" anchorCtr="0" compatLnSpc="1">
            <a:prstTxWarp prst="textNoShape">
              <a:avLst/>
            </a:prstTxWarp>
          </a:bodyPr>
          <a:lstStyle/>
          <a:p>
            <a:r>
              <a:rPr lang="en-GB" sz="3200" dirty="0" smtClean="0"/>
              <a:t>Good feedback practice:</a:t>
            </a:r>
            <a:br>
              <a:rPr lang="en-GB" sz="3200" dirty="0" smtClean="0"/>
            </a:br>
            <a:endParaRPr lang="en-US" sz="3200" dirty="0" smtClean="0"/>
          </a:p>
        </p:txBody>
      </p:sp>
      <p:sp>
        <p:nvSpPr>
          <p:cNvPr id="16387" name="Rectangle 3"/>
          <p:cNvSpPr>
            <a:spLocks noGrp="1" noChangeArrowheads="1"/>
          </p:cNvSpPr>
          <p:nvPr>
            <p:ph type="body" idx="4294967295"/>
          </p:nvPr>
        </p:nvSpPr>
        <p:spPr>
          <a:xfrm>
            <a:off x="468313" y="1412875"/>
            <a:ext cx="8229600" cy="5111750"/>
          </a:xfrm>
        </p:spPr>
        <p:txBody>
          <a:bodyPr/>
          <a:lstStyle/>
          <a:p>
            <a:pPr marL="361950" indent="-361950">
              <a:lnSpc>
                <a:spcPct val="80000"/>
              </a:lnSpc>
              <a:buFont typeface="Wingdings" pitchFamily="2" charset="2"/>
              <a:buNone/>
            </a:pPr>
            <a:r>
              <a:rPr lang="en-US" sz="2400" dirty="0" smtClean="0"/>
              <a:t>1. Helps clarify what good performance is (goals, criteria, expected standards);</a:t>
            </a:r>
          </a:p>
          <a:p>
            <a:pPr marL="361950" indent="-361950">
              <a:spcBef>
                <a:spcPct val="0"/>
              </a:spcBef>
              <a:buFont typeface="Wingdings" pitchFamily="2" charset="2"/>
              <a:buNone/>
            </a:pPr>
            <a:r>
              <a:rPr lang="en-US" sz="2400" dirty="0" smtClean="0"/>
              <a:t>2. Facilitates the development of self-assessment (reflection) in learning;</a:t>
            </a:r>
          </a:p>
          <a:p>
            <a:pPr marL="361950" indent="-361950">
              <a:spcBef>
                <a:spcPct val="0"/>
              </a:spcBef>
              <a:buFont typeface="Wingdings" pitchFamily="2" charset="2"/>
              <a:buNone/>
            </a:pPr>
            <a:r>
              <a:rPr lang="en-US" sz="2400" dirty="0" smtClean="0"/>
              <a:t>3. Delivers high quality information to students about their learning;</a:t>
            </a:r>
          </a:p>
          <a:p>
            <a:pPr marL="361950" indent="-361950">
              <a:spcBef>
                <a:spcPct val="0"/>
              </a:spcBef>
              <a:buFont typeface="Wingdings" pitchFamily="2" charset="2"/>
              <a:buNone/>
            </a:pPr>
            <a:r>
              <a:rPr lang="en-US" sz="2400" dirty="0" smtClean="0"/>
              <a:t>4. Encourages teacher and peer dialogue around learning;</a:t>
            </a:r>
          </a:p>
          <a:p>
            <a:pPr marL="361950" indent="-361950">
              <a:spcBef>
                <a:spcPct val="0"/>
              </a:spcBef>
              <a:buFont typeface="Wingdings" pitchFamily="2" charset="2"/>
              <a:buNone/>
            </a:pPr>
            <a:r>
              <a:rPr lang="en-US" sz="2400" dirty="0" smtClean="0"/>
              <a:t>5. Encourages positive motivational beliefs and self-esteem;</a:t>
            </a:r>
          </a:p>
          <a:p>
            <a:pPr marL="361950" indent="-361950">
              <a:spcBef>
                <a:spcPct val="0"/>
              </a:spcBef>
              <a:buFont typeface="Wingdings" pitchFamily="2" charset="2"/>
              <a:buNone/>
            </a:pPr>
            <a:r>
              <a:rPr lang="en-US" sz="2400" dirty="0" smtClean="0"/>
              <a:t>6. Provides opportunities to close the gap between current and desired performance;</a:t>
            </a:r>
          </a:p>
          <a:p>
            <a:pPr marL="361950" indent="-361950">
              <a:spcBef>
                <a:spcPct val="0"/>
              </a:spcBef>
              <a:buFont typeface="Wingdings" pitchFamily="2" charset="2"/>
              <a:buNone/>
            </a:pPr>
            <a:r>
              <a:rPr lang="en-US" sz="2400" dirty="0" smtClean="0"/>
              <a:t>7. Provides information to teachers that can be used to help shape the teaching. (</a:t>
            </a:r>
            <a:r>
              <a:rPr lang="en-US" sz="2400" dirty="0" err="1" smtClean="0"/>
              <a:t>Nicol</a:t>
            </a:r>
            <a:r>
              <a:rPr lang="en-US" sz="2400" dirty="0" smtClean="0"/>
              <a:t> and McFarlane Dick)</a:t>
            </a:r>
            <a:endParaRPr lang="en-GB" sz="2400" dirty="0" smtClean="0"/>
          </a:p>
          <a:p>
            <a:pPr marL="361950" indent="-361950">
              <a:lnSpc>
                <a:spcPct val="80000"/>
              </a:lnSpc>
            </a:pPr>
            <a:endParaRPr lang="en-US" sz="19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8231832" cy="1143000"/>
          </a:xfrm>
          <a:noFill/>
          <a:ln>
            <a:noFill/>
          </a:ln>
        </p:spPr>
        <p:txBody>
          <a:bodyPr vert="horz" wrap="square" lIns="91440" tIns="45720" rIns="91440" bIns="45720" numCol="1" anchor="b" anchorCtr="0" compatLnSpc="1">
            <a:prstTxWarp prst="textNoShape">
              <a:avLst/>
            </a:prstTxWarp>
          </a:bodyPr>
          <a:lstStyle/>
          <a:p>
            <a:r>
              <a:rPr lang="en-GB" sz="3200" smtClean="0"/>
              <a:t>Encouraging students to take assessment more seriously</a:t>
            </a:r>
          </a:p>
        </p:txBody>
      </p:sp>
      <p:sp>
        <p:nvSpPr>
          <p:cNvPr id="41987"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r>
              <a:rPr lang="en-GB" dirty="0" smtClean="0"/>
              <a:t>All assessment needs to be seen to be fair, consistent, reliable, valid and manageable;</a:t>
            </a:r>
          </a:p>
          <a:p>
            <a:r>
              <a:rPr lang="en-GB" dirty="0" smtClean="0"/>
              <a:t>Many assessment systems fail to clarify for students the purposes of different kinds of assessment activity;</a:t>
            </a:r>
          </a:p>
          <a:p>
            <a:r>
              <a:rPr lang="en-GB" dirty="0" smtClean="0"/>
              <a:t>Low-stakes early formative assessment helps students, especially those from disadvantaged backgrounds, understand the rules of the game.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a:noFill/>
          </a:ln>
        </p:spPr>
        <p:txBody>
          <a:bodyPr vert="horz" wrap="square" lIns="91440" tIns="45720" rIns="91440" bIns="45720" numCol="1" anchor="b" anchorCtr="0" compatLnSpc="1">
            <a:prstTxWarp prst="textNoShape">
              <a:avLst/>
            </a:prstTxWarp>
          </a:bodyPr>
          <a:lstStyle/>
          <a:p>
            <a:r>
              <a:rPr lang="en-GB" sz="3200" smtClean="0"/>
              <a:t>Making assessment work well</a:t>
            </a:r>
          </a:p>
        </p:txBody>
      </p:sp>
      <p:sp>
        <p:nvSpPr>
          <p:cNvPr id="43011" name="Rectangle 3"/>
          <p:cNvSpPr>
            <a:spLocks noGrp="1" noChangeArrowheads="1"/>
          </p:cNvSpPr>
          <p:nvPr>
            <p:ph type="body" idx="1"/>
          </p:nvPr>
        </p:nvSpPr>
        <p:spPr>
          <a:xfrm>
            <a:off x="228600" y="928688"/>
            <a:ext cx="8686800" cy="5197475"/>
          </a:xfrm>
          <a:noFill/>
          <a:ln>
            <a:noFill/>
          </a:ln>
        </p:spPr>
        <p:txBody>
          <a:bodyPr vert="horz" wrap="square" lIns="91440" tIns="45720" rIns="91440" bIns="45720" numCol="1" anchor="t" anchorCtr="0" compatLnSpc="1">
            <a:prstTxWarp prst="textNoShape">
              <a:avLst/>
            </a:prstTxWarp>
          </a:bodyPr>
          <a:lstStyle/>
          <a:p>
            <a:r>
              <a:rPr lang="en-GB" smtClean="0"/>
              <a:t>Intra-tutor and Inter-tutor reliability need to be assured;</a:t>
            </a:r>
          </a:p>
          <a:p>
            <a:r>
              <a:rPr lang="en-GB" smtClean="0"/>
              <a:t>Practices and processes need to be transparently fair to all students;</a:t>
            </a:r>
          </a:p>
          <a:p>
            <a:r>
              <a:rPr lang="en-GB" smtClean="0"/>
              <a:t>Cheat and plagiarisers need to be deterred/punished;</a:t>
            </a:r>
          </a:p>
          <a:p>
            <a:r>
              <a:rPr lang="en-GB" smtClean="0"/>
              <a:t>Assessment needs to be manageable for both staff and students;</a:t>
            </a:r>
          </a:p>
          <a:p>
            <a:r>
              <a:rPr lang="en-GB" smtClean="0"/>
              <a:t>Assignments should assess what has been taught/learned not what it is easy to assess.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1" y="274638"/>
            <a:ext cx="7427168" cy="1143000"/>
          </a:xfrm>
          <a:noFill/>
          <a:ln>
            <a:noFill/>
          </a:ln>
        </p:spPr>
        <p:txBody>
          <a:bodyPr vert="horz" wrap="square" lIns="91440" tIns="45720" rIns="91440" bIns="45720" numCol="1" anchor="b" anchorCtr="0" compatLnSpc="1">
            <a:prstTxWarp prst="textNoShape">
              <a:avLst/>
            </a:prstTxWarp>
          </a:bodyPr>
          <a:lstStyle/>
          <a:p>
            <a:r>
              <a:rPr lang="en-GB" sz="3200" smtClean="0"/>
              <a:t>Can we provide opportunities for multiple assessment?</a:t>
            </a:r>
          </a:p>
        </p:txBody>
      </p:sp>
      <p:sp>
        <p:nvSpPr>
          <p:cNvPr id="45059" name="Rectangle 3"/>
          <p:cNvSpPr>
            <a:spLocks noGrp="1" noChangeArrowheads="1"/>
          </p:cNvSpPr>
          <p:nvPr>
            <p:ph type="body" idx="1"/>
          </p:nvPr>
        </p:nvSpPr>
        <p:spPr>
          <a:xfrm>
            <a:off x="457200" y="1357313"/>
            <a:ext cx="8229600" cy="4951412"/>
          </a:xfrm>
          <a:noFill/>
          <a:ln>
            <a:noFill/>
          </a:ln>
        </p:spPr>
        <p:txBody>
          <a:bodyPr vert="horz" wrap="square" lIns="91440" tIns="45720" rIns="91440" bIns="45720" numCol="1" anchor="t" anchorCtr="0" compatLnSpc="1">
            <a:prstTxWarp prst="textNoShape">
              <a:avLst/>
            </a:prstTxWarp>
          </a:bodyPr>
          <a:lstStyle/>
          <a:p>
            <a:r>
              <a:rPr lang="en-GB" smtClean="0"/>
              <a:t>Consider allowing resubmissions of work as part of a planned programme;</a:t>
            </a:r>
          </a:p>
          <a:p>
            <a:r>
              <a:rPr lang="en-GB" smtClean="0"/>
              <a:t>Students often feel they could do better once they have seen the formative feedback and would like the chance to have another go; </a:t>
            </a:r>
          </a:p>
          <a:p>
            <a:r>
              <a:rPr lang="en-GB" smtClean="0"/>
              <a:t>Particularly at the early stages of a programme, we can consider offering them the chance to use formative feedback productively; </a:t>
            </a:r>
          </a:p>
          <a:p>
            <a:r>
              <a:rPr lang="en-GB" smtClean="0"/>
              <a:t>Feedback often involves a change of orientation, not just the remediation of errors.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Using formative assessment to promote independence and learning</a:t>
            </a:r>
          </a:p>
        </p:txBody>
      </p:sp>
      <p:sp>
        <p:nvSpPr>
          <p:cNvPr id="46083" name="Rectangle 3"/>
          <p:cNvSpPr>
            <a:spLocks noGrp="1" noChangeArrowheads="1"/>
          </p:cNvSpPr>
          <p:nvPr>
            <p:ph type="body" idx="1"/>
          </p:nvPr>
        </p:nvSpPr>
        <p:spPr>
          <a:xfrm>
            <a:off x="457200" y="1357313"/>
            <a:ext cx="8229600" cy="5024437"/>
          </a:xfrm>
          <a:noFill/>
          <a:ln>
            <a:noFill/>
          </a:ln>
        </p:spPr>
        <p:txBody>
          <a:bodyPr vert="horz" wrap="square" lIns="91440" tIns="45720" rIns="91440" bIns="45720" numCol="1" anchor="t" anchorCtr="0" compatLnSpc="1">
            <a:prstTxWarp prst="textNoShape">
              <a:avLst/>
            </a:prstTxWarp>
          </a:bodyPr>
          <a:lstStyle/>
          <a:p>
            <a:r>
              <a:rPr lang="en-GB" smtClean="0"/>
              <a:t>Investigate how learning can be advanced in small steps using a ‘scaffolding’ approach;</a:t>
            </a:r>
          </a:p>
          <a:p>
            <a:r>
              <a:rPr lang="en-GB" smtClean="0"/>
              <a:t>Provide lots of support in the early stages when students don’t understand the ‘rules of the game’ and may lack confidence;</a:t>
            </a:r>
          </a:p>
          <a:p>
            <a:r>
              <a:rPr lang="en-GB" smtClean="0"/>
              <a:t>This can then be progressively removed as students become more confident in their own abilities.</a:t>
            </a:r>
          </a:p>
          <a:p>
            <a:endParaRPr lang="en-GB"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Play fair with students by avoiding using ‘final language’ (Boud)</a:t>
            </a:r>
          </a:p>
        </p:txBody>
      </p:sp>
      <p:sp>
        <p:nvSpPr>
          <p:cNvPr id="47107"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r>
              <a:rPr lang="en-GB" smtClean="0"/>
              <a:t>Avoid destructive criticism of the person rather than the work being assessed.</a:t>
            </a:r>
          </a:p>
          <a:p>
            <a:r>
              <a:rPr lang="en-GB" smtClean="0"/>
              <a:t>Try not to use language that is judgmental to the point of leaving students nowhere to go.</a:t>
            </a:r>
          </a:p>
          <a:p>
            <a:r>
              <a:rPr lang="en-GB" smtClean="0"/>
              <a:t>Words like “appalling”, “disastrous” and “incompetent” give students no room to manoeuvre.</a:t>
            </a:r>
          </a:p>
          <a:p>
            <a:r>
              <a:rPr lang="en-GB" smtClean="0"/>
              <a:t>However, words like ”incomparable” and “unimprovable” don’t help outstanding students to develop ipsatively either.</a:t>
            </a:r>
          </a:p>
          <a:p>
            <a:endParaRPr lang="en-GB"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Play fair by giving feedback to students with diverse abilities</a:t>
            </a:r>
          </a:p>
        </p:txBody>
      </p:sp>
      <p:sp>
        <p:nvSpPr>
          <p:cNvPr id="48131" name="Rectangle 3"/>
          <p:cNvSpPr>
            <a:spLocks noGrp="1" noChangeArrowheads="1"/>
          </p:cNvSpPr>
          <p:nvPr>
            <p:ph type="body" idx="1"/>
          </p:nvPr>
        </p:nvSpPr>
        <p:spPr>
          <a:xfrm>
            <a:off x="179388" y="1484313"/>
            <a:ext cx="8785225" cy="4897437"/>
          </a:xfrm>
        </p:spPr>
        <p:txBody>
          <a:bodyPr/>
          <a:lstStyle/>
          <a:p>
            <a:pPr eaLnBrk="1" hangingPunct="1"/>
            <a:r>
              <a:rPr lang="en-GB" dirty="0" smtClean="0"/>
              <a:t>Students at the top end of the ability range sometimes feel short changed by minimal feedback;</a:t>
            </a:r>
          </a:p>
          <a:p>
            <a:pPr eaLnBrk="1" hangingPunct="1"/>
            <a:r>
              <a:rPr lang="en-GB" dirty="0" smtClean="0"/>
              <a:t>Students with many weaknesses easily become dispirited if there is too much negative feedback;</a:t>
            </a:r>
          </a:p>
          <a:p>
            <a:pPr eaLnBrk="1" hangingPunct="1"/>
            <a:r>
              <a:rPr lang="en-GB" dirty="0" smtClean="0"/>
              <a:t>Consider giving an </a:t>
            </a:r>
            <a:r>
              <a:rPr lang="en-GB" i="1" dirty="0" smtClean="0"/>
              <a:t>assessment sandwich. </a:t>
            </a:r>
            <a:r>
              <a:rPr lang="en-GB" dirty="0" smtClean="0"/>
              <a:t>Start with something positive, go into the detailed critique and find something nice to say at the end (to motivate them to keep reading!);</a:t>
            </a:r>
          </a:p>
          <a:p>
            <a:pPr eaLnBrk="1" hangingPunct="1"/>
            <a:r>
              <a:rPr lang="en-GB" dirty="0" smtClean="0"/>
              <a:t>Explore ways to incentivise reading of feedback;</a:t>
            </a:r>
          </a:p>
          <a:p>
            <a:pPr eaLnBrk="1" hangingPunct="1"/>
            <a:r>
              <a:rPr lang="en-GB" dirty="0" smtClean="0"/>
              <a:t>Consider which medium to use for students with disabilities (e.g. don’t use bad handwriting for those with visual impairments or dyslexia!).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Conclusions to part one</a:t>
            </a:r>
            <a:endParaRPr lang="en-US" sz="3200" dirty="0" smtClean="0"/>
          </a:p>
        </p:txBody>
      </p:sp>
      <p:sp>
        <p:nvSpPr>
          <p:cNvPr id="49155" name="Content Placeholder 2"/>
          <p:cNvSpPr>
            <a:spLocks noGrp="1"/>
          </p:cNvSpPr>
          <p:nvPr>
            <p:ph idx="1"/>
          </p:nvPr>
        </p:nvSpPr>
        <p:spPr/>
        <p:txBody>
          <a:bodyPr/>
          <a:lstStyle/>
          <a:p>
            <a:pPr eaLnBrk="1" hangingPunct="1"/>
            <a:r>
              <a:rPr lang="en-GB" dirty="0" smtClean="0"/>
              <a:t>Assessment impacts highly on student learning so we need to rethink how we can best do this, taking account of new contexts, new technologies and new opportunities;</a:t>
            </a:r>
          </a:p>
          <a:p>
            <a:pPr eaLnBrk="1" hangingPunct="1"/>
            <a:r>
              <a:rPr lang="en-GB" dirty="0" smtClean="0"/>
              <a:t>Efficient and effective feedback is just about the most important thing we do to enhance student learning, progression and success.</a:t>
            </a: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endParaRPr lang="en-GB"/>
          </a:p>
        </p:txBody>
      </p:sp>
      <p:sp>
        <p:nvSpPr>
          <p:cNvPr id="5" name="Subtitle 4"/>
          <p:cNvSpPr>
            <a:spLocks noGrp="1"/>
          </p:cNvSpPr>
          <p:nvPr>
            <p:ph type="subTitle" idx="1"/>
          </p:nvPr>
        </p:nvSpPr>
        <p:spPr>
          <a:xfrm>
            <a:off x="849313" y="2071678"/>
            <a:ext cx="6248400" cy="3340110"/>
          </a:xfrm>
        </p:spPr>
        <p:txBody>
          <a:bodyPr/>
          <a:lstStyle/>
          <a:p>
            <a:r>
              <a:rPr lang="en-GB" dirty="0" smtClean="0"/>
              <a:t>Part two:</a:t>
            </a:r>
          </a:p>
          <a:p>
            <a:r>
              <a:rPr lang="en-GB" dirty="0" smtClean="0"/>
              <a:t>A case study by Erik de </a:t>
            </a:r>
            <a:r>
              <a:rPr lang="en-GB" dirty="0" err="1" smtClean="0"/>
              <a:t>Maaker</a:t>
            </a:r>
            <a:r>
              <a:rPr lang="en-GB" dirty="0" smtClean="0"/>
              <a:t>, who uses audiovisual material together with a thesis at the end of a Master's programme. </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1. How to lead assessment for learning in universities</a:t>
            </a:r>
            <a:endParaRPr lang="en-GB" sz="3200" dirty="0"/>
          </a:p>
        </p:txBody>
      </p:sp>
      <p:sp>
        <p:nvSpPr>
          <p:cNvPr id="3" name="Content Placeholder 2"/>
          <p:cNvSpPr>
            <a:spLocks noGrp="1"/>
          </p:cNvSpPr>
          <p:nvPr>
            <p:ph idx="1"/>
          </p:nvPr>
        </p:nvSpPr>
        <p:spPr/>
        <p:txBody>
          <a:bodyPr/>
          <a:lstStyle/>
          <a:p>
            <a:pPr>
              <a:buNone/>
            </a:pPr>
            <a:r>
              <a:rPr lang="en-GB" dirty="0" smtClean="0"/>
              <a:t>Leaders can impact on the assessment context by</a:t>
            </a:r>
          </a:p>
          <a:p>
            <a:r>
              <a:rPr lang="en-GB" dirty="0" smtClean="0"/>
              <a:t>Reviewing student experiences of assessment and feedback, seeking opportunities for enhancement;</a:t>
            </a:r>
          </a:p>
          <a:p>
            <a:r>
              <a:rPr lang="en-GB" dirty="0" smtClean="0"/>
              <a:t>Establishing some clear and consistent ground rules (for example, that assessed work must be returned within 3 weeks working for continuing students);</a:t>
            </a:r>
          </a:p>
          <a:p>
            <a:r>
              <a:rPr lang="en-GB" dirty="0" smtClean="0"/>
              <a:t>Monitoring compliance with ground rules and following up when good practice is not being achieved;</a:t>
            </a:r>
          </a:p>
          <a:p>
            <a:r>
              <a:rPr lang="en-GB" dirty="0" smtClean="0"/>
              <a:t>Providing opportunities for colleagues to share their own good practice together with staff development on innovations.</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3200" dirty="0" smtClean="0"/>
              <a:t>Part 3: Differentiating Masters level and undergraduate level assessment</a:t>
            </a:r>
            <a:endParaRPr lang="en-GB" sz="3200" dirty="0"/>
          </a:p>
        </p:txBody>
      </p:sp>
      <p:sp>
        <p:nvSpPr>
          <p:cNvPr id="4" name="Subtitle 3"/>
          <p:cNvSpPr>
            <a:spLocks noGrp="1"/>
          </p:cNvSpPr>
          <p:nvPr>
            <p:ph type="subTitle" idx="1"/>
          </p:nvPr>
        </p:nvSpPr>
        <p:spPr/>
        <p:txBody>
          <a:bodyPr/>
          <a:lstStyle/>
          <a:p>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The context for reviewing M-level assessment</a:t>
            </a:r>
          </a:p>
        </p:txBody>
      </p:sp>
      <p:sp>
        <p:nvSpPr>
          <p:cNvPr id="19459"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lnSpc>
                <a:spcPct val="100000"/>
              </a:lnSpc>
            </a:pPr>
            <a:r>
              <a:rPr lang="en-GB" dirty="0" smtClean="0"/>
              <a:t>Most HEIs are aiming to increase the number of post-graduate students they recruit;</a:t>
            </a:r>
          </a:p>
          <a:p>
            <a:pPr eaLnBrk="1" hangingPunct="1">
              <a:lnSpc>
                <a:spcPct val="100000"/>
              </a:lnSpc>
            </a:pPr>
            <a:r>
              <a:rPr lang="en-GB" dirty="0" smtClean="0"/>
              <a:t>In many nations, undergraduate recruitment is at, or close to saturation;</a:t>
            </a:r>
          </a:p>
          <a:p>
            <a:pPr eaLnBrk="1" hangingPunct="1">
              <a:lnSpc>
                <a:spcPct val="100000"/>
              </a:lnSpc>
            </a:pPr>
            <a:r>
              <a:rPr lang="en-GB" dirty="0" smtClean="0"/>
              <a:t>In a competitive global environment, Masters programmes need to have a competitive edge;</a:t>
            </a:r>
          </a:p>
          <a:p>
            <a:pPr eaLnBrk="1" hangingPunct="1">
              <a:lnSpc>
                <a:spcPct val="100000"/>
              </a:lnSpc>
            </a:pPr>
            <a:r>
              <a:rPr lang="en-GB" dirty="0" smtClean="0"/>
              <a:t>Authentic assessment can be a Unique Selling Point for Masters Programmes.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At Masters level, assessment really matters!</a:t>
            </a:r>
          </a:p>
        </p:txBody>
      </p:sp>
      <p:sp>
        <p:nvSpPr>
          <p:cNvPr id="21507"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lnSpc>
                <a:spcPct val="100000"/>
              </a:lnSpc>
            </a:pPr>
            <a:r>
              <a:rPr lang="en-GB" dirty="0" smtClean="0"/>
              <a:t>Many Masters programmes are professionally-orientated or vocational hence the need for a strong focus on authentic assessment;</a:t>
            </a:r>
          </a:p>
          <a:p>
            <a:pPr eaLnBrk="1" hangingPunct="1">
              <a:lnSpc>
                <a:spcPct val="100000"/>
              </a:lnSpc>
            </a:pPr>
            <a:r>
              <a:rPr lang="en-GB" dirty="0" smtClean="0"/>
              <a:t>Students have high levels of expectation from their tutors at Masters level;</a:t>
            </a:r>
          </a:p>
          <a:p>
            <a:pPr eaLnBrk="1" hangingPunct="1">
              <a:lnSpc>
                <a:spcPct val="100000"/>
              </a:lnSpc>
            </a:pPr>
            <a:r>
              <a:rPr lang="en-GB" dirty="0" smtClean="0"/>
              <a:t>Most M-level programmes are assessed very conservatively, using written assignments including dissertations, unseen time constrained exams and essays;</a:t>
            </a:r>
          </a:p>
          <a:p>
            <a:pPr eaLnBrk="1" hangingPunct="1">
              <a:lnSpc>
                <a:spcPct val="100000"/>
              </a:lnSpc>
            </a:pPr>
            <a:r>
              <a:rPr lang="en-GB" dirty="0" smtClean="0"/>
              <a:t>We need to distinguish our programmes from those offered by our competitors worldwide.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800" dirty="0" smtClean="0"/>
              <a:t>Higher education providers may offer a Master's degree with the specific intention of:</a:t>
            </a:r>
          </a:p>
        </p:txBody>
      </p:sp>
      <p:sp>
        <p:nvSpPr>
          <p:cNvPr id="10243" name="Content Placeholder 2"/>
          <p:cNvSpPr>
            <a:spLocks noGrp="1"/>
          </p:cNvSpPr>
          <p:nvPr>
            <p:ph idx="1"/>
          </p:nvPr>
        </p:nvSpPr>
        <p:spPr>
          <a:xfrm>
            <a:off x="179512" y="1196752"/>
            <a:ext cx="8518401" cy="5132611"/>
          </a:xfrm>
          <a:noFill/>
          <a:ln>
            <a:noFill/>
          </a:ln>
        </p:spPr>
        <p:txBody>
          <a:bodyPr vert="horz" wrap="square" lIns="91440" tIns="45720" rIns="91440" bIns="45720" numCol="1" anchor="t" anchorCtr="0" compatLnSpc="1">
            <a:prstTxWarp prst="textNoShape">
              <a:avLst/>
            </a:prstTxWarp>
          </a:bodyPr>
          <a:lstStyle/>
          <a:p>
            <a:pPr eaLnBrk="1" hangingPunct="1">
              <a:lnSpc>
                <a:spcPct val="100000"/>
              </a:lnSpc>
            </a:pPr>
            <a:r>
              <a:rPr lang="en-GB" dirty="0" smtClean="0"/>
              <a:t>Enabling students to focus on a particular aspect of a broader subject area in which they have prior knowledge or experience through previous study or employment; and/or</a:t>
            </a:r>
          </a:p>
          <a:p>
            <a:pPr eaLnBrk="1" hangingPunct="1">
              <a:lnSpc>
                <a:spcPct val="100000"/>
              </a:lnSpc>
            </a:pPr>
            <a:r>
              <a:rPr lang="en-GB" dirty="0" smtClean="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 and/or </a:t>
            </a:r>
          </a:p>
          <a:p>
            <a:pPr eaLnBrk="1" hangingPunct="1">
              <a:lnSpc>
                <a:spcPct val="100000"/>
              </a:lnSpc>
            </a:pPr>
            <a:r>
              <a:rPr lang="en-GB" dirty="0" smtClean="0"/>
              <a:t>Enabling students to learn how to conduct research, often linked to a particular discipline or field of study.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a:defRPr/>
            </a:pPr>
            <a:r>
              <a:rPr lang="en-GB" sz="3200" dirty="0" smtClean="0"/>
              <a:t>QAA in Scotland: guidance on level 11 qualifications </a:t>
            </a:r>
            <a:r>
              <a:rPr lang="en-GB" sz="2400" dirty="0" smtClean="0"/>
              <a:t>(I like this)</a:t>
            </a:r>
          </a:p>
        </p:txBody>
      </p:sp>
      <p:sp>
        <p:nvSpPr>
          <p:cNvPr id="21507" name="Content Placeholder 2"/>
          <p:cNvSpPr>
            <a:spLocks noGrp="1"/>
          </p:cNvSpPr>
          <p:nvPr>
            <p:ph idx="1"/>
          </p:nvPr>
        </p:nvSpPr>
        <p:spPr>
          <a:xfrm>
            <a:off x="285750" y="1412776"/>
            <a:ext cx="8501063" cy="4916587"/>
          </a:xfrm>
        </p:spPr>
        <p:txBody>
          <a:bodyPr/>
          <a:lstStyle/>
          <a:p>
            <a:pPr>
              <a:lnSpc>
                <a:spcPct val="100000"/>
              </a:lnSpc>
              <a:buFont typeface="Wingdings" pitchFamily="2" charset="2"/>
              <a:buNone/>
              <a:defRPr/>
            </a:pPr>
            <a:r>
              <a:rPr lang="en-GB" sz="1900" dirty="0" smtClean="0"/>
              <a:t>Characteristic outcomes of Masters degrees </a:t>
            </a:r>
          </a:p>
          <a:p>
            <a:pPr marL="538163" indent="-538163">
              <a:lnSpc>
                <a:spcPct val="100000"/>
              </a:lnSpc>
              <a:buFont typeface="Wingdings" pitchFamily="2" charset="2"/>
              <a:buNone/>
              <a:defRPr/>
            </a:pPr>
            <a:r>
              <a:rPr lang="en-GB" sz="1900" dirty="0" err="1" smtClean="0"/>
              <a:t>i</a:t>
            </a:r>
            <a:r>
              <a:rPr lang="en-GB" sz="1900" dirty="0" smtClean="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smtClean="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smtClean="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smtClean="0"/>
              <a:t>iv 	Conceptual understanding that enables the student:</a:t>
            </a:r>
          </a:p>
          <a:p>
            <a:pPr marL="538163" indent="-538163">
              <a:lnSpc>
                <a:spcPct val="100000"/>
              </a:lnSpc>
              <a:defRPr/>
            </a:pPr>
            <a:r>
              <a:rPr lang="en-GB" sz="1900" dirty="0" smtClean="0"/>
              <a:t>to evaluate critically current research and advanced scholarship in the discipline; and</a:t>
            </a:r>
          </a:p>
          <a:p>
            <a:pPr marL="538163" indent="-538163">
              <a:lnSpc>
                <a:spcPct val="100000"/>
              </a:lnSpc>
              <a:defRPr/>
            </a:pPr>
            <a:r>
              <a:rPr lang="en-GB" sz="1900" dirty="0" smtClean="0"/>
              <a:t>to evaluate methodologies and develop critiques of them and, where appropriate, to propose new hypotheses. </a:t>
            </a:r>
          </a:p>
          <a:p>
            <a:pPr>
              <a:lnSpc>
                <a:spcPct val="100000"/>
              </a:lnSpc>
              <a:defRPr/>
            </a:pPr>
            <a:endParaRPr lang="en-GB" sz="1900"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Typically, holders of the qualification will be able to:</a:t>
            </a:r>
          </a:p>
        </p:txBody>
      </p:sp>
      <p:sp>
        <p:nvSpPr>
          <p:cNvPr id="23555" name="Content Placeholder 2"/>
          <p:cNvSpPr>
            <a:spLocks noGrp="1"/>
          </p:cNvSpPr>
          <p:nvPr>
            <p:ph idx="1"/>
          </p:nvPr>
        </p:nvSpPr>
        <p:spPr/>
        <p:txBody>
          <a:bodyPr/>
          <a:lstStyle/>
          <a:p>
            <a:pPr>
              <a:lnSpc>
                <a:spcPct val="100000"/>
              </a:lnSpc>
              <a:defRPr/>
            </a:pPr>
            <a:r>
              <a:rPr lang="en-GB" sz="2000" dirty="0" smtClean="0"/>
              <a:t>deal with </a:t>
            </a:r>
            <a:r>
              <a:rPr lang="en-GB" sz="2000" dirty="0" smtClean="0">
                <a:solidFill>
                  <a:schemeClr val="tx2">
                    <a:lumMod val="60000"/>
                    <a:lumOff val="40000"/>
                  </a:schemeClr>
                </a:solidFill>
              </a:rPr>
              <a:t>complex</a:t>
            </a:r>
            <a:r>
              <a:rPr lang="en-GB" sz="2000" dirty="0" smtClean="0"/>
              <a:t> issues both systematically and creatively, make sound judgements in the absence of complete data, and communicate their conclusions clearly to specialist and non-specialist audiences; </a:t>
            </a:r>
          </a:p>
          <a:p>
            <a:pPr>
              <a:lnSpc>
                <a:spcPct val="100000"/>
              </a:lnSpc>
              <a:defRPr/>
            </a:pPr>
            <a:r>
              <a:rPr lang="en-GB" sz="2000" dirty="0" smtClean="0"/>
              <a:t>demonstrate </a:t>
            </a:r>
            <a:r>
              <a:rPr lang="en-GB" sz="2000" dirty="0" smtClean="0">
                <a:solidFill>
                  <a:schemeClr val="tx2">
                    <a:lumMod val="60000"/>
                    <a:lumOff val="40000"/>
                  </a:schemeClr>
                </a:solidFill>
              </a:rPr>
              <a:t>self-direction and originality </a:t>
            </a:r>
            <a:r>
              <a:rPr lang="en-GB" sz="2000" dirty="0" smtClean="0"/>
              <a:t>in tackling and solving problems, and act </a:t>
            </a:r>
            <a:r>
              <a:rPr lang="en-GB" sz="2000" dirty="0" smtClean="0">
                <a:solidFill>
                  <a:schemeClr val="tx2">
                    <a:lumMod val="60000"/>
                    <a:lumOff val="40000"/>
                  </a:schemeClr>
                </a:solidFill>
              </a:rPr>
              <a:t>autonomousl</a:t>
            </a:r>
            <a:r>
              <a:rPr lang="en-GB" sz="2000" dirty="0" smtClean="0"/>
              <a:t>y in planning and implementing tasks at a professional or equivalent level; </a:t>
            </a:r>
          </a:p>
          <a:p>
            <a:pPr>
              <a:lnSpc>
                <a:spcPct val="100000"/>
              </a:lnSpc>
              <a:defRPr/>
            </a:pPr>
            <a:r>
              <a:rPr lang="en-GB" sz="2000" dirty="0" smtClean="0"/>
              <a:t>continue to </a:t>
            </a:r>
            <a:r>
              <a:rPr lang="en-GB" sz="2000" dirty="0" smtClean="0">
                <a:solidFill>
                  <a:schemeClr val="tx2">
                    <a:lumMod val="60000"/>
                    <a:lumOff val="40000"/>
                  </a:schemeClr>
                </a:solidFill>
              </a:rPr>
              <a:t>advance</a:t>
            </a:r>
            <a:r>
              <a:rPr lang="en-GB" sz="2000" dirty="0" smtClean="0"/>
              <a:t> their knowledge and understanding, and develop </a:t>
            </a:r>
            <a:r>
              <a:rPr lang="en-GB" sz="2000" dirty="0" smtClean="0">
                <a:solidFill>
                  <a:schemeClr val="tx2">
                    <a:lumMod val="60000"/>
                    <a:lumOff val="40000"/>
                  </a:schemeClr>
                </a:solidFill>
              </a:rPr>
              <a:t>new </a:t>
            </a:r>
            <a:r>
              <a:rPr lang="en-GB" sz="2000" dirty="0" smtClean="0"/>
              <a:t>skills to a high level; and will have: </a:t>
            </a:r>
          </a:p>
          <a:p>
            <a:pPr>
              <a:lnSpc>
                <a:spcPct val="100000"/>
              </a:lnSpc>
              <a:defRPr/>
            </a:pPr>
            <a:r>
              <a:rPr lang="en-GB" sz="2000" dirty="0" smtClean="0"/>
              <a:t>the qualities and </a:t>
            </a:r>
            <a:r>
              <a:rPr lang="en-GB" sz="2000" dirty="0" smtClean="0">
                <a:solidFill>
                  <a:schemeClr val="tx2">
                    <a:lumMod val="60000"/>
                    <a:lumOff val="40000"/>
                  </a:schemeClr>
                </a:solidFill>
              </a:rPr>
              <a:t>transferable skills </a:t>
            </a:r>
            <a:r>
              <a:rPr lang="en-GB" sz="2000" dirty="0" smtClean="0"/>
              <a:t>necessary for employment requiring: (</a:t>
            </a:r>
            <a:r>
              <a:rPr lang="en-GB" sz="2000" dirty="0" err="1" smtClean="0"/>
              <a:t>i</a:t>
            </a:r>
            <a:r>
              <a:rPr lang="en-GB" sz="2000" dirty="0" smtClean="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My questions: mapping the student experience at Master’s Level </a:t>
            </a:r>
          </a:p>
        </p:txBody>
      </p:sp>
      <p:sp>
        <p:nvSpPr>
          <p:cNvPr id="17411" name="Content Placeholder 2"/>
          <p:cNvSpPr>
            <a:spLocks noGrp="1"/>
          </p:cNvSpPr>
          <p:nvPr>
            <p:ph idx="1"/>
          </p:nvPr>
        </p:nvSpPr>
        <p:spPr/>
        <p:txBody>
          <a:bodyPr/>
          <a:lstStyle/>
          <a:p>
            <a:pPr eaLnBrk="1" hangingPunct="1">
              <a:lnSpc>
                <a:spcPct val="100000"/>
              </a:lnSpc>
            </a:pPr>
            <a:r>
              <a:rPr lang="en-GB" sz="2400" dirty="0" smtClean="0"/>
              <a:t>Will students feel from the outset that they are on a Master’s programme?</a:t>
            </a:r>
          </a:p>
          <a:p>
            <a:pPr eaLnBrk="1" hangingPunct="1">
              <a:lnSpc>
                <a:spcPct val="100000"/>
              </a:lnSpc>
            </a:pPr>
            <a:r>
              <a:rPr lang="en-GB" sz="2400" dirty="0" smtClean="0"/>
              <a:t>Are you ensuring that students are immersed in the subject they have come to study from the outset?</a:t>
            </a:r>
          </a:p>
          <a:p>
            <a:pPr eaLnBrk="1" hangingPunct="1">
              <a:lnSpc>
                <a:spcPct val="100000"/>
              </a:lnSpc>
            </a:pPr>
            <a:r>
              <a:rPr lang="en-GB" sz="2400" dirty="0" smtClean="0"/>
              <a:t>Is induction a valuable and productive introduction to the course (or just the distribution of bags and bags of paper)?</a:t>
            </a:r>
          </a:p>
          <a:p>
            <a:pPr eaLnBrk="1" hangingPunct="1">
              <a:lnSpc>
                <a:spcPct val="100000"/>
              </a:lnSpc>
            </a:pPr>
            <a:r>
              <a:rPr lang="en-GB" sz="2400" dirty="0" smtClean="0"/>
              <a:t>Do students have a positive and balanced experience across the programme?</a:t>
            </a:r>
          </a:p>
          <a:p>
            <a:pPr eaLnBrk="1" hangingPunct="1">
              <a:lnSpc>
                <a:spcPct val="100000"/>
              </a:lnSpc>
            </a:pPr>
            <a:r>
              <a:rPr lang="en-GB" sz="2400" dirty="0" smtClean="0"/>
              <a:t>Are there points in the academic year when there doesn’t seem to be much going on?</a:t>
            </a:r>
          </a:p>
          <a:p>
            <a:pPr>
              <a:lnSpc>
                <a:spcPct val="100000"/>
              </a:lnSpc>
            </a:pPr>
            <a:endParaRPr lang="en-US"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Assimilate has been a 3-year NTFS funded project</a:t>
            </a:r>
          </a:p>
        </p:txBody>
      </p:sp>
      <p:sp>
        <p:nvSpPr>
          <p:cNvPr id="17410" name="Content Placeholder 2"/>
          <p:cNvSpPr>
            <a:spLocks noGrp="1"/>
          </p:cNvSpPr>
          <p:nvPr>
            <p:ph idx="1"/>
          </p:nvPr>
        </p:nvSpPr>
        <p:spPr/>
        <p:txBody>
          <a:bodyPr/>
          <a:lstStyle/>
          <a:p>
            <a:r>
              <a:rPr lang="en-GB" dirty="0" smtClean="0"/>
              <a:t>We’ve been exploring innovative assessment at Masters level using research funding from the National Teaching Fellowship scheme. </a:t>
            </a:r>
          </a:p>
          <a:p>
            <a:r>
              <a:rPr lang="en-GB" dirty="0" smtClean="0"/>
              <a:t>Recognising that limited prior research had been undertaken in this area, we’ve been reviewing assessment methods used to assess at this level, particularly exploring authentic assessment.</a:t>
            </a:r>
          </a:p>
          <a:p>
            <a:r>
              <a:rPr lang="en-GB" dirty="0" smtClean="0"/>
              <a:t>Interviews were undertaken in the UK and internationally by students and team members to elicit information about diverse approaches and to produce case studies showcasing innovations. </a:t>
            </a:r>
          </a:p>
          <a:p>
            <a:endParaRPr lang="en-GB"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Emergent outcomes</a:t>
            </a:r>
          </a:p>
        </p:txBody>
      </p:sp>
      <p:sp>
        <p:nvSpPr>
          <p:cNvPr id="19458" name="Content Placeholder 2"/>
          <p:cNvSpPr>
            <a:spLocks noGrp="1"/>
          </p:cNvSpPr>
          <p:nvPr>
            <p:ph idx="1"/>
          </p:nvPr>
        </p:nvSpPr>
        <p:spPr>
          <a:xfrm>
            <a:off x="285750" y="1357313"/>
            <a:ext cx="8501063" cy="4972050"/>
          </a:xfrm>
        </p:spPr>
        <p:txBody>
          <a:bodyPr/>
          <a:lstStyle/>
          <a:p>
            <a:r>
              <a:rPr lang="en-GB" dirty="0" smtClean="0"/>
              <a:t>Using data from 45 interviews undertaken by the project team, and from conversations with other people we’ve encountered who have an interest in the area, we’ve produced 44 case studies illustrating diverse M-level assessment together with seven vignettes and three national overviews as included in the Compendium;</a:t>
            </a:r>
          </a:p>
          <a:p>
            <a:r>
              <a:rPr lang="en-GB" dirty="0" smtClean="0"/>
              <a:t>We have been impressed by the diversity and creativity of many of the approaches adopted;</a:t>
            </a:r>
          </a:p>
          <a:p>
            <a:r>
              <a:rPr lang="en-GB" dirty="0" smtClean="0"/>
              <a:t>We’ve also encountered much traditional written assessment, especially dissertations, unseen time-constrained exams, essays and project reports.</a:t>
            </a:r>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pPr>
              <a:buFont typeface="Wingdings" pitchFamily="2" charset="2"/>
              <a:buNone/>
            </a:pPr>
            <a:r>
              <a:rPr lang="en-GB" dirty="0" smtClean="0"/>
              <a:t> </a:t>
            </a:r>
          </a:p>
          <a:p>
            <a:endParaRPr lang="en-GB"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214313" y="249238"/>
            <a:ext cx="7786687" cy="1074737"/>
          </a:xfrm>
        </p:spPr>
        <p:txBody>
          <a:bodyPr/>
          <a:lstStyle/>
          <a:p>
            <a:r>
              <a:rPr lang="en-GB" sz="3200" dirty="0" smtClean="0"/>
              <a:t>Good practice M-level Assessment examples include:</a:t>
            </a:r>
          </a:p>
        </p:txBody>
      </p:sp>
      <p:sp>
        <p:nvSpPr>
          <p:cNvPr id="21506" name="Content Placeholder 2"/>
          <p:cNvSpPr>
            <a:spLocks noGrp="1"/>
          </p:cNvSpPr>
          <p:nvPr>
            <p:ph idx="1"/>
          </p:nvPr>
        </p:nvSpPr>
        <p:spPr>
          <a:xfrm>
            <a:off x="214313" y="1357313"/>
            <a:ext cx="8715375" cy="4972050"/>
          </a:xfrm>
        </p:spPr>
        <p:txBody>
          <a:bodyPr/>
          <a:lstStyle/>
          <a:p>
            <a:r>
              <a:rPr lang="en-GB" dirty="0" smtClean="0"/>
              <a:t>Highly authentic assignments, which relate closely to programme outcomes;</a:t>
            </a:r>
          </a:p>
          <a:p>
            <a:r>
              <a:rPr lang="en-GB" dirty="0" smtClean="0"/>
              <a:t>Multiple assessments which build incrementally to final submission;</a:t>
            </a:r>
          </a:p>
          <a:p>
            <a:r>
              <a:rPr lang="en-GB" dirty="0" smtClean="0"/>
              <a:t>Good feedback opportunities, giving students the chance to benefit from advice to improve performance;</a:t>
            </a:r>
          </a:p>
          <a:p>
            <a:r>
              <a:rPr lang="en-GB" dirty="0" smtClean="0"/>
              <a:t>Assignments that require teamwork and group activity;</a:t>
            </a:r>
          </a:p>
          <a:p>
            <a:r>
              <a:rPr lang="en-GB" dirty="0" smtClean="0"/>
              <a:t>Assignments that foster employability and that foster employer engagement; </a:t>
            </a:r>
          </a:p>
          <a:p>
            <a:r>
              <a:rPr lang="en-GB" dirty="0" smtClean="0"/>
              <a:t>Assignments that are enhanced and supported by technology;</a:t>
            </a:r>
          </a:p>
          <a:p>
            <a:r>
              <a:rPr lang="fr-FR" dirty="0" smtClean="0"/>
              <a:t>Assignements requiring </a:t>
            </a:r>
            <a:r>
              <a:rPr lang="fr-FR" dirty="0" err="1" smtClean="0"/>
              <a:t>peer</a:t>
            </a:r>
            <a:r>
              <a:rPr lang="fr-FR" dirty="0" smtClean="0"/>
              <a:t> engagement / </a:t>
            </a:r>
            <a:r>
              <a:rPr lang="fr-FR" dirty="0" err="1" smtClean="0"/>
              <a:t>peer</a:t>
            </a:r>
            <a:r>
              <a:rPr lang="fr-FR" dirty="0" smtClean="0"/>
              <a:t> </a:t>
            </a:r>
            <a:r>
              <a:rPr lang="fr-FR" dirty="0" err="1" smtClean="0"/>
              <a:t>assessment</a:t>
            </a:r>
            <a:r>
              <a:rPr lang="fr-FR" dirty="0" smtClean="0"/>
              <a:t>.</a:t>
            </a:r>
            <a:endParaRPr lang="en-GB" dirty="0" smtClean="0"/>
          </a:p>
          <a:p>
            <a:endParaRPr lang="en-GB"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noFill/>
          <a:ln>
            <a:noFill/>
          </a:ln>
        </p:spPr>
        <p:txBody>
          <a:bodyPr vert="horz" wrap="square" lIns="91440" tIns="45720" rIns="91440" bIns="45720" numCol="1" anchor="b" anchorCtr="0" compatLnSpc="1">
            <a:prstTxWarp prst="textNoShape">
              <a:avLst/>
            </a:prstTxWarp>
          </a:bodyPr>
          <a:lstStyle/>
          <a:p>
            <a:r>
              <a:rPr lang="en-GB" sz="3200" dirty="0" smtClean="0"/>
              <a:t>Why is assessment such a big issue?</a:t>
            </a:r>
          </a:p>
        </p:txBody>
      </p:sp>
      <p:sp>
        <p:nvSpPr>
          <p:cNvPr id="13315" name="Rectangle 3"/>
          <p:cNvSpPr>
            <a:spLocks noGrp="1" noChangeArrowheads="1"/>
          </p:cNvSpPr>
          <p:nvPr>
            <p:ph type="body" idx="4294967295"/>
          </p:nvPr>
        </p:nvSpPr>
        <p:spPr/>
        <p:txBody>
          <a:bodyPr/>
          <a:lstStyle/>
          <a:p>
            <a:r>
              <a:rPr lang="en-GB" dirty="0" smtClean="0"/>
              <a:t>Good feedback and assessment practices are essential to student learning;</a:t>
            </a:r>
          </a:p>
          <a:p>
            <a:r>
              <a:rPr lang="en-GB" dirty="0" smtClean="0"/>
              <a:t>Student satisfaction surveys frequently highlight significant dissatisfaction around these issues;</a:t>
            </a:r>
          </a:p>
          <a:p>
            <a:r>
              <a:rPr lang="en-GB" dirty="0" smtClean="0"/>
              <a:t>In tough times, staff often find the pressure of achieving fast and formative feedback a heavy chore.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sz="3600" dirty="0" smtClean="0"/>
              <a:t>Other learning points</a:t>
            </a:r>
          </a:p>
        </p:txBody>
      </p:sp>
      <p:sp>
        <p:nvSpPr>
          <p:cNvPr id="22530" name="Content Placeholder 2"/>
          <p:cNvSpPr>
            <a:spLocks noGrp="1"/>
          </p:cNvSpPr>
          <p:nvPr>
            <p:ph idx="1"/>
          </p:nvPr>
        </p:nvSpPr>
        <p:spPr/>
        <p:txBody>
          <a:bodyPr/>
          <a:lstStyle/>
          <a:p>
            <a:r>
              <a:rPr lang="en-GB" smtClean="0"/>
              <a:t>It’s been interesting to observe how fuzzy are common understandings of the differences between M-level and undergraduate level assessment;</a:t>
            </a:r>
          </a:p>
          <a:p>
            <a:r>
              <a:rPr lang="en-GB" smtClean="0"/>
              <a:t>The importance of authentic assessment to professionally-orientated Masters programmes has been highlighted;</a:t>
            </a:r>
          </a:p>
          <a:p>
            <a:r>
              <a:rPr lang="en-GB" smtClean="0"/>
              <a:t>We’ve learned about variations in practice at M-level between different national systems, especially in terms of duration of programmes and funding arrangements;</a:t>
            </a:r>
          </a:p>
          <a:p>
            <a:r>
              <a:rPr lang="en-GB" smtClean="0"/>
              <a:t>We’ve also developed as individuals and as members of the project team, learning particularly about project management.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249239"/>
            <a:ext cx="7543800" cy="587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t>Selected references and further reading (1)</a:t>
            </a:r>
          </a:p>
        </p:txBody>
      </p:sp>
      <p:sp>
        <p:nvSpPr>
          <p:cNvPr id="39939" name="Content Placeholder 2"/>
          <p:cNvSpPr>
            <a:spLocks noGrp="1"/>
          </p:cNvSpPr>
          <p:nvPr>
            <p:ph idx="1"/>
          </p:nvPr>
        </p:nvSpPr>
        <p:spPr>
          <a:xfrm>
            <a:off x="142875" y="1196752"/>
            <a:ext cx="8786813" cy="5132611"/>
          </a:xfrm>
        </p:spPr>
        <p:txBody>
          <a:bodyPr/>
          <a:lstStyle/>
          <a:p>
            <a:pPr eaLnBrk="1" hangingPunct="1">
              <a:lnSpc>
                <a:spcPct val="90000"/>
              </a:lnSpc>
              <a:buNone/>
            </a:pPr>
            <a:r>
              <a:rPr lang="en-GB" sz="1800" dirty="0" smtClean="0"/>
              <a:t>Biggs J (2003) Teaching for Quality Learning at University (Maidenhead: SRHE &amp; Open University Press)</a:t>
            </a:r>
          </a:p>
          <a:p>
            <a:pPr eaLnBrk="1" hangingPunct="1">
              <a:lnSpc>
                <a:spcPct val="90000"/>
              </a:lnSpc>
              <a:buNone/>
            </a:pPr>
            <a:r>
              <a:rPr lang="en-GB" sz="1800" dirty="0" smtClean="0"/>
              <a:t>Bowl, M (2003) </a:t>
            </a:r>
            <a:r>
              <a:rPr lang="en-GB" sz="1800" i="1" dirty="0" smtClean="0"/>
              <a:t>Non-traditional entrants to higher education ‘they talk about people like me’</a:t>
            </a:r>
            <a:r>
              <a:rPr lang="en-GB" sz="1800" dirty="0" smtClean="0"/>
              <a:t> Stoke on Trent, UK, </a:t>
            </a:r>
            <a:r>
              <a:rPr lang="en-GB" sz="1800" dirty="0" err="1" smtClean="0"/>
              <a:t>Trentham</a:t>
            </a:r>
            <a:r>
              <a:rPr lang="en-GB" sz="1800" dirty="0" smtClean="0"/>
              <a:t> Books</a:t>
            </a:r>
          </a:p>
          <a:p>
            <a:pPr eaLnBrk="1" hangingPunct="1">
              <a:lnSpc>
                <a:spcPct val="90000"/>
              </a:lnSpc>
              <a:buNone/>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Centre for Staff Development. </a:t>
            </a:r>
          </a:p>
          <a:p>
            <a:pPr eaLnBrk="1" hangingPunct="1">
              <a:lnSpc>
                <a:spcPct val="90000"/>
              </a:lnSpc>
              <a:buNone/>
            </a:pPr>
            <a:r>
              <a:rPr lang="en-GB" sz="1800" dirty="0" err="1" smtClean="0"/>
              <a:t>Boud</a:t>
            </a:r>
            <a:r>
              <a:rPr lang="en-GB" sz="1800" dirty="0" smtClean="0"/>
              <a:t>, D. (1995) </a:t>
            </a:r>
            <a:r>
              <a:rPr lang="en-GB" sz="1800" i="1" dirty="0" smtClean="0"/>
              <a:t>Enhancing learning through self-assessment</a:t>
            </a:r>
            <a:r>
              <a:rPr lang="en-GB" sz="1800" dirty="0" smtClean="0"/>
              <a:t> London: Routledge.</a:t>
            </a:r>
          </a:p>
          <a:p>
            <a:pPr eaLnBrk="1" hangingPunct="1">
              <a:lnSpc>
                <a:spcPct val="90000"/>
              </a:lnSpc>
              <a:buNone/>
            </a:pPr>
            <a:r>
              <a:rPr lang="en-US" sz="1800" dirty="0" smtClean="0"/>
              <a:t>Brown, S., Race, P. and Bull, J. (eds.) (1999) </a:t>
            </a:r>
            <a:r>
              <a:rPr lang="en-US" sz="1800" i="1" dirty="0" smtClean="0"/>
              <a:t>Computer </a:t>
            </a:r>
            <a:r>
              <a:rPr lang="en-GB" sz="1800" i="1" dirty="0" smtClean="0"/>
              <a:t>Assisted Assessment in Higher Education</a:t>
            </a:r>
            <a:r>
              <a:rPr lang="en-US" sz="1800" dirty="0" smtClean="0"/>
              <a:t> London: Routledge.</a:t>
            </a:r>
            <a:endParaRPr lang="en-GB" sz="1800" dirty="0" smtClean="0"/>
          </a:p>
          <a:p>
            <a:pPr>
              <a:buNone/>
            </a:pPr>
            <a:r>
              <a:rPr lang="en-GB" sz="1800" dirty="0" smtClean="0"/>
              <a:t>Brown, G. with Bull, J. and </a:t>
            </a:r>
            <a:r>
              <a:rPr lang="en-GB" sz="1800" dirty="0" err="1" smtClean="0"/>
              <a:t>Pendlebury</a:t>
            </a:r>
            <a:r>
              <a:rPr lang="en-GB" sz="1800" dirty="0" smtClean="0"/>
              <a:t>, M. (1997) </a:t>
            </a:r>
            <a:r>
              <a:rPr lang="en-GB" sz="1800" i="1" dirty="0" smtClean="0"/>
              <a:t>Assessing Student Learning in Higher Education</a:t>
            </a:r>
            <a:r>
              <a:rPr lang="en-GB" sz="1800" dirty="0" smtClean="0"/>
              <a:t> London: Routledge.</a:t>
            </a:r>
          </a:p>
          <a:p>
            <a:pPr>
              <a:lnSpc>
                <a:spcPct val="100000"/>
              </a:lnSpc>
              <a:buNone/>
            </a:pPr>
            <a:r>
              <a:rPr lang="en-GB" sz="1800" dirty="0" smtClean="0"/>
              <a:t>Brown, S. (2012) ‘What are the perceived differences between assessing at Masters level and undergraduate level assessment? Some findings from an NTFS–funded project’ Innovations in Education and Teaching International, forthcoming</a:t>
            </a:r>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pPr>
            <a:endParaRPr lang="en-GB" sz="1800"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Useful references: 2</a:t>
            </a:r>
          </a:p>
        </p:txBody>
      </p:sp>
      <p:sp>
        <p:nvSpPr>
          <p:cNvPr id="50179" name="Rectangle 3"/>
          <p:cNvSpPr>
            <a:spLocks noGrp="1" noChangeArrowheads="1"/>
          </p:cNvSpPr>
          <p:nvPr>
            <p:ph type="body" idx="1"/>
          </p:nvPr>
        </p:nvSpPr>
        <p:spPr>
          <a:xfrm>
            <a:off x="250825" y="1285875"/>
            <a:ext cx="8713788" cy="5238750"/>
          </a:xfrm>
        </p:spPr>
        <p:txBody>
          <a:bodyPr/>
          <a:lstStyle/>
          <a:p>
            <a:pPr>
              <a:lnSpc>
                <a:spcPct val="100000"/>
              </a:lnSpc>
              <a:spcBef>
                <a:spcPts val="600"/>
              </a:spcBef>
              <a:buNone/>
            </a:pPr>
            <a:r>
              <a:rPr lang="en-GB" sz="2000" dirty="0" smtClean="0"/>
              <a:t>Brown, S., Deignan, T., Race, P. and Priestley, J. (2012) </a:t>
            </a:r>
            <a:r>
              <a:rPr lang="en-GB" sz="2000" i="1" dirty="0" smtClean="0"/>
              <a:t>Assessing students at Masters Level: learning points for Educational Developers</a:t>
            </a:r>
            <a:r>
              <a:rPr lang="en-GB" sz="2000" dirty="0" smtClean="0"/>
              <a:t>, Educational Developments, SEDA, Birmingham.</a:t>
            </a:r>
          </a:p>
          <a:p>
            <a:pPr>
              <a:lnSpc>
                <a:spcPct val="100000"/>
              </a:lnSpc>
              <a:spcBef>
                <a:spcPts val="600"/>
              </a:spcBef>
              <a:buNone/>
            </a:pPr>
            <a:r>
              <a:rPr lang="en-GB" sz="2000" dirty="0" smtClean="0"/>
              <a:t>Brown, S. (2012) Diverse and innovative assessment at Masters Level: alternatives to conventional written assignments, </a:t>
            </a:r>
            <a:r>
              <a:rPr lang="en-GB" sz="2000" i="1" dirty="0" smtClean="0"/>
              <a:t>in AISHE-J: The All Ireland Journal of Teaching and Learning in Higher Education </a:t>
            </a:r>
            <a:r>
              <a:rPr lang="en-GB" sz="2000" i="1" dirty="0" err="1" smtClean="0"/>
              <a:t>Vol</a:t>
            </a:r>
            <a:r>
              <a:rPr lang="en-GB" sz="2000" i="1" dirty="0" smtClean="0"/>
              <a:t> 4, No 2.</a:t>
            </a:r>
          </a:p>
          <a:p>
            <a:pPr eaLnBrk="1" hangingPunct="1">
              <a:lnSpc>
                <a:spcPct val="90000"/>
              </a:lnSpc>
              <a:spcBef>
                <a:spcPts val="600"/>
              </a:spcBef>
              <a:buNone/>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eaLnBrk="1" hangingPunct="1">
              <a:lnSpc>
                <a:spcPct val="90000"/>
              </a:lnSpc>
              <a:spcBef>
                <a:spcPts val="600"/>
              </a:spcBef>
              <a:buNone/>
            </a:pPr>
            <a:r>
              <a:rPr lang="en-GB" sz="2000" dirty="0" smtClean="0"/>
              <a:t>Brown, S. and Knight, P. (1994) </a:t>
            </a:r>
            <a:r>
              <a:rPr lang="en-GB" sz="2000" i="1" dirty="0" smtClean="0"/>
              <a:t>Assessing Learners in Higher Education,</a:t>
            </a:r>
            <a:r>
              <a:rPr lang="en-GB" sz="2000" dirty="0" smtClean="0"/>
              <a:t> London: Kogan Page.</a:t>
            </a:r>
            <a:endParaRPr lang="en-US" sz="2000"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57200" y="404813"/>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Useful references 3</a:t>
            </a:r>
          </a:p>
        </p:txBody>
      </p:sp>
      <p:sp>
        <p:nvSpPr>
          <p:cNvPr id="51203" name="Rectangle 3"/>
          <p:cNvSpPr>
            <a:spLocks noGrp="1" noChangeArrowheads="1"/>
          </p:cNvSpPr>
          <p:nvPr>
            <p:ph type="body" idx="1"/>
          </p:nvPr>
        </p:nvSpPr>
        <p:spPr>
          <a:xfrm>
            <a:off x="468313" y="1268413"/>
            <a:ext cx="8229600" cy="4933950"/>
          </a:xfrm>
        </p:spPr>
        <p:txBody>
          <a:bodyPr/>
          <a:lstStyle/>
          <a:p>
            <a:pPr eaLnBrk="1" hangingPunct="1">
              <a:spcBef>
                <a:spcPts val="600"/>
              </a:spcBef>
              <a:buNone/>
            </a:pPr>
            <a:r>
              <a:rPr lang="en-GB" sz="2000" dirty="0" smtClean="0"/>
              <a:t>Carroll, J. and Ryan, J. (2005) </a:t>
            </a:r>
            <a:r>
              <a:rPr lang="en-GB" sz="2000" i="1" dirty="0" smtClean="0"/>
              <a:t>Teaching International students: improving learning for all.</a:t>
            </a:r>
            <a:r>
              <a:rPr lang="en-GB" sz="2000" dirty="0" smtClean="0"/>
              <a:t> London: </a:t>
            </a:r>
            <a:r>
              <a:rPr lang="en-GB" sz="2000" dirty="0" err="1" smtClean="0"/>
              <a:t>Routledge</a:t>
            </a:r>
            <a:r>
              <a:rPr lang="en-GB" sz="2000" dirty="0" smtClean="0"/>
              <a:t> SEDA series.</a:t>
            </a:r>
          </a:p>
          <a:p>
            <a:pPr eaLnBrk="1" hangingPunct="1">
              <a:spcBef>
                <a:spcPts val="600"/>
              </a:spcBef>
              <a:buNone/>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eaLnBrk="1" hangingPunct="1">
              <a:spcBef>
                <a:spcPts val="600"/>
              </a:spcBef>
              <a:buNone/>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a:t>
            </a:r>
            <a:r>
              <a:rPr lang="en-GB" sz="2000" dirty="0" smtClean="0"/>
              <a:t>, Maidenhead: SRHE/Open University Press.</a:t>
            </a:r>
          </a:p>
          <a:p>
            <a:pPr eaLnBrk="1" hangingPunct="1">
              <a:spcBef>
                <a:spcPts val="600"/>
              </a:spcBef>
              <a:buNone/>
            </a:pPr>
            <a:r>
              <a:rPr lang="en-GB" sz="2000" dirty="0" smtClean="0"/>
              <a:t>Hunt, L. and Chalmers, D. (2012) </a:t>
            </a:r>
            <a:r>
              <a:rPr lang="en-GB" sz="2000" i="1" dirty="0" smtClean="0"/>
              <a:t>University Teaching in Focus: a learning-centred approach</a:t>
            </a:r>
            <a:r>
              <a:rPr lang="en-GB" sz="2000" dirty="0" smtClean="0"/>
              <a:t>, Abingdon: </a:t>
            </a:r>
            <a:r>
              <a:rPr lang="en-GB" sz="2000" dirty="0" err="1" smtClean="0"/>
              <a:t>Routledge</a:t>
            </a:r>
            <a:r>
              <a:rPr lang="en-GB" sz="2000" dirty="0" smtClean="0"/>
              <a:t> .</a:t>
            </a:r>
          </a:p>
          <a:p>
            <a:pPr eaLnBrk="1" hangingPunct="1">
              <a:spcBef>
                <a:spcPts val="600"/>
              </a:spcBef>
            </a:pPr>
            <a:endParaRPr lang="en-GB" sz="2000" dirty="0" smtClean="0"/>
          </a:p>
          <a:p>
            <a:pPr eaLnBrk="1" hangingPunct="1">
              <a:spcBef>
                <a:spcPts val="600"/>
              </a:spcBef>
            </a:pPr>
            <a:endParaRPr lang="en-GB" sz="2000"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Useful references 4</a:t>
            </a:r>
          </a:p>
        </p:txBody>
      </p:sp>
      <p:sp>
        <p:nvSpPr>
          <p:cNvPr id="52227" name="Rectangle 3"/>
          <p:cNvSpPr>
            <a:spLocks noGrp="1" noChangeArrowheads="1"/>
          </p:cNvSpPr>
          <p:nvPr>
            <p:ph type="body" idx="1"/>
          </p:nvPr>
        </p:nvSpPr>
        <p:spPr>
          <a:xfrm>
            <a:off x="323850" y="1196975"/>
            <a:ext cx="8569325" cy="5184775"/>
          </a:xfrm>
        </p:spPr>
        <p:txBody>
          <a:bodyPr/>
          <a:lstStyle/>
          <a:p>
            <a:pPr eaLnBrk="1" hangingPunct="1">
              <a:spcBef>
                <a:spcPts val="600"/>
              </a:spcBef>
              <a:buNone/>
            </a:pPr>
            <a:r>
              <a:rPr lang="en-GB" sz="2000" dirty="0" smtClean="0"/>
              <a:t>Institute of Education (2006) Masters level criteria for Geography PGCE </a:t>
            </a:r>
            <a:r>
              <a:rPr lang="en-GB" sz="2000" u="sng" dirty="0" smtClean="0">
                <a:hlinkClick r:id="rId3"/>
              </a:rPr>
              <a:t>http://www.geography.org.uk/download/GA_PRGTIPBrooksMLevelCriteria.pdf</a:t>
            </a:r>
            <a:r>
              <a:rPr lang="en-GB" sz="2000" dirty="0" smtClean="0"/>
              <a:t> Accessed March 2012</a:t>
            </a:r>
          </a:p>
          <a:p>
            <a:pPr eaLnBrk="1" hangingPunct="1">
              <a:spcBef>
                <a:spcPts val="600"/>
              </a:spcBef>
              <a:buNone/>
            </a:pPr>
            <a:r>
              <a:rPr lang="en-GB" sz="2000" dirty="0" smtClean="0"/>
              <a:t>Kneale, P. E. (1997) </a:t>
            </a:r>
            <a:r>
              <a:rPr lang="en-GB" sz="2000" i="1" dirty="0" smtClean="0"/>
              <a:t>The rise of the "strategic student": how can we adapt to cope?</a:t>
            </a:r>
            <a:r>
              <a:rPr lang="en-GB" sz="2000" dirty="0" smtClean="0"/>
              <a:t> in Armstrong, S., Thompson, G. and Brown, S. (</a:t>
            </a:r>
            <a:r>
              <a:rPr lang="en-GB" sz="2000" dirty="0" err="1" smtClean="0"/>
              <a:t>eds</a:t>
            </a:r>
            <a:r>
              <a:rPr lang="en-GB" sz="2000" dirty="0" smtClean="0"/>
              <a:t>) </a:t>
            </a:r>
            <a:r>
              <a:rPr lang="en-GB" sz="2000" i="1" dirty="0" smtClean="0"/>
              <a:t>Facing up to Radical Changes in Universities and Colleges,</a:t>
            </a:r>
            <a:r>
              <a:rPr lang="en-GB" sz="2000" dirty="0" smtClean="0"/>
              <a:t> 119-139 London: Kogan Page.</a:t>
            </a:r>
          </a:p>
          <a:p>
            <a:pPr eaLnBrk="1" hangingPunct="1">
              <a:spcBef>
                <a:spcPts val="600"/>
              </a:spcBef>
              <a:buNone/>
            </a:pPr>
            <a:r>
              <a:rPr lang="en-GB" sz="2000" dirty="0" smtClean="0"/>
              <a:t>Knight, P. and Yorke, M. (2003) </a:t>
            </a:r>
            <a:r>
              <a:rPr lang="en-GB" sz="2000" i="1" dirty="0" smtClean="0"/>
              <a:t>Assessment, learning and employability,</a:t>
            </a:r>
            <a:r>
              <a:rPr lang="en-GB" sz="2000" dirty="0" smtClean="0"/>
              <a:t> Maidenhead, UK: SRHE/Open University Press.</a:t>
            </a:r>
          </a:p>
          <a:p>
            <a:pPr eaLnBrk="1" hangingPunct="1">
              <a:spcBef>
                <a:spcPts val="600"/>
              </a:spcBef>
              <a:buNone/>
            </a:pPr>
            <a:r>
              <a:rPr lang="en-GB" sz="2000" dirty="0" smtClean="0"/>
              <a:t>McDowell, E. &amp; Brown, S. (1998) Assessing students: cheating and plagiarism, Red Guide 10/11 University of Northumbria, Newcastle</a:t>
            </a:r>
            <a:endParaRPr lang="en-US" sz="2000" dirty="0" smtClean="0"/>
          </a:p>
          <a:p>
            <a:pPr>
              <a:spcBef>
                <a:spcPts val="600"/>
              </a:spcBef>
              <a:buNone/>
            </a:pPr>
            <a:r>
              <a:rPr lang="en-GB" sz="2000" dirty="0" err="1" smtClean="0">
                <a:solidFill>
                  <a:srgbClr val="000000"/>
                </a:solidFill>
              </a:rPr>
              <a:t>Nicol</a:t>
            </a:r>
            <a:r>
              <a:rPr lang="en-GB" sz="2000" dirty="0" smtClean="0">
                <a:solidFill>
                  <a:srgbClr val="000000"/>
                </a:solidFill>
              </a:rPr>
              <a:t>, D. J. and Macfarlane-Dick, D. (2006) Formative assessment and self-regulated learning: A model</a:t>
            </a:r>
            <a:r>
              <a:rPr lang="en-GB" sz="2000" b="1" dirty="0" smtClean="0">
                <a:solidFill>
                  <a:srgbClr val="000000"/>
                </a:solidFill>
              </a:rPr>
              <a:t> </a:t>
            </a:r>
            <a:r>
              <a:rPr lang="en-GB" sz="2000" dirty="0" smtClean="0">
                <a:solidFill>
                  <a:srgbClr val="000000"/>
                </a:solidFill>
              </a:rPr>
              <a:t>and seven principles of good feedback practice,</a:t>
            </a:r>
            <a:r>
              <a:rPr lang="en-GB" sz="2000" b="1" dirty="0" smtClean="0">
                <a:solidFill>
                  <a:srgbClr val="000000"/>
                </a:solidFill>
              </a:rPr>
              <a:t> </a:t>
            </a:r>
            <a:r>
              <a:rPr lang="en-GB" sz="2000" i="1" dirty="0" smtClean="0">
                <a:solidFill>
                  <a:srgbClr val="000000"/>
                </a:solidFill>
              </a:rPr>
              <a:t>Studies in Higher Education (2006), Vol.31(2), 199-218.</a:t>
            </a:r>
            <a:endParaRPr lang="en-GB" sz="2000" i="1" dirty="0" smtClean="0"/>
          </a:p>
          <a:p>
            <a:pPr eaLnBrk="1" hangingPunct="1">
              <a:spcBef>
                <a:spcPts val="600"/>
              </a:spcBef>
              <a:buNone/>
            </a:pPr>
            <a:endParaRPr lang="en-GB" sz="2000"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333375"/>
            <a:ext cx="7543800" cy="57467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Useful references 5</a:t>
            </a:r>
          </a:p>
        </p:txBody>
      </p:sp>
      <p:sp>
        <p:nvSpPr>
          <p:cNvPr id="53251" name="Rectangle 3"/>
          <p:cNvSpPr>
            <a:spLocks noGrp="1" noChangeArrowheads="1"/>
          </p:cNvSpPr>
          <p:nvPr>
            <p:ph type="body" idx="1"/>
          </p:nvPr>
        </p:nvSpPr>
        <p:spPr>
          <a:xfrm>
            <a:off x="468313" y="1052737"/>
            <a:ext cx="8229600" cy="5329014"/>
          </a:xfrm>
        </p:spPr>
        <p:txBody>
          <a:bodyPr/>
          <a:lstStyle/>
          <a:p>
            <a:pPr eaLnBrk="1" hangingPunct="1">
              <a:buNone/>
            </a:pPr>
            <a:r>
              <a:rPr lang="en-GB" sz="2000" dirty="0" smtClean="0"/>
              <a:t>Price, M., Rust, C., Donovan, B., and Handley, K. with Bryant, R. (2012) </a:t>
            </a:r>
            <a:r>
              <a:rPr lang="en-GB" sz="2000" i="1" dirty="0" smtClean="0"/>
              <a:t>Assessment Literacy: the foundation for improving student learning</a:t>
            </a:r>
            <a:r>
              <a:rPr lang="en-GB" sz="2000" dirty="0" smtClean="0"/>
              <a:t>, Oxford: Oxford Centre for Staff and learning Development.</a:t>
            </a:r>
          </a:p>
          <a:p>
            <a:pPr eaLnBrk="1" hangingPunct="1">
              <a:buNone/>
            </a:pPr>
            <a:r>
              <a:rPr lang="en-GB" sz="2000" dirty="0" smtClean="0"/>
              <a:t>Sadler, D. R. (1989) Formative assessment and the design of instructional systems </a:t>
            </a:r>
            <a:r>
              <a:rPr lang="en-GB" sz="2000" i="1" dirty="0" smtClean="0"/>
              <a:t>Instructional Science </a:t>
            </a:r>
            <a:r>
              <a:rPr lang="en-GB" sz="2000" dirty="0" smtClean="0"/>
              <a:t>18, 119-144.</a:t>
            </a:r>
          </a:p>
          <a:p>
            <a:pPr eaLnBrk="1" hangingPunct="1">
              <a:buNone/>
            </a:pPr>
            <a:r>
              <a:rPr lang="en-GB" sz="2000" dirty="0" smtClean="0"/>
              <a:t>Sadler, D. R. (1998) Formative assessment: revisiting the territory </a:t>
            </a:r>
            <a:r>
              <a:rPr lang="en-GB" sz="2000" i="1" dirty="0" smtClean="0"/>
              <a:t>Assessment in Education: Principles, Policy and Practice </a:t>
            </a:r>
            <a:r>
              <a:rPr lang="en-GB" sz="2000" dirty="0" smtClean="0"/>
              <a:t>5, 77-84.</a:t>
            </a:r>
          </a:p>
          <a:p>
            <a:pPr eaLnBrk="1" hangingPunct="1">
              <a:buNone/>
            </a:pPr>
            <a:r>
              <a:rPr lang="en-GB" sz="2000" dirty="0" smtClean="0"/>
              <a:t>Pickford, R. and Brown, S. (2006) </a:t>
            </a:r>
            <a:r>
              <a:rPr lang="en-GB" sz="2000" i="1" dirty="0" smtClean="0"/>
              <a:t>Assessing skills and practice</a:t>
            </a:r>
            <a:r>
              <a:rPr lang="en-GB" sz="2000" dirty="0" smtClean="0"/>
              <a:t> London: Routledge.</a:t>
            </a:r>
          </a:p>
          <a:p>
            <a:pPr eaLnBrk="1" hangingPunct="1">
              <a:buNone/>
            </a:pPr>
            <a:r>
              <a:rPr lang="en-GB" sz="2000" dirty="0" smtClean="0"/>
              <a:t>QAA (2010) Masters Degree Characteristics </a:t>
            </a:r>
            <a:r>
              <a:rPr lang="en-GB" sz="2000" dirty="0" smtClean="0">
                <a:cs typeface="Times New Roman" pitchFamily="18" charset="0"/>
                <a:hlinkClick r:id="rId3"/>
              </a:rPr>
              <a:t>http://www.qaa.ac.uk/academicinfrastructure</a:t>
            </a:r>
            <a:endParaRPr lang="en-GB" sz="2000" dirty="0" smtClean="0">
              <a:cs typeface="Times New Roman" pitchFamily="18" charset="0"/>
            </a:endParaRPr>
          </a:p>
          <a:p>
            <a:pPr eaLnBrk="1" hangingPunct="1">
              <a:buNone/>
            </a:pPr>
            <a:r>
              <a:rPr lang="en-GB" sz="2000" dirty="0" smtClean="0">
                <a:cs typeface="Times New Roman" pitchFamily="18" charset="0"/>
              </a:rPr>
              <a:t>Race, P. (2001) </a:t>
            </a:r>
            <a:r>
              <a:rPr lang="en-GB" sz="2000" i="1" dirty="0" smtClean="0">
                <a:cs typeface="Times New Roman" pitchFamily="18" charset="0"/>
              </a:rPr>
              <a:t>A Briefing on Self, Peer &amp; Group Assessment</a:t>
            </a:r>
            <a:r>
              <a:rPr lang="en-GB" sz="2000" dirty="0" smtClean="0">
                <a:cs typeface="Times New Roman" pitchFamily="18" charset="0"/>
              </a:rPr>
              <a:t> in LTSN Generic Centre Assessment Series No 9 LTSN York.</a:t>
            </a:r>
            <a:r>
              <a:rPr lang="en-GB" sz="2000" dirty="0" smtClean="0"/>
              <a:t> </a:t>
            </a:r>
          </a:p>
          <a:p>
            <a:pPr eaLnBrk="1" hangingPunct="1">
              <a:buNone/>
            </a:pPr>
            <a:r>
              <a:rPr lang="en-GB" sz="2000" dirty="0" smtClean="0"/>
              <a:t>Race P. (2006) </a:t>
            </a:r>
            <a:r>
              <a:rPr lang="en-GB" sz="2000" i="1" dirty="0" smtClean="0"/>
              <a:t>The lecturer’s toolkit (3rd edition)</a:t>
            </a:r>
            <a:r>
              <a:rPr lang="en-GB" sz="2000" dirty="0" smtClean="0"/>
              <a:t> London: Routledge.</a:t>
            </a:r>
          </a:p>
          <a:p>
            <a:pPr eaLnBrk="1" hangingPunct="1"/>
            <a:endParaRPr lang="en-GB" sz="2000"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49238"/>
            <a:ext cx="7543800" cy="66357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Useful references 6</a:t>
            </a:r>
          </a:p>
        </p:txBody>
      </p:sp>
      <p:sp>
        <p:nvSpPr>
          <p:cNvPr id="40963" name="Rectangle 3"/>
          <p:cNvSpPr>
            <a:spLocks noGrp="1" noChangeArrowheads="1"/>
          </p:cNvSpPr>
          <p:nvPr>
            <p:ph type="body" idx="1"/>
          </p:nvPr>
        </p:nvSpPr>
        <p:spPr>
          <a:xfrm>
            <a:off x="428596" y="908720"/>
            <a:ext cx="8229600" cy="5634939"/>
          </a:xfrm>
        </p:spPr>
        <p:txBody>
          <a:bodyPr/>
          <a:lstStyle/>
          <a:p>
            <a:pPr eaLnBrk="1" hangingPunct="1">
              <a:lnSpc>
                <a:spcPct val="90000"/>
              </a:lnSpc>
              <a:buNone/>
            </a:pPr>
            <a:r>
              <a:rPr lang="en-GB" sz="1800" dirty="0" smtClean="0"/>
              <a:t>Race, P. and Pickford, R. (2007) </a:t>
            </a:r>
            <a:r>
              <a:rPr lang="en-GB" sz="1800" i="1" dirty="0" smtClean="0"/>
              <a:t>Making Teaching work: Teaching smarter in post-compulsory education</a:t>
            </a:r>
            <a:r>
              <a:rPr lang="en-GB" sz="1800" dirty="0" smtClean="0"/>
              <a:t>, London, Sage</a:t>
            </a:r>
          </a:p>
          <a:p>
            <a:pPr eaLnBrk="1" hangingPunct="1">
              <a:lnSpc>
                <a:spcPct val="90000"/>
              </a:lnSpc>
              <a:buNone/>
            </a:pPr>
            <a:r>
              <a:rPr lang="en-GB" sz="1800" dirty="0" smtClean="0"/>
              <a:t>Rust, C., Price, M. and O’Donovan, B. (2003). Improving students’ learning by developing their understanding of assessment criteria and processes. </a:t>
            </a:r>
            <a:r>
              <a:rPr lang="en-GB" sz="1800" i="1" dirty="0" smtClean="0"/>
              <a:t>Assessment and Evaluation in Higher Education. 28 (2), 147-164.</a:t>
            </a:r>
          </a:p>
          <a:p>
            <a:pPr eaLnBrk="1" hangingPunct="1">
              <a:lnSpc>
                <a:spcPct val="90000"/>
              </a:lnSpc>
              <a:buNone/>
            </a:pPr>
            <a:r>
              <a:rPr lang="en-GB" sz="1800" dirty="0" err="1" smtClean="0"/>
              <a:t>Sambell</a:t>
            </a:r>
            <a:r>
              <a:rPr lang="en-GB" sz="1800" dirty="0" smtClean="0"/>
              <a:t>, K., McDowell, L. and Montgomery, C. (2012) </a:t>
            </a:r>
            <a:r>
              <a:rPr lang="en-GB" sz="1800" i="1" dirty="0" smtClean="0"/>
              <a:t>Assessment for Learning in Higher Education</a:t>
            </a:r>
            <a:r>
              <a:rPr lang="en-GB" sz="1800" dirty="0" smtClean="0"/>
              <a:t> Abingdon, Routledge</a:t>
            </a:r>
          </a:p>
          <a:p>
            <a:pPr eaLnBrk="1" hangingPunct="1">
              <a:lnSpc>
                <a:spcPct val="90000"/>
              </a:lnSpc>
              <a:buNone/>
            </a:pPr>
            <a:r>
              <a:rPr lang="en-GB" sz="1800" dirty="0" smtClean="0"/>
              <a:t>Seymour, D. (2005) Learning Outcomes and Assessment: developing assessment criteria for Masters-level dissertations. </a:t>
            </a:r>
            <a:r>
              <a:rPr lang="en-GB" sz="1800" i="1" dirty="0" smtClean="0"/>
              <a:t>Brookes </a:t>
            </a:r>
            <a:r>
              <a:rPr lang="en-GB" sz="1800" i="1" dirty="0" err="1" smtClean="0"/>
              <a:t>eJournal</a:t>
            </a:r>
            <a:r>
              <a:rPr lang="en-GB" sz="1800" i="1" dirty="0" smtClean="0"/>
              <a:t> of Learning and Teaching</a:t>
            </a:r>
            <a:r>
              <a:rPr lang="en-GB" sz="1800" dirty="0" smtClean="0"/>
              <a:t> 1(2).</a:t>
            </a:r>
          </a:p>
          <a:p>
            <a:pPr eaLnBrk="1" hangingPunct="1">
              <a:lnSpc>
                <a:spcPct val="90000"/>
              </a:lnSpc>
              <a:buNone/>
            </a:pPr>
            <a:r>
              <a:rPr lang="en-GB" sz="1800" dirty="0" smtClean="0"/>
              <a:t>Stefani, L and Carroll, J. (2001) A Briefing on Plagiarism http://www.ltsn.ac.uk/application.asp?app=resources.asp&amp;process=full_record&amp;section=generic&amp;id=10</a:t>
            </a:r>
          </a:p>
          <a:p>
            <a:pPr eaLnBrk="1" hangingPunct="1">
              <a:lnSpc>
                <a:spcPct val="90000"/>
              </a:lnSpc>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lnSpc>
                <a:spcPct val="90000"/>
              </a:lnSpc>
              <a:buNone/>
            </a:pPr>
            <a:r>
              <a:rPr lang="en-GB" sz="1800" dirty="0" smtClean="0"/>
              <a:t>Wharton, S. (2003) Defining appropriate criteria for the assessment of master's level TESOL Assignments, </a:t>
            </a:r>
            <a:r>
              <a:rPr lang="en-GB" sz="1800" i="1" dirty="0" smtClean="0"/>
              <a:t>Assessment &amp; Evaluation in Higher Education, 28(6), pp.649-664.</a:t>
            </a:r>
          </a:p>
          <a:p>
            <a:pPr eaLnBrk="1" hangingPunct="1">
              <a:lnSpc>
                <a:spcPct val="90000"/>
              </a:lnSpc>
              <a:buNone/>
            </a:pPr>
            <a:endParaRPr lang="en-GB" sz="1800" dirty="0" smtClean="0"/>
          </a:p>
          <a:p>
            <a:pPr>
              <a:buFont typeface="Wingdings" pitchFamily="2" charset="2"/>
              <a:buNone/>
            </a:pPr>
            <a:endParaRPr lang="en-GB" sz="1800" dirty="0" smtClean="0"/>
          </a:p>
          <a:p>
            <a:pPr>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To integrate assessment we need to realign it with the curriculum by:</a:t>
            </a:r>
          </a:p>
        </p:txBody>
      </p:sp>
      <p:sp>
        <p:nvSpPr>
          <p:cNvPr id="40963"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r>
              <a:rPr lang="en-GB" dirty="0" smtClean="0"/>
              <a:t>Exploring ways in which assessment can be made integral to learning. </a:t>
            </a:r>
          </a:p>
          <a:p>
            <a:r>
              <a:rPr lang="en-GB" dirty="0" smtClean="0"/>
              <a:t>Constructively aligning (Biggs, 2003) assignments with planned learning outcomes and the curriculum taught;</a:t>
            </a:r>
          </a:p>
          <a:p>
            <a:r>
              <a:rPr lang="en-GB" dirty="0" smtClean="0"/>
              <a:t>Providing realistic tasks: students are likely to put more energy into and play fairer with assignments they see as authentic and worth bothering with.</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GB" sz="3200" dirty="0" smtClean="0"/>
              <a:t>Strategies for ensuring assessment </a:t>
            </a:r>
            <a:r>
              <a:rPr lang="en-GB" sz="3200" i="1" dirty="0" smtClean="0"/>
              <a:t>is </a:t>
            </a:r>
            <a:r>
              <a:rPr lang="en-GB" sz="3200" dirty="0" smtClean="0"/>
              <a:t>for rather than </a:t>
            </a:r>
            <a:r>
              <a:rPr lang="en-GB" sz="3200" i="1" dirty="0" smtClean="0"/>
              <a:t>of</a:t>
            </a:r>
            <a:r>
              <a:rPr lang="en-GB" sz="3200" dirty="0" smtClean="0"/>
              <a:t> learning</a:t>
            </a:r>
          </a:p>
        </p:txBody>
      </p:sp>
      <p:sp>
        <p:nvSpPr>
          <p:cNvPr id="39939" name="Rectangle 3"/>
          <p:cNvSpPr>
            <a:spLocks noGrp="1" noChangeArrowheads="1"/>
          </p:cNvSpPr>
          <p:nvPr>
            <p:ph type="body" idx="1"/>
          </p:nvPr>
        </p:nvSpPr>
        <p:spPr>
          <a:xfrm>
            <a:off x="457200" y="1371600"/>
            <a:ext cx="8229600" cy="4754563"/>
          </a:xfrm>
          <a:noFill/>
          <a:ln>
            <a:noFill/>
          </a:ln>
        </p:spPr>
        <p:txBody>
          <a:bodyPr vert="horz" wrap="square" lIns="91440" tIns="45720" rIns="91440" bIns="45720" numCol="1" anchor="t" anchorCtr="0" compatLnSpc="1">
            <a:prstTxWarp prst="textNoShape">
              <a:avLst/>
            </a:prstTxWarp>
          </a:bodyPr>
          <a:lstStyle/>
          <a:p>
            <a:r>
              <a:rPr lang="en-GB" dirty="0" smtClean="0"/>
              <a:t>It needs to be built-in rather than bolt-on;</a:t>
            </a:r>
          </a:p>
          <a:p>
            <a:r>
              <a:rPr lang="en-GB" dirty="0" smtClean="0"/>
              <a:t>Assignments need to be authentic, that is, assessing learning that is identified in the learning outcomes;</a:t>
            </a:r>
          </a:p>
          <a:p>
            <a:r>
              <a:rPr lang="en-GB" dirty="0" smtClean="0"/>
              <a:t>Learning outcomes need to be designed to be specific, measurable, achievable, realistic and time-constrained (SMART);</a:t>
            </a:r>
          </a:p>
          <a:p>
            <a:r>
              <a:rPr lang="en-GB" dirty="0" smtClean="0"/>
              <a:t>The assessment strategy should make sure that assignments are fit-for-purpose.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Twelve questions on assessment. You can:</a:t>
            </a:r>
            <a:endParaRPr lang="en-GB" sz="3200" dirty="0"/>
          </a:p>
        </p:txBody>
      </p:sp>
      <p:sp>
        <p:nvSpPr>
          <p:cNvPr id="3" name="Content Placeholder 2"/>
          <p:cNvSpPr>
            <a:spLocks noGrp="1"/>
          </p:cNvSpPr>
          <p:nvPr>
            <p:ph idx="1"/>
          </p:nvPr>
        </p:nvSpPr>
        <p:spPr/>
        <p:txBody>
          <a:bodyPr/>
          <a:lstStyle/>
          <a:p>
            <a:r>
              <a:rPr lang="en-GB" dirty="0" smtClean="0"/>
              <a:t>Use these to help to design an authentic assessment approach at course design stage;</a:t>
            </a:r>
          </a:p>
          <a:p>
            <a:r>
              <a:rPr lang="en-GB" dirty="0" smtClean="0"/>
              <a:t>Use them also as an aid to curriculum refreshment activity and prior to periodic review.</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81001"/>
            <a:ext cx="8605838" cy="5486400"/>
          </a:xfrm>
        </p:spPr>
        <p:txBody>
          <a:bodyPr/>
          <a:lstStyle/>
          <a:p>
            <a:pPr lvl="0">
              <a:buSzPct val="100000"/>
              <a:buFont typeface="+mj-lt"/>
              <a:buAutoNum type="arabicPeriod"/>
            </a:pPr>
            <a:r>
              <a:rPr lang="en-GB" sz="2600" dirty="0" smtClean="0">
                <a:solidFill>
                  <a:srgbClr val="FF0000"/>
                </a:solidFill>
              </a:rPr>
              <a:t>Assessment for learning</a:t>
            </a:r>
            <a:r>
              <a:rPr lang="en-GB" sz="2600" dirty="0" smtClean="0"/>
              <a:t>: is assessment fully integrated within learning activities or is it an add-on that adds nothing to student engagement?</a:t>
            </a:r>
          </a:p>
          <a:p>
            <a:pPr lvl="0">
              <a:buSzPct val="100000"/>
              <a:buFont typeface="+mj-lt"/>
              <a:buAutoNum type="arabicPeriod"/>
            </a:pPr>
            <a:r>
              <a:rPr lang="en-GB" sz="2600" dirty="0" smtClean="0">
                <a:solidFill>
                  <a:srgbClr val="FF0000"/>
                </a:solidFill>
              </a:rPr>
              <a:t>Preparation</a:t>
            </a:r>
            <a:r>
              <a:rPr lang="en-GB" sz="2600" dirty="0" smtClean="0"/>
              <a:t>: are you developing students’ assessment literacy, so they understand fully what is required of them and can optimise their performances in a range of assessment contexts? Are staff inducted so they all share understandings of assessment practice.</a:t>
            </a:r>
          </a:p>
          <a:p>
            <a:pPr lvl="0">
              <a:buSzPct val="100000"/>
              <a:buFont typeface="+mj-lt"/>
              <a:buAutoNum type="arabicPeriod"/>
            </a:pPr>
            <a:r>
              <a:rPr lang="en-GB" sz="2600" dirty="0" smtClean="0">
                <a:solidFill>
                  <a:srgbClr val="FF0000"/>
                </a:solidFill>
              </a:rPr>
              <a:t>Purpose</a:t>
            </a:r>
            <a:r>
              <a:rPr lang="en-GB" sz="2600" dirty="0" smtClean="0"/>
              <a:t>: are you clear about why on each occasion you are assessing? Is it to give students guidance on how to improve or remediate work, or it is a scoring exercise to determine final grades? Is it focussing on theory or practice (or an integration of the two)? </a:t>
            </a:r>
          </a:p>
          <a:p>
            <a:pPr>
              <a:buSzPct val="100000"/>
              <a:buFont typeface="+mj-lt"/>
              <a:buAutoNum type="arabicPeriod"/>
            </a:pPr>
            <a:endParaRPr lang="en-GB" sz="2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0"/>
            <a:ext cx="9144000" cy="6324599"/>
          </a:xfrm>
        </p:spPr>
        <p:txBody>
          <a:bodyPr/>
          <a:lstStyle/>
          <a:p>
            <a:pPr lvl="0">
              <a:buSzPct val="100000"/>
              <a:buFont typeface="+mj-lt"/>
              <a:buAutoNum type="arabicPeriod" startAt="4"/>
            </a:pPr>
            <a:r>
              <a:rPr lang="en-GB" sz="2600" dirty="0" smtClean="0">
                <a:solidFill>
                  <a:srgbClr val="FF0000"/>
                </a:solidFill>
              </a:rPr>
              <a:t>Pacing and timing</a:t>
            </a:r>
            <a:r>
              <a:rPr lang="en-GB" sz="2600" dirty="0" smtClean="0"/>
              <a:t>: are you offering feedback and assessment opportunities throughout the learning period or are assignments bunched together (particularly right at the end of the module)? Are you ensuring that students don’t have multiple assignments from different modules with the same submission date?</a:t>
            </a:r>
          </a:p>
          <a:p>
            <a:pPr lvl="0">
              <a:buSzPct val="100000"/>
              <a:buFont typeface="+mj-lt"/>
              <a:buAutoNum type="arabicPeriod" startAt="4"/>
            </a:pPr>
            <a:r>
              <a:rPr lang="en-GB" sz="2600" dirty="0" smtClean="0">
                <a:solidFill>
                  <a:srgbClr val="FF0000"/>
                </a:solidFill>
              </a:rPr>
              <a:t>Volume of assessment</a:t>
            </a:r>
            <a:r>
              <a:rPr lang="en-GB" sz="2600" dirty="0" smtClean="0"/>
              <a:t>: are you offering sufficient opportunities for students to learn through assessment without exhausting staff and putting excessive pressure on students in terms of workload?</a:t>
            </a:r>
          </a:p>
          <a:p>
            <a:pPr lvl="0">
              <a:buSzPct val="100000"/>
              <a:buFont typeface="+mj-lt"/>
              <a:buAutoNum type="arabicPeriod" startAt="4"/>
            </a:pPr>
            <a:r>
              <a:rPr lang="en-GB" sz="2600" dirty="0" smtClean="0">
                <a:solidFill>
                  <a:srgbClr val="FF0000"/>
                </a:solidFill>
              </a:rPr>
              <a:t>Constructive alignment</a:t>
            </a:r>
            <a:r>
              <a:rPr lang="en-GB" sz="2600" dirty="0" smtClean="0"/>
              <a:t>: is it clear how the assignments link to the learning outcomes, and do you offer good coverage of subject material and capabilities (or are you encouraging guessing of topics and risk taking activities)?</a:t>
            </a:r>
          </a:p>
          <a:p>
            <a:pPr>
              <a:buSzPct val="100000"/>
              <a:buFont typeface="+mj-lt"/>
              <a:buAutoNum type="arabicPeriod" startAt="4"/>
            </a:pPr>
            <a:endParaRPr lang="en-GB" sz="2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04801"/>
            <a:ext cx="8605838" cy="5562600"/>
          </a:xfrm>
        </p:spPr>
        <p:txBody>
          <a:bodyPr/>
          <a:lstStyle/>
          <a:p>
            <a:pPr lvl="0">
              <a:buSzPct val="100000"/>
              <a:buFont typeface="+mj-lt"/>
              <a:buAutoNum type="arabicPeriod" startAt="7"/>
            </a:pPr>
            <a:r>
              <a:rPr lang="en-GB" sz="2600" dirty="0" smtClean="0">
                <a:solidFill>
                  <a:srgbClr val="FF0000"/>
                </a:solidFill>
              </a:rPr>
              <a:t>Variety</a:t>
            </a:r>
            <a:r>
              <a:rPr lang="en-GB" sz="2600" dirty="0" smtClean="0"/>
              <a:t>: are you enabling students to demonstrate capability in diverse ways or are you reusing the same methods (essays, reports, unseen time-constrained exams) over and over again?</a:t>
            </a:r>
          </a:p>
          <a:p>
            <a:pPr lvl="0">
              <a:buSzPct val="100000"/>
              <a:buFont typeface="+mj-lt"/>
              <a:buAutoNum type="arabicPeriod" startAt="7"/>
            </a:pPr>
            <a:r>
              <a:rPr lang="en-GB" sz="2600" dirty="0" smtClean="0">
                <a:solidFill>
                  <a:srgbClr val="FF0000"/>
                </a:solidFill>
              </a:rPr>
              <a:t>Inclusivity</a:t>
            </a:r>
            <a:r>
              <a:rPr lang="en-GB" sz="2600" dirty="0" smtClean="0"/>
              <a:t>: Are students’ special needs in terms of assessment designed into assignments from the outset or do you have to make special arrangements for students with dyslexia, visual or aural impairments or other disabilities responsively rather than proactively?</a:t>
            </a:r>
          </a:p>
          <a:p>
            <a:pPr lvl="0">
              <a:buSzPct val="100000"/>
              <a:buFont typeface="+mj-lt"/>
              <a:buAutoNum type="arabicPeriod" startAt="7"/>
            </a:pPr>
            <a:r>
              <a:rPr lang="en-GB" sz="2600" dirty="0" smtClean="0">
                <a:solidFill>
                  <a:srgbClr val="FF0000"/>
                </a:solidFill>
              </a:rPr>
              <a:t>Agency</a:t>
            </a:r>
            <a:r>
              <a:rPr lang="en-GB" sz="2600" dirty="0" smtClean="0"/>
              <a:t>: is all your assessment undertaken by tutors or do you also use peers, students themselves, employers and clients?</a:t>
            </a:r>
          </a:p>
          <a:p>
            <a:pPr>
              <a:buSzPct val="100000"/>
              <a:buFont typeface="+mj-lt"/>
              <a:buAutoNum type="arabicPeriod" startAt="7"/>
            </a:pPr>
            <a:endParaRPr lang="en-GB" sz="2600"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3312</Words>
  <Application>Microsoft Office PowerPoint</Application>
  <PresentationFormat>On-screen Show (4:3)</PresentationFormat>
  <Paragraphs>252</Paragraphs>
  <Slides>37</Slides>
  <Notes>37</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LeedsMet template</vt:lpstr>
      <vt:lpstr>Assessment matters University of Leiden  30 November 2012  </vt:lpstr>
      <vt:lpstr>1. How to lead assessment for learning in universities</vt:lpstr>
      <vt:lpstr>Why is assessment such a big issue?</vt:lpstr>
      <vt:lpstr>To integrate assessment we need to realign it with the curriculum by:</vt:lpstr>
      <vt:lpstr>Strategies for ensuring assessment is for rather than of learning</vt:lpstr>
      <vt:lpstr>Twelve questions on assessment. You can:</vt:lpstr>
      <vt:lpstr>Slide 7</vt:lpstr>
      <vt:lpstr>Slide 8</vt:lpstr>
      <vt:lpstr>Slide 9</vt:lpstr>
      <vt:lpstr>Slide 10</vt:lpstr>
      <vt:lpstr>Good feedback practice: </vt:lpstr>
      <vt:lpstr>Encouraging students to take assessment more seriously</vt:lpstr>
      <vt:lpstr>Making assessment work well</vt:lpstr>
      <vt:lpstr>Can we provide opportunities for multiple assessment?</vt:lpstr>
      <vt:lpstr>Using formative assessment to promote independence and learning</vt:lpstr>
      <vt:lpstr>Play fair with students by avoiding using ‘final language’ (Boud)</vt:lpstr>
      <vt:lpstr>Play fair by giving feedback to students with diverse abilities</vt:lpstr>
      <vt:lpstr>Conclusions to part one</vt:lpstr>
      <vt:lpstr>Slide 19</vt:lpstr>
      <vt:lpstr>Part 3: Differentiating Masters level and undergraduate level assessment</vt:lpstr>
      <vt:lpstr>The context for reviewing M-level assessment</vt:lpstr>
      <vt:lpstr>At Masters level, assessment really matters!</vt:lpstr>
      <vt:lpstr>Higher education providers may offer a Master's degree with the specific intention of:</vt:lpstr>
      <vt:lpstr>QAA in Scotland: guidance on level 11 qualifications (I like this)</vt:lpstr>
      <vt:lpstr>Typically, holders of the qualification will be able to:</vt:lpstr>
      <vt:lpstr>My questions: mapping the student experience at Master’s Level </vt:lpstr>
      <vt:lpstr>Assimilate has been a 3-year NTFS funded project</vt:lpstr>
      <vt:lpstr>Emergent outcomes</vt:lpstr>
      <vt:lpstr>Good practice M-level Assessment examples include:</vt:lpstr>
      <vt:lpstr>Other learning points</vt:lpstr>
      <vt:lpstr>Selected references and further reading (1)</vt:lpstr>
      <vt:lpstr>Useful references: 2</vt:lpstr>
      <vt:lpstr>Useful references 3</vt:lpstr>
      <vt:lpstr>Useful references 4</vt:lpstr>
      <vt:lpstr>Useful references 5</vt:lpstr>
      <vt:lpstr>Useful references 6</vt:lpstr>
      <vt:lpstr>These and other slides will be available on my website at www.sally-brown.net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2012-11-29T21:31:41Z</dcterms:modified>
</cp:coreProperties>
</file>