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33" r:id="rId1"/>
  </p:sldMasterIdLst>
  <p:notesMasterIdLst>
    <p:notesMasterId r:id="rId35"/>
  </p:notesMasterIdLst>
  <p:handoutMasterIdLst>
    <p:handoutMasterId r:id="rId36"/>
  </p:handoutMasterIdLst>
  <p:sldIdLst>
    <p:sldId id="352" r:id="rId2"/>
    <p:sldId id="354" r:id="rId3"/>
    <p:sldId id="353" r:id="rId4"/>
    <p:sldId id="326" r:id="rId5"/>
    <p:sldId id="331" r:id="rId6"/>
    <p:sldId id="332" r:id="rId7"/>
    <p:sldId id="335" r:id="rId8"/>
    <p:sldId id="333" r:id="rId9"/>
    <p:sldId id="336" r:id="rId10"/>
    <p:sldId id="339" r:id="rId11"/>
    <p:sldId id="362" r:id="rId12"/>
    <p:sldId id="344" r:id="rId13"/>
    <p:sldId id="345" r:id="rId14"/>
    <p:sldId id="355" r:id="rId15"/>
    <p:sldId id="356" r:id="rId16"/>
    <p:sldId id="357" r:id="rId17"/>
    <p:sldId id="358" r:id="rId18"/>
    <p:sldId id="359" r:id="rId19"/>
    <p:sldId id="325" r:id="rId20"/>
    <p:sldId id="348" r:id="rId21"/>
    <p:sldId id="337" r:id="rId22"/>
    <p:sldId id="338" r:id="rId23"/>
    <p:sldId id="340" r:id="rId24"/>
    <p:sldId id="341" r:id="rId25"/>
    <p:sldId id="342" r:id="rId26"/>
    <p:sldId id="343" r:id="rId27"/>
    <p:sldId id="349" r:id="rId28"/>
    <p:sldId id="334" r:id="rId29"/>
    <p:sldId id="347" r:id="rId30"/>
    <p:sldId id="350" r:id="rId31"/>
    <p:sldId id="351" r:id="rId32"/>
    <p:sldId id="360" r:id="rId33"/>
    <p:sldId id="361"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9000" autoAdjust="0"/>
  </p:normalViewPr>
  <p:slideViewPr>
    <p:cSldViewPr>
      <p:cViewPr varScale="1">
        <p:scale>
          <a:sx n="46" d="100"/>
          <a:sy n="46" d="100"/>
        </p:scale>
        <p:origin x="-1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3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134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71299A5C-DB3E-432C-973B-1ED3BDD1EC3D}" type="datetimeFigureOut">
              <a:rPr lang="en-GB"/>
              <a:pPr>
                <a:defRPr/>
              </a:pPr>
              <a:t>16/11/2012</a:t>
            </a:fld>
            <a:endParaRPr lang="en-GB"/>
          </a:p>
        </p:txBody>
      </p:sp>
      <p:sp>
        <p:nvSpPr>
          <p:cNvPr id="134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134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CA0535B-6F8D-4C40-ADC3-DF948940B6C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144E0A4-0E3D-4EEA-B267-1FA4396753C7}" type="datetimeFigureOut">
              <a:rPr lang="en-US"/>
              <a:pPr>
                <a:defRPr/>
              </a:pPr>
              <a:t>11/16/2012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B8ADFDA-63A7-4FFE-92AE-486005AB26F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7DFECD57-1603-4A62-BD84-70B1CE7242D8}" type="slidenum">
              <a:rPr lang="en-GB" smtClean="0"/>
              <a:pPr>
                <a:defRPr/>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169B40B-A65C-424A-8774-44AABD5C0AB2}"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DD81A30-3B02-425D-B915-F27B7A60DC15}" type="slidenum">
              <a:rPr lang="en-GB" smtClean="0"/>
              <a:pPr>
                <a:defRPr/>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CB77914-AAE6-48B2-A21D-5F0D2A570877}" type="slidenum">
              <a:rPr lang="en-GB" smtClean="0"/>
              <a:pPr>
                <a:defRPr/>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BEA24B2-E9DE-418B-80EC-262A8484CD31}"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FBEFF5A-E8ED-4EC7-8B47-11EFF3D958F5}"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D5B1004-A8A6-4F76-AAFB-31C2ACA9FBF3}"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5D7D8-43B2-4C35-BC82-898E6559C461}"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1EFB106-206B-48D8-985C-D0B962B25485}" type="slidenum">
              <a:rPr lang="en-GB" smtClean="0"/>
              <a:pPr>
                <a:defRPr/>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1F09EC9-B9FD-481E-89C6-4B06CF6C1B3A}" type="slidenum">
              <a:rPr lang="en-GB" smtClean="0"/>
              <a:pPr>
                <a:defRPr/>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1F3EFD3-1809-4C54-8BC4-4F55B451E6B6}" type="slidenum">
              <a:rPr lang="en-GB" smtClean="0"/>
              <a:pPr>
                <a:defRPr/>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C62B10D-4992-42F8-A0FB-04AE4B13A3A2}" type="slidenum">
              <a:rPr lang="en-GB" smtClean="0"/>
              <a:pPr>
                <a:defRPr/>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889FDC2-99F8-46A0-A4F0-AA0507219B85}" type="slidenum">
              <a:rPr lang="en-GB" smtClean="0"/>
              <a:pPr>
                <a:defRPr/>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27E2C89-D8F5-45E3-8DA2-87498440FCAE}" type="slidenum">
              <a:rPr lang="en-GB" smtClean="0"/>
              <a:pPr>
                <a:defRPr/>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CEAC6E9-7610-4665-9DC8-10FC6351A352}" type="slidenum">
              <a:rPr lang="en-GB" smtClean="0"/>
              <a:pPr>
                <a:defRPr/>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D1B32E-ADAF-4981-81F3-A4DEB3B8EABF}" type="slidenum">
              <a:rPr lang="en-GB" smtClean="0"/>
              <a:pPr>
                <a:defRPr/>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CD118F6-CD81-4C17-8E99-682FEDBC2C85}" type="slidenum">
              <a:rPr lang="en-GB" smtClean="0"/>
              <a:pPr>
                <a:defRPr/>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BC14F0D-70A9-4896-89C9-CAA425A37DDC}" type="slidenum">
              <a:rPr lang="en-GB" smtClean="0"/>
              <a:pPr>
                <a:defRPr/>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EF2226-9222-4605-828B-F7893239377A}" type="slidenum">
              <a:rPr lang="en-GB" smtClean="0"/>
              <a:pPr>
                <a:defRPr/>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746DA16-0617-42C9-8ECC-864DAA098EB2}" type="slidenum">
              <a:rPr lang="en-GB" smtClean="0"/>
              <a:pPr>
                <a:defRPr/>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C03DD57-A981-4FAC-BC24-26603E30ECFC}" type="slidenum">
              <a:rPr lang="en-GB" smtClean="0"/>
              <a:pPr>
                <a:defRPr/>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69D5B94-EF5C-4683-A93E-7CDF46FA914B}" type="slidenum">
              <a:rPr lang="en-GB" smtClean="0"/>
              <a:pPr>
                <a:defRPr/>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C866362-636B-47CF-A25C-811EA042CB7A}" type="slidenum">
              <a:rPr lang="en-GB" smtClean="0"/>
              <a:pPr>
                <a:defRPr/>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319B2FE-5568-4CE2-AF4C-BA1DD490D983}" type="slidenum">
              <a:rPr lang="en-GB" smtClean="0"/>
              <a:pPr>
                <a:defRPr/>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99C19C-0B3D-4551-B79A-CA0B4835B37A}" type="slidenum">
              <a:rPr lang="en-GB" smtClean="0"/>
              <a:pPr>
                <a:defRPr/>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8EF9710-8C36-4F5B-8786-E84D8BE37F9D}" type="slidenum">
              <a:rPr lang="en-GB" smtClean="0"/>
              <a:pPr>
                <a:defRPr/>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E29FEB0-799F-4494-BBA8-0B279E5A4B2B}" type="slidenum">
              <a:rPr lang="en-GB" smtClean="0"/>
              <a:pPr>
                <a:defRPr/>
              </a:pPr>
              <a:t>33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19F197-711B-481E-B919-30307672CCE6}"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44712B0-8DF5-444D-B0D8-CEEB28A35855}"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7D9B954-8B4F-4BA2-B862-71A9F37235FF}"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35E1210-4A4C-43C6-A2D9-753729700138}"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436C238-02B5-4535-9143-CA9C51393752}"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725A8A0-5D65-4E06-8C64-7395ECD9DBE6}"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fld id="{AC9DA166-17AA-40F4-9574-BF26AADDF271}" type="datetimeFigureOut">
              <a:rPr lang="en-US"/>
              <a:pPr>
                <a:defRPr/>
              </a:pPr>
              <a:t>11/16/2012</a:t>
            </a:fld>
            <a:endParaRPr 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75EB1C20-651A-4F20-A43B-8135CAF06D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1029"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956" r:id="rId1"/>
    <p:sldLayoutId id="2147483955" r:id="rId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228600" y="762000"/>
            <a:ext cx="7086600" cy="1828800"/>
          </a:xfrm>
        </p:spPr>
        <p:txBody>
          <a:bodyPr/>
          <a:lstStyle/>
          <a:p>
            <a:pPr algn="ctr" eaLnBrk="1" hangingPunct="1"/>
            <a:r>
              <a:rPr lang="en-GB" sz="4000" dirty="0" smtClean="0">
                <a:solidFill>
                  <a:srgbClr val="7030A0"/>
                </a:solidFill>
              </a:rPr>
              <a:t>Improving student </a:t>
            </a:r>
            <a:r>
              <a:rPr lang="en-GB" sz="4000" dirty="0" smtClean="0">
                <a:solidFill>
                  <a:srgbClr val="7030A0"/>
                </a:solidFill>
              </a:rPr>
              <a:t>retention</a:t>
            </a:r>
          </a:p>
        </p:txBody>
      </p:sp>
      <p:sp>
        <p:nvSpPr>
          <p:cNvPr id="3075" name="Rectangle 5"/>
          <p:cNvSpPr>
            <a:spLocks noGrp="1"/>
          </p:cNvSpPr>
          <p:nvPr>
            <p:ph type="subTitle" idx="1"/>
          </p:nvPr>
        </p:nvSpPr>
        <p:spPr>
          <a:xfrm>
            <a:off x="381000" y="3048000"/>
            <a:ext cx="6248400" cy="3352800"/>
          </a:xfrm>
        </p:spPr>
        <p:txBody>
          <a:bodyPr/>
          <a:lstStyle/>
          <a:p>
            <a:pPr algn="ctr" eaLnBrk="1" hangingPunct="1"/>
            <a:r>
              <a:rPr lang="en-GB" sz="2800" b="1" dirty="0" smtClean="0"/>
              <a:t>Cork IT</a:t>
            </a:r>
          </a:p>
          <a:p>
            <a:pPr algn="ctr" eaLnBrk="1" hangingPunct="1"/>
            <a:endParaRPr lang="en-GB" sz="2800" b="1" dirty="0" smtClean="0"/>
          </a:p>
          <a:p>
            <a:pPr algn="ctr" eaLnBrk="1" hangingPunct="1"/>
            <a:r>
              <a:rPr lang="en-GB" sz="2800" b="1" dirty="0" smtClean="0"/>
              <a:t>Dr Sally Brown</a:t>
            </a:r>
          </a:p>
          <a:p>
            <a:pPr algn="ctr" eaLnBrk="1" hangingPunct="1"/>
            <a:r>
              <a:rPr lang="en-GB" sz="2000" b="1" smtClean="0"/>
              <a:t>16</a:t>
            </a:r>
            <a:r>
              <a:rPr lang="en-GB" sz="2000" b="1" baseline="30000" smtClean="0"/>
              <a:t>th</a:t>
            </a:r>
            <a:r>
              <a:rPr lang="en-GB" sz="2000" b="1" smtClean="0"/>
              <a:t> November </a:t>
            </a:r>
            <a:r>
              <a:rPr lang="en-GB" sz="2000" b="1" dirty="0" smtClean="0"/>
              <a:t>2012</a:t>
            </a:r>
          </a:p>
          <a:p>
            <a:pPr algn="ctr" eaLnBrk="1" hangingPunct="1"/>
            <a:r>
              <a:rPr lang="en-GB" sz="2000" b="1" dirty="0" smtClean="0">
                <a:hlinkClick r:id="rId3"/>
              </a:rPr>
              <a:t>http://sally-brown.net</a:t>
            </a:r>
            <a:endParaRPr lang="en-GB" sz="2000" b="1" dirty="0" smtClean="0"/>
          </a:p>
          <a:p>
            <a:pPr algn="ctr" eaLnBrk="1" hangingPunct="1"/>
            <a:r>
              <a:rPr lang="en-GB" sz="1600" b="1" dirty="0" smtClean="0"/>
              <a:t>Emeritus Professor, Leeds Metropolitan University,</a:t>
            </a:r>
          </a:p>
          <a:p>
            <a:pPr algn="ctr" eaLnBrk="1" hangingPunct="1"/>
            <a:r>
              <a:rPr lang="en-GB" sz="1600" b="1" dirty="0" smtClean="0"/>
              <a:t>Adjunct professor, University of the Sunshine Coast, Central Queensland and James Cook University Queensland</a:t>
            </a:r>
          </a:p>
          <a:p>
            <a:pPr algn="ctr" eaLnBrk="1" hangingPunct="1"/>
            <a:r>
              <a:rPr lang="en-GB" sz="1600" b="1" dirty="0" smtClean="0"/>
              <a:t>Visiting Professor University of Plymouth and Liverpool John </a:t>
            </a:r>
            <a:r>
              <a:rPr lang="en-GB" sz="1600" b="1" dirty="0" err="1" smtClean="0"/>
              <a:t>Moores</a:t>
            </a:r>
            <a:r>
              <a:rPr lang="en-GB" sz="1600" b="1" dirty="0" smtClean="0"/>
              <a:t> University.</a:t>
            </a:r>
            <a:endParaRPr lang="en-GB" sz="2000" b="1" dirty="0" smtClean="0"/>
          </a:p>
          <a:p>
            <a:pPr eaLnBrk="1" hangingPunct="1"/>
            <a:endParaRPr lang="en-GB" b="1" dirty="0" smtClean="0">
              <a:solidFill>
                <a:srgbClr val="002060"/>
              </a:solidFill>
            </a:endParaRPr>
          </a:p>
          <a:p>
            <a:pPr eaLnBrk="1" hangingPunct="1"/>
            <a:endParaRPr lang="en-GB" b="1" dirty="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pPr eaLnBrk="1" hangingPunct="1"/>
            <a:r>
              <a:rPr lang="en-GB" sz="3200" dirty="0" smtClean="0"/>
              <a:t>What can universities do?</a:t>
            </a:r>
          </a:p>
        </p:txBody>
      </p:sp>
      <p:sp>
        <p:nvSpPr>
          <p:cNvPr id="12291" name="Rectangle 3"/>
          <p:cNvSpPr>
            <a:spLocks noGrp="1"/>
          </p:cNvSpPr>
          <p:nvPr>
            <p:ph idx="1"/>
          </p:nvPr>
        </p:nvSpPr>
        <p:spPr/>
        <p:txBody>
          <a:bodyPr/>
          <a:lstStyle/>
          <a:p>
            <a:pPr eaLnBrk="1" hangingPunct="1">
              <a:buFont typeface="Wingdings" pitchFamily="2" charset="2"/>
              <a:buNone/>
            </a:pPr>
            <a:r>
              <a:rPr lang="en-GB" sz="2400" b="1" smtClean="0"/>
              <a:t>	“Whereas a higher education institution can not do much about students’ background circumstances, it is probable that there is more academic failure in UK higher education than there should be. There seems to be scope in institutions for improving the ways in which they support students’ learning – and hence for reducing the incidence of academic failure. In the end, this comes down to an orientation towards the enhancement of the quality of the student experience.” (Yorke 2002 op cit p39).</a:t>
            </a:r>
          </a:p>
          <a:p>
            <a:pPr eaLnBrk="1" hangingPunct="1"/>
            <a:endParaRPr lang="en-GB" sz="2400"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sz="3200" dirty="0" smtClean="0"/>
              <a:t>Retention of international students: some important considerations</a:t>
            </a:r>
          </a:p>
        </p:txBody>
      </p:sp>
      <p:sp>
        <p:nvSpPr>
          <p:cNvPr id="13315" name="Content Placeholder 2"/>
          <p:cNvSpPr>
            <a:spLocks noGrp="1"/>
          </p:cNvSpPr>
          <p:nvPr>
            <p:ph idx="1"/>
          </p:nvPr>
        </p:nvSpPr>
        <p:spPr/>
        <p:txBody>
          <a:bodyPr/>
          <a:lstStyle/>
          <a:p>
            <a:pPr eaLnBrk="1" hangingPunct="1">
              <a:lnSpc>
                <a:spcPct val="90000"/>
              </a:lnSpc>
            </a:pPr>
            <a:r>
              <a:rPr lang="en-GB" sz="2400" b="1" dirty="0" smtClean="0"/>
              <a:t>Is recruitment undertaken to ensure students have the potential to succeed?</a:t>
            </a:r>
          </a:p>
          <a:p>
            <a:pPr eaLnBrk="1" hangingPunct="1">
              <a:lnSpc>
                <a:spcPct val="90000"/>
              </a:lnSpc>
            </a:pPr>
            <a:r>
              <a:rPr lang="en-GB" sz="2400" b="1" dirty="0" smtClean="0"/>
              <a:t>Is induction framed appropriately to welcome international students?</a:t>
            </a:r>
          </a:p>
          <a:p>
            <a:pPr eaLnBrk="1" hangingPunct="1">
              <a:lnSpc>
                <a:spcPct val="90000"/>
              </a:lnSpc>
            </a:pPr>
            <a:r>
              <a:rPr lang="en-GB" sz="2400" b="1" dirty="0" smtClean="0"/>
              <a:t>Are steps taken proactively to ensure international students have a good chance of integrating with their study cohorts?</a:t>
            </a:r>
          </a:p>
          <a:p>
            <a:pPr eaLnBrk="1" hangingPunct="1">
              <a:lnSpc>
                <a:spcPct val="90000"/>
              </a:lnSpc>
            </a:pPr>
            <a:r>
              <a:rPr lang="en-GB" sz="2400" b="1" dirty="0"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pPr eaLnBrk="1" hangingPunct="1"/>
            <a:r>
              <a:rPr lang="en-GB" sz="3200" dirty="0" smtClean="0"/>
              <a:t>What can HEIs do at a strategic level to minimise failure?</a:t>
            </a:r>
          </a:p>
        </p:txBody>
      </p:sp>
      <p:sp>
        <p:nvSpPr>
          <p:cNvPr id="14339" name="Rectangle 3"/>
          <p:cNvSpPr>
            <a:spLocks noGrp="1"/>
          </p:cNvSpPr>
          <p:nvPr>
            <p:ph idx="1"/>
          </p:nvPr>
        </p:nvSpPr>
        <p:spPr/>
        <p:txBody>
          <a:bodyPr/>
          <a:lstStyle/>
          <a:p>
            <a:pPr eaLnBrk="1" hangingPunct="1">
              <a:lnSpc>
                <a:spcPct val="90000"/>
              </a:lnSpc>
            </a:pPr>
            <a:r>
              <a:rPr lang="en-GB" sz="2400" b="1" smtClean="0"/>
              <a:t>Have an institution-wide policy commitment to students' development;</a:t>
            </a:r>
          </a:p>
          <a:p>
            <a:pPr eaLnBrk="1" hangingPunct="1">
              <a:lnSpc>
                <a:spcPct val="90000"/>
              </a:lnSpc>
            </a:pPr>
            <a:r>
              <a:rPr lang="en-GB" sz="2400" b="1" smtClean="0"/>
              <a:t>Have in place structures and processes consistent with this policy;</a:t>
            </a:r>
          </a:p>
          <a:p>
            <a:pPr eaLnBrk="1" hangingPunct="1">
              <a:lnSpc>
                <a:spcPct val="90000"/>
              </a:lnSpc>
            </a:pPr>
            <a:r>
              <a:rPr lang="en-GB" sz="2400" b="1" smtClean="0"/>
              <a:t>Ensure that new students enter with, or have the opportunity to acquire, the skills needed for academic success;</a:t>
            </a:r>
          </a:p>
          <a:p>
            <a:pPr eaLnBrk="1" hangingPunct="1">
              <a:lnSpc>
                <a:spcPct val="90000"/>
              </a:lnSpc>
            </a:pPr>
            <a:r>
              <a:rPr lang="en-GB" sz="2400" b="1" smtClean="0"/>
              <a:t>Run programmes in which the emphasis is on maximising students' development.</a:t>
            </a:r>
          </a:p>
          <a:p>
            <a:pPr eaLnBrk="1" hangingPunct="1">
              <a:lnSpc>
                <a:spcPct val="90000"/>
              </a:lnSpc>
            </a:pPr>
            <a:endParaRPr lang="en-GB" sz="2400"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pPr eaLnBrk="1" hangingPunct="1"/>
            <a:r>
              <a:rPr lang="en-GB" sz="3200" dirty="0" smtClean="0"/>
              <a:t>Other institutional tactics</a:t>
            </a:r>
          </a:p>
        </p:txBody>
      </p:sp>
      <p:sp>
        <p:nvSpPr>
          <p:cNvPr id="15363" name="Rectangle 3"/>
          <p:cNvSpPr>
            <a:spLocks noGrp="1"/>
          </p:cNvSpPr>
          <p:nvPr>
            <p:ph idx="1"/>
          </p:nvPr>
        </p:nvSpPr>
        <p:spPr/>
        <p:txBody>
          <a:bodyPr/>
          <a:lstStyle/>
          <a:p>
            <a:pPr eaLnBrk="1" hangingPunct="1">
              <a:lnSpc>
                <a:spcPct val="90000"/>
              </a:lnSpc>
            </a:pPr>
            <a:r>
              <a:rPr lang="en-GB" sz="2400" b="1" dirty="0" smtClean="0"/>
              <a:t>Acknowledge through practice that support for students' academic development needs to be augmented by support for their personal development; and</a:t>
            </a:r>
          </a:p>
          <a:p>
            <a:pPr eaLnBrk="1" hangingPunct="1">
              <a:lnSpc>
                <a:spcPct val="90000"/>
              </a:lnSpc>
            </a:pPr>
            <a:r>
              <a:rPr lang="en-GB" sz="2400" b="1" dirty="0" smtClean="0"/>
              <a:t>See retention as an integral part of educational policy and practice, and not a freestanding initiative.</a:t>
            </a:r>
          </a:p>
          <a:p>
            <a:pPr eaLnBrk="1" hangingPunct="1">
              <a:lnSpc>
                <a:spcPct val="90000"/>
              </a:lnSpc>
              <a:buFont typeface="Wingdings" pitchFamily="2" charset="2"/>
              <a:buNone/>
            </a:pPr>
            <a:endParaRPr lang="en-GB" sz="2400" b="1" dirty="0" smtClean="0"/>
          </a:p>
          <a:p>
            <a:pPr eaLnBrk="1" hangingPunct="1">
              <a:lnSpc>
                <a:spcPct val="90000"/>
              </a:lnSpc>
              <a:buFont typeface="Wingdings" pitchFamily="2" charset="2"/>
              <a:buNone/>
            </a:pPr>
            <a:r>
              <a:rPr lang="en-GB" sz="2400" b="1" dirty="0" smtClean="0"/>
              <a:t>From </a:t>
            </a:r>
            <a:r>
              <a:rPr lang="en-GB" sz="2400" b="1" dirty="0" err="1" smtClean="0"/>
              <a:t>Peelo</a:t>
            </a:r>
            <a:r>
              <a:rPr lang="en-GB" sz="2400" b="1" dirty="0" smtClean="0"/>
              <a:t>, M and Wareham, T (</a:t>
            </a:r>
            <a:r>
              <a:rPr lang="en-GB" sz="2400" b="1" dirty="0" err="1" smtClean="0"/>
              <a:t>eds</a:t>
            </a:r>
            <a:r>
              <a:rPr lang="en-GB" sz="2400" b="1" dirty="0" smtClean="0"/>
              <a:t>) (2002) adapted from Tinto.</a:t>
            </a:r>
          </a:p>
          <a:p>
            <a:pPr eaLnBrk="1" hangingPunct="1">
              <a:lnSpc>
                <a:spcPct val="9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p:txBody>
          <a:bodyPr/>
          <a:lstStyle/>
          <a:p>
            <a:pPr eaLnBrk="1" hangingPunct="1"/>
            <a:r>
              <a:rPr lang="en-GB" sz="3200" dirty="0" smtClean="0"/>
              <a:t>Enhancements to curriculum design and delivery: we can:</a:t>
            </a:r>
          </a:p>
        </p:txBody>
      </p:sp>
      <p:sp>
        <p:nvSpPr>
          <p:cNvPr id="16387" name="Content Placeholder 4"/>
          <p:cNvSpPr>
            <a:spLocks noGrp="1"/>
          </p:cNvSpPr>
          <p:nvPr>
            <p:ph idx="1"/>
          </p:nvPr>
        </p:nvSpPr>
        <p:spPr/>
        <p:txBody>
          <a:bodyPr/>
          <a:lstStyle/>
          <a:p>
            <a:pPr eaLnBrk="1" hangingPunct="1"/>
            <a:r>
              <a:rPr lang="en-GB" sz="2400" b="1" dirty="0" smtClean="0"/>
              <a:t>Explore how we can best use the first half of the first semester to induct students into good study patterns and practices to enhance learning and improve retention (Yorke 2009);</a:t>
            </a:r>
          </a:p>
          <a:p>
            <a:pPr eaLnBrk="1" hangingPunct="1"/>
            <a:r>
              <a:rPr lang="en-GB" sz="2400" b="1" dirty="0" smtClean="0"/>
              <a:t>Reconsider the kinds of activities students engage with to maximise ‘learning by doing’;</a:t>
            </a:r>
          </a:p>
          <a:p>
            <a:pPr eaLnBrk="1" hangingPunct="1"/>
            <a:r>
              <a:rPr lang="en-GB" sz="2400" b="1" dirty="0" smtClean="0"/>
              <a:t>Rethink the way in which we use lecture periods to include activity as well as delivery;</a:t>
            </a:r>
          </a:p>
          <a:p>
            <a:pPr eaLnBrk="1" hangingPunct="1"/>
            <a:r>
              <a:rPr lang="en-GB" sz="2400" b="1" dirty="0" smtClean="0"/>
              <a:t>Consider how we can best make use of technologies to support learning and engagement. </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pPr eaLnBrk="1" hangingPunct="1"/>
            <a:r>
              <a:rPr lang="en-GB" sz="3200" dirty="0" smtClean="0"/>
              <a:t>What can we do in the first six weeks?</a:t>
            </a:r>
          </a:p>
        </p:txBody>
      </p:sp>
      <p:sp>
        <p:nvSpPr>
          <p:cNvPr id="17411" name="Content Placeholder 4"/>
          <p:cNvSpPr>
            <a:spLocks noGrp="1"/>
          </p:cNvSpPr>
          <p:nvPr>
            <p:ph idx="1"/>
          </p:nvPr>
        </p:nvSpPr>
        <p:spPr/>
        <p:txBody>
          <a:bodyPr/>
          <a:lstStyle/>
          <a:p>
            <a:pPr eaLnBrk="1" hangingPunct="1"/>
            <a:r>
              <a:rPr lang="en-GB" sz="2400" b="1" dirty="0" smtClean="0"/>
              <a:t>Enable students to feel part of a cohort rather than a number of a list;</a:t>
            </a:r>
          </a:p>
          <a:p>
            <a:pPr eaLnBrk="1" hangingPunct="1"/>
            <a:r>
              <a:rPr lang="en-GB" sz="2400" b="1" dirty="0" smtClean="0"/>
              <a:t>Help students acclimatise to the new learning context in which they find themselves;</a:t>
            </a:r>
          </a:p>
          <a:p>
            <a:pPr eaLnBrk="1" hangingPunct="1"/>
            <a:r>
              <a:rPr lang="en-GB" sz="2400" b="1" dirty="0" smtClean="0"/>
              <a:t>Familiarise them with the language and culture of the subject area they are studying (</a:t>
            </a:r>
            <a:r>
              <a:rPr lang="en-GB" sz="2400" b="1" dirty="0" err="1" smtClean="0"/>
              <a:t>Northedge</a:t>
            </a:r>
            <a:r>
              <a:rPr lang="en-GB" sz="2400" b="1" dirty="0" smtClean="0"/>
              <a:t>, 2003);</a:t>
            </a:r>
          </a:p>
          <a:p>
            <a:pPr eaLnBrk="1" hangingPunct="1"/>
            <a:r>
              <a:rPr lang="en-GB" sz="2400" b="1" dirty="0" smtClean="0"/>
              <a:t>Foster the information literacy and other skills that students will need to succeed;</a:t>
            </a:r>
          </a:p>
          <a:p>
            <a:pPr eaLnBrk="1" hangingPunct="1"/>
            <a:r>
              <a:rPr lang="en-GB" sz="2400" b="1" dirty="0" smtClean="0"/>
              <a:t>Guide them on where to go for help as necessary.</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p:txBody>
          <a:bodyPr/>
          <a:lstStyle/>
          <a:p>
            <a:pPr eaLnBrk="1" hangingPunct="1"/>
            <a:r>
              <a:rPr lang="en-GB" sz="3200" dirty="0" smtClean="0"/>
              <a:t>Mapping out the programme as a whole: some questions</a:t>
            </a:r>
          </a:p>
        </p:txBody>
      </p:sp>
      <p:sp>
        <p:nvSpPr>
          <p:cNvPr id="18435" name="Content Placeholder 4"/>
          <p:cNvSpPr>
            <a:spLocks noGrp="1"/>
          </p:cNvSpPr>
          <p:nvPr>
            <p:ph idx="1"/>
          </p:nvPr>
        </p:nvSpPr>
        <p:spPr/>
        <p:txBody>
          <a:bodyPr/>
          <a:lstStyle/>
          <a:p>
            <a:pPr eaLnBrk="1" hangingPunct="1"/>
            <a:r>
              <a:rPr lang="en-GB" sz="2400" b="1" smtClean="0"/>
              <a:t>Are you ensuring that students are immersed in the subject they have come to study from the outset?</a:t>
            </a:r>
          </a:p>
          <a:p>
            <a:pPr eaLnBrk="1" hangingPunct="1"/>
            <a:r>
              <a:rPr lang="en-GB" sz="2400" b="1" smtClean="0"/>
              <a:t>Is induction a valuable and productive introduction to the course?</a:t>
            </a:r>
          </a:p>
          <a:p>
            <a:pPr eaLnBrk="1" hangingPunct="1"/>
            <a:r>
              <a:rPr lang="en-GB" sz="2400" b="1" smtClean="0"/>
              <a:t>Do students have a positive and balanced experience across the programme?</a:t>
            </a:r>
          </a:p>
          <a:p>
            <a:pPr eaLnBrk="1" hangingPunct="1"/>
            <a:r>
              <a:rPr lang="en-GB" sz="2400" b="1" smtClean="0"/>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pPr eaLnBrk="1" hangingPunct="1"/>
            <a:r>
              <a:rPr lang="en-GB" sz="3200" dirty="0" smtClean="0"/>
              <a:t>Mapping assessment</a:t>
            </a:r>
          </a:p>
        </p:txBody>
      </p:sp>
      <p:sp>
        <p:nvSpPr>
          <p:cNvPr id="19459" name="Content Placeholder 4"/>
          <p:cNvSpPr>
            <a:spLocks noGrp="1"/>
          </p:cNvSpPr>
          <p:nvPr>
            <p:ph idx="1"/>
          </p:nvPr>
        </p:nvSpPr>
        <p:spPr>
          <a:xfrm>
            <a:off x="457200" y="1371600"/>
            <a:ext cx="8229600" cy="4754563"/>
          </a:xfrm>
        </p:spPr>
        <p:txBody>
          <a:bodyPr/>
          <a:lstStyle/>
          <a:p>
            <a:pPr eaLnBrk="1" hangingPunct="1"/>
            <a:r>
              <a:rPr lang="en-GB" sz="2400" b="1" dirty="0" smtClean="0"/>
              <a:t>Are summative assessments undertaken throughout the course, or is everything ‘sudden death’ end-point? </a:t>
            </a:r>
          </a:p>
          <a:p>
            <a:pPr eaLnBrk="1" hangingPunct="1"/>
            <a:r>
              <a:rPr lang="en-GB" sz="2400" b="1" dirty="0" smtClean="0"/>
              <a:t>Is there excessive bunching of assignments in different modules that is highly stressful for students and unmanageable staff?</a:t>
            </a:r>
          </a:p>
          <a:p>
            <a:pPr eaLnBrk="1" hangingPunct="1"/>
            <a:r>
              <a:rPr lang="en-GB" sz="2400" b="1" dirty="0" smtClean="0"/>
              <a:t>Are there plenty of opportunities for formative assessment, especially early on?</a:t>
            </a:r>
          </a:p>
          <a:p>
            <a:pPr eaLnBrk="1" hangingPunct="1"/>
            <a:r>
              <a:rPr lang="en-GB" sz="2400" b="1" dirty="0" smtClean="0"/>
              <a:t>Are students over-assessed? </a:t>
            </a:r>
          </a:p>
          <a:p>
            <a:pPr eaLnBrk="1" hangingPunct="1"/>
            <a:r>
              <a:rPr lang="en-GB" sz="2400" b="1" dirty="0" smtClean="0"/>
              <a:t>When you have introduced innovative assignments, have they been as well as or instead of existing ones?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pPr eaLnBrk="1" hangingPunct="1"/>
            <a:r>
              <a:rPr lang="en-GB" sz="3200" dirty="0" smtClean="0"/>
              <a:t>Mapping progression</a:t>
            </a:r>
          </a:p>
        </p:txBody>
      </p:sp>
      <p:sp>
        <p:nvSpPr>
          <p:cNvPr id="20483" name="Content Placeholder 4"/>
          <p:cNvSpPr>
            <a:spLocks noGrp="1"/>
          </p:cNvSpPr>
          <p:nvPr>
            <p:ph idx="1"/>
          </p:nvPr>
        </p:nvSpPr>
        <p:spPr/>
        <p:txBody>
          <a:bodyPr/>
          <a:lstStyle/>
          <a:p>
            <a:pPr eaLnBrk="1" hangingPunct="1"/>
            <a:r>
              <a:rPr lang="en-GB" sz="2400" b="1" smtClean="0"/>
              <a:t>Is there a coherent model of progression across the student life-cycle from induction to ‘outduction’? </a:t>
            </a:r>
          </a:p>
          <a:p>
            <a:pPr eaLnBrk="1" hangingPunct="1"/>
            <a:r>
              <a:rPr lang="en-GB" sz="2400" b="1" smtClean="0"/>
              <a:t>Do you manage transitions from year one to year two and year two to year three to ensure students remain committed and engaged?</a:t>
            </a:r>
          </a:p>
          <a:p>
            <a:pPr eaLnBrk="1" hangingPunct="1"/>
            <a:r>
              <a:rPr lang="en-GB" sz="2400" b="1" smtClean="0"/>
              <a:t>Is there some continuity in the sources of student support throughout the course (e.g. personal tutors)?</a:t>
            </a:r>
          </a:p>
          <a:p>
            <a:pPr eaLnBrk="1" hangingPunct="1"/>
            <a:r>
              <a:rPr lang="en-GB" sz="2400" b="1" smtClean="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pPr eaLnBrk="1" hangingPunct="1"/>
            <a:r>
              <a:rPr lang="en-GB" sz="3200" dirty="0" smtClean="0"/>
              <a:t>Assessment and its impact on retention</a:t>
            </a:r>
          </a:p>
        </p:txBody>
      </p:sp>
      <p:sp>
        <p:nvSpPr>
          <p:cNvPr id="21507" name="Rectangle 3"/>
          <p:cNvSpPr>
            <a:spLocks noGrp="1"/>
          </p:cNvSpPr>
          <p:nvPr>
            <p:ph idx="1"/>
          </p:nvPr>
        </p:nvSpPr>
        <p:spPr/>
        <p:txBody>
          <a:bodyPr/>
          <a:lstStyle/>
          <a:p>
            <a:pPr eaLnBrk="1" hangingPunct="1"/>
            <a:r>
              <a:rPr lang="en-GB" sz="2400" b="1" dirty="0" smtClean="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pPr eaLnBrk="1" hangingPunct="1"/>
            <a:r>
              <a:rPr lang="en-GB" sz="2400" b="1" dirty="0" smtClean="0"/>
              <a:t>Implications: assessment in the first semester is critical: it should be formative, informative, developmental and remediable.</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sz="3200" dirty="0" smtClean="0"/>
              <a:t>In this session we will:</a:t>
            </a:r>
          </a:p>
        </p:txBody>
      </p:sp>
      <p:sp>
        <p:nvSpPr>
          <p:cNvPr id="4099" name="Content Placeholder 2"/>
          <p:cNvSpPr>
            <a:spLocks noGrp="1"/>
          </p:cNvSpPr>
          <p:nvPr>
            <p:ph idx="1"/>
          </p:nvPr>
        </p:nvSpPr>
        <p:spPr/>
        <p:txBody>
          <a:bodyPr/>
          <a:lstStyle/>
          <a:p>
            <a:pPr eaLnBrk="1" hangingPunct="1"/>
            <a:r>
              <a:rPr lang="en-GB" sz="2400" b="1" smtClean="0"/>
              <a:t>Consider what research tells us are the factors likely to impact on student retention;</a:t>
            </a:r>
          </a:p>
          <a:p>
            <a:pPr eaLnBrk="1" hangingPunct="1"/>
            <a:r>
              <a:rPr lang="en-GB" sz="2400" b="1" smtClean="0"/>
              <a:t>Review a range of enhancements to curriculum design, delivery and assessment that can improve retention;</a:t>
            </a:r>
          </a:p>
          <a:p>
            <a:pPr eaLnBrk="1" hangingPunct="1"/>
            <a:r>
              <a:rPr lang="en-GB" sz="2400" b="1" smtClean="0"/>
              <a:t>Prioritise actions and interventions that can be implemented in local contexts.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en-GB" sz="3200" dirty="0" smtClean="0"/>
              <a:t>The uses of computer-assisted formative assessment.</a:t>
            </a:r>
          </a:p>
        </p:txBody>
      </p:sp>
      <p:sp>
        <p:nvSpPr>
          <p:cNvPr id="22531" name="Rectangle 3"/>
          <p:cNvSpPr>
            <a:spLocks noGrp="1"/>
          </p:cNvSpPr>
          <p:nvPr>
            <p:ph idx="1"/>
          </p:nvPr>
        </p:nvSpPr>
        <p:spPr/>
        <p:txBody>
          <a:bodyPr/>
          <a:lstStyle/>
          <a:p>
            <a:pPr eaLnBrk="1" hangingPunct="1">
              <a:spcBef>
                <a:spcPts val="600"/>
              </a:spcBef>
            </a:pPr>
            <a:r>
              <a:rPr lang="en-GB" sz="2400" b="1" dirty="0" smtClean="0"/>
              <a:t>While CAA is used in some contexts summatively, many would argue that it is most powerfully used to support formative feedback, especially where automatically generated by email. </a:t>
            </a:r>
          </a:p>
          <a:p>
            <a:pPr eaLnBrk="1" hangingPunct="1">
              <a:spcBef>
                <a:spcPts val="600"/>
              </a:spcBef>
            </a:pPr>
            <a:r>
              <a:rPr lang="en-GB" sz="2400" b="1" dirty="0" smtClean="0"/>
              <a:t>Students seem to really like having the chance to find out how they are doing, and attempt tests several times in an environment where no one else is watching how they do. </a:t>
            </a:r>
          </a:p>
          <a:p>
            <a:pPr eaLnBrk="1" hangingPunct="1">
              <a:spcBef>
                <a:spcPts val="600"/>
              </a:spcBef>
            </a:pPr>
            <a:r>
              <a:rPr lang="en-GB" sz="2400" b="1" dirty="0" smtClean="0"/>
              <a:t>Another benefit is that CAA systems allow you to monitor what is going on across a cohort, enabling you to concentrate your energies either on students who are repeatedly doing badly or those who are not engaging at all in the activity.</a:t>
            </a:r>
          </a:p>
          <a:p>
            <a:pPr eaLnBrk="1" hangingPunct="1">
              <a:spcBef>
                <a:spcPts val="600"/>
              </a:spcBef>
            </a:pPr>
            <a:endParaRPr lang="en-GB" sz="2400" b="1" dirty="0" smtClean="0"/>
          </a:p>
          <a:p>
            <a:pPr eaLnBrk="1" hangingPunct="1">
              <a:spcBef>
                <a:spcPts val="600"/>
              </a:spcBef>
            </a:pPr>
            <a:endParaRPr lang="en-GB" sz="24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GB" sz="3200" dirty="0" smtClean="0"/>
              <a:t>Assessment, confidence and retention</a:t>
            </a:r>
          </a:p>
        </p:txBody>
      </p:sp>
      <p:sp>
        <p:nvSpPr>
          <p:cNvPr id="23555" name="Rectangle 3"/>
          <p:cNvSpPr>
            <a:spLocks noGrp="1"/>
          </p:cNvSpPr>
          <p:nvPr>
            <p:ph idx="1"/>
          </p:nvPr>
        </p:nvSpPr>
        <p:spPr/>
        <p:txBody>
          <a:bodyPr/>
          <a:lstStyle/>
          <a:p>
            <a:pPr eaLnBrk="1" hangingPunct="1"/>
            <a:r>
              <a:rPr lang="en-GB" sz="2400" b="1" smtClean="0"/>
              <a:t>Crudely, student achievement is linked to students own beliefs about their abilities, whether these are fixed or malleable;</a:t>
            </a:r>
          </a:p>
          <a:p>
            <a:pPr eaLnBrk="1" hangingPunct="1"/>
            <a:r>
              <a:rPr lang="en-GB" sz="2400" b="1"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a:lstStyle/>
          <a:p>
            <a:pPr eaLnBrk="1" hangingPunct="1"/>
            <a:r>
              <a:rPr lang="en-GB" sz="3200" dirty="0" smtClean="0"/>
              <a:t>Students who believe that intelligence is malleable may be more robust</a:t>
            </a:r>
          </a:p>
        </p:txBody>
      </p:sp>
      <p:sp>
        <p:nvSpPr>
          <p:cNvPr id="24579" name="Rectangle 3"/>
          <p:cNvSpPr>
            <a:spLocks noGrp="1"/>
          </p:cNvSpPr>
          <p:nvPr>
            <p:ph idx="1"/>
          </p:nvPr>
        </p:nvSpPr>
        <p:spPr/>
        <p:txBody>
          <a:bodyPr/>
          <a:lstStyle/>
          <a:p>
            <a:pPr eaLnBrk="1" hangingPunct="1">
              <a:buFont typeface="Wingdings" pitchFamily="2" charset="2"/>
              <a:buNone/>
            </a:pPr>
            <a:r>
              <a:rPr lang="en-GB" sz="2400" b="1" smtClean="0"/>
              <a:t>	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pPr eaLnBrk="1" hangingPunct="1"/>
            <a:r>
              <a:rPr lang="en-GB" sz="3200" dirty="0" smtClean="0"/>
              <a:t>Helping students understand the rules of the game</a:t>
            </a:r>
          </a:p>
        </p:txBody>
      </p:sp>
      <p:sp>
        <p:nvSpPr>
          <p:cNvPr id="25603" name="Rectangle 3"/>
          <p:cNvSpPr>
            <a:spLocks noGrp="1"/>
          </p:cNvSpPr>
          <p:nvPr>
            <p:ph idx="1"/>
          </p:nvPr>
        </p:nvSpPr>
        <p:spPr>
          <a:xfrm>
            <a:off x="304800" y="1219200"/>
            <a:ext cx="8839200" cy="4983163"/>
          </a:xfrm>
        </p:spPr>
        <p:txBody>
          <a:bodyPr/>
          <a:lstStyle/>
          <a:p>
            <a:pPr marL="0" indent="0" eaLnBrk="1" hangingPunct="1">
              <a:buFont typeface="Wingdings" pitchFamily="2" charset="2"/>
              <a:buNone/>
            </a:pPr>
            <a:r>
              <a:rPr lang="en-GB" sz="2400" b="1"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a:t>
            </a:r>
          </a:p>
          <a:p>
            <a:pPr marL="0" indent="0" eaLnBrk="1" hangingPunct="1">
              <a:buFont typeface="Wingdings" pitchFamily="2" charset="2"/>
              <a:buNone/>
            </a:pPr>
            <a:r>
              <a:rPr lang="en-GB" sz="2400" b="1" dirty="0" smtClean="0"/>
              <a:t>(Bowl op cit 2003 p90).</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22239"/>
            <a:ext cx="7543800" cy="715961"/>
          </a:xfrm>
        </p:spPr>
        <p:txBody>
          <a:bodyPr/>
          <a:lstStyle/>
          <a:p>
            <a:pPr eaLnBrk="1" hangingPunct="1"/>
            <a:r>
              <a:rPr lang="en-GB" sz="3200" dirty="0" smtClean="0"/>
              <a:t>Problems associated with reading</a:t>
            </a:r>
          </a:p>
        </p:txBody>
      </p:sp>
      <p:sp>
        <p:nvSpPr>
          <p:cNvPr id="26627" name="Rectangle 3"/>
          <p:cNvSpPr>
            <a:spLocks noGrp="1"/>
          </p:cNvSpPr>
          <p:nvPr>
            <p:ph idx="1"/>
          </p:nvPr>
        </p:nvSpPr>
        <p:spPr>
          <a:xfrm>
            <a:off x="152400" y="1143000"/>
            <a:ext cx="8991600" cy="5059363"/>
          </a:xfrm>
        </p:spPr>
        <p:txBody>
          <a:bodyPr/>
          <a:lstStyle/>
          <a:p>
            <a:pPr marL="0" indent="0" eaLnBrk="1" hangingPunct="1">
              <a:spcBef>
                <a:spcPts val="600"/>
              </a:spcBef>
              <a:buFont typeface="Wingdings" pitchFamily="2" charset="2"/>
              <a:buNone/>
            </a:pPr>
            <a:r>
              <a:rPr lang="en-GB" sz="2400" b="1"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a:t>
            </a:r>
          </a:p>
          <a:p>
            <a:pPr marL="0" indent="0" eaLnBrk="1" hangingPunct="1">
              <a:spcBef>
                <a:spcPts val="600"/>
              </a:spcBef>
              <a:buFont typeface="Wingdings" pitchFamily="2" charset="2"/>
              <a:buNone/>
            </a:pPr>
            <a:r>
              <a:rPr lang="en-GB" sz="2400" b="1" dirty="0" smtClean="0"/>
              <a:t>(Marion Bowl Non-traditional entrants to Higher Education 2003 p89).</a:t>
            </a:r>
          </a:p>
          <a:p>
            <a:pPr eaLnBrk="1" hangingPunct="1">
              <a:spcBef>
                <a:spcPts val="600"/>
              </a:spcBef>
            </a:pPr>
            <a:endParaRPr lang="en-GB" sz="2400" b="1" dirty="0" smtClean="0"/>
          </a:p>
          <a:p>
            <a:pPr eaLnBrk="1" hangingPunct="1">
              <a:spcBef>
                <a:spcPts val="600"/>
              </a:spcBef>
            </a:pPr>
            <a:endParaRPr lang="en-GB" sz="24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pPr eaLnBrk="1" hangingPunct="1"/>
            <a:r>
              <a:rPr lang="en-GB" sz="3200" dirty="0" smtClean="0"/>
              <a:t>Help students understand what is required with reading</a:t>
            </a:r>
          </a:p>
        </p:txBody>
      </p:sp>
      <p:sp>
        <p:nvSpPr>
          <p:cNvPr id="27651" name="Rectangle 3"/>
          <p:cNvSpPr>
            <a:spLocks noGrp="1"/>
          </p:cNvSpPr>
          <p:nvPr>
            <p:ph idx="1"/>
          </p:nvPr>
        </p:nvSpPr>
        <p:spPr/>
        <p:txBody>
          <a:bodyPr/>
          <a:lstStyle/>
          <a:p>
            <a:pPr eaLnBrk="1" hangingPunct="1"/>
            <a:r>
              <a:rPr lang="en-GB" sz="2400" b="1" smtClean="0"/>
              <a:t>Help them also to understand that there are different kinds of approaches needed for reading depending on whether they are reading for pleasure, for information, for understanding or reading around a topic;</a:t>
            </a:r>
          </a:p>
          <a:p>
            <a:pPr eaLnBrk="1" hangingPunct="1"/>
            <a:r>
              <a:rPr lang="en-GB" sz="2400" b="1" smtClean="0"/>
              <a:t>Help them to become active readers with a pen and Post-its in hand, rather than passive readers, fitting the task in alongside television and other noisy distractions;</a:t>
            </a:r>
          </a:p>
          <a:p>
            <a:pPr eaLnBrk="1" hangingPunct="1"/>
            <a:r>
              <a:rPr lang="en-GB" sz="2400" b="1" smtClean="0"/>
              <a:t>Give them clear guidance in the early stages about how much they need to read and what kinds of materials they need to focus on.</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pPr eaLnBrk="1" hangingPunct="1"/>
            <a:r>
              <a:rPr lang="en-GB" sz="3200" dirty="0" smtClean="0"/>
              <a:t>Use formative assessment to help students with writing</a:t>
            </a:r>
          </a:p>
        </p:txBody>
      </p:sp>
      <p:sp>
        <p:nvSpPr>
          <p:cNvPr id="28675" name="Rectangle 3"/>
          <p:cNvSpPr>
            <a:spLocks noGrp="1"/>
          </p:cNvSpPr>
          <p:nvPr>
            <p:ph idx="1"/>
          </p:nvPr>
        </p:nvSpPr>
        <p:spPr/>
        <p:txBody>
          <a:bodyPr/>
          <a:lstStyle/>
          <a:p>
            <a:pPr eaLnBrk="1" hangingPunct="1"/>
            <a:r>
              <a:rPr lang="en-GB" sz="2400" b="1" smtClean="0"/>
              <a:t>Devote energy to helping students understand what is required of them in terms of writing;</a:t>
            </a:r>
          </a:p>
          <a:p>
            <a:pPr eaLnBrk="1" hangingPunct="1"/>
            <a:r>
              <a:rPr lang="en-GB" sz="2400" b="1" smtClean="0"/>
              <a:t>Work with them to understand the various academic discourses that are employed within the subject/institution; </a:t>
            </a:r>
          </a:p>
          <a:p>
            <a:pPr eaLnBrk="1" hangingPunct="1"/>
            <a:r>
              <a:rPr lang="en-GB" sz="2400" b="1"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1" hangingPunct="1"/>
            <a:endParaRPr lang="en-GB" sz="2400" b="1" smtClean="0"/>
          </a:p>
          <a:p>
            <a:pPr eaLnBrk="1" hangingPunct="1"/>
            <a:endParaRPr lang="en-GB" sz="2400" b="1"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pPr eaLnBrk="1" hangingPunct="1"/>
            <a:r>
              <a:rPr lang="en-GB" sz="3200" dirty="0" smtClean="0"/>
              <a:t>Making the most of feedback</a:t>
            </a:r>
          </a:p>
        </p:txBody>
      </p:sp>
      <p:sp>
        <p:nvSpPr>
          <p:cNvPr id="29699" name="Rectangle 3"/>
          <p:cNvSpPr>
            <a:spLocks noGrp="1"/>
          </p:cNvSpPr>
          <p:nvPr>
            <p:ph idx="1"/>
          </p:nvPr>
        </p:nvSpPr>
        <p:spPr/>
        <p:txBody>
          <a:bodyPr/>
          <a:lstStyle/>
          <a:p>
            <a:pPr eaLnBrk="1" hangingPunct="1"/>
            <a:r>
              <a:rPr lang="en-GB" sz="2400" b="1" smtClean="0"/>
              <a:t>Plan to maximise the impact of formative feedback. Make extra time helping students to understand the importance of feedback and the value of spending some of their time after receiving work back to learn from the experience. </a:t>
            </a:r>
          </a:p>
          <a:p>
            <a:pPr eaLnBrk="1" hangingPunct="1"/>
            <a:r>
              <a:rPr lang="en-GB" sz="2400" b="1" smtClean="0"/>
              <a:t>Provide opportunities for students to respond to our feedback, for example, by giving students follow-up task or give them ‘feed-forward’ comments to improve their next piece of work.</a:t>
            </a:r>
          </a:p>
          <a:p>
            <a:pPr eaLnBrk="1" hangingPunct="1"/>
            <a:r>
              <a:rPr lang="en-GB" sz="2400" b="1" smtClean="0"/>
              <a:t>Think about the means by which we deliver feedback, since this can be vital in determining how much notice students take of what you say. </a:t>
            </a:r>
          </a:p>
          <a:p>
            <a:pPr eaLnBrk="1" hangingPunct="1"/>
            <a:endParaRPr lang="en-GB" sz="2400" b="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pPr eaLnBrk="1" hangingPunct="1"/>
            <a:r>
              <a:rPr lang="en-GB" sz="3200" dirty="0" smtClean="0"/>
              <a:t>The relationship between part-time work and student success</a:t>
            </a:r>
          </a:p>
        </p:txBody>
      </p:sp>
      <p:sp>
        <p:nvSpPr>
          <p:cNvPr id="30723" name="Rectangle 3"/>
          <p:cNvSpPr>
            <a:spLocks noGrp="1"/>
          </p:cNvSpPr>
          <p:nvPr>
            <p:ph idx="1"/>
          </p:nvPr>
        </p:nvSpPr>
        <p:spPr/>
        <p:txBody>
          <a:bodyPr/>
          <a:lstStyle/>
          <a:p>
            <a:pPr eaLnBrk="1" hangingPunct="1"/>
            <a:r>
              <a:rPr lang="en-GB" sz="2400" b="1" smtClean="0"/>
              <a:t>Considerable research suggests that students who work more than about 12 hours per week are likely to be academically disadvantaged;</a:t>
            </a:r>
          </a:p>
          <a:p>
            <a:pPr eaLnBrk="1" hangingPunct="1"/>
            <a:r>
              <a:rPr lang="en-GB" sz="2400" b="1" smtClean="0"/>
              <a:t>Students from lower SEGS are more likely to need to work part-time and are less able to stop working at peak times of study;</a:t>
            </a:r>
          </a:p>
          <a:p>
            <a:pPr eaLnBrk="1" hangingPunct="1"/>
            <a:r>
              <a:rPr lang="en-GB" sz="2400" b="1" smtClean="0"/>
              <a:t>Disabled students may well be less well placed to find and keep part-time work, with inevitable financial repercussions.</a:t>
            </a:r>
          </a:p>
          <a:p>
            <a:pPr eaLnBrk="1" hangingPunct="1"/>
            <a:endParaRPr lang="en-GB" sz="24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pPr eaLnBrk="1" hangingPunct="1"/>
            <a:r>
              <a:rPr lang="en-GB" sz="3200" dirty="0" smtClean="0"/>
              <a:t>What can we do as individuals?</a:t>
            </a:r>
          </a:p>
        </p:txBody>
      </p:sp>
      <p:sp>
        <p:nvSpPr>
          <p:cNvPr id="31747" name="Rectangle 3"/>
          <p:cNvSpPr>
            <a:spLocks noGrp="1"/>
          </p:cNvSpPr>
          <p:nvPr>
            <p:ph idx="1"/>
          </p:nvPr>
        </p:nvSpPr>
        <p:spPr/>
        <p:txBody>
          <a:bodyPr/>
          <a:lstStyle/>
          <a:p>
            <a:pPr eaLnBrk="1" hangingPunct="1"/>
            <a:r>
              <a:rPr lang="en-GB" sz="2400" b="1" smtClean="0"/>
              <a:t>Set small early assessed tasks (formative or summative) and turn them round fast in the crucial first semester;</a:t>
            </a:r>
          </a:p>
          <a:p>
            <a:pPr eaLnBrk="1" hangingPunct="1"/>
            <a:r>
              <a:rPr lang="en-GB" sz="2400" b="1" smtClean="0"/>
              <a:t>Monitor student attendance/ engagement and take action when students disappear and particularly when work is not handed in;</a:t>
            </a:r>
          </a:p>
          <a:p>
            <a:pPr eaLnBrk="1" hangingPunct="1"/>
            <a:r>
              <a:rPr lang="en-GB" sz="2400" b="1" smtClean="0"/>
              <a:t>Make time available for student support, but know when to refer matters on when the problems are beyond our capabilities;</a:t>
            </a:r>
          </a:p>
          <a:p>
            <a:pPr eaLnBrk="1" hangingPunct="1"/>
            <a:r>
              <a:rPr lang="en-GB" sz="2400" b="1" smtClean="0"/>
              <a:t>Do what we can to personalise the learning experience.</a:t>
            </a:r>
          </a:p>
          <a:p>
            <a:pPr eaLnBrk="1" hangingPunct="1"/>
            <a:endParaRPr lang="en-GB" sz="24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pPr eaLnBrk="1" hangingPunct="1"/>
            <a:r>
              <a:rPr lang="en-GB" sz="3200" dirty="0" smtClean="0"/>
              <a:t>Retention is of increasing importance because of:</a:t>
            </a:r>
          </a:p>
        </p:txBody>
      </p:sp>
      <p:sp>
        <p:nvSpPr>
          <p:cNvPr id="5123" name="Content Placeholder 4"/>
          <p:cNvSpPr>
            <a:spLocks noGrp="1"/>
          </p:cNvSpPr>
          <p:nvPr>
            <p:ph idx="1"/>
          </p:nvPr>
        </p:nvSpPr>
        <p:spPr/>
        <p:txBody>
          <a:bodyPr/>
          <a:lstStyle/>
          <a:p>
            <a:pPr eaLnBrk="1" hangingPunct="1"/>
            <a:r>
              <a:rPr lang="en-GB" sz="2400" b="1" smtClean="0"/>
              <a:t>Financial imperatives, since universities lose money if students drop out;</a:t>
            </a:r>
          </a:p>
          <a:p>
            <a:pPr eaLnBrk="1" hangingPunct="1"/>
            <a:r>
              <a:rPr lang="en-GB" sz="2400" b="1" smtClean="0"/>
              <a:t>Quality assurance concerns about high levels of attrition;</a:t>
            </a:r>
          </a:p>
          <a:p>
            <a:pPr eaLnBrk="1" hangingPunct="1">
              <a:buFont typeface="Wingdings" pitchFamily="2" charset="2"/>
              <a:buNone/>
            </a:pPr>
            <a:r>
              <a:rPr lang="en-GB" sz="2400" b="1" smtClean="0"/>
              <a:t>But more importantly because of</a:t>
            </a:r>
          </a:p>
          <a:p>
            <a:pPr eaLnBrk="1" hangingPunct="1"/>
            <a:r>
              <a:rPr lang="en-GB" sz="2400" b="1" smtClean="0"/>
              <a:t>The high emotional and financial cost to individual students of dropping out, particularly if they have come from disadvantaged backgrounds.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pPr eaLnBrk="1" hangingPunct="1"/>
            <a:r>
              <a:rPr lang="en-GB" sz="3200" dirty="0" smtClean="0"/>
              <a:t>Useful references</a:t>
            </a:r>
          </a:p>
        </p:txBody>
      </p:sp>
      <p:sp>
        <p:nvSpPr>
          <p:cNvPr id="35843" name="Rectangle 3"/>
          <p:cNvSpPr>
            <a:spLocks noGrp="1"/>
          </p:cNvSpPr>
          <p:nvPr>
            <p:ph idx="1"/>
          </p:nvPr>
        </p:nvSpPr>
        <p:spPr/>
        <p:txBody>
          <a:bodyPr/>
          <a:lstStyle/>
          <a:p>
            <a:pPr eaLnBrk="1" hangingPunct="1">
              <a:buFont typeface="Wingdings" pitchFamily="2" charset="2"/>
              <a:buNone/>
              <a:defRPr/>
            </a:pPr>
            <a:r>
              <a:rPr lang="en-GB" sz="2000" b="1" dirty="0" smtClean="0"/>
              <a:t>Bowl, M. (2003) Non-traditional entrants to higher education ‘they talk about people like me’ Stoke on Trent, UK, </a:t>
            </a:r>
            <a:r>
              <a:rPr lang="en-GB" sz="2000" b="1" dirty="0" err="1" smtClean="0"/>
              <a:t>Trentham</a:t>
            </a:r>
            <a:r>
              <a:rPr lang="en-GB" sz="2000" b="1" dirty="0" smtClean="0"/>
              <a:t> Books.</a:t>
            </a:r>
          </a:p>
          <a:p>
            <a:pPr eaLnBrk="1" hangingPunct="1">
              <a:buFont typeface="Wingdings" pitchFamily="2" charset="2"/>
              <a:buNone/>
              <a:defRPr/>
            </a:pPr>
            <a:r>
              <a:rPr lang="en-GB" sz="2000" b="1" dirty="0" smtClean="0"/>
              <a:t>Boud, D. (1995) Enhancing learning through self-assessment London, Routledge.</a:t>
            </a:r>
          </a:p>
          <a:p>
            <a:pPr marL="609600" indent="-609600" eaLnBrk="1" hangingPunct="1">
              <a:buFont typeface="Wingdings" pitchFamily="2" charset="2"/>
              <a:buNone/>
              <a:defRPr/>
            </a:pPr>
            <a:r>
              <a:rPr lang="en-GB" sz="2000" b="1" dirty="0" smtClean="0"/>
              <a:t>Gibbs, G. (1999) </a:t>
            </a:r>
            <a:r>
              <a:rPr lang="en-GB" sz="2000" b="1" i="1" dirty="0" smtClean="0"/>
              <a:t>Using assessment strategically to change the way students learn,</a:t>
            </a:r>
            <a:r>
              <a:rPr lang="en-GB" sz="2000" b="1" dirty="0" smtClean="0"/>
              <a:t> In Brown S. &amp; </a:t>
            </a:r>
            <a:r>
              <a:rPr lang="en-GB" sz="2000" b="1" dirty="0" err="1" smtClean="0"/>
              <a:t>Glasner</a:t>
            </a:r>
            <a:r>
              <a:rPr lang="en-GB" sz="2000" b="1" dirty="0" smtClean="0"/>
              <a:t>, A. (eds.), </a:t>
            </a:r>
            <a:r>
              <a:rPr lang="en-GB" sz="2000" b="1" i="1" dirty="0" smtClean="0"/>
              <a:t>Assessment Matters in Higher Education: Choosing and Using Diverse Approaches</a:t>
            </a:r>
            <a:r>
              <a:rPr lang="en-GB" sz="2000" b="1" dirty="0" smtClean="0"/>
              <a:t> Maidenhead: SRHE/Open University Press.</a:t>
            </a:r>
          </a:p>
          <a:p>
            <a:pPr marL="609600" indent="-609600" eaLnBrk="1" hangingPunct="1">
              <a:buFont typeface="Wingdings" pitchFamily="2" charset="2"/>
              <a:buNone/>
              <a:defRPr/>
            </a:pPr>
            <a:r>
              <a:rPr lang="en-GB" sz="2000" b="1" dirty="0" smtClean="0"/>
              <a:t>Gibbs G. (September 2008) </a:t>
            </a:r>
            <a:r>
              <a:rPr lang="en-US" sz="2000" b="1" i="1" dirty="0" smtClean="0">
                <a:cs typeface="Times New Roman" pitchFamily="18" charset="0"/>
              </a:rPr>
              <a:t>Designing assessment to support student learning</a:t>
            </a:r>
            <a:r>
              <a:rPr lang="en-GB" sz="2000" b="1" dirty="0" smtClean="0"/>
              <a:t> Keynote at Leeds Met staff Development festival.</a:t>
            </a:r>
          </a:p>
          <a:p>
            <a:pPr marL="609600" indent="-609600" eaLnBrk="1" hangingPunct="1">
              <a:buFont typeface="Wingdings" pitchFamily="2" charset="2"/>
              <a:buNone/>
              <a:defRPr/>
            </a:pPr>
            <a:r>
              <a:rPr lang="en-GB" sz="2000" b="1" dirty="0" err="1" smtClean="0"/>
              <a:t>Kneale</a:t>
            </a:r>
            <a:r>
              <a:rPr lang="en-GB" sz="2000" b="1" dirty="0" smtClean="0"/>
              <a:t>, P. E. (1997) </a:t>
            </a:r>
            <a:r>
              <a:rPr lang="en-GB" sz="2000" b="1" i="1" dirty="0" smtClean="0"/>
              <a:t>The rise of the "strategic student": how can we adapt to cope?</a:t>
            </a:r>
            <a:r>
              <a:rPr lang="en-GB" sz="2000" b="1" dirty="0" smtClean="0"/>
              <a:t> in Armstrong, S., Thompson, G. and Brown, S. (</a:t>
            </a:r>
            <a:r>
              <a:rPr lang="en-GB" sz="2000" b="1" dirty="0" err="1" smtClean="0"/>
              <a:t>eds</a:t>
            </a:r>
            <a:r>
              <a:rPr lang="en-GB" sz="2000" b="1" dirty="0" smtClean="0"/>
              <a:t>) </a:t>
            </a:r>
            <a:r>
              <a:rPr lang="en-GB" sz="2000" b="1" i="1" dirty="0" smtClean="0"/>
              <a:t>Facing up to Radical Changes in Universities and Colleges,</a:t>
            </a:r>
            <a:r>
              <a:rPr lang="en-GB" sz="2000" b="1" dirty="0" smtClean="0"/>
              <a:t> 119-139 London: </a:t>
            </a:r>
            <a:r>
              <a:rPr lang="en-GB" sz="2000" b="1" dirty="0" err="1" smtClean="0"/>
              <a:t>Kogan</a:t>
            </a:r>
            <a:r>
              <a:rPr lang="en-GB" sz="2000" b="1" dirty="0" smtClean="0"/>
              <a:t> Page.</a:t>
            </a:r>
          </a:p>
          <a:p>
            <a:pPr eaLnBrk="1" hangingPunct="1">
              <a:defRPr/>
            </a:pPr>
            <a:endParaRPr lang="en-GB" sz="2400" b="1"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pPr eaLnBrk="1" hangingPunct="1"/>
            <a:r>
              <a:rPr lang="en-GB" sz="3200" dirty="0" smtClean="0"/>
              <a:t>Further references</a:t>
            </a:r>
          </a:p>
        </p:txBody>
      </p:sp>
      <p:sp>
        <p:nvSpPr>
          <p:cNvPr id="33795" name="Rectangle 3"/>
          <p:cNvSpPr>
            <a:spLocks noGrp="1"/>
          </p:cNvSpPr>
          <p:nvPr>
            <p:ph idx="1"/>
          </p:nvPr>
        </p:nvSpPr>
        <p:spPr>
          <a:xfrm>
            <a:off x="533400" y="1219200"/>
            <a:ext cx="8229600" cy="4941888"/>
          </a:xfrm>
        </p:spPr>
        <p:txBody>
          <a:bodyPr/>
          <a:lstStyle/>
          <a:p>
            <a:pPr eaLnBrk="1" hangingPunct="1">
              <a:buFont typeface="Wingdings" pitchFamily="2" charset="2"/>
              <a:buNone/>
            </a:pPr>
            <a:r>
              <a:rPr lang="en-GB" sz="2000" b="1" dirty="0" smtClean="0"/>
              <a:t>Higher Education Statistics Agency http://www.hesa.ac.uk/pi/default.htm</a:t>
            </a:r>
          </a:p>
          <a:p>
            <a:pPr eaLnBrk="1" hangingPunct="1">
              <a:buFont typeface="Wingdings" pitchFamily="2" charset="2"/>
              <a:buNone/>
            </a:pPr>
            <a:r>
              <a:rPr lang="en-GB" sz="2000" b="1" dirty="0" smtClean="0"/>
              <a:t>Hilton, A. (2003) Saving our Students (</a:t>
            </a:r>
            <a:r>
              <a:rPr lang="en-GB" sz="2000" b="1" dirty="0" err="1" smtClean="0"/>
              <a:t>SoS</a:t>
            </a:r>
            <a:r>
              <a:rPr lang="en-GB" sz="2000" b="1" dirty="0" smtClean="0"/>
              <a:t>) embedding successful projects across institutions, Project Report York: Higher Education Academy.</a:t>
            </a:r>
          </a:p>
          <a:p>
            <a:pPr eaLnBrk="1" hangingPunct="1">
              <a:buFont typeface="Wingdings" pitchFamily="2" charset="2"/>
              <a:buNone/>
            </a:pPr>
            <a:r>
              <a:rPr lang="en-GB" sz="2000" b="1" dirty="0" err="1" smtClean="0"/>
              <a:t>Northedge</a:t>
            </a:r>
            <a:r>
              <a:rPr lang="en-GB" sz="2000" b="1" dirty="0" smtClean="0"/>
              <a:t>, A. (2003) Enabling participation in academic discourse </a:t>
            </a:r>
            <a:r>
              <a:rPr lang="en-GB" sz="2000" b="1" i="1" dirty="0" smtClean="0"/>
              <a:t>Teaching in Higher Education, Vol. 8, No. 2, 2003, pp. 169–180 </a:t>
            </a:r>
            <a:r>
              <a:rPr lang="en-GB" sz="2000" b="1" dirty="0" err="1" smtClean="0"/>
              <a:t>Carfax</a:t>
            </a:r>
            <a:r>
              <a:rPr lang="en-GB" sz="2000" b="1" dirty="0" smtClean="0"/>
              <a:t>, Taylor and Francis</a:t>
            </a:r>
          </a:p>
          <a:p>
            <a:pPr eaLnBrk="1" hangingPunct="1">
              <a:buFont typeface="Wingdings" pitchFamily="2" charset="2"/>
              <a:buNone/>
            </a:pPr>
            <a:r>
              <a:rPr lang="en-GB" sz="2000" b="1" dirty="0" err="1" smtClean="0"/>
              <a:t>Peelo</a:t>
            </a:r>
            <a:r>
              <a:rPr lang="en-GB" sz="2000" b="1" dirty="0" smtClean="0"/>
              <a:t>, M. and Wareham, T. (eds.) (2002) </a:t>
            </a:r>
            <a:r>
              <a:rPr lang="en-GB" sz="2000" b="1" i="1" dirty="0" smtClean="0"/>
              <a:t>Failing Students in higher education,</a:t>
            </a:r>
            <a:r>
              <a:rPr lang="en-GB" sz="2000" b="1" dirty="0" smtClean="0"/>
              <a:t> Maidenhead, UK, SRHE/Open University Press.</a:t>
            </a:r>
          </a:p>
          <a:p>
            <a:pPr eaLnBrk="1" hangingPunct="1">
              <a:buFont typeface="Wingdings" pitchFamily="2" charset="2"/>
              <a:buNone/>
            </a:pPr>
            <a:r>
              <a:rPr lang="en-GB" sz="2000" b="1" dirty="0" smtClean="0"/>
              <a:t>Sadler, D. R. (1989) Formative assessment and the design of instructional systems, </a:t>
            </a:r>
            <a:r>
              <a:rPr lang="en-GB" sz="2000" b="1" i="1" dirty="0" smtClean="0"/>
              <a:t>Instructional Science 18, 119-144.</a:t>
            </a:r>
          </a:p>
          <a:p>
            <a:pPr eaLnBrk="1" hangingPunct="1">
              <a:buFont typeface="Wingdings" pitchFamily="2" charset="2"/>
              <a:buNone/>
            </a:pPr>
            <a:r>
              <a:rPr lang="en-GB" sz="2000" b="1" dirty="0" smtClean="0"/>
              <a:t>Yorke, M. (1999), </a:t>
            </a:r>
            <a:r>
              <a:rPr lang="en-GB" sz="2000" b="1" i="1" dirty="0" smtClean="0"/>
              <a:t>Leaving Early: Undergraduate Non-Completion in Higher Education</a:t>
            </a:r>
            <a:r>
              <a:rPr lang="en-GB" sz="2000" b="1" dirty="0" smtClean="0"/>
              <a:t>, London, Taylor and Francis.</a:t>
            </a:r>
          </a:p>
          <a:p>
            <a:pPr eaLnBrk="1" hangingPunct="1">
              <a:buFont typeface="Wingdings" pitchFamily="2" charset="2"/>
              <a:buNone/>
            </a:pPr>
            <a:r>
              <a:rPr lang="en-GB" sz="2000" b="1" dirty="0" smtClean="0"/>
              <a:t>Yorke, M. and </a:t>
            </a:r>
            <a:r>
              <a:rPr lang="en-GB" sz="2000" b="1" dirty="0" err="1" smtClean="0"/>
              <a:t>Longden</a:t>
            </a:r>
            <a:r>
              <a:rPr lang="en-GB" sz="2000" b="1" dirty="0" smtClean="0"/>
              <a:t>, B. (2004) </a:t>
            </a:r>
            <a:r>
              <a:rPr lang="en-GB" sz="2000" b="1" i="1" dirty="0" smtClean="0"/>
              <a:t>Retention and Student Success in Higher Education</a:t>
            </a:r>
            <a:r>
              <a:rPr lang="en-GB" sz="2000" b="1" dirty="0" smtClean="0"/>
              <a:t>, Maidenhead, Open University Press</a:t>
            </a:r>
          </a:p>
          <a:p>
            <a:pPr eaLnBrk="1" hangingPunct="1"/>
            <a:endParaRPr lang="en-GB" sz="2000" b="1" dirty="0" smtClean="0"/>
          </a:p>
          <a:p>
            <a:pPr eaLnBrk="1" hangingPunct="1"/>
            <a:endParaRPr lang="en-GB" sz="20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GB" dirty="0" smtClean="0"/>
              <a:t>Diamond nine interventions</a:t>
            </a:r>
          </a:p>
        </p:txBody>
      </p:sp>
      <p:sp>
        <p:nvSpPr>
          <p:cNvPr id="34819" name="Content Placeholder 2"/>
          <p:cNvSpPr>
            <a:spLocks noGrp="1"/>
          </p:cNvSpPr>
          <p:nvPr>
            <p:ph idx="1"/>
          </p:nvPr>
        </p:nvSpPr>
        <p:spPr/>
        <p:txBody>
          <a:bodyPr/>
          <a:lstStyle/>
          <a:p>
            <a:pPr eaLnBrk="1" hangingPunct="1"/>
            <a:r>
              <a:rPr lang="en-GB" sz="2400" b="1" dirty="0" smtClean="0"/>
              <a:t>Monitor attendance</a:t>
            </a:r>
          </a:p>
          <a:p>
            <a:pPr eaLnBrk="1" hangingPunct="1"/>
            <a:r>
              <a:rPr lang="en-GB" sz="2400" b="1" dirty="0" smtClean="0"/>
              <a:t>Use student liaison officers</a:t>
            </a:r>
          </a:p>
          <a:p>
            <a:pPr eaLnBrk="1" hangingPunct="1"/>
            <a:r>
              <a:rPr lang="en-GB" sz="2400" b="1" dirty="0" smtClean="0"/>
              <a:t>Use monitored weekly CAA tests</a:t>
            </a:r>
          </a:p>
          <a:p>
            <a:pPr eaLnBrk="1" hangingPunct="1"/>
            <a:r>
              <a:rPr lang="en-GB" sz="2400" b="1" dirty="0" smtClean="0"/>
              <a:t>Have a personal tutor schedule of meetings</a:t>
            </a:r>
          </a:p>
          <a:p>
            <a:pPr eaLnBrk="1" hangingPunct="1"/>
            <a:r>
              <a:rPr lang="en-GB" sz="2400" b="1" dirty="0" smtClean="0"/>
              <a:t>Use regular texts to individuals</a:t>
            </a:r>
          </a:p>
          <a:p>
            <a:pPr eaLnBrk="1" hangingPunct="1"/>
            <a:r>
              <a:rPr lang="en-GB" sz="2400" b="1" dirty="0" smtClean="0"/>
              <a:t>Encourage interaction on discussion board</a:t>
            </a:r>
          </a:p>
          <a:p>
            <a:pPr eaLnBrk="1" hangingPunct="1"/>
            <a:r>
              <a:rPr lang="en-GB" sz="2400" b="1" dirty="0" smtClean="0"/>
              <a:t>Track and monitor course work progress</a:t>
            </a:r>
          </a:p>
          <a:p>
            <a:pPr eaLnBrk="1" hangingPunct="1"/>
            <a:r>
              <a:rPr lang="en-GB" sz="2400" b="1" dirty="0" smtClean="0"/>
              <a:t>Have a prioritised list of students ‘at risk’</a:t>
            </a:r>
          </a:p>
          <a:p>
            <a:pPr eaLnBrk="1" hangingPunct="1"/>
            <a:r>
              <a:rPr lang="en-GB" sz="2400" b="1" dirty="0" smtClean="0"/>
              <a:t>Use 2</a:t>
            </a:r>
            <a:r>
              <a:rPr lang="en-GB" sz="2400" b="1" baseline="30000" dirty="0" smtClean="0"/>
              <a:t>nd</a:t>
            </a:r>
            <a:r>
              <a:rPr lang="en-GB" sz="2400" b="1" dirty="0" smtClean="0"/>
              <a:t>/3</a:t>
            </a:r>
            <a:r>
              <a:rPr lang="en-GB" sz="2400" b="1" baseline="30000" dirty="0" smtClean="0"/>
              <a:t>rd</a:t>
            </a:r>
            <a:r>
              <a:rPr lang="en-GB" sz="2400" b="1" dirty="0" smtClean="0"/>
              <a:t> year students as buddies</a:t>
            </a:r>
          </a:p>
          <a:p>
            <a:pPr eaLnBrk="1" hangingPunct="1"/>
            <a:endParaRPr lang="en-GB" sz="2400" b="1"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GB" sz="2800" dirty="0" smtClean="0"/>
              <a:t>Risk analysis: factors impacting on drop out: likelihood x impact</a:t>
            </a:r>
          </a:p>
        </p:txBody>
      </p:sp>
      <p:sp>
        <p:nvSpPr>
          <p:cNvPr id="35843" name="Content Placeholder 2"/>
          <p:cNvSpPr>
            <a:spLocks noGrp="1"/>
          </p:cNvSpPr>
          <p:nvPr>
            <p:ph idx="1"/>
          </p:nvPr>
        </p:nvSpPr>
        <p:spPr>
          <a:xfrm>
            <a:off x="468313" y="1143000"/>
            <a:ext cx="8229600" cy="5059363"/>
          </a:xfrm>
        </p:spPr>
        <p:txBody>
          <a:bodyPr/>
          <a:lstStyle/>
          <a:p>
            <a:pPr eaLnBrk="1" hangingPunct="1">
              <a:buFont typeface="Arial" charset="0"/>
              <a:buNone/>
            </a:pPr>
            <a:r>
              <a:rPr lang="en-GB" sz="2000" b="1" dirty="0" smtClean="0"/>
              <a:t>Within our control</a:t>
            </a:r>
          </a:p>
          <a:p>
            <a:pPr eaLnBrk="1" hangingPunct="1"/>
            <a:r>
              <a:rPr lang="en-GB" sz="2000" b="1" dirty="0" smtClean="0"/>
              <a:t>Clear/poor channels of communication</a:t>
            </a:r>
          </a:p>
          <a:p>
            <a:pPr eaLnBrk="1" hangingPunct="1"/>
            <a:r>
              <a:rPr lang="en-GB" sz="2000" b="1" dirty="0" smtClean="0"/>
              <a:t>Policy on access/ approachability</a:t>
            </a:r>
          </a:p>
          <a:p>
            <a:pPr eaLnBrk="1" hangingPunct="1"/>
            <a:r>
              <a:rPr lang="en-GB" sz="2000" b="1" dirty="0" smtClean="0"/>
              <a:t>Peer behaviour</a:t>
            </a:r>
          </a:p>
          <a:p>
            <a:pPr eaLnBrk="1" hangingPunct="1"/>
            <a:r>
              <a:rPr lang="en-GB" sz="2000" b="1" dirty="0" smtClean="0"/>
              <a:t>Inclusivity strategies </a:t>
            </a:r>
          </a:p>
          <a:p>
            <a:pPr eaLnBrk="1" hangingPunct="1"/>
            <a:r>
              <a:rPr lang="en-GB" sz="2000" b="1" dirty="0" smtClean="0"/>
              <a:t>Availability of study skills/ information literacy</a:t>
            </a:r>
          </a:p>
          <a:p>
            <a:pPr eaLnBrk="1" hangingPunct="1">
              <a:buFont typeface="Arial" charset="0"/>
              <a:buNone/>
            </a:pPr>
            <a:r>
              <a:rPr lang="en-GB" sz="2000" b="1" dirty="0" err="1" smtClean="0"/>
              <a:t>Outwith</a:t>
            </a:r>
            <a:r>
              <a:rPr lang="en-GB" sz="2000" b="1" dirty="0" smtClean="0"/>
              <a:t> our control</a:t>
            </a:r>
          </a:p>
          <a:p>
            <a:pPr eaLnBrk="1" hangingPunct="1"/>
            <a:r>
              <a:rPr lang="en-GB" sz="2000" b="1" dirty="0" smtClean="0"/>
              <a:t>Bereavement</a:t>
            </a:r>
          </a:p>
          <a:p>
            <a:pPr eaLnBrk="1" hangingPunct="1"/>
            <a:r>
              <a:rPr lang="en-GB" sz="2000" b="1" dirty="0" smtClean="0"/>
              <a:t>Family crisis</a:t>
            </a:r>
          </a:p>
          <a:p>
            <a:pPr eaLnBrk="1" hangingPunct="1"/>
            <a:r>
              <a:rPr lang="en-GB" sz="2000" b="1" dirty="0" smtClean="0"/>
              <a:t>Illness</a:t>
            </a:r>
          </a:p>
          <a:p>
            <a:pPr eaLnBrk="1" hangingPunct="1"/>
            <a:r>
              <a:rPr lang="en-GB" sz="2000" b="1" dirty="0" smtClean="0"/>
              <a:t>Relationship break up</a:t>
            </a:r>
          </a:p>
          <a:p>
            <a:pPr eaLnBrk="1" hangingPunct="1"/>
            <a:r>
              <a:rPr lang="en-GB" sz="2000" b="1" dirty="0" smtClean="0"/>
              <a:t>Financial problems</a:t>
            </a:r>
          </a:p>
          <a:p>
            <a:pPr eaLnBrk="1" hangingPunct="1"/>
            <a:r>
              <a:rPr lang="en-GB" sz="2000" b="1" dirty="0" smtClean="0"/>
              <a:t>Accommodation issues</a:t>
            </a:r>
          </a:p>
          <a:p>
            <a:pPr eaLnBrk="1" hangingPunct="1"/>
            <a:r>
              <a:rPr lang="en-GB" sz="2000" b="1" dirty="0" smtClean="0"/>
              <a:t>Homesickness</a:t>
            </a:r>
          </a:p>
          <a:p>
            <a:pPr eaLnBrk="1" hangingPunct="1"/>
            <a:endParaRPr lang="en-GB" b="1" dirty="0" smtClean="0"/>
          </a:p>
          <a:p>
            <a:pPr eaLnBrk="1" hangingPunct="1"/>
            <a:endParaRPr lang="en-GB"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pPr eaLnBrk="1" hangingPunct="1"/>
            <a:r>
              <a:rPr lang="en-GB" sz="3200" dirty="0" smtClean="0"/>
              <a:t>Statistics suggest that student drop out is likely to be linked with:</a:t>
            </a:r>
          </a:p>
        </p:txBody>
      </p:sp>
      <p:sp>
        <p:nvSpPr>
          <p:cNvPr id="6147" name="Rectangle 3"/>
          <p:cNvSpPr>
            <a:spLocks noGrp="1"/>
          </p:cNvSpPr>
          <p:nvPr>
            <p:ph idx="1"/>
          </p:nvPr>
        </p:nvSpPr>
        <p:spPr/>
        <p:txBody>
          <a:bodyPr/>
          <a:lstStyle/>
          <a:p>
            <a:pPr eaLnBrk="1" hangingPunct="1"/>
            <a:endParaRPr lang="en-GB" sz="2400" b="1" dirty="0" smtClean="0"/>
          </a:p>
          <a:p>
            <a:pPr eaLnBrk="1" hangingPunct="1"/>
            <a:r>
              <a:rPr lang="en-GB" sz="2400" b="1" dirty="0" smtClean="0"/>
              <a:t>Coming from low-participation neighbourhoods; </a:t>
            </a:r>
          </a:p>
          <a:p>
            <a:pPr eaLnBrk="1" hangingPunct="1"/>
            <a:r>
              <a:rPr lang="en-GB" sz="2400" b="1" dirty="0" smtClean="0"/>
              <a:t>Being in receipt of Disabled students allowance;</a:t>
            </a:r>
          </a:p>
          <a:p>
            <a:pPr eaLnBrk="1" hangingPunct="1"/>
            <a:r>
              <a:rPr lang="en-GB" sz="2400" b="1" dirty="0" smtClean="0"/>
              <a:t>Being mature undergraduate students.</a:t>
            </a:r>
          </a:p>
          <a:p>
            <a:pPr eaLnBrk="1" hangingPunct="1">
              <a:buFont typeface="Wingdings" pitchFamily="2" charset="2"/>
              <a:buNone/>
            </a:pPr>
            <a:r>
              <a:rPr lang="en-GB" sz="2400" b="1" dirty="0" smtClean="0"/>
              <a:t>(Source, UK HESA)</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152400" y="274638"/>
            <a:ext cx="7924800" cy="1143000"/>
          </a:xfrm>
        </p:spPr>
        <p:txBody>
          <a:bodyPr/>
          <a:lstStyle/>
          <a:p>
            <a:pPr eaLnBrk="1" hangingPunct="1"/>
            <a:r>
              <a:rPr lang="en-GB" sz="2600" dirty="0" smtClean="0"/>
              <a:t>Yorke (1999:53) reported that for full-time and sandwich students, factors which influenced drop out were:</a:t>
            </a:r>
          </a:p>
        </p:txBody>
      </p:sp>
      <p:sp>
        <p:nvSpPr>
          <p:cNvPr id="7171" name="Rectangle 3"/>
          <p:cNvSpPr>
            <a:spLocks noGrp="1"/>
          </p:cNvSpPr>
          <p:nvPr>
            <p:ph idx="1"/>
          </p:nvPr>
        </p:nvSpPr>
        <p:spPr/>
        <p:txBody>
          <a:bodyPr/>
          <a:lstStyle/>
          <a:p>
            <a:pPr eaLnBrk="1" hangingPunct="1"/>
            <a:r>
              <a:rPr lang="en-GB" sz="2400" b="1" dirty="0" smtClean="0"/>
              <a:t>Poor quality of experience</a:t>
            </a:r>
          </a:p>
          <a:p>
            <a:pPr eaLnBrk="1" hangingPunct="1">
              <a:lnSpc>
                <a:spcPct val="80000"/>
              </a:lnSpc>
            </a:pPr>
            <a:r>
              <a:rPr lang="en-GB" sz="2400" b="1" dirty="0" smtClean="0"/>
              <a:t>Inability to cope with course demands</a:t>
            </a:r>
          </a:p>
          <a:p>
            <a:pPr eaLnBrk="1" hangingPunct="1">
              <a:lnSpc>
                <a:spcPct val="80000"/>
              </a:lnSpc>
            </a:pPr>
            <a:r>
              <a:rPr lang="en-GB" sz="2400" b="1" dirty="0" smtClean="0"/>
              <a:t>Unhappy with social environment</a:t>
            </a:r>
          </a:p>
          <a:p>
            <a:pPr eaLnBrk="1" hangingPunct="1">
              <a:lnSpc>
                <a:spcPct val="80000"/>
              </a:lnSpc>
            </a:pPr>
            <a:r>
              <a:rPr lang="en-GB" sz="2400" b="1" dirty="0" smtClean="0"/>
              <a:t>Wrong choice of course</a:t>
            </a:r>
          </a:p>
          <a:p>
            <a:pPr eaLnBrk="1" hangingPunct="1">
              <a:lnSpc>
                <a:spcPct val="80000"/>
              </a:lnSpc>
            </a:pPr>
            <a:r>
              <a:rPr lang="en-GB" sz="2400" b="1" dirty="0" smtClean="0"/>
              <a:t>Financial need</a:t>
            </a:r>
          </a:p>
          <a:p>
            <a:pPr eaLnBrk="1" hangingPunct="1">
              <a:lnSpc>
                <a:spcPct val="80000"/>
              </a:lnSpc>
            </a:pPr>
            <a:r>
              <a:rPr lang="en-GB" sz="2400" b="1" dirty="0" smtClean="0"/>
              <a:t>Dissatisfaction with some part of university provision.</a:t>
            </a:r>
          </a:p>
          <a:p>
            <a:pPr eaLnBrk="1" hangingPunct="1">
              <a:lnSpc>
                <a:spcPct val="80000"/>
              </a:lnSpc>
              <a:buFont typeface="Wingdings" pitchFamily="2" charset="2"/>
              <a:buNone/>
            </a:pPr>
            <a:endParaRPr lang="en-GB" sz="2400" b="1" dirty="0" smtClean="0"/>
          </a:p>
          <a:p>
            <a:pPr eaLnBrk="1" hangingPunct="1">
              <a:lnSpc>
                <a:spcPct val="80000"/>
              </a:lnSpc>
              <a:buFont typeface="Wingdings" pitchFamily="2" charset="2"/>
              <a:buNone/>
            </a:pPr>
            <a:r>
              <a:rPr lang="en-GB" sz="2000" b="1" dirty="0" smtClean="0"/>
              <a:t>Yorke, M (1999) Leaving early: undergraduate non-completion in higher education London, Taylor and Francis.</a:t>
            </a:r>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pPr eaLnBrk="1" hangingPunct="1"/>
            <a:r>
              <a:rPr lang="en-GB" sz="3200" dirty="0" smtClean="0"/>
              <a:t>Additionally, withdrawal or failure is more probable when:</a:t>
            </a:r>
          </a:p>
        </p:txBody>
      </p:sp>
      <p:sp>
        <p:nvSpPr>
          <p:cNvPr id="8195" name="Rectangle 3"/>
          <p:cNvSpPr>
            <a:spLocks noGrp="1"/>
          </p:cNvSpPr>
          <p:nvPr>
            <p:ph idx="1"/>
          </p:nvPr>
        </p:nvSpPr>
        <p:spPr/>
        <p:txBody>
          <a:bodyPr/>
          <a:lstStyle/>
          <a:p>
            <a:pPr eaLnBrk="1" hangingPunct="1">
              <a:lnSpc>
                <a:spcPct val="90000"/>
              </a:lnSpc>
            </a:pPr>
            <a:r>
              <a:rPr lang="en-GB" sz="2400" b="1" dirty="0" smtClean="0"/>
              <a:t>Students have chosen ‘the wrong programme’;</a:t>
            </a:r>
          </a:p>
          <a:p>
            <a:pPr eaLnBrk="1" hangingPunct="1">
              <a:lnSpc>
                <a:spcPct val="90000"/>
              </a:lnSpc>
            </a:pPr>
            <a:r>
              <a:rPr lang="en-GB" sz="2400" b="1" dirty="0" smtClean="0"/>
              <a:t>Students lack commitment and/or interest;</a:t>
            </a:r>
          </a:p>
          <a:p>
            <a:pPr eaLnBrk="1" hangingPunct="1">
              <a:lnSpc>
                <a:spcPct val="90000"/>
              </a:lnSpc>
            </a:pPr>
            <a:r>
              <a:rPr lang="en-GB" sz="2400" b="1" dirty="0" smtClean="0"/>
              <a:t>Students’ expectations are not met;</a:t>
            </a:r>
          </a:p>
          <a:p>
            <a:pPr eaLnBrk="1" hangingPunct="1">
              <a:lnSpc>
                <a:spcPct val="90000"/>
              </a:lnSpc>
            </a:pPr>
            <a:r>
              <a:rPr lang="en-GB" sz="2400" b="1" dirty="0" smtClean="0"/>
              <a:t>The quality of teaching is poor;</a:t>
            </a:r>
          </a:p>
          <a:p>
            <a:pPr eaLnBrk="1" hangingPunct="1">
              <a:lnSpc>
                <a:spcPct val="90000"/>
              </a:lnSpc>
            </a:pPr>
            <a:r>
              <a:rPr lang="en-GB" sz="2400" b="1" dirty="0" smtClean="0"/>
              <a:t>The academic culture is unsupportive (even hostile) to learning;</a:t>
            </a:r>
          </a:p>
          <a:p>
            <a:pPr eaLnBrk="1" hangingPunct="1">
              <a:lnSpc>
                <a:spcPct val="90000"/>
              </a:lnSpc>
            </a:pPr>
            <a:r>
              <a:rPr lang="en-GB" sz="2400" b="1" dirty="0" smtClean="0"/>
              <a:t>Students experience financial difficulty; and</a:t>
            </a:r>
          </a:p>
          <a:p>
            <a:pPr eaLnBrk="1" hangingPunct="1">
              <a:lnSpc>
                <a:spcPct val="90000"/>
              </a:lnSpc>
            </a:pPr>
            <a:r>
              <a:rPr lang="en-GB" sz="2400" b="1" dirty="0" smtClean="0"/>
              <a:t>Demands for other commitments supervene.</a:t>
            </a:r>
          </a:p>
          <a:p>
            <a:pPr eaLnBrk="1" hangingPunct="1">
              <a:lnSpc>
                <a:spcPct val="90000"/>
              </a:lnSpc>
              <a:buFont typeface="Wingdings" pitchFamily="2" charset="2"/>
              <a:buNone/>
            </a:pPr>
            <a:endParaRPr lang="en-GB" sz="2400" b="1" dirty="0" smtClean="0"/>
          </a:p>
          <a:p>
            <a:pPr eaLnBrk="1" hangingPunct="1">
              <a:lnSpc>
                <a:spcPct val="90000"/>
              </a:lnSpc>
              <a:buFont typeface="Wingdings" pitchFamily="2" charset="2"/>
              <a:buNone/>
            </a:pPr>
            <a:r>
              <a:rPr lang="en-GB" sz="2000" b="1" dirty="0" err="1" smtClean="0"/>
              <a:t>Peelo</a:t>
            </a:r>
            <a:r>
              <a:rPr lang="en-GB" sz="2000" b="1" dirty="0" smtClean="0"/>
              <a:t> and Wareham pp.34-5</a:t>
            </a:r>
          </a:p>
          <a:p>
            <a:pPr eaLnBrk="1" hangingPunct="1">
              <a:lnSpc>
                <a:spcPct val="9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pPr eaLnBrk="1" hangingPunct="1"/>
            <a:r>
              <a:rPr lang="en-GB" sz="3200" dirty="0" smtClean="0"/>
              <a:t>Poor attendance also correlates with drop out:</a:t>
            </a:r>
          </a:p>
        </p:txBody>
      </p:sp>
      <p:sp>
        <p:nvSpPr>
          <p:cNvPr id="9219" name="Rectangle 3"/>
          <p:cNvSpPr>
            <a:spLocks noGrp="1"/>
          </p:cNvSpPr>
          <p:nvPr>
            <p:ph idx="1"/>
          </p:nvPr>
        </p:nvSpPr>
        <p:spPr>
          <a:xfrm>
            <a:off x="468313" y="1295400"/>
            <a:ext cx="8229600" cy="4906963"/>
          </a:xfrm>
        </p:spPr>
        <p:txBody>
          <a:bodyPr/>
          <a:lstStyle/>
          <a:p>
            <a:pPr eaLnBrk="1" hangingPunct="1"/>
            <a:r>
              <a:rPr lang="en-GB" sz="2400" b="1" dirty="0" smtClean="0"/>
              <a:t>Research at Southampton institute (Lim), Glasgow Caledonian University (</a:t>
            </a:r>
            <a:r>
              <a:rPr lang="en-GB" sz="2400" b="1" dirty="0" err="1" smtClean="0"/>
              <a:t>Begg</a:t>
            </a:r>
            <a:r>
              <a:rPr lang="en-GB" sz="2400" b="1" dirty="0" smtClean="0"/>
              <a:t>) and University of Kent (Van </a:t>
            </a:r>
            <a:r>
              <a:rPr lang="en-GB" sz="2400" b="1" dirty="0" err="1" smtClean="0"/>
              <a:t>der</a:t>
            </a:r>
            <a:r>
              <a:rPr lang="en-GB" sz="2400" b="1" dirty="0" smtClean="0"/>
              <a:t> </a:t>
            </a:r>
            <a:r>
              <a:rPr lang="en-GB" sz="2400" b="1" dirty="0" err="1" smtClean="0"/>
              <a:t>Velden</a:t>
            </a:r>
            <a:r>
              <a:rPr lang="en-GB" sz="2400" b="1" dirty="0" smtClean="0"/>
              <a:t>) shows associations between weak attendance patterns and attrition;</a:t>
            </a:r>
          </a:p>
          <a:p>
            <a:pPr eaLnBrk="1" hangingPunct="1"/>
            <a:r>
              <a:rPr lang="en-GB" sz="2400" b="1" dirty="0" smtClean="0"/>
              <a:t>Whatever the cause, not being there exacerbates other problems with study;</a:t>
            </a:r>
          </a:p>
          <a:p>
            <a:pPr eaLnBrk="1" hangingPunct="1"/>
            <a:r>
              <a:rPr lang="en-GB" sz="2400" b="1" dirty="0" smtClean="0"/>
              <a:t>Endeavours to monitor and follow-up poor attendance has high pay off in terms of improving retention;</a:t>
            </a:r>
          </a:p>
          <a:p>
            <a:pPr eaLnBrk="1" hangingPunct="1"/>
            <a:r>
              <a:rPr lang="en-GB" sz="2400" b="1" dirty="0" smtClean="0"/>
              <a:t>Most universities now have or are developing attendance policies.</a:t>
            </a:r>
          </a:p>
          <a:p>
            <a:pPr eaLnBrk="1" hangingPunct="1">
              <a:buFont typeface="Wingdings" pitchFamily="2" charset="2"/>
              <a:buNone/>
            </a:pPr>
            <a:r>
              <a:rPr lang="en-GB" sz="2400" b="1" dirty="0" smtClean="0"/>
              <a:t>(For me, the real issue is engagement rather than attendance)</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pPr eaLnBrk="1" hangingPunct="1"/>
            <a:r>
              <a:rPr lang="en-GB" sz="3200" dirty="0" smtClean="0"/>
              <a:t>Further factors identified by </a:t>
            </a:r>
            <a:r>
              <a:rPr lang="en-GB" sz="3200" dirty="0" err="1" smtClean="0"/>
              <a:t>Peelo</a:t>
            </a:r>
            <a:r>
              <a:rPr lang="en-GB" sz="3200" dirty="0" smtClean="0"/>
              <a:t> and Wareham</a:t>
            </a:r>
          </a:p>
        </p:txBody>
      </p:sp>
      <p:sp>
        <p:nvSpPr>
          <p:cNvPr id="10243" name="Rectangle 3"/>
          <p:cNvSpPr>
            <a:spLocks noGrp="1"/>
          </p:cNvSpPr>
          <p:nvPr>
            <p:ph idx="1"/>
          </p:nvPr>
        </p:nvSpPr>
        <p:spPr/>
        <p:txBody>
          <a:bodyPr/>
          <a:lstStyle/>
          <a:p>
            <a:pPr eaLnBrk="1" hangingPunct="1"/>
            <a:r>
              <a:rPr lang="en-GB" sz="2400" b="1" dirty="0" smtClean="0"/>
              <a:t>The pressures of rising student numbers and reduced state funding have led to a decline in opportunities for staff-student interchange; </a:t>
            </a:r>
          </a:p>
          <a:p>
            <a:pPr eaLnBrk="1" hangingPunct="1"/>
            <a:r>
              <a:rPr lang="en-GB" sz="2400" b="1" dirty="0" smtClean="0"/>
              <a:t>Higher education is becoming more impersonal;</a:t>
            </a:r>
          </a:p>
          <a:p>
            <a:pPr eaLnBrk="1" hangingPunct="1"/>
            <a:r>
              <a:rPr lang="en-GB" sz="2400" b="1" dirty="0" smtClean="0"/>
              <a:t>Modularisation has led to semester-end (rather than year-end) assessment, which has led to a reduction in the amount of formative assessment being given to students - and formative assessment is a critically important part of the learning process.</a:t>
            </a:r>
          </a:p>
          <a:p>
            <a:pPr eaLnBrk="1" hangingPunct="1"/>
            <a:endParaRPr lang="en-GB" sz="2400" b="1" dirty="0" smtClean="0"/>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pPr eaLnBrk="1" hangingPunct="1"/>
            <a:r>
              <a:rPr lang="en-GB" sz="3200" dirty="0" smtClean="0"/>
              <a:t>Mature students drop out too</a:t>
            </a:r>
          </a:p>
        </p:txBody>
      </p:sp>
      <p:sp>
        <p:nvSpPr>
          <p:cNvPr id="11267" name="Rectangle 3"/>
          <p:cNvSpPr>
            <a:spLocks noGrp="1"/>
          </p:cNvSpPr>
          <p:nvPr>
            <p:ph idx="1"/>
          </p:nvPr>
        </p:nvSpPr>
        <p:spPr/>
        <p:txBody>
          <a:bodyPr/>
          <a:lstStyle/>
          <a:p>
            <a:pPr eaLnBrk="1" hangingPunct="1">
              <a:buFont typeface="Wingdings" pitchFamily="2" charset="2"/>
              <a:buNone/>
            </a:pPr>
            <a:r>
              <a:rPr lang="en-GB" sz="2400" b="1" dirty="0" smtClean="0"/>
              <a:t>	“The older female students were less likely than their younger peers to cite matters related to wrong choice of field of study. ‘Mature’ entrants tend to have taken time over a decision that is often buttressed by their experience of life outside the educational system. Basically, they know what they want to do. On the evidence of this study, however, these students more frequently run into difficulty with finance and family.”</a:t>
            </a:r>
          </a:p>
          <a:p>
            <a:pPr eaLnBrk="1" hangingPunct="1">
              <a:buFont typeface="Wingdings" pitchFamily="2" charset="2"/>
              <a:buNone/>
            </a:pPr>
            <a:r>
              <a:rPr lang="en-GB" sz="2400" b="1" dirty="0" smtClean="0"/>
              <a:t> </a:t>
            </a:r>
            <a:r>
              <a:rPr lang="en-GB" sz="2400" b="1" dirty="0" err="1" smtClean="0"/>
              <a:t>Peelo</a:t>
            </a:r>
            <a:r>
              <a:rPr lang="en-GB" sz="2400" b="1" dirty="0" smtClean="0"/>
              <a:t> and Wareham p33</a:t>
            </a:r>
          </a:p>
          <a:p>
            <a:pPr eaLnBrk="1" hangingPunct="1">
              <a:lnSpc>
                <a:spcPct val="80000"/>
              </a:lnSpc>
            </a:pPr>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2715</Words>
  <Application>Microsoft Office PowerPoint</Application>
  <PresentationFormat>On-screen Show (4:3)</PresentationFormat>
  <Paragraphs>212</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1_LeedsMet template</vt:lpstr>
      <vt:lpstr>Improving student retention</vt:lpstr>
      <vt:lpstr>In this session we will:</vt:lpstr>
      <vt:lpstr>Retention is of increasing importance because of:</vt:lpstr>
      <vt:lpstr>Statistics suggest that student drop out is likely to be linked with:</vt:lpstr>
      <vt:lpstr>Yorke (1999:53) reported that for full-time and sandwich students, factors which influenced drop out were:</vt:lpstr>
      <vt:lpstr>Additionally, withdrawal or failure is more probable when:</vt:lpstr>
      <vt:lpstr>Poor attendance also correlates with drop out:</vt:lpstr>
      <vt:lpstr>Further factors identified by Peelo and Wareham</vt:lpstr>
      <vt:lpstr>Mature students drop out too</vt:lpstr>
      <vt:lpstr>What can universities do?</vt:lpstr>
      <vt:lpstr>Retention of international students: some important considerations</vt:lpstr>
      <vt:lpstr>What can HEIs do at a strategic level to minimise failure?</vt:lpstr>
      <vt:lpstr>Other institutional tactics</vt:lpstr>
      <vt:lpstr>Enhancements to curriculum design and delivery: we can:</vt:lpstr>
      <vt:lpstr>What can we do in the first six weeks?</vt:lpstr>
      <vt:lpstr>Mapping out the programme as a whole: some questions</vt:lpstr>
      <vt:lpstr>Mapping assessment</vt:lpstr>
      <vt:lpstr>Mapping progression</vt:lpstr>
      <vt:lpstr>Assessment and its impact on retention</vt:lpstr>
      <vt:lpstr>The uses of computer-assisted formative assessment.</vt:lpstr>
      <vt:lpstr>Assessment, confidence and retention</vt:lpstr>
      <vt:lpstr>Students who believe that intelligence is malleable may be more robust</vt:lpstr>
      <vt:lpstr>Helping students understand the rules of the game</vt:lpstr>
      <vt:lpstr>Problems associated with reading</vt:lpstr>
      <vt:lpstr>Help students understand what is required with reading</vt:lpstr>
      <vt:lpstr>Use formative assessment to help students with writing</vt:lpstr>
      <vt:lpstr>Making the most of feedback</vt:lpstr>
      <vt:lpstr>The relationship between part-time work and student success</vt:lpstr>
      <vt:lpstr>What can we do as individuals?</vt:lpstr>
      <vt:lpstr>Useful references</vt:lpstr>
      <vt:lpstr>Further references</vt:lpstr>
      <vt:lpstr>Diamond nine interventions</vt:lpstr>
      <vt:lpstr>Risk analysis: factors impacting on drop out: likelihood x impact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51</cp:revision>
  <dcterms:created xsi:type="dcterms:W3CDTF">2006-08-16T00:00:00Z</dcterms:created>
  <dcterms:modified xsi:type="dcterms:W3CDTF">2012-11-16T08:18:07Z</dcterms:modified>
</cp:coreProperties>
</file>