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662" r:id="rId2"/>
  </p:sldMasterIdLst>
  <p:notesMasterIdLst>
    <p:notesMasterId r:id="rId60"/>
  </p:notesMasterIdLst>
  <p:handoutMasterIdLst>
    <p:handoutMasterId r:id="rId61"/>
  </p:handoutMasterIdLst>
  <p:sldIdLst>
    <p:sldId id="261" r:id="rId3"/>
    <p:sldId id="432" r:id="rId4"/>
    <p:sldId id="433" r:id="rId5"/>
    <p:sldId id="485"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86"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79" r:id="rId53"/>
    <p:sldId id="480" r:id="rId54"/>
    <p:sldId id="481" r:id="rId55"/>
    <p:sldId id="482" r:id="rId56"/>
    <p:sldId id="430" r:id="rId57"/>
    <p:sldId id="483" r:id="rId58"/>
    <p:sldId id="484" r:id="rId59"/>
  </p:sldIdLst>
  <p:sldSz cx="9144000" cy="6858000" type="screen4x3"/>
  <p:notesSz cx="6797675" cy="9928225"/>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500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5663" autoAdjust="0"/>
  </p:normalViewPr>
  <p:slideViewPr>
    <p:cSldViewPr showGuides="1">
      <p:cViewPr>
        <p:scale>
          <a:sx n="80" d="100"/>
          <a:sy n="80" d="100"/>
        </p:scale>
        <p:origin x="-126" y="504"/>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43DEFE-0A81-41FE-A828-1CFAC6AF7CCD}" type="slidenum">
              <a:rPr lang="en-GB"/>
              <a:pPr>
                <a:defRPr/>
              </a:pPr>
              <a:t>‹#›</a:t>
            </a:fld>
            <a:endParaRPr lang="en-GB"/>
          </a:p>
        </p:txBody>
      </p:sp>
    </p:spTree>
    <p:extLst>
      <p:ext uri="{BB962C8B-B14F-4D97-AF65-F5344CB8AC3E}">
        <p14:creationId xmlns="" xmlns:p14="http://schemas.microsoft.com/office/powerpoint/2010/main" val="106771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68459F-6D29-4B7B-B710-913C31443AA0}" type="slidenum">
              <a:rPr lang="en-US"/>
              <a:pPr>
                <a:defRPr/>
              </a:pPr>
              <a:t>‹#›</a:t>
            </a:fld>
            <a:endParaRPr lang="en-US"/>
          </a:p>
        </p:txBody>
      </p:sp>
    </p:spTree>
    <p:extLst>
      <p:ext uri="{BB962C8B-B14F-4D97-AF65-F5344CB8AC3E}">
        <p14:creationId xmlns="" xmlns:p14="http://schemas.microsoft.com/office/powerpoint/2010/main" val="3917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charset="0"/>
              </a:defRPr>
            </a:lvl1pPr>
            <a:lvl2pPr marL="742950" indent="-285750">
              <a:defRPr sz="3100">
                <a:solidFill>
                  <a:schemeClr val="tx1"/>
                </a:solidFill>
                <a:latin typeface="Arial" charset="0"/>
              </a:defRPr>
            </a:lvl2pPr>
            <a:lvl3pPr marL="1143000" indent="-228600">
              <a:defRPr sz="3100">
                <a:solidFill>
                  <a:schemeClr val="tx1"/>
                </a:solidFill>
                <a:latin typeface="Arial" charset="0"/>
              </a:defRPr>
            </a:lvl3pPr>
            <a:lvl4pPr marL="1600200" indent="-228600">
              <a:defRPr sz="3100">
                <a:solidFill>
                  <a:schemeClr val="tx1"/>
                </a:solidFill>
                <a:latin typeface="Arial" charset="0"/>
              </a:defRPr>
            </a:lvl4pPr>
            <a:lvl5pPr marL="2057400" indent="-228600">
              <a:defRPr sz="3100">
                <a:solidFill>
                  <a:schemeClr val="tx1"/>
                </a:solidFill>
                <a:latin typeface="Arial" charset="0"/>
              </a:defRPr>
            </a:lvl5pPr>
            <a:lvl6pPr marL="2514600" indent="-228600" fontAlgn="base">
              <a:spcBef>
                <a:spcPct val="0"/>
              </a:spcBef>
              <a:spcAft>
                <a:spcPct val="0"/>
              </a:spcAft>
              <a:defRPr sz="3100">
                <a:solidFill>
                  <a:schemeClr val="tx1"/>
                </a:solidFill>
                <a:latin typeface="Arial" charset="0"/>
              </a:defRPr>
            </a:lvl6pPr>
            <a:lvl7pPr marL="2971800" indent="-228600" fontAlgn="base">
              <a:spcBef>
                <a:spcPct val="0"/>
              </a:spcBef>
              <a:spcAft>
                <a:spcPct val="0"/>
              </a:spcAft>
              <a:defRPr sz="3100">
                <a:solidFill>
                  <a:schemeClr val="tx1"/>
                </a:solidFill>
                <a:latin typeface="Arial" charset="0"/>
              </a:defRPr>
            </a:lvl7pPr>
            <a:lvl8pPr marL="3429000" indent="-228600" fontAlgn="base">
              <a:spcBef>
                <a:spcPct val="0"/>
              </a:spcBef>
              <a:spcAft>
                <a:spcPct val="0"/>
              </a:spcAft>
              <a:defRPr sz="3100">
                <a:solidFill>
                  <a:schemeClr val="tx1"/>
                </a:solidFill>
                <a:latin typeface="Arial" charset="0"/>
              </a:defRPr>
            </a:lvl8pPr>
            <a:lvl9pPr marL="3886200" indent="-228600" fontAlgn="base">
              <a:spcBef>
                <a:spcPct val="0"/>
              </a:spcBef>
              <a:spcAft>
                <a:spcPct val="0"/>
              </a:spcAft>
              <a:defRPr sz="3100">
                <a:solidFill>
                  <a:schemeClr val="tx1"/>
                </a:solidFill>
                <a:latin typeface="Arial" charset="0"/>
              </a:defRPr>
            </a:lvl9pPr>
          </a:lstStyle>
          <a:p>
            <a:fld id="{97FB8884-55C8-4972-991E-4C9221E03DE4}"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43EDE13-6DFA-4BEB-87CE-19ABB1E9D55F}" type="slidenum">
              <a:rPr lang="en-GB" smtClean="0">
                <a:solidFill>
                  <a:prstClr val="black"/>
                </a:solidFill>
              </a:rPr>
              <a:pPr>
                <a:defRPr/>
              </a:pPr>
              <a:t>11</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296CA61-BBA5-41D1-A9E2-6B7A72EC0B29}" type="slidenum">
              <a:rPr lang="en-GB" smtClean="0">
                <a:solidFill>
                  <a:prstClr val="black"/>
                </a:solidFill>
              </a:rPr>
              <a:pPr>
                <a:defRPr/>
              </a:pPr>
              <a:t>12</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C8B2BEA-E09D-406F-A723-1BA876378273}" type="slidenum">
              <a:rPr lang="en-GB" smtClean="0">
                <a:solidFill>
                  <a:prstClr val="black"/>
                </a:solidFill>
              </a:rPr>
              <a:pPr>
                <a:defRPr/>
              </a:pPr>
              <a:t>13</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03B5FB-69D1-4A2E-A91A-87F9B8813298}" type="slidenum">
              <a:rPr lang="en-US" smtClean="0">
                <a:solidFill>
                  <a:srgbClr val="000000"/>
                </a:solidFill>
              </a:rPr>
              <a:pPr fontAlgn="base">
                <a:spcBef>
                  <a:spcPct val="0"/>
                </a:spcBef>
                <a:spcAft>
                  <a:spcPct val="0"/>
                </a:spcAft>
                <a:defRPr/>
              </a:pPr>
              <a:t>14</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3C9D578-ED98-4864-AE91-C7F6FDC07A4C}" type="slidenum">
              <a:rPr lang="en-GB" smtClean="0">
                <a:solidFill>
                  <a:prstClr val="black"/>
                </a:solidFill>
              </a:rPr>
              <a:pPr>
                <a:defRPr/>
              </a:pPr>
              <a:t>15</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CF071-EDEC-4E03-82A6-8AF466C1F8ED}"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C75EFE5-FE77-40BB-9E86-3F579BE62518}" type="slidenum">
              <a:rPr lang="en-GB" smtClean="0">
                <a:solidFill>
                  <a:prstClr val="black"/>
                </a:solidFill>
              </a:rPr>
              <a:pPr>
                <a:defRPr/>
              </a:pPr>
              <a:t>18</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73F68-B8CA-4D1F-8CD0-80591F74ECBC}" type="slidenum">
              <a:rPr lang="en-US" smtClean="0">
                <a:solidFill>
                  <a:srgbClr val="000000"/>
                </a:solidFill>
              </a:rPr>
              <a:pPr fontAlgn="base">
                <a:spcBef>
                  <a:spcPct val="0"/>
                </a:spcBef>
                <a:spcAft>
                  <a:spcPct val="0"/>
                </a:spcAft>
                <a:defRPr/>
              </a:pPr>
              <a:t>19</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A9ABD-3643-48E8-BFC1-97A9CE5D2019}" type="slidenum">
              <a:rPr lang="en-US" smtClean="0">
                <a:solidFill>
                  <a:srgbClr val="000000"/>
                </a:solidFill>
              </a:rPr>
              <a:pPr fontAlgn="base">
                <a:spcBef>
                  <a:spcPct val="0"/>
                </a:spcBef>
                <a:spcAft>
                  <a:spcPct val="0"/>
                </a:spcAft>
                <a:defRPr/>
              </a:pPr>
              <a:t>20</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94B7BA-5B0F-4087-BB11-FAFCFE59B8B6}" type="slidenum">
              <a:rPr lang="en-US" smtClean="0">
                <a:solidFill>
                  <a:srgbClr val="000000"/>
                </a:solidFill>
              </a:rPr>
              <a:pPr fontAlgn="base">
                <a:spcBef>
                  <a:spcPct val="0"/>
                </a:spcBef>
                <a:spcAft>
                  <a:spcPct val="0"/>
                </a:spcAft>
                <a:defRPr/>
              </a:pPr>
              <a:t>21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FA66FEA-4E78-40D7-ABB3-3FEF0EAF2783}" type="slidenum">
              <a:rPr lang="en-GB" smtClean="0">
                <a:solidFill>
                  <a:prstClr val="black"/>
                </a:solidFill>
              </a:rPr>
              <a:pPr>
                <a:def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3E480A1-9C4A-4635-880B-A62031849267}" type="slidenum">
              <a:rPr lang="en-GB" smtClean="0">
                <a:solidFill>
                  <a:prstClr val="black"/>
                </a:solidFill>
              </a:rPr>
              <a:pPr>
                <a:defRPr/>
              </a:pPr>
              <a:t>22</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EF965B-10A3-4B9D-8A3F-A8D92B89C555}" type="slidenum">
              <a:rPr lang="en-US" smtClean="0">
                <a:solidFill>
                  <a:srgbClr val="000000"/>
                </a:solidFill>
              </a:rPr>
              <a:pPr fontAlgn="base">
                <a:spcBef>
                  <a:spcPct val="0"/>
                </a:spcBef>
                <a:spcAft>
                  <a:spcPct val="0"/>
                </a:spcAft>
                <a:defRPr/>
              </a:pPr>
              <a:t>23</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BBD0A-3B31-4388-9F9D-128D80DB6192}"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6AD33-5576-4496-8D84-719EC56F43E9}"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C6044-AF14-4BE6-97F2-01FE25C8F6EF}"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5DAD919-011C-46E0-A2E7-21899A4FD568}" type="slidenum">
              <a:rPr lang="en-GB" smtClean="0">
                <a:solidFill>
                  <a:prstClr val="black"/>
                </a:solidFill>
              </a:rPr>
              <a:pPr>
                <a:defRPr/>
              </a:pPr>
              <a:t>27</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E6D04B8-4B2F-4145-8E89-302CD2239A23}" type="slidenum">
              <a:rPr lang="en-GB" smtClean="0">
                <a:solidFill>
                  <a:prstClr val="black"/>
                </a:solidFill>
              </a:rPr>
              <a:pPr>
                <a:defRPr/>
              </a:pPr>
              <a:t>28</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188429A-F2A4-4955-B147-02A09F17EC93}" type="slidenum">
              <a:rPr lang="en-GB" smtClean="0">
                <a:solidFill>
                  <a:prstClr val="black"/>
                </a:solidFill>
              </a:rPr>
              <a:pPr>
                <a:defRPr/>
              </a:pPr>
              <a:t>29</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4EE379-9355-4F3A-97C2-4AF7985E76B3}"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EC66F6B-E75C-4A13-9509-54779F92A90C}" type="slidenum">
              <a:rPr lang="en-GB" smtClean="0">
                <a:solidFill>
                  <a:prstClr val="black"/>
                </a:solidFill>
              </a:rPr>
              <a:pPr>
                <a:defRPr/>
              </a:pPr>
              <a:t>31</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742573-B855-4C1A-BBDA-8DB8A092F5FE}" type="slidenum">
              <a:rPr lang="en-US" smtClean="0">
                <a:solidFill>
                  <a:srgbClr val="000000"/>
                </a:solidFill>
              </a:rPr>
              <a:pPr fontAlgn="base">
                <a:spcBef>
                  <a:spcPct val="0"/>
                </a:spcBef>
                <a:spcAft>
                  <a:spcPct val="0"/>
                </a:spcAft>
                <a:defRPr/>
              </a:pPr>
              <a:t>3</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8E0E1-3F44-4D8D-B051-33E5FAF5AED6}" type="slidenum">
              <a:rPr lang="en-US" smtClean="0">
                <a:solidFill>
                  <a:srgbClr val="000000"/>
                </a:solidFill>
              </a:rPr>
              <a:pPr fontAlgn="base">
                <a:spcBef>
                  <a:spcPct val="0"/>
                </a:spcBef>
                <a:spcAft>
                  <a:spcPct val="0"/>
                </a:spcAft>
                <a:defRPr/>
              </a:pPr>
              <a:t>32</a:t>
            </a:fld>
            <a:endParaRPr 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C808A-D5A4-4C59-82F6-CE9E87BFDF31}" type="slidenum">
              <a:rPr lang="en-US" smtClean="0">
                <a:solidFill>
                  <a:srgbClr val="000000"/>
                </a:solidFill>
              </a:rPr>
              <a:pPr fontAlgn="base">
                <a:spcBef>
                  <a:spcPct val="0"/>
                </a:spcBef>
                <a:spcAft>
                  <a:spcPct val="0"/>
                </a:spcAft>
                <a:defRPr/>
              </a:pPr>
              <a:t>33</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3044B-FB89-4A52-95E1-74AC05918B45}" type="slidenum">
              <a:rPr lang="en-GB" smtClean="0">
                <a:solidFill>
                  <a:prstClr val="black"/>
                </a:solidFill>
              </a:rPr>
              <a:pPr fontAlgn="base">
                <a:spcBef>
                  <a:spcPct val="0"/>
                </a:spcBef>
                <a:spcAft>
                  <a:spcPct val="0"/>
                </a:spcAft>
                <a:defRPr/>
              </a:pPr>
              <a:t>34</a:t>
            </a:fld>
            <a:endParaRPr lang="en-GB"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C92F3-209D-4EC9-A00B-BE22BCF982B2}" type="slidenum">
              <a:rPr lang="en-US" smtClean="0">
                <a:solidFill>
                  <a:srgbClr val="000000"/>
                </a:solidFill>
              </a:rPr>
              <a:pPr fontAlgn="base">
                <a:spcBef>
                  <a:spcPct val="0"/>
                </a:spcBef>
                <a:spcAft>
                  <a:spcPct val="0"/>
                </a:spcAft>
                <a:defRPr/>
              </a:pPr>
              <a:t>35</a:t>
            </a:fld>
            <a:endParaRPr 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F35FC-E446-40E5-BCCB-4AE70F3E6779}" type="slidenum">
              <a:rPr lang="en-US" smtClean="0">
                <a:solidFill>
                  <a:srgbClr val="000000"/>
                </a:solidFill>
              </a:rPr>
              <a:pPr fontAlgn="base">
                <a:spcBef>
                  <a:spcPct val="0"/>
                </a:spcBef>
                <a:spcAft>
                  <a:spcPct val="0"/>
                </a:spcAft>
                <a:defRPr/>
              </a:pPr>
              <a:t>36</a:t>
            </a:fld>
            <a:endParaRPr 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73DBBB0-704A-4B07-8903-012B8BFEB1F1}" type="slidenum">
              <a:rPr lang="en-GB" smtClean="0">
                <a:solidFill>
                  <a:prstClr val="black"/>
                </a:solidFill>
              </a:rPr>
              <a:pPr>
                <a:defRPr/>
              </a:pPr>
              <a:t>37</a:t>
            </a:fld>
            <a:endParaRPr lang="en-GB">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B2F59-5415-4812-B0E0-629F86DB96F2}" type="slidenum">
              <a:rPr lang="en-US" smtClean="0">
                <a:solidFill>
                  <a:srgbClr val="000000"/>
                </a:solidFill>
              </a:rPr>
              <a:pPr fontAlgn="base">
                <a:spcBef>
                  <a:spcPct val="0"/>
                </a:spcBef>
                <a:spcAft>
                  <a:spcPct val="0"/>
                </a:spcAft>
                <a:defRPr/>
              </a:pPr>
              <a:t>38</a:t>
            </a:fld>
            <a:endParaRPr 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D8E3D-2AD6-492C-A917-D5175285B443}" type="slidenum">
              <a:rPr lang="en-US" smtClean="0">
                <a:solidFill>
                  <a:srgbClr val="000000"/>
                </a:solidFill>
              </a:rPr>
              <a:pPr fontAlgn="base">
                <a:spcBef>
                  <a:spcPct val="0"/>
                </a:spcBef>
                <a:spcAft>
                  <a:spcPct val="0"/>
                </a:spcAft>
                <a:defRPr/>
              </a:pPr>
              <a:t>39</a:t>
            </a:fld>
            <a:endParaRPr 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40</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41</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95D6A-4BCC-4039-A3A2-48F149809E67}" type="slidenum">
              <a:rPr lang="en-US" smtClean="0">
                <a:solidFill>
                  <a:srgbClr val="000000"/>
                </a:solidFill>
              </a:rPr>
              <a:pPr fontAlgn="base">
                <a:spcBef>
                  <a:spcPct val="0"/>
                </a:spcBef>
                <a:spcAft>
                  <a:spcPct val="0"/>
                </a:spcAft>
                <a:defRPr/>
              </a:pPr>
              <a:t>5</a:t>
            </a:fld>
            <a:endParaRPr 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4F88C-1D36-4172-8BD5-A80D27BCA975}" type="slidenum">
              <a:rPr lang="en-US" smtClean="0">
                <a:solidFill>
                  <a:srgbClr val="000000"/>
                </a:solidFill>
              </a:rPr>
              <a:pPr fontAlgn="base">
                <a:spcBef>
                  <a:spcPct val="0"/>
                </a:spcBef>
                <a:spcAft>
                  <a:spcPct val="0"/>
                </a:spcAft>
                <a:defRPr/>
              </a:pPr>
              <a:t>42</a:t>
            </a:fld>
            <a:endParaRPr 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531DE-32C1-4CE3-B8C6-1CFD91090B5D}" type="slidenum">
              <a:rPr lang="en-US" smtClean="0">
                <a:solidFill>
                  <a:srgbClr val="000000"/>
                </a:solidFill>
              </a:rPr>
              <a:pPr fontAlgn="base">
                <a:spcBef>
                  <a:spcPct val="0"/>
                </a:spcBef>
                <a:spcAft>
                  <a:spcPct val="0"/>
                </a:spcAft>
                <a:defRPr/>
              </a:pPr>
              <a:t>43</a:t>
            </a:fld>
            <a:endParaRPr 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B8453E3-33CC-49B7-AC2B-BA8622BA4F61}" type="slidenum">
              <a:rPr lang="en-GB" smtClean="0">
                <a:solidFill>
                  <a:prstClr val="black"/>
                </a:solidFill>
              </a:rPr>
              <a:pPr>
                <a:defRPr/>
              </a:pPr>
              <a:t>44</a:t>
            </a:fld>
            <a:endParaRPr lang="en-GB">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4C09613-6897-45FE-AE1D-FCE6AD941F0D}" type="slidenum">
              <a:rPr lang="en-GB" smtClean="0">
                <a:solidFill>
                  <a:prstClr val="black"/>
                </a:solidFill>
              </a:rPr>
              <a:pPr>
                <a:defRPr/>
              </a:pPr>
              <a:t>45</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1ECE40D-68FC-4DA9-A828-EE786BE44A0F}" type="slidenum">
              <a:rPr lang="en-GB" smtClean="0">
                <a:solidFill>
                  <a:prstClr val="black"/>
                </a:solidFill>
              </a:rPr>
              <a:pPr>
                <a:defRPr/>
              </a:pPr>
              <a:t>46</a:t>
            </a:fld>
            <a:endParaRPr lang="en-GB">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2FE8F-6D96-4D61-9FAB-73A7D3C66EAE}" type="slidenum">
              <a:rPr lang="en-US" smtClean="0">
                <a:solidFill>
                  <a:srgbClr val="000000"/>
                </a:solidFill>
              </a:rPr>
              <a:pPr fontAlgn="base">
                <a:spcBef>
                  <a:spcPct val="0"/>
                </a:spcBef>
                <a:spcAft>
                  <a:spcPct val="0"/>
                </a:spcAft>
                <a:defRPr/>
              </a:pPr>
              <a:t>47</a:t>
            </a:fld>
            <a:endParaRPr 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820BD5F-896E-4591-95BD-6A69A529B86A}" type="slidenum">
              <a:rPr lang="en-GB" smtClean="0">
                <a:solidFill>
                  <a:prstClr val="black"/>
                </a:solidFill>
              </a:rPr>
              <a:pPr>
                <a:defRPr/>
              </a:pPr>
              <a:t>48</a:t>
            </a:fld>
            <a:endParaRPr lang="en-GB">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9F9C6CC-9090-4EDB-A1A8-B1C44373F1C8}" type="slidenum">
              <a:rPr lang="en-GB" smtClean="0">
                <a:solidFill>
                  <a:prstClr val="black"/>
                </a:solidFill>
              </a:rPr>
              <a:pPr>
                <a:defRPr/>
              </a:pPr>
              <a:t>49</a:t>
            </a:fld>
            <a:endParaRPr lang="en-GB">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ED9FDC4-BC97-443E-B453-4911D8161BF7}" type="slidenum">
              <a:rPr lang="en-GB" smtClean="0">
                <a:solidFill>
                  <a:prstClr val="black"/>
                </a:solidFill>
              </a:rPr>
              <a:pPr>
                <a:defRPr/>
              </a:pPr>
              <a:t>50</a:t>
            </a:fld>
            <a:endParaRPr lang="en-GB">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3BB55-D2AE-446C-83EA-5B4835E84681}" type="slidenum">
              <a:rPr lang="en-US" smtClean="0">
                <a:solidFill>
                  <a:srgbClr val="000000"/>
                </a:solidFill>
              </a:rPr>
              <a:pPr fontAlgn="base">
                <a:spcBef>
                  <a:spcPct val="0"/>
                </a:spcBef>
                <a:spcAft>
                  <a:spcPct val="0"/>
                </a:spcAft>
                <a:defRPr/>
              </a:pPr>
              <a:t>51</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96523-801C-482B-B2F5-2CF0742F594A}"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ADD17B2-3419-468D-91A3-0C1A752DECFC}" type="slidenum">
              <a:rPr lang="en-GB" smtClean="0">
                <a:solidFill>
                  <a:prstClr val="black"/>
                </a:solidFill>
              </a:rPr>
              <a:pPr>
                <a:defRPr/>
              </a:pPr>
              <a:t>52</a:t>
            </a:fld>
            <a:endParaRPr lang="en-GB">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ED41E-2AFC-4814-AD07-D5A09AAAC33E}" type="slidenum">
              <a:rPr lang="en-US" smtClean="0">
                <a:solidFill>
                  <a:srgbClr val="000000"/>
                </a:solidFill>
              </a:rPr>
              <a:pPr fontAlgn="base">
                <a:spcBef>
                  <a:spcPct val="0"/>
                </a:spcBef>
                <a:spcAft>
                  <a:spcPct val="0"/>
                </a:spcAft>
                <a:defRPr/>
              </a:pPr>
              <a:t>53</a:t>
            </a:fld>
            <a:endParaRPr lang="en-US"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B921C-8BE2-47AB-9721-FB012E0C4112}" type="slidenum">
              <a:rPr lang="en-US" smtClean="0">
                <a:solidFill>
                  <a:srgbClr val="000000"/>
                </a:solidFill>
              </a:rPr>
              <a:pPr fontAlgn="base">
                <a:spcBef>
                  <a:spcPct val="0"/>
                </a:spcBef>
                <a:spcAft>
                  <a:spcPct val="0"/>
                </a:spcAft>
                <a:defRPr/>
              </a:pPr>
              <a:t>54</a:t>
            </a:fld>
            <a:endParaRPr lang="en-US"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55</a:t>
            </a:fld>
            <a:endParaRPr 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D68F963-B36F-4C8D-9201-FEB4867783C0}" type="slidenum">
              <a:rPr lang="en-GB" smtClean="0">
                <a:solidFill>
                  <a:prstClr val="black"/>
                </a:solidFill>
              </a:rPr>
              <a:pPr>
                <a:defRPr/>
              </a:pPr>
              <a:t>56</a:t>
            </a:fld>
            <a:endParaRPr lang="en-GB">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C2A5005-5DE1-4A25-92CD-E0C57F3B811B}" type="slidenum">
              <a:rPr lang="en-GB" smtClean="0">
                <a:solidFill>
                  <a:prstClr val="black"/>
                </a:solidFill>
              </a:rPr>
              <a:pPr>
                <a:defRPr/>
              </a:pPr>
              <a:t>57</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67F77B2-52A5-47DC-A712-49AD9BD95350}" type="slidenum">
              <a:rPr lang="en-GB" smtClean="0">
                <a:solidFill>
                  <a:prstClr val="black"/>
                </a:solidFill>
              </a:rPr>
              <a:pPr>
                <a:defRPr/>
              </a:pPr>
              <a:t>7</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EE818E8-1B28-43DB-AEA8-7BAF96E5B7FD}" type="slidenum">
              <a:rPr lang="en-GB" smtClean="0">
                <a:solidFill>
                  <a:prstClr val="black"/>
                </a:solidFill>
              </a:rPr>
              <a:pPr>
                <a:defRPr/>
              </a:pPr>
              <a:t>8</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1163605-34F2-4D1C-991A-3D3104D3F340}" type="slidenum">
              <a:rPr lang="en-GB" smtClean="0">
                <a:solidFill>
                  <a:prstClr val="black"/>
                </a:solidFill>
              </a:rPr>
              <a:pPr>
                <a:defRPr/>
              </a:pPr>
              <a:t>9</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C83D236-3F7E-462E-8CB5-A3071D0A1E63}" type="slidenum">
              <a:rPr lang="en-GB" smtClean="0">
                <a:solidFill>
                  <a:prstClr val="black"/>
                </a:solidFill>
              </a:rPr>
              <a:pPr>
                <a:defRPr/>
              </a:pPr>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p:spPr>
          <p:txBody>
            <a:bodyPr wrap="none" anchor="ctr"/>
            <a:lstStyle/>
            <a:p>
              <a:pPr>
                <a:defRPr/>
              </a:pPr>
              <a:endParaRPr lang="en-US"/>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p:spPr>
          <p:txBody>
            <a:bodyPr wrap="none" anchor="ctr"/>
            <a:lstStyle/>
            <a:p>
              <a:pPr>
                <a:defRPr/>
              </a:pPr>
              <a:endParaRPr lang="en-US"/>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p:spPr>
          <p:txBody>
            <a:bodyPr wrap="none" anchor="ctr"/>
            <a:lstStyle/>
            <a:p>
              <a:pPr>
                <a:defRPr/>
              </a:pPr>
              <a:endParaRPr lang="en-US"/>
            </a:p>
          </p:txBody>
        </p:sp>
      </p:grpSp>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GB" altLang="en-US"/>
              <a:t>Click to edit Master subtitle style</a:t>
            </a:r>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a:defRPr/>
            </a:pPr>
            <a:endParaRPr lang="en-GB" altLang="en-US"/>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a:defRPr/>
            </a:pPr>
            <a:fld id="{45611A4E-CCCF-4BB1-A32D-25BDF97420A2}" type="slidenum">
              <a:rPr lang="en-GB" altLang="en-US"/>
              <a:pPr>
                <a:defRPr/>
              </a:pPr>
              <a:t>‹#›</a:t>
            </a:fld>
            <a:endParaRPr lang="en-GB" altLang="en-US"/>
          </a:p>
        </p:txBody>
      </p:sp>
    </p:spTree>
    <p:extLst>
      <p:ext uri="{BB962C8B-B14F-4D97-AF65-F5344CB8AC3E}">
        <p14:creationId xmlns="" xmlns:p14="http://schemas.microsoft.com/office/powerpoint/2010/main" val="50764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2F5838-2F4C-4F53-9AC5-1DB114010A12}" type="slidenum">
              <a:rPr lang="en-GB" altLang="en-US"/>
              <a:pPr>
                <a:defRPr/>
              </a:pPr>
              <a:t>‹#›</a:t>
            </a:fld>
            <a:endParaRPr lang="en-GB" altLang="en-US"/>
          </a:p>
        </p:txBody>
      </p:sp>
    </p:spTree>
    <p:extLst>
      <p:ext uri="{BB962C8B-B14F-4D97-AF65-F5344CB8AC3E}">
        <p14:creationId xmlns="" xmlns:p14="http://schemas.microsoft.com/office/powerpoint/2010/main" val="404626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49238"/>
            <a:ext cx="2058988" cy="6080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49238"/>
            <a:ext cx="6029325"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428FD309-3BD7-4D23-A60B-2C459E6357CB}" type="slidenum">
              <a:rPr lang="en-GB" altLang="en-US"/>
              <a:pPr>
                <a:defRPr/>
              </a:pPr>
              <a:t>‹#›</a:t>
            </a:fld>
            <a:endParaRPr lang="en-GB" altLang="en-US"/>
          </a:p>
        </p:txBody>
      </p:sp>
    </p:spTree>
    <p:extLst>
      <p:ext uri="{BB962C8B-B14F-4D97-AF65-F5344CB8AC3E}">
        <p14:creationId xmlns="" xmlns:p14="http://schemas.microsoft.com/office/powerpoint/2010/main" val="298233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2DED86-1BA4-4A39-B3AF-4D77D8111EB2}" type="datetimeFigureOut">
              <a:rPr lang="en-US"/>
              <a:pPr>
                <a:defRPr/>
              </a:pPr>
              <a:t>11/14/2012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7F72BE-B9A1-4163-B149-13C9152447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E29E8C-005D-44C6-B364-F114A870A989}" type="datetimeFigureOut">
              <a:rPr lang="en-US"/>
              <a:pPr>
                <a:defRPr/>
              </a:pPr>
              <a:t>11/14/2012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8D0530-B10A-4798-9F16-7A17370DF4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a:pPr>
                <a:defRPr/>
              </a:pPr>
              <a:t>‹#›</a:t>
            </a:fld>
            <a:endParaRPr lang="en-GB" altLang="en-US"/>
          </a:p>
        </p:txBody>
      </p:sp>
    </p:spTree>
    <p:extLst>
      <p:ext uri="{BB962C8B-B14F-4D97-AF65-F5344CB8AC3E}">
        <p14:creationId xmlns="" xmlns:p14="http://schemas.microsoft.com/office/powerpoint/2010/main" val="32868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DC1DC425-BABC-46B4-ABDB-A868F2DE67CE}" type="slidenum">
              <a:rPr lang="en-GB" altLang="en-US"/>
              <a:pPr>
                <a:defRPr/>
              </a:pPr>
              <a:t>‹#›</a:t>
            </a:fld>
            <a:endParaRPr lang="en-GB" altLang="en-US"/>
          </a:p>
        </p:txBody>
      </p:sp>
    </p:spTree>
    <p:extLst>
      <p:ext uri="{BB962C8B-B14F-4D97-AF65-F5344CB8AC3E}">
        <p14:creationId xmlns="" xmlns:p14="http://schemas.microsoft.com/office/powerpoint/2010/main" val="20878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C42C5EC5-1CE7-4C79-87D3-CAA01996390B}" type="slidenum">
              <a:rPr lang="en-GB" altLang="en-US"/>
              <a:pPr>
                <a:defRPr/>
              </a:pPr>
              <a:t>‹#›</a:t>
            </a:fld>
            <a:endParaRPr lang="en-GB" altLang="en-US"/>
          </a:p>
        </p:txBody>
      </p:sp>
    </p:spTree>
    <p:extLst>
      <p:ext uri="{BB962C8B-B14F-4D97-AF65-F5344CB8AC3E}">
        <p14:creationId xmlns="" xmlns:p14="http://schemas.microsoft.com/office/powerpoint/2010/main" val="160819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4D4A012A-5AEB-4916-8BF0-A7A8E3FC7BD9}" type="slidenum">
              <a:rPr lang="en-GB" altLang="en-US"/>
              <a:pPr>
                <a:defRPr/>
              </a:pPr>
              <a:t>‹#›</a:t>
            </a:fld>
            <a:endParaRPr lang="en-GB" altLang="en-US"/>
          </a:p>
        </p:txBody>
      </p:sp>
    </p:spTree>
    <p:extLst>
      <p:ext uri="{BB962C8B-B14F-4D97-AF65-F5344CB8AC3E}">
        <p14:creationId xmlns="" xmlns:p14="http://schemas.microsoft.com/office/powerpoint/2010/main" val="40504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8D9B8D82-99B1-45FA-9E37-8782F870442B}" type="slidenum">
              <a:rPr lang="en-GB" altLang="en-US"/>
              <a:pPr>
                <a:defRPr/>
              </a:pPr>
              <a:t>‹#›</a:t>
            </a:fld>
            <a:endParaRPr lang="en-GB" altLang="en-US"/>
          </a:p>
        </p:txBody>
      </p:sp>
    </p:spTree>
    <p:extLst>
      <p:ext uri="{BB962C8B-B14F-4D97-AF65-F5344CB8AC3E}">
        <p14:creationId xmlns="" xmlns:p14="http://schemas.microsoft.com/office/powerpoint/2010/main" val="199590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a:pPr>
                <a:defRPr/>
              </a:pPr>
              <a:t>‹#›</a:t>
            </a:fld>
            <a:endParaRPr lang="en-GB" altLang="en-US"/>
          </a:p>
        </p:txBody>
      </p:sp>
    </p:spTree>
    <p:extLst>
      <p:ext uri="{BB962C8B-B14F-4D97-AF65-F5344CB8AC3E}">
        <p14:creationId xmlns="" xmlns:p14="http://schemas.microsoft.com/office/powerpoint/2010/main" val="249117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432AF39-1E3E-4918-980B-B98B19FE4021}" type="slidenum">
              <a:rPr lang="en-GB" altLang="en-US"/>
              <a:pPr>
                <a:defRPr/>
              </a:pPr>
              <a:t>‹#›</a:t>
            </a:fld>
            <a:endParaRPr lang="en-GB" altLang="en-US"/>
          </a:p>
        </p:txBody>
      </p:sp>
    </p:spTree>
    <p:extLst>
      <p:ext uri="{BB962C8B-B14F-4D97-AF65-F5344CB8AC3E}">
        <p14:creationId xmlns="" xmlns:p14="http://schemas.microsoft.com/office/powerpoint/2010/main" val="392875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6D6DCDD-776C-426F-ABED-A456A9ABCD5B}" type="slidenum">
              <a:rPr lang="en-GB" altLang="en-US"/>
              <a:pPr>
                <a:defRPr/>
              </a:pPr>
              <a:t>‹#›</a:t>
            </a:fld>
            <a:endParaRPr lang="en-GB" altLang="en-US"/>
          </a:p>
        </p:txBody>
      </p:sp>
    </p:spTree>
    <p:extLst>
      <p:ext uri="{BB962C8B-B14F-4D97-AF65-F5344CB8AC3E}">
        <p14:creationId xmlns="" xmlns:p14="http://schemas.microsoft.com/office/powerpoint/2010/main" val="21391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a:pPr>
                <a:defRPr/>
              </a:pPr>
              <a:t>‹#›</a:t>
            </a:fld>
            <a:endParaRPr lang="en-GB" altLang="en-US"/>
          </a:p>
        </p:txBody>
      </p:sp>
      <p:grpSp>
        <p:nvGrpSpPr>
          <p:cNvPr id="1032" name="Group 9"/>
          <p:cNvGrpSpPr>
            <a:grpSpLocks/>
          </p:cNvGrpSpPr>
          <p:nvPr userDrawn="1"/>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0" fontAlgn="base" hangingPunct="0">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0" fontAlgn="base" hangingPunct="0">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0" fontAlgn="base" hangingPunct="0">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0" fontAlgn="base" hangingPunct="0">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1DFCA37-3231-42FF-9510-823AE7FEA2E3}" type="datetimeFigureOut">
              <a:rPr lang="en-US"/>
              <a:pPr>
                <a:defRPr/>
              </a:pPr>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7C67EAB-EA54-4801-B398-A398234B71D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4213" y="765175"/>
            <a:ext cx="6624637" cy="2376488"/>
          </a:xfrm>
        </p:spPr>
        <p:txBody>
          <a:bodyPr/>
          <a:lstStyle/>
          <a:p>
            <a:pPr algn="ctr" eaLnBrk="1" hangingPunct="1">
              <a:spcBef>
                <a:spcPts val="600"/>
              </a:spcBef>
            </a:pPr>
            <a:r>
              <a:rPr lang="en-GB" sz="3600" dirty="0" smtClean="0"/>
              <a:t>Cork Institute of Technology</a:t>
            </a:r>
            <a:br>
              <a:rPr lang="en-GB" sz="3600" dirty="0" smtClean="0"/>
            </a:br>
            <a:r>
              <a:rPr lang="en-GB" sz="3600" dirty="0" smtClean="0"/>
              <a:t>Strategies for student engagement and success </a:t>
            </a:r>
            <a:br>
              <a:rPr lang="en-GB" sz="3600" dirty="0" smtClean="0"/>
            </a:br>
            <a:r>
              <a:rPr lang="en-GB" sz="1800" dirty="0" smtClean="0"/>
              <a:t>15</a:t>
            </a:r>
            <a:r>
              <a:rPr lang="en-GB" sz="1800" baseline="30000" dirty="0" smtClean="0"/>
              <a:t>th</a:t>
            </a:r>
            <a:r>
              <a:rPr lang="en-GB" sz="1800" dirty="0" smtClean="0"/>
              <a:t> November2012 </a:t>
            </a:r>
            <a:br>
              <a:rPr lang="en-GB" sz="1800" dirty="0" smtClean="0"/>
            </a:br>
            <a:endParaRPr lang="en-GB" sz="1800" dirty="0" smtClean="0"/>
          </a:p>
        </p:txBody>
      </p:sp>
      <p:sp>
        <p:nvSpPr>
          <p:cNvPr id="15362" name="Rectangle 3"/>
          <p:cNvSpPr>
            <a:spLocks noGrp="1" noChangeArrowheads="1"/>
          </p:cNvSpPr>
          <p:nvPr>
            <p:ph type="subTitle" idx="1"/>
          </p:nvPr>
        </p:nvSpPr>
        <p:spPr>
          <a:xfrm>
            <a:off x="539750" y="2786063"/>
            <a:ext cx="6696075" cy="2808287"/>
          </a:xfrm>
        </p:spPr>
        <p:txBody>
          <a:bodyPr/>
          <a:lstStyle/>
          <a:p>
            <a:pPr algn="ctr" eaLnBrk="1" hangingPunct="1"/>
            <a:r>
              <a:rPr lang="en-GB" sz="2400" dirty="0" smtClean="0"/>
              <a:t>Sally Brown</a:t>
            </a:r>
          </a:p>
          <a:p>
            <a:pPr algn="ctr" eaLnBrk="1" hangingPunct="1"/>
            <a:r>
              <a:rPr lang="en-GB" sz="2400" dirty="0" smtClean="0">
                <a:hlinkClick r:id="rId3"/>
              </a:rPr>
              <a:t>http://sally-</a:t>
            </a:r>
            <a:r>
              <a:rPr lang="en-GB" sz="2400" dirty="0" err="1" smtClean="0">
                <a:hlinkClick r:id="rId3"/>
              </a:rPr>
              <a:t>brown.net</a:t>
            </a:r>
            <a:endParaRPr lang="en-GB" sz="2400" dirty="0" smtClean="0"/>
          </a:p>
          <a:p>
            <a:pPr algn="ctr" eaLnBrk="1" hangingPunct="1"/>
            <a:r>
              <a:rPr lang="en-GB" sz="1800" dirty="0" smtClean="0"/>
              <a:t>Emerita Professor, Leeds Metropolitan University,</a:t>
            </a:r>
          </a:p>
          <a:p>
            <a:pPr algn="ctr" eaLnBrk="1" hangingPunct="1"/>
            <a:r>
              <a:rPr lang="en-GB" sz="1800" dirty="0" smtClean="0"/>
              <a:t>Adjunct Professor, University of the Sunshine Coast, Central Queensland and James Cook University Queensland</a:t>
            </a:r>
          </a:p>
          <a:p>
            <a:pPr algn="ctr" eaLnBrk="1" hangingPunct="1"/>
            <a:r>
              <a:rPr lang="en-GB" sz="1800" dirty="0" smtClean="0"/>
              <a:t>Visiting Professor, University of Plymouth and Liverpool John Moores University.</a:t>
            </a:r>
          </a:p>
          <a:p>
            <a:pPr algn="ctr" eaLnBrk="1" hangingPunct="1"/>
            <a:endParaRPr lang="en-GB" sz="2400" b="0" dirty="0" smtClean="0"/>
          </a:p>
          <a:p>
            <a:pPr algn="ctr" eaLnBrk="1" hangingPunct="1"/>
            <a:endParaRPr lang="en-GB" sz="800" b="0" dirty="0" smtClean="0"/>
          </a:p>
          <a:p>
            <a:pPr algn="ctr" eaLnBrk="1" hangingPunct="1"/>
            <a:r>
              <a:rPr lang="en-GB" sz="800" dirty="0" smtClean="0"/>
              <a:t> </a:t>
            </a:r>
          </a:p>
        </p:txBody>
      </p:sp>
    </p:spTree>
  </p:cSld>
  <p:clrMapOvr>
    <a:masterClrMapping/>
  </p:clrMapOvr>
  <p:transition advTm="52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GB" sz="4000" smtClean="0">
                <a:solidFill>
                  <a:srgbClr val="66FF66"/>
                </a:solidFill>
              </a:rPr>
              <a:t>Students at these universities are likely to possess</a:t>
            </a:r>
          </a:p>
        </p:txBody>
      </p:sp>
      <p:sp>
        <p:nvSpPr>
          <p:cNvPr id="12291" name="Rectangle 3"/>
          <p:cNvSpPr>
            <a:spLocks noGrp="1"/>
          </p:cNvSpPr>
          <p:nvPr>
            <p:ph idx="1"/>
          </p:nvPr>
        </p:nvSpPr>
        <p:spPr/>
        <p:txBody>
          <a:bodyPr/>
          <a:lstStyle/>
          <a:p>
            <a:pPr eaLnBrk="1" hangingPunct="1"/>
            <a:r>
              <a:rPr lang="en-GB" smtClean="0">
                <a:solidFill>
                  <a:srgbClr val="66FF66"/>
                </a:solidFill>
              </a:rPr>
              <a:t>The cultural and social capital that are supportive of success;</a:t>
            </a:r>
          </a:p>
          <a:p>
            <a:pPr eaLnBrk="1" hangingPunct="1"/>
            <a:r>
              <a:rPr lang="en-GB" smtClean="0">
                <a:solidFill>
                  <a:srgbClr val="66FF66"/>
                </a:solidFill>
              </a:rPr>
              <a:t>Sources of financial support that are less available to those from lower socio-economic groups;</a:t>
            </a:r>
          </a:p>
          <a:p>
            <a:pPr eaLnBrk="1" hangingPunct="1"/>
            <a:r>
              <a:rPr lang="en-GB" smtClean="0">
                <a:solidFill>
                  <a:srgbClr val="66FF66"/>
                </a:solidFill>
              </a:rPr>
              <a:t>Less fear of debt than students from disadvantaged backgrounds.</a:t>
            </a:r>
          </a:p>
          <a:p>
            <a:pPr eaLnBrk="1" hangingPunct="1">
              <a:buFont typeface="Arial" charset="0"/>
              <a:buNone/>
            </a:pPr>
            <a:r>
              <a:rPr lang="en-GB" i="1" smtClean="0">
                <a:solidFill>
                  <a:srgbClr val="66FF66"/>
                </a:solidFill>
              </a:rPr>
              <a:t>(Yorke 2004 op cit)</a:t>
            </a:r>
          </a:p>
          <a:p>
            <a:pPr eaLnBrk="1" hangingPunct="1"/>
            <a:endParaRPr lang="en-GB" smtClean="0">
              <a:solidFill>
                <a:srgbClr val="66FF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GB" smtClean="0">
                <a:solidFill>
                  <a:srgbClr val="66FF66"/>
                </a:solidFill>
              </a:rPr>
              <a:t>However, it’s worth noting that</a:t>
            </a:r>
          </a:p>
        </p:txBody>
      </p:sp>
      <p:sp>
        <p:nvSpPr>
          <p:cNvPr id="13315" name="Rectangle 3"/>
          <p:cNvSpPr>
            <a:spLocks noGrp="1"/>
          </p:cNvSpPr>
          <p:nvPr>
            <p:ph idx="1"/>
          </p:nvPr>
        </p:nvSpPr>
        <p:spPr/>
        <p:txBody>
          <a:bodyPr/>
          <a:lstStyle/>
          <a:p>
            <a:pPr eaLnBrk="1" hangingPunct="1"/>
            <a:r>
              <a:rPr lang="en-GB" sz="2800" smtClean="0">
                <a:solidFill>
                  <a:srgbClr val="66FF66"/>
                </a:solidFill>
              </a:rPr>
              <a:t>Some traditonaluniversities have outstanding records on recruitment of non-traditional students and on retention;</a:t>
            </a:r>
          </a:p>
          <a:p>
            <a:pPr eaLnBrk="1" hangingPunct="1">
              <a:lnSpc>
                <a:spcPct val="80000"/>
              </a:lnSpc>
            </a:pPr>
            <a:r>
              <a:rPr lang="en-GB" sz="2800" smtClean="0">
                <a:solidFill>
                  <a:srgbClr val="66FF66"/>
                </a:solidFill>
              </a:rPr>
              <a:t>Some modern HEIs perform well below their ‘benchmarks’;</a:t>
            </a:r>
          </a:p>
          <a:p>
            <a:pPr eaLnBrk="1" hangingPunct="1">
              <a:lnSpc>
                <a:spcPct val="80000"/>
              </a:lnSpc>
            </a:pPr>
            <a:r>
              <a:rPr lang="en-GB" sz="2800" smtClean="0">
                <a:solidFill>
                  <a:srgbClr val="66FF66"/>
                </a:solidFill>
              </a:rPr>
              <a:t>You can’t always trust the statistics (eg post-codes/ free school meals are not always reliable indicators of social class, art-schools do not necessarily do better than music conservatoires in WP, the data on which PIs are calculated is not always consistent).</a:t>
            </a:r>
          </a:p>
          <a:p>
            <a:pPr eaLnBrk="1" hangingPunct="1"/>
            <a:endParaRPr lang="en-GB" sz="2800" smtClean="0">
              <a:solidFill>
                <a:srgbClr val="66FF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274638"/>
            <a:ext cx="8839200" cy="1143000"/>
          </a:xfrm>
        </p:spPr>
        <p:txBody>
          <a:bodyPr/>
          <a:lstStyle/>
          <a:p>
            <a:pPr eaLnBrk="1" hangingPunct="1"/>
            <a:r>
              <a:rPr lang="en-GB" sz="3600" smtClean="0">
                <a:solidFill>
                  <a:srgbClr val="66FF66"/>
                </a:solidFill>
              </a:rPr>
              <a:t>Yorke (1999:53) reported that for full-time and sandwich students, factors which influenced drop out were</a:t>
            </a:r>
          </a:p>
        </p:txBody>
      </p:sp>
      <p:sp>
        <p:nvSpPr>
          <p:cNvPr id="14339" name="Rectangle 3"/>
          <p:cNvSpPr>
            <a:spLocks noGrp="1"/>
          </p:cNvSpPr>
          <p:nvPr>
            <p:ph idx="1"/>
          </p:nvPr>
        </p:nvSpPr>
        <p:spPr/>
        <p:txBody>
          <a:bodyPr/>
          <a:lstStyle/>
          <a:p>
            <a:pPr eaLnBrk="1" hangingPunct="1"/>
            <a:r>
              <a:rPr lang="en-GB" sz="2800" smtClean="0">
                <a:solidFill>
                  <a:srgbClr val="66FF66"/>
                </a:solidFill>
              </a:rPr>
              <a:t>Poor quality of experience</a:t>
            </a:r>
          </a:p>
          <a:p>
            <a:pPr eaLnBrk="1" hangingPunct="1">
              <a:lnSpc>
                <a:spcPct val="80000"/>
              </a:lnSpc>
            </a:pPr>
            <a:r>
              <a:rPr lang="en-GB" sz="2800" smtClean="0">
                <a:solidFill>
                  <a:srgbClr val="66FF66"/>
                </a:solidFill>
              </a:rPr>
              <a:t>Inability to cope with course demands</a:t>
            </a:r>
          </a:p>
          <a:p>
            <a:pPr eaLnBrk="1" hangingPunct="1">
              <a:lnSpc>
                <a:spcPct val="80000"/>
              </a:lnSpc>
            </a:pPr>
            <a:r>
              <a:rPr lang="en-GB" sz="2800" smtClean="0">
                <a:solidFill>
                  <a:srgbClr val="66FF66"/>
                </a:solidFill>
              </a:rPr>
              <a:t>Unhappy with social environment</a:t>
            </a:r>
          </a:p>
          <a:p>
            <a:pPr eaLnBrk="1" hangingPunct="1">
              <a:lnSpc>
                <a:spcPct val="80000"/>
              </a:lnSpc>
            </a:pPr>
            <a:r>
              <a:rPr lang="en-GB" sz="2800" smtClean="0">
                <a:solidFill>
                  <a:srgbClr val="66FF66"/>
                </a:solidFill>
              </a:rPr>
              <a:t>Wrong choice of course</a:t>
            </a:r>
          </a:p>
          <a:p>
            <a:pPr eaLnBrk="1" hangingPunct="1">
              <a:lnSpc>
                <a:spcPct val="80000"/>
              </a:lnSpc>
            </a:pPr>
            <a:r>
              <a:rPr lang="en-GB" sz="2800" smtClean="0">
                <a:solidFill>
                  <a:srgbClr val="66FF66"/>
                </a:solidFill>
              </a:rPr>
              <a:t>Financial need</a:t>
            </a:r>
          </a:p>
          <a:p>
            <a:pPr eaLnBrk="1" hangingPunct="1">
              <a:lnSpc>
                <a:spcPct val="80000"/>
              </a:lnSpc>
            </a:pPr>
            <a:r>
              <a:rPr lang="en-GB" sz="2800" smtClean="0">
                <a:solidFill>
                  <a:srgbClr val="66FF66"/>
                </a:solidFill>
              </a:rPr>
              <a:t>Dissatisfaction with some part of university provision.</a:t>
            </a:r>
          </a:p>
          <a:p>
            <a:pPr eaLnBrk="1" hangingPunct="1">
              <a:lnSpc>
                <a:spcPct val="80000"/>
              </a:lnSpc>
            </a:pPr>
            <a:r>
              <a:rPr lang="en-GB" sz="2800" smtClean="0">
                <a:solidFill>
                  <a:srgbClr val="66FF66"/>
                </a:solidFill>
              </a:rPr>
              <a:t>Yorke, M (1999) p8 </a:t>
            </a:r>
            <a:r>
              <a:rPr lang="en-GB" sz="2800" i="1" smtClean="0">
                <a:solidFill>
                  <a:srgbClr val="66FF66"/>
                </a:solidFill>
              </a:rPr>
              <a:t>Leaving early: undergraduate non-completion in higher education</a:t>
            </a:r>
            <a:r>
              <a:rPr lang="en-GB" sz="2800" smtClean="0">
                <a:solidFill>
                  <a:srgbClr val="66FF66"/>
                </a:solidFill>
              </a:rPr>
              <a:t> London, Falmer press.</a:t>
            </a:r>
          </a:p>
          <a:p>
            <a:pPr eaLnBrk="1" hangingPunct="1"/>
            <a:endParaRPr lang="en-GB" smtClean="0">
              <a:solidFill>
                <a:srgbClr val="66FF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GB" sz="4000" smtClean="0">
                <a:solidFill>
                  <a:srgbClr val="66FF66"/>
                </a:solidFill>
              </a:rPr>
              <a:t>Additionally, withdrawal of failure is more probable when:</a:t>
            </a:r>
            <a:br>
              <a:rPr lang="en-GB" sz="4000" smtClean="0">
                <a:solidFill>
                  <a:srgbClr val="66FF66"/>
                </a:solidFill>
              </a:rPr>
            </a:br>
            <a:endParaRPr lang="en-GB" sz="4000" smtClean="0">
              <a:solidFill>
                <a:srgbClr val="66FF66"/>
              </a:solidFill>
            </a:endParaRPr>
          </a:p>
        </p:txBody>
      </p:sp>
      <p:sp>
        <p:nvSpPr>
          <p:cNvPr id="15363" name="Rectangle 3"/>
          <p:cNvSpPr>
            <a:spLocks noGrp="1"/>
          </p:cNvSpPr>
          <p:nvPr>
            <p:ph idx="1"/>
          </p:nvPr>
        </p:nvSpPr>
        <p:spPr/>
        <p:txBody>
          <a:bodyPr/>
          <a:lstStyle/>
          <a:p>
            <a:pPr eaLnBrk="1" hangingPunct="1">
              <a:lnSpc>
                <a:spcPct val="90000"/>
              </a:lnSpc>
            </a:pPr>
            <a:r>
              <a:rPr lang="en-GB" sz="2800" smtClean="0">
                <a:solidFill>
                  <a:srgbClr val="66FF66"/>
                </a:solidFill>
              </a:rPr>
              <a:t>Students have chosen ‘the wrong programme’;</a:t>
            </a:r>
          </a:p>
          <a:p>
            <a:pPr eaLnBrk="1" hangingPunct="1">
              <a:lnSpc>
                <a:spcPct val="90000"/>
              </a:lnSpc>
            </a:pPr>
            <a:r>
              <a:rPr lang="en-GB" sz="2800" smtClean="0">
                <a:solidFill>
                  <a:srgbClr val="66FF66"/>
                </a:solidFill>
              </a:rPr>
              <a:t>Students lack commitment and/or interest;</a:t>
            </a:r>
          </a:p>
          <a:p>
            <a:pPr eaLnBrk="1" hangingPunct="1">
              <a:lnSpc>
                <a:spcPct val="90000"/>
              </a:lnSpc>
            </a:pPr>
            <a:r>
              <a:rPr lang="en-GB" sz="2800" smtClean="0">
                <a:solidFill>
                  <a:srgbClr val="66FF66"/>
                </a:solidFill>
              </a:rPr>
              <a:t>Students’ expectations are not met;</a:t>
            </a:r>
          </a:p>
          <a:p>
            <a:pPr eaLnBrk="1" hangingPunct="1">
              <a:lnSpc>
                <a:spcPct val="90000"/>
              </a:lnSpc>
            </a:pPr>
            <a:r>
              <a:rPr lang="en-GB" sz="2800" smtClean="0">
                <a:solidFill>
                  <a:srgbClr val="66FF66"/>
                </a:solidFill>
              </a:rPr>
              <a:t>The quality of teaching is poor;</a:t>
            </a:r>
          </a:p>
          <a:p>
            <a:pPr eaLnBrk="1" hangingPunct="1">
              <a:lnSpc>
                <a:spcPct val="90000"/>
              </a:lnSpc>
            </a:pPr>
            <a:r>
              <a:rPr lang="en-GB" sz="2800" smtClean="0">
                <a:solidFill>
                  <a:srgbClr val="66FF66"/>
                </a:solidFill>
              </a:rPr>
              <a:t>The academic culture is unsupportive (even hostile) to learning;</a:t>
            </a:r>
          </a:p>
          <a:p>
            <a:pPr eaLnBrk="1" hangingPunct="1">
              <a:lnSpc>
                <a:spcPct val="90000"/>
              </a:lnSpc>
            </a:pPr>
            <a:r>
              <a:rPr lang="en-GB" sz="2800" smtClean="0">
                <a:solidFill>
                  <a:srgbClr val="66FF66"/>
                </a:solidFill>
              </a:rPr>
              <a:t>Students experience financial difficulty; and</a:t>
            </a:r>
          </a:p>
          <a:p>
            <a:pPr eaLnBrk="1" hangingPunct="1">
              <a:lnSpc>
                <a:spcPct val="90000"/>
              </a:lnSpc>
            </a:pPr>
            <a:r>
              <a:rPr lang="en-GB" sz="2800" smtClean="0">
                <a:solidFill>
                  <a:srgbClr val="66FF66"/>
                </a:solidFill>
              </a:rPr>
              <a:t>Demands for other commitments supervene.</a:t>
            </a:r>
          </a:p>
          <a:p>
            <a:pPr eaLnBrk="1" hangingPunct="1">
              <a:lnSpc>
                <a:spcPct val="90000"/>
              </a:lnSpc>
              <a:buFont typeface="Arial" charset="0"/>
              <a:buNone/>
            </a:pPr>
            <a:r>
              <a:rPr lang="en-GB" sz="2800" i="1" smtClean="0">
                <a:solidFill>
                  <a:srgbClr val="66FF66"/>
                </a:solidFill>
              </a:rPr>
              <a:t>Peelo and Wareham p 34-5</a:t>
            </a:r>
          </a:p>
          <a:p>
            <a:pPr eaLnBrk="1" hangingPunct="1">
              <a:lnSpc>
                <a:spcPct val="90000"/>
              </a:lnSpc>
            </a:pPr>
            <a:endParaRPr lang="en-GB" sz="2000" smtClean="0">
              <a:solidFill>
                <a:srgbClr val="66FF66"/>
              </a:solidFill>
            </a:endParaRPr>
          </a:p>
          <a:p>
            <a:pPr eaLnBrk="1" hangingPunct="1">
              <a:lnSpc>
                <a:spcPct val="90000"/>
              </a:lnSpc>
            </a:pPr>
            <a:endParaRPr lang="en-GB" smtClean="0">
              <a:solidFill>
                <a:srgbClr val="66FF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091027_bigdraw_DSC_6273.JPG"/>
          <p:cNvPicPr>
            <a:picLocks noChangeAspect="1"/>
          </p:cNvPicPr>
          <p:nvPr/>
        </p:nvPicPr>
        <p:blipFill>
          <a:blip r:embed="rId3" cstate="print"/>
          <a:srcRect/>
          <a:stretch>
            <a:fillRect/>
          </a:stretch>
        </p:blipFill>
        <p:spPr bwMode="auto">
          <a:xfrm>
            <a:off x="0" y="384175"/>
            <a:ext cx="9144000" cy="6089650"/>
          </a:xfrm>
          <a:prstGeom prst="rect">
            <a:avLst/>
          </a:prstGeom>
          <a:noFill/>
          <a:ln w="9525">
            <a:noFill/>
            <a:miter lim="800000"/>
            <a:headEnd/>
            <a:tailEnd/>
          </a:ln>
        </p:spPr>
      </p:pic>
      <p:pic>
        <p:nvPicPr>
          <p:cNvPr id="16387" name="Picture 2" descr="091027_bigdraw_DSC_6259.JPG"/>
          <p:cNvPicPr>
            <a:picLocks noChangeAspect="1"/>
          </p:cNvPicPr>
          <p:nvPr/>
        </p:nvPicPr>
        <p:blipFill>
          <a:blip r:embed="rId4" cstate="print"/>
          <a:srcRect/>
          <a:stretch>
            <a:fillRect/>
          </a:stretch>
        </p:blipFill>
        <p:spPr bwMode="auto">
          <a:xfrm>
            <a:off x="0" y="384175"/>
            <a:ext cx="9144000" cy="6089650"/>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solidFill>
            <a:schemeClr val="bg1"/>
          </a:solidFill>
        </p:spPr>
        <p:txBody>
          <a:bodyPr>
            <a:normAutofit fontScale="62500" lnSpcReduction="20000"/>
          </a:bodyPr>
          <a:lstStyle/>
          <a:p>
            <a:pPr algn="ctr" fontAlgn="auto">
              <a:spcAft>
                <a:spcPts val="0"/>
              </a:spcAft>
              <a:defRPr/>
            </a:pPr>
            <a:r>
              <a:rPr lang="en-GB" sz="4800" b="1" dirty="0" err="1">
                <a:solidFill>
                  <a:srgbClr val="66FF66"/>
                </a:solidFill>
                <a:latin typeface="Calibri"/>
                <a:cs typeface="Arial" charset="0"/>
              </a:rPr>
              <a:t>Polysemic</a:t>
            </a:r>
            <a:r>
              <a:rPr lang="en-GB" sz="4800" b="1" dirty="0">
                <a:solidFill>
                  <a:srgbClr val="66FF66"/>
                </a:solidFill>
                <a:latin typeface="Calibri"/>
                <a:cs typeface="Arial" charset="0"/>
              </a:rPr>
              <a:t> activities: how can we engage and excite students’ attention in classes?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pPr eaLnBrk="1" hangingPunct="1"/>
            <a:r>
              <a:rPr lang="en-GB" sz="4000" smtClean="0">
                <a:solidFill>
                  <a:srgbClr val="66FF66"/>
                </a:solidFill>
              </a:rPr>
              <a:t>Poor attendance also correlates with drop out:</a:t>
            </a:r>
          </a:p>
        </p:txBody>
      </p:sp>
      <p:sp>
        <p:nvSpPr>
          <p:cNvPr id="17411" name="Rectangle 3"/>
          <p:cNvSpPr>
            <a:spLocks noGrp="1"/>
          </p:cNvSpPr>
          <p:nvPr>
            <p:ph idx="1"/>
          </p:nvPr>
        </p:nvSpPr>
        <p:spPr/>
        <p:txBody>
          <a:bodyPr/>
          <a:lstStyle/>
          <a:p>
            <a:pPr eaLnBrk="1" hangingPunct="1"/>
            <a:r>
              <a:rPr lang="en-GB" sz="2800" smtClean="0">
                <a:solidFill>
                  <a:srgbClr val="66FF66"/>
                </a:solidFill>
              </a:rPr>
              <a:t>Research at Southampton institute (Lim), Glasgow Caledonian University (Begg) and University of Kent (Van der Velden) shows associations between weak attendance patterns and attrition;</a:t>
            </a:r>
          </a:p>
          <a:p>
            <a:pPr eaLnBrk="1" hangingPunct="1"/>
            <a:r>
              <a:rPr lang="en-GB" sz="2800" smtClean="0">
                <a:solidFill>
                  <a:srgbClr val="66FF66"/>
                </a:solidFill>
              </a:rPr>
              <a:t>Whatever the cause, not being there exacerbates other problems with study;</a:t>
            </a:r>
          </a:p>
          <a:p>
            <a:pPr eaLnBrk="1" hangingPunct="1"/>
            <a:r>
              <a:rPr lang="en-GB" sz="2800" smtClean="0">
                <a:solidFill>
                  <a:srgbClr val="66FF66"/>
                </a:solidFill>
              </a:rPr>
              <a:t>Endeavours to monitor and follow-up poor attendance has high pay off in terms of improving retention.</a:t>
            </a:r>
          </a:p>
          <a:p>
            <a:pPr eaLnBrk="1" hangingPunct="1"/>
            <a:endParaRPr lang="en-GB" sz="2800" smtClean="0">
              <a:solidFill>
                <a:srgbClr val="66FF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2 RUN Leeds Met Live-74.jpg"/>
          <p:cNvPicPr>
            <a:picLocks noChangeAspect="1"/>
          </p:cNvPicPr>
          <p:nvPr/>
        </p:nvPicPr>
        <p:blipFill>
          <a:blip r:embed="rId3" cstate="print"/>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solidFill>
            <a:schemeClr val="bg1"/>
          </a:solidFill>
        </p:spPr>
        <p:txBody>
          <a:bodyPr>
            <a:normAutofit fontScale="85000" lnSpcReduction="10000"/>
          </a:bodyPr>
          <a:lstStyle/>
          <a:p>
            <a:pPr algn="ctr" fontAlgn="auto">
              <a:spcAft>
                <a:spcPts val="0"/>
              </a:spcAft>
              <a:defRPr/>
            </a:pPr>
            <a:r>
              <a:rPr lang="en-GB" sz="4800" b="1" dirty="0">
                <a:solidFill>
                  <a:srgbClr val="66FF66"/>
                </a:solidFill>
                <a:latin typeface="Calibri"/>
                <a:cs typeface="Arial" charset="0"/>
              </a:rPr>
              <a:t>How to engage and motivate students?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44463" y="144463"/>
            <a:ext cx="8128000" cy="6070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GB" sz="4000" smtClean="0">
                <a:solidFill>
                  <a:srgbClr val="66FF66"/>
                </a:solidFill>
              </a:rPr>
              <a:t>Further factors identified by Peelo and Wareham</a:t>
            </a:r>
          </a:p>
        </p:txBody>
      </p:sp>
      <p:sp>
        <p:nvSpPr>
          <p:cNvPr id="19459" name="Rectangle 3"/>
          <p:cNvSpPr>
            <a:spLocks noGrp="1"/>
          </p:cNvSpPr>
          <p:nvPr>
            <p:ph idx="1"/>
          </p:nvPr>
        </p:nvSpPr>
        <p:spPr/>
        <p:txBody>
          <a:bodyPr/>
          <a:lstStyle/>
          <a:p>
            <a:pPr eaLnBrk="1" hangingPunct="1"/>
            <a:r>
              <a:rPr lang="en-GB" sz="2800" smtClean="0">
                <a:solidFill>
                  <a:srgbClr val="66FF66"/>
                </a:solidFill>
              </a:rPr>
              <a:t>The pressures of rising student numbers and reduced state funding have led to a decline in opportunities  for staff-student interchange; </a:t>
            </a:r>
          </a:p>
          <a:p>
            <a:pPr eaLnBrk="1" hangingPunct="1">
              <a:spcBef>
                <a:spcPts val="500"/>
              </a:spcBef>
              <a:spcAft>
                <a:spcPts val="500"/>
              </a:spcAft>
            </a:pPr>
            <a:r>
              <a:rPr lang="en-GB" sz="2800" smtClean="0">
                <a:solidFill>
                  <a:srgbClr val="66FF66"/>
                </a:solidFill>
              </a:rPr>
              <a:t>Higher education is becoming more impersonal;</a:t>
            </a:r>
          </a:p>
          <a:p>
            <a:pPr eaLnBrk="1" hangingPunct="1">
              <a:spcBef>
                <a:spcPts val="500"/>
              </a:spcBef>
              <a:spcAft>
                <a:spcPts val="500"/>
              </a:spcAft>
            </a:pPr>
            <a:r>
              <a:rPr lang="en-GB" sz="2800" smtClean="0">
                <a:solidFill>
                  <a:srgbClr val="66FF66"/>
                </a:solidFill>
              </a:rPr>
              <a:t>Modularisation has led to semester-end (rather than year-end) assessment, which has led to  a reduction in the amount of formative assessment being given to students - and formative assessment is a critically important part of the learning process.</a:t>
            </a:r>
            <a:endParaRPr lang="en-GB" smtClean="0">
              <a:solidFill>
                <a:srgbClr val="66FF66"/>
              </a:solidFill>
            </a:endParaRPr>
          </a:p>
          <a:p>
            <a:pPr eaLnBrk="1" hangingPunct="1"/>
            <a:endParaRPr lang="en-GB" smtClean="0">
              <a:solidFill>
                <a:srgbClr val="66FF66"/>
              </a:solidFill>
            </a:endParaRPr>
          </a:p>
          <a:p>
            <a:pPr eaLnBrk="1" hangingPunct="1"/>
            <a:endParaRPr lang="en-GB" smtClean="0">
              <a:solidFill>
                <a:srgbClr val="66FF66"/>
              </a:solidFill>
            </a:endParaRPr>
          </a:p>
          <a:p>
            <a:pPr eaLnBrk="1" hangingPunct="1"/>
            <a:endParaRPr lang="en-GB" smtClean="0">
              <a:solidFill>
                <a:srgbClr val="66FF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srcRect/>
          <a:stretch>
            <a:fillRect/>
          </a:stretch>
        </p:blipFill>
        <p:spPr bwMode="auto">
          <a:xfrm>
            <a:off x="0" y="384175"/>
            <a:ext cx="9144000" cy="6089650"/>
          </a:xfrm>
          <a:prstGeom prst="rect">
            <a:avLst/>
          </a:prstGeom>
          <a:noFill/>
          <a:ln w="9525">
            <a:noFill/>
            <a:miter lim="800000"/>
            <a:headEnd/>
            <a:tailEnd/>
          </a:ln>
        </p:spPr>
      </p:pic>
      <p:sp>
        <p:nvSpPr>
          <p:cNvPr id="20483"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800" b="1" smtClean="0">
                <a:solidFill>
                  <a:srgbClr val="66FF66"/>
                </a:solidFill>
                <a:latin typeface="Calibri" pitchFamily="34" charset="0"/>
                <a:cs typeface="Arial" charset="0"/>
              </a:rPr>
              <a:t>Peer support really helps retention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p:cNvSpPr>
          <p:nvPr>
            <p:ph type="title"/>
          </p:nvPr>
        </p:nvSpPr>
        <p:spPr/>
        <p:txBody>
          <a:bodyPr/>
          <a:lstStyle/>
          <a:p>
            <a:pPr eaLnBrk="1" hangingPunct="1"/>
            <a:r>
              <a:rPr lang="en-GB" sz="4000" smtClean="0">
                <a:solidFill>
                  <a:srgbClr val="66FF66"/>
                </a:solidFill>
              </a:rPr>
              <a:t>Students often arrive at university keen and raring to go</a:t>
            </a:r>
          </a:p>
        </p:txBody>
      </p:sp>
      <p:pic>
        <p:nvPicPr>
          <p:cNvPr id="5123" name="Picture 1" descr="091116_entweekliv_IMG_4796.jpg"/>
          <p:cNvPicPr>
            <a:picLocks noGrp="1" noChangeAspect="1"/>
          </p:cNvPicPr>
          <p:nvPr>
            <p:ph idx="1"/>
          </p:nvPr>
        </p:nvPicPr>
        <p:blipFill>
          <a:blip r:embed="rId3" cstate="print"/>
          <a:srcRect/>
          <a:stretch>
            <a:fillRect/>
          </a:stretch>
        </p:blipFill>
        <p:spPr>
          <a:xfrm>
            <a:off x="1177925" y="1600200"/>
            <a:ext cx="6788150" cy="4525963"/>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r>
              <a:rPr lang="en-GB" sz="4000" b="1" smtClean="0">
                <a:solidFill>
                  <a:srgbClr val="66FF66"/>
                </a:solidFill>
                <a:latin typeface="Calibri" pitchFamily="34" charset="0"/>
                <a:cs typeface="Arial" charset="0"/>
              </a:rPr>
              <a:t>But group working can be problematic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SC_3474.JPG"/>
          <p:cNvPicPr>
            <a:picLocks noChangeAspect="1"/>
          </p:cNvPicPr>
          <p:nvPr/>
        </p:nvPicPr>
        <p:blipFill>
          <a:blip r:embed="rId3" cstate="print"/>
          <a:srcRect/>
          <a:stretch>
            <a:fillRect/>
          </a:stretch>
        </p:blipFill>
        <p:spPr bwMode="auto">
          <a:xfrm>
            <a:off x="0" y="384175"/>
            <a:ext cx="9144000" cy="6089650"/>
          </a:xfrm>
          <a:prstGeom prst="rect">
            <a:avLst/>
          </a:prstGeom>
          <a:noFill/>
          <a:ln w="9525">
            <a:noFill/>
            <a:miter lim="800000"/>
            <a:headEnd/>
            <a:tailEnd/>
          </a:ln>
        </p:spPr>
      </p:pic>
      <p:sp>
        <p:nvSpPr>
          <p:cNvPr id="22531"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4000" b="1" smtClean="0">
                <a:solidFill>
                  <a:srgbClr val="66FF66"/>
                </a:solidFill>
                <a:latin typeface="Calibri" pitchFamily="34" charset="0"/>
                <a:cs typeface="Arial" charset="0"/>
              </a:rPr>
              <a:t>Students are not a single cohesive group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GB" smtClean="0">
                <a:solidFill>
                  <a:srgbClr val="66FF66"/>
                </a:solidFill>
              </a:rPr>
              <a:t>Mature students drop out too</a:t>
            </a:r>
          </a:p>
        </p:txBody>
      </p:sp>
      <p:sp>
        <p:nvSpPr>
          <p:cNvPr id="23555" name="Rectangle 3"/>
          <p:cNvSpPr>
            <a:spLocks noGrp="1"/>
          </p:cNvSpPr>
          <p:nvPr>
            <p:ph idx="1"/>
          </p:nvPr>
        </p:nvSpPr>
        <p:spPr/>
        <p:txBody>
          <a:bodyPr/>
          <a:lstStyle/>
          <a:p>
            <a:pPr eaLnBrk="1" hangingPunct="1"/>
            <a:r>
              <a:rPr lang="en-GB" sz="2800" smtClean="0">
                <a:solidFill>
                  <a:srgbClr val="66FF66"/>
                </a:solidFill>
              </a:rPr>
              <a:t>The older female students were less likely than their younger peers were less likely to cite matters related to wrong choice of field of study. 'Mature' entrants tend to have taken time over a decision that is often buttressed by their experience of life outside the educational system. Basically, they know what they want to do. On the evidence of this study, however, these students more frequently run into difficulty with finance and family. </a:t>
            </a:r>
            <a:r>
              <a:rPr lang="en-GB" sz="2800" i="1" smtClean="0">
                <a:solidFill>
                  <a:srgbClr val="66FF66"/>
                </a:solidFill>
              </a:rPr>
              <a:t>Peelo and Wareham p33</a:t>
            </a:r>
            <a:endParaRPr lang="en-GB" sz="2800" smtClean="0">
              <a:solidFill>
                <a:srgbClr val="66FF66"/>
              </a:solidFill>
            </a:endParaRPr>
          </a:p>
          <a:p>
            <a:pPr eaLnBrk="1" hangingPunct="1">
              <a:lnSpc>
                <a:spcPct val="80000"/>
              </a:lnSpc>
            </a:pPr>
            <a:endParaRPr lang="en-GB" sz="2800" smtClean="0">
              <a:solidFill>
                <a:srgbClr val="66FF66"/>
              </a:solidFill>
            </a:endParaRPr>
          </a:p>
          <a:p>
            <a:pPr eaLnBrk="1" hangingPunct="1"/>
            <a:endParaRPr lang="en-GB" sz="2800" smtClean="0">
              <a:solidFill>
                <a:srgbClr val="66FF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SC_0048.JPG"/>
          <p:cNvPicPr>
            <a:picLocks noChangeAspect="1"/>
          </p:cNvPicPr>
          <p:nvPr/>
        </p:nvPicPr>
        <p:blipFill>
          <a:blip r:embed="rId3" cstate="print"/>
          <a:srcRect/>
          <a:stretch>
            <a:fillRect/>
          </a:stretch>
        </p:blipFill>
        <p:spPr bwMode="auto">
          <a:xfrm>
            <a:off x="0" y="392113"/>
            <a:ext cx="9144000" cy="6073775"/>
          </a:xfrm>
          <a:prstGeom prst="rect">
            <a:avLst/>
          </a:prstGeom>
          <a:noFill/>
          <a:ln w="9525">
            <a:noFill/>
            <a:miter lim="800000"/>
            <a:headEnd/>
            <a:tailEnd/>
          </a:ln>
        </p:spPr>
      </p:pic>
      <p:sp>
        <p:nvSpPr>
          <p:cNvPr id="24579"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400" b="1" smtClean="0">
                <a:solidFill>
                  <a:srgbClr val="66FF66"/>
                </a:solidFill>
                <a:latin typeface="Calibri" pitchFamily="34" charset="0"/>
                <a:cs typeface="Arial" charset="0"/>
              </a:rPr>
              <a:t>Their expectations of staff are high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Dawn and Jo 00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3200" b="1" smtClean="0">
                <a:solidFill>
                  <a:srgbClr val="66FF66"/>
                </a:solidFill>
                <a:latin typeface="Calibri" pitchFamily="34" charset="0"/>
                <a:cs typeface="Arial" charset="0"/>
              </a:rPr>
              <a:t>They yearn for ( and expect) personalised learning experiences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business students7.jpg"/>
          <p:cNvPicPr>
            <a:picLocks noChangeAspect="1"/>
          </p:cNvPicPr>
          <p:nvPr/>
        </p:nvPicPr>
        <p:blipFill>
          <a:blip r:embed="rId3" cstate="print"/>
          <a:srcRect/>
          <a:stretch>
            <a:fillRect/>
          </a:stretch>
        </p:blipFill>
        <p:spPr bwMode="auto">
          <a:xfrm>
            <a:off x="2282825" y="0"/>
            <a:ext cx="4578350" cy="6858000"/>
          </a:xfrm>
          <a:prstGeom prst="rect">
            <a:avLst/>
          </a:prstGeom>
          <a:noFill/>
          <a:ln w="9525">
            <a:noFill/>
            <a:miter lim="800000"/>
            <a:headEnd/>
            <a:tailEnd/>
          </a:ln>
        </p:spPr>
      </p:pic>
      <p:sp>
        <p:nvSpPr>
          <p:cNvPr id="3" name="Title 3"/>
          <p:cNvSpPr txBox="1">
            <a:spLocks/>
          </p:cNvSpPr>
          <p:nvPr/>
        </p:nvSpPr>
        <p:spPr>
          <a:xfrm>
            <a:off x="0" y="0"/>
            <a:ext cx="9144000" cy="838200"/>
          </a:xfrm>
          <a:prstGeom prst="rect">
            <a:avLst/>
          </a:prstGeom>
          <a:solidFill>
            <a:schemeClr val="bg1"/>
          </a:solidFill>
        </p:spPr>
        <p:txBody>
          <a:bodyPr>
            <a:normAutofit fontScale="77500" lnSpcReduction="20000"/>
          </a:bodyPr>
          <a:lstStyle/>
          <a:p>
            <a:pPr algn="ctr" fontAlgn="auto">
              <a:spcAft>
                <a:spcPts val="0"/>
              </a:spcAft>
              <a:defRPr/>
            </a:pPr>
            <a:r>
              <a:rPr lang="en-GB" sz="4800" b="1" dirty="0">
                <a:solidFill>
                  <a:srgbClr val="66FF66"/>
                </a:solidFill>
                <a:latin typeface="Calibri"/>
                <a:cs typeface="Arial" charset="0"/>
              </a:rPr>
              <a:t>And they really want personalised feedback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b.JPG"/>
          <p:cNvPicPr>
            <a:picLocks noChangeAspect="1"/>
          </p:cNvPicPr>
          <p:nvPr/>
        </p:nvPicPr>
        <p:blipFill>
          <a:blip r:embed="rId3" cstate="print"/>
          <a:srcRect/>
          <a:stretch>
            <a:fillRect/>
          </a:stretch>
        </p:blipFill>
        <p:spPr bwMode="auto">
          <a:xfrm>
            <a:off x="2286000" y="0"/>
            <a:ext cx="4572000" cy="6858000"/>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algn="ctr" fontAlgn="auto">
              <a:spcAft>
                <a:spcPts val="0"/>
              </a:spcAft>
              <a:defRPr/>
            </a:pPr>
            <a:r>
              <a:rPr lang="en-GB" sz="4800" b="1" dirty="0">
                <a:solidFill>
                  <a:srgbClr val="66FF66"/>
                </a:solidFill>
                <a:latin typeface="Calibri"/>
                <a:cs typeface="Arial" charset="0"/>
              </a:rPr>
              <a:t>I-society: it’s all about 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GB" smtClean="0">
                <a:solidFill>
                  <a:srgbClr val="66FF66"/>
                </a:solidFill>
              </a:rPr>
              <a:t>What can universities do?</a:t>
            </a:r>
          </a:p>
        </p:txBody>
      </p:sp>
      <p:sp>
        <p:nvSpPr>
          <p:cNvPr id="28675" name="Rectangle 3"/>
          <p:cNvSpPr>
            <a:spLocks noGrp="1"/>
          </p:cNvSpPr>
          <p:nvPr>
            <p:ph idx="1"/>
          </p:nvPr>
        </p:nvSpPr>
        <p:spPr/>
        <p:txBody>
          <a:bodyPr/>
          <a:lstStyle/>
          <a:p>
            <a:pPr eaLnBrk="1" hangingPunct="1">
              <a:buFont typeface="Arial" charset="0"/>
              <a:buNone/>
            </a:pPr>
            <a:r>
              <a:rPr lang="en-GB" sz="2800" smtClean="0">
                <a:solidFill>
                  <a:srgbClr val="66FF66"/>
                </a:solidFill>
              </a:rPr>
              <a:t>“Whereas a higher education institution can not do much about students’ background circumstances, it is probable that there is more academic failure in UK higher education than there should be. There seems to be scope in institutions for improving the ways in which they support students’ learning – and hence for reducing the incidence of academic failure. In the end, this comes down to an orientation towards the enhancement of the quality of the student experience.” (Yorke 2002 </a:t>
            </a:r>
            <a:r>
              <a:rPr lang="en-GB" sz="2800" i="1" smtClean="0">
                <a:solidFill>
                  <a:srgbClr val="66FF66"/>
                </a:solidFill>
              </a:rPr>
              <a:t>op cit</a:t>
            </a:r>
            <a:r>
              <a:rPr lang="en-GB" sz="2800" smtClean="0">
                <a:solidFill>
                  <a:srgbClr val="66FF66"/>
                </a:solidFill>
              </a:rPr>
              <a:t> p39).</a:t>
            </a:r>
          </a:p>
          <a:p>
            <a:pPr eaLnBrk="1" hangingPunct="1"/>
            <a:endParaRPr lang="en-GB" sz="2800" smtClean="0">
              <a:solidFill>
                <a:srgbClr val="66FF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r>
              <a:rPr lang="en-GB" sz="4000" smtClean="0">
                <a:solidFill>
                  <a:srgbClr val="66FF66"/>
                </a:solidFill>
              </a:rPr>
              <a:t>What can HEIs do at a strategic level to minimise failure?</a:t>
            </a:r>
          </a:p>
        </p:txBody>
      </p:sp>
      <p:sp>
        <p:nvSpPr>
          <p:cNvPr id="29699" name="Rectangle 3"/>
          <p:cNvSpPr>
            <a:spLocks noGrp="1"/>
          </p:cNvSpPr>
          <p:nvPr>
            <p:ph idx="1"/>
          </p:nvPr>
        </p:nvSpPr>
        <p:spPr/>
        <p:txBody>
          <a:bodyPr/>
          <a:lstStyle/>
          <a:p>
            <a:pPr eaLnBrk="1" hangingPunct="1">
              <a:lnSpc>
                <a:spcPct val="90000"/>
              </a:lnSpc>
            </a:pPr>
            <a:r>
              <a:rPr lang="en-GB" smtClean="0">
                <a:solidFill>
                  <a:srgbClr val="66FF66"/>
                </a:solidFill>
              </a:rPr>
              <a:t>Have an institution-wide policy commitment to students' development;</a:t>
            </a:r>
          </a:p>
          <a:p>
            <a:pPr eaLnBrk="1" hangingPunct="1">
              <a:lnSpc>
                <a:spcPct val="90000"/>
              </a:lnSpc>
              <a:spcBef>
                <a:spcPts val="500"/>
              </a:spcBef>
              <a:spcAft>
                <a:spcPts val="500"/>
              </a:spcAft>
            </a:pPr>
            <a:r>
              <a:rPr lang="en-GB" smtClean="0">
                <a:solidFill>
                  <a:srgbClr val="66FF66"/>
                </a:solidFill>
              </a:rPr>
              <a:t>Have in place structures and processes consistent with this policy;</a:t>
            </a:r>
          </a:p>
          <a:p>
            <a:pPr eaLnBrk="1" hangingPunct="1">
              <a:lnSpc>
                <a:spcPct val="90000"/>
              </a:lnSpc>
              <a:spcBef>
                <a:spcPts val="500"/>
              </a:spcBef>
              <a:spcAft>
                <a:spcPts val="500"/>
              </a:spcAft>
            </a:pPr>
            <a:r>
              <a:rPr lang="en-GB" smtClean="0">
                <a:solidFill>
                  <a:srgbClr val="66FF66"/>
                </a:solidFill>
              </a:rPr>
              <a:t>Ensure that new students enter with, or have the opportunity to acquire, the skills needed for academic success;</a:t>
            </a:r>
          </a:p>
          <a:p>
            <a:pPr eaLnBrk="1" hangingPunct="1">
              <a:lnSpc>
                <a:spcPct val="90000"/>
              </a:lnSpc>
              <a:spcBef>
                <a:spcPts val="500"/>
              </a:spcBef>
              <a:spcAft>
                <a:spcPts val="500"/>
              </a:spcAft>
            </a:pPr>
            <a:r>
              <a:rPr lang="en-GB" smtClean="0">
                <a:solidFill>
                  <a:srgbClr val="66FF66"/>
                </a:solidFill>
              </a:rPr>
              <a:t>Run programmes in which the emphasis is on maximising students' development;</a:t>
            </a:r>
          </a:p>
          <a:p>
            <a:pPr eaLnBrk="1" hangingPunct="1">
              <a:lnSpc>
                <a:spcPct val="90000"/>
              </a:lnSpc>
            </a:pPr>
            <a:endParaRPr lang="en-GB" smtClean="0">
              <a:solidFill>
                <a:srgbClr val="66FF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en-GB" sz="4000" smtClean="0">
                <a:solidFill>
                  <a:srgbClr val="66FF66"/>
                </a:solidFill>
              </a:rPr>
              <a:t>Other institutional tactics</a:t>
            </a:r>
            <a:br>
              <a:rPr lang="en-GB" sz="4000" smtClean="0">
                <a:solidFill>
                  <a:srgbClr val="66FF66"/>
                </a:solidFill>
              </a:rPr>
            </a:br>
            <a:endParaRPr lang="en-GB" sz="4000" smtClean="0">
              <a:solidFill>
                <a:srgbClr val="66FF66"/>
              </a:solidFill>
            </a:endParaRPr>
          </a:p>
        </p:txBody>
      </p:sp>
      <p:sp>
        <p:nvSpPr>
          <p:cNvPr id="30723" name="Rectangle 3"/>
          <p:cNvSpPr>
            <a:spLocks noGrp="1"/>
          </p:cNvSpPr>
          <p:nvPr>
            <p:ph idx="1"/>
          </p:nvPr>
        </p:nvSpPr>
        <p:spPr/>
        <p:txBody>
          <a:bodyPr/>
          <a:lstStyle/>
          <a:p>
            <a:pPr eaLnBrk="1" hangingPunct="1">
              <a:lnSpc>
                <a:spcPct val="90000"/>
              </a:lnSpc>
              <a:spcBef>
                <a:spcPts val="500"/>
              </a:spcBef>
              <a:spcAft>
                <a:spcPts val="500"/>
              </a:spcAft>
            </a:pPr>
            <a:r>
              <a:rPr lang="en-GB" smtClean="0">
                <a:solidFill>
                  <a:srgbClr val="66FF66"/>
                </a:solidFill>
              </a:rPr>
              <a:t>Acknowledge through practice that support for students' academic development needs to be augmented by support for their personal development; and</a:t>
            </a:r>
          </a:p>
          <a:p>
            <a:pPr eaLnBrk="1" hangingPunct="1">
              <a:lnSpc>
                <a:spcPct val="90000"/>
              </a:lnSpc>
              <a:spcBef>
                <a:spcPts val="500"/>
              </a:spcBef>
              <a:spcAft>
                <a:spcPts val="500"/>
              </a:spcAft>
            </a:pPr>
            <a:r>
              <a:rPr lang="en-GB" smtClean="0">
                <a:solidFill>
                  <a:srgbClr val="66FF66"/>
                </a:solidFill>
              </a:rPr>
              <a:t>See retention as an integral part of educational policy and practice, and not a freestanding initiative.</a:t>
            </a:r>
          </a:p>
          <a:p>
            <a:pPr eaLnBrk="1" hangingPunct="1">
              <a:lnSpc>
                <a:spcPct val="90000"/>
              </a:lnSpc>
              <a:spcBef>
                <a:spcPts val="500"/>
              </a:spcBef>
              <a:spcAft>
                <a:spcPts val="500"/>
              </a:spcAft>
              <a:buFont typeface="Arial" charset="0"/>
              <a:buNone/>
            </a:pPr>
            <a:r>
              <a:rPr lang="en-GB" smtClean="0">
                <a:solidFill>
                  <a:srgbClr val="66FF66"/>
                </a:solidFill>
              </a:rPr>
              <a:t>From Peelo, M and Wareham, T (eds) (2002) adapted from Tinto, </a:t>
            </a:r>
          </a:p>
          <a:p>
            <a:pPr eaLnBrk="1" hangingPunct="1">
              <a:lnSpc>
                <a:spcPct val="90000"/>
              </a:lnSpc>
            </a:pPr>
            <a:endParaRPr lang="en-GB" smtClean="0">
              <a:solidFill>
                <a:srgbClr val="66FF66"/>
              </a:solidFill>
            </a:endParaRPr>
          </a:p>
          <a:p>
            <a:pPr eaLnBrk="1" hangingPunct="1">
              <a:lnSpc>
                <a:spcPct val="90000"/>
              </a:lnSpc>
            </a:pPr>
            <a:endParaRPr lang="en-GB" smtClean="0">
              <a:solidFill>
                <a:srgbClr val="66FF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p190.jpg"/>
          <p:cNvPicPr>
            <a:picLocks noChangeAspect="1"/>
          </p:cNvPicPr>
          <p:nvPr/>
        </p:nvPicPr>
        <p:blipFill>
          <a:blip r:embed="rId3" cstate="print"/>
          <a:srcRect/>
          <a:stretch>
            <a:fillRect/>
          </a:stretch>
        </p:blipFill>
        <p:spPr bwMode="auto">
          <a:xfrm>
            <a:off x="2282825" y="0"/>
            <a:ext cx="4578350" cy="6858000"/>
          </a:xfrm>
          <a:prstGeom prst="rect">
            <a:avLst/>
          </a:prstGeom>
          <a:noFill/>
          <a:ln w="9525">
            <a:noFill/>
            <a:miter lim="800000"/>
            <a:headEnd/>
            <a:tailEnd/>
          </a:ln>
        </p:spPr>
      </p:pic>
      <p:sp>
        <p:nvSpPr>
          <p:cNvPr id="6147"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400" b="1" smtClean="0">
                <a:solidFill>
                  <a:srgbClr val="66FF66"/>
                </a:solidFill>
                <a:latin typeface="Calibri" pitchFamily="34" charset="0"/>
                <a:cs typeface="Arial" charset="0"/>
              </a:rPr>
              <a:t>But reality may not live up to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GB" smtClean="0">
                <a:solidFill>
                  <a:srgbClr val="66FF66"/>
                </a:solidFill>
              </a:rPr>
              <a:t>Drop out and assessment</a:t>
            </a:r>
          </a:p>
        </p:txBody>
      </p:sp>
      <p:sp>
        <p:nvSpPr>
          <p:cNvPr id="31747" name="Rectangle 3"/>
          <p:cNvSpPr>
            <a:spLocks noGrp="1"/>
          </p:cNvSpPr>
          <p:nvPr>
            <p:ph idx="1"/>
          </p:nvPr>
        </p:nvSpPr>
        <p:spPr/>
        <p:txBody>
          <a:bodyPr/>
          <a:lstStyle/>
          <a:p>
            <a:pPr eaLnBrk="1" hangingPunct="1">
              <a:lnSpc>
                <a:spcPct val="80000"/>
              </a:lnSpc>
              <a:buFont typeface="Arial" charset="0"/>
              <a:buNone/>
            </a:pPr>
            <a:r>
              <a:rPr lang="en-GB" sz="2800" smtClean="0">
                <a:solidFill>
                  <a:srgbClr val="66FF66"/>
                </a:solidFill>
              </a:rPr>
              <a:t>“Roughly two-thirds of premature departures take place in, or at the end of, the first year of full-time study in the UK. Anecdotal evidence from a number of institutions indicates that early poor performance can be a powerful disincentive to continuation, with students feeling that perhaps they were not cut out for higher education after all – although the main problems are acculturation and acclimatisation to studying. “ (Yorke p37)</a:t>
            </a:r>
          </a:p>
          <a:p>
            <a:pPr eaLnBrk="1" hangingPunct="1">
              <a:lnSpc>
                <a:spcPct val="80000"/>
              </a:lnSpc>
              <a:buFont typeface="Arial" charset="0"/>
              <a:buNone/>
            </a:pPr>
            <a:r>
              <a:rPr lang="en-GB" sz="2800" smtClean="0">
                <a:solidFill>
                  <a:srgbClr val="66FF66"/>
                </a:solidFill>
              </a:rPr>
              <a:t>Implications: assessment in the first semester is critical: it should be formative, informative, developmental and remediable</a:t>
            </a:r>
          </a:p>
          <a:p>
            <a:pPr eaLnBrk="1" hangingPunct="1">
              <a:lnSpc>
                <a:spcPct val="80000"/>
              </a:lnSpc>
            </a:pPr>
            <a:endParaRPr lang="en-GB" sz="2800" smtClean="0">
              <a:solidFill>
                <a:srgbClr val="66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eaLnBrk="1" hangingPunct="1"/>
            <a:r>
              <a:rPr lang="en-GB" sz="4000" smtClean="0">
                <a:solidFill>
                  <a:srgbClr val="66FF66"/>
                </a:solidFill>
              </a:rPr>
              <a:t>What can HEIs do about assessment?</a:t>
            </a:r>
            <a:br>
              <a:rPr lang="en-GB" sz="4000" smtClean="0">
                <a:solidFill>
                  <a:srgbClr val="66FF66"/>
                </a:solidFill>
              </a:rPr>
            </a:br>
            <a:endParaRPr lang="en-GB" sz="4000" smtClean="0">
              <a:solidFill>
                <a:srgbClr val="66FF66"/>
              </a:solidFill>
            </a:endParaRPr>
          </a:p>
        </p:txBody>
      </p:sp>
      <p:sp>
        <p:nvSpPr>
          <p:cNvPr id="32771" name="Rectangle 3"/>
          <p:cNvSpPr>
            <a:spLocks noGrp="1"/>
          </p:cNvSpPr>
          <p:nvPr>
            <p:ph idx="1"/>
          </p:nvPr>
        </p:nvSpPr>
        <p:spPr/>
        <p:txBody>
          <a:bodyPr/>
          <a:lstStyle/>
          <a:p>
            <a:pPr eaLnBrk="1" hangingPunct="1">
              <a:lnSpc>
                <a:spcPct val="90000"/>
              </a:lnSpc>
              <a:buFont typeface="Arial" charset="0"/>
              <a:buNone/>
            </a:pPr>
            <a:r>
              <a:rPr lang="en-GB" sz="2800" smtClean="0">
                <a:solidFill>
                  <a:srgbClr val="66FF66"/>
                </a:solidFill>
              </a:rPr>
              <a:t>Having recognised that deleterious consequences of early summative assessment and that the first year of full-time study is typically only a kind of qualifying year for an honours degree, some institutions are removing from their assessment regulations the requirement that students pass summative assessments at the end of the first semester. This should allow students more of an opportunity to build confidence and to come to terms with academic study, and ought to allow more of the vital formative assessment to take place.  </a:t>
            </a:r>
            <a:r>
              <a:rPr lang="en-GB" sz="2800" i="1" smtClean="0">
                <a:solidFill>
                  <a:srgbClr val="66FF66"/>
                </a:solidFill>
              </a:rPr>
              <a:t>(Yorke op cit)</a:t>
            </a:r>
          </a:p>
          <a:p>
            <a:pPr eaLnBrk="1" hangingPunct="1">
              <a:lnSpc>
                <a:spcPct val="90000"/>
              </a:lnSpc>
            </a:pPr>
            <a:endParaRPr lang="en-GB" smtClean="0">
              <a:solidFill>
                <a:srgbClr val="66FF6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assessment conf-29.jpg"/>
          <p:cNvPicPr>
            <a:picLocks noChangeAspect="1"/>
          </p:cNvPicPr>
          <p:nvPr/>
        </p:nvPicPr>
        <p:blipFill>
          <a:blip r:embed="rId3" cstate="print"/>
          <a:srcRect/>
          <a:stretch>
            <a:fillRect/>
          </a:stretch>
        </p:blipFill>
        <p:spPr bwMode="auto">
          <a:xfrm>
            <a:off x="2286000" y="0"/>
            <a:ext cx="4572000" cy="6858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solidFill>
            <a:schemeClr val="bg1"/>
          </a:solidFill>
        </p:spPr>
        <p:txBody>
          <a:bodyPr>
            <a:normAutofit fontScale="62500" lnSpcReduction="20000"/>
          </a:bodyPr>
          <a:lstStyle/>
          <a:p>
            <a:pPr algn="ctr" fontAlgn="auto">
              <a:spcAft>
                <a:spcPts val="0"/>
              </a:spcAft>
              <a:defRPr/>
            </a:pPr>
            <a:r>
              <a:rPr lang="en-GB" sz="4800" b="1" dirty="0">
                <a:solidFill>
                  <a:srgbClr val="66FF66"/>
                </a:solidFill>
                <a:latin typeface="Calibri"/>
                <a:cs typeface="Arial" charset="0"/>
              </a:rPr>
              <a:t>Ruth Pickford’s First year Learning and Assessment P</a:t>
            </a:r>
            <a:r>
              <a:rPr lang="en-GB" sz="4800" b="1" dirty="0" err="1">
                <a:solidFill>
                  <a:srgbClr val="66FF66"/>
                </a:solidFill>
                <a:latin typeface="Calibri"/>
                <a:cs typeface="Arial" charset="0"/>
              </a:rPr>
              <a:t>roject</a:t>
            </a:r>
            <a:r>
              <a:rPr lang="en-GB" sz="4800" b="1" dirty="0">
                <a:solidFill>
                  <a:srgbClr val="66FF66"/>
                </a:solidFill>
                <a:latin typeface="Calibri"/>
                <a:cs typeface="Arial" charset="0"/>
              </a:rPr>
              <a:t> (FLAP)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IMG_859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34819"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3700" b="1" smtClean="0">
                <a:solidFill>
                  <a:srgbClr val="66FF66"/>
                </a:solidFill>
                <a:latin typeface="Calibri" pitchFamily="34" charset="0"/>
                <a:cs typeface="Arial" charset="0"/>
              </a:rPr>
              <a:t>Student-centred assessment can improve retention, but…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xams in afghanistan.jpg"/>
          <p:cNvPicPr>
            <a:picLocks noChangeAspect="1"/>
          </p:cNvPicPr>
          <p:nvPr/>
        </p:nvPicPr>
        <p:blipFill>
          <a:blip r:embed="rId3" cstate="print">
            <a:lum contrast="40000"/>
          </a:blip>
          <a:srcRect/>
          <a:stretch>
            <a:fillRect/>
          </a:stretch>
        </p:blipFill>
        <p:spPr bwMode="auto">
          <a:xfrm>
            <a:off x="-304800" y="-228600"/>
            <a:ext cx="9553575" cy="629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DSC_0120.JPG"/>
          <p:cNvPicPr>
            <a:picLocks noChangeAspect="1"/>
          </p:cNvPicPr>
          <p:nvPr/>
        </p:nvPicPr>
        <p:blipFill>
          <a:blip r:embed="rId3" cstate="print"/>
          <a:srcRect/>
          <a:stretch>
            <a:fillRect/>
          </a:stretch>
        </p:blipFill>
        <p:spPr bwMode="auto">
          <a:xfrm>
            <a:off x="0" y="392113"/>
            <a:ext cx="9144000" cy="6073775"/>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solidFill>
            <a:schemeClr val="bg1"/>
          </a:solidFill>
        </p:spPr>
        <p:txBody>
          <a:bodyPr>
            <a:normAutofit fontScale="85000" lnSpcReduction="10000"/>
          </a:bodyPr>
          <a:lstStyle/>
          <a:p>
            <a:pPr algn="ctr" fontAlgn="auto">
              <a:spcAft>
                <a:spcPts val="0"/>
              </a:spcAft>
              <a:defRPr/>
            </a:pPr>
            <a:r>
              <a:rPr lang="en-GB" sz="4800" b="1" dirty="0">
                <a:solidFill>
                  <a:srgbClr val="66FF66"/>
                </a:solidFill>
                <a:latin typeface="Calibri"/>
                <a:cs typeface="Arial" charset="0"/>
              </a:rPr>
              <a:t>Technologies can support giving feedback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192A7901.jpg"/>
          <p:cNvPicPr>
            <a:picLocks noChangeAspect="1"/>
          </p:cNvPicPr>
          <p:nvPr/>
        </p:nvPicPr>
        <p:blipFill>
          <a:blip r:embed="rId3" cstate="print"/>
          <a:srcRect/>
          <a:stretch>
            <a:fillRect/>
          </a:stretch>
        </p:blipFill>
        <p:spPr bwMode="auto">
          <a:xfrm>
            <a:off x="0" y="0"/>
            <a:ext cx="9144000" cy="6094413"/>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solidFill>
            <a:schemeClr val="bg1"/>
          </a:solidFill>
        </p:spPr>
        <p:txBody>
          <a:bodyPr>
            <a:normAutofit fontScale="92500"/>
          </a:bodyPr>
          <a:lstStyle/>
          <a:p>
            <a:pPr algn="ctr" fontAlgn="auto">
              <a:spcAft>
                <a:spcPts val="0"/>
              </a:spcAft>
              <a:defRPr/>
            </a:pPr>
            <a:r>
              <a:rPr lang="en-GB" sz="4800" b="1" dirty="0">
                <a:solidFill>
                  <a:srgbClr val="66FF66"/>
                </a:solidFill>
                <a:latin typeface="Calibri"/>
                <a:cs typeface="Arial" charset="0"/>
              </a:rPr>
              <a:t>Bob Rotheram’s ‘Sounds good’ project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en-GB" sz="3600" b="1" smtClean="0">
                <a:solidFill>
                  <a:srgbClr val="66FF66"/>
                </a:solidFill>
              </a:rPr>
              <a:t>The uses of computer-assisted formative assessment</a:t>
            </a:r>
            <a:r>
              <a:rPr lang="en-GB" sz="3600" smtClean="0">
                <a:solidFill>
                  <a:srgbClr val="66FF66"/>
                </a:solidFill>
              </a:rPr>
              <a:t>.</a:t>
            </a:r>
          </a:p>
        </p:txBody>
      </p:sp>
      <p:sp>
        <p:nvSpPr>
          <p:cNvPr id="38915" name="Rectangle 3"/>
          <p:cNvSpPr>
            <a:spLocks noGrp="1"/>
          </p:cNvSpPr>
          <p:nvPr>
            <p:ph idx="1"/>
          </p:nvPr>
        </p:nvSpPr>
        <p:spPr/>
        <p:txBody>
          <a:bodyPr/>
          <a:lstStyle/>
          <a:p>
            <a:pPr eaLnBrk="1" hangingPunct="1"/>
            <a:r>
              <a:rPr lang="en-GB" sz="2800" smtClean="0">
                <a:solidFill>
                  <a:srgbClr val="66FF66"/>
                </a:solidFill>
              </a:rPr>
              <a:t>While CAA is used in some contexts summatively, many would argue that it is most powerfully used to support formative feedback, especially where automatically generated by email. </a:t>
            </a:r>
          </a:p>
          <a:p>
            <a:pPr eaLnBrk="1" hangingPunct="1">
              <a:lnSpc>
                <a:spcPct val="80000"/>
              </a:lnSpc>
            </a:pPr>
            <a:r>
              <a:rPr lang="en-GB" sz="2800" smtClean="0">
                <a:solidFill>
                  <a:srgbClr val="66FF66"/>
                </a:solidFill>
              </a:rPr>
              <a:t>Students seem to really like having the chance to find out how they are doing, and attempt tests several times in an environment where no one else is watching how they do. </a:t>
            </a:r>
          </a:p>
          <a:p>
            <a:pPr eaLnBrk="1" hangingPunct="1">
              <a:lnSpc>
                <a:spcPct val="80000"/>
              </a:lnSpc>
            </a:pPr>
            <a:r>
              <a:rPr lang="en-GB" sz="2800" smtClean="0">
                <a:solidFill>
                  <a:srgbClr val="66FF66"/>
                </a:solidFill>
              </a:rPr>
              <a:t>Another benefit is that CAA systems allow you to monitor what is going on across a cohort, enabling you to concentrate your energies either on students who are repeatedly doing badly or those who are not engaging at all in the activity.</a:t>
            </a:r>
          </a:p>
          <a:p>
            <a:pPr eaLnBrk="1" hangingPunct="1">
              <a:lnSpc>
                <a:spcPct val="80000"/>
              </a:lnSpc>
            </a:pPr>
            <a:endParaRPr lang="en-GB" sz="2800" smtClean="0">
              <a:solidFill>
                <a:srgbClr val="66FF66"/>
              </a:solidFill>
            </a:endParaRPr>
          </a:p>
          <a:p>
            <a:pPr eaLnBrk="1" hangingPunct="1"/>
            <a:endParaRPr lang="en-GB" smtClean="0">
              <a:solidFill>
                <a:srgbClr val="66FF6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SC_0976.JPG"/>
          <p:cNvPicPr>
            <a:picLocks noChangeAspect="1"/>
          </p:cNvPicPr>
          <p:nvPr/>
        </p:nvPicPr>
        <p:blipFill>
          <a:blip r:embed="rId3" cstate="print"/>
          <a:srcRect/>
          <a:stretch>
            <a:fillRect/>
          </a:stretch>
        </p:blipFill>
        <p:spPr bwMode="auto">
          <a:xfrm>
            <a:off x="0" y="387350"/>
            <a:ext cx="9144000" cy="6083300"/>
          </a:xfrm>
          <a:prstGeom prst="rect">
            <a:avLst/>
          </a:prstGeom>
          <a:noFill/>
          <a:ln w="9525">
            <a:noFill/>
            <a:miter lim="800000"/>
            <a:headEnd/>
            <a:tailEnd/>
          </a:ln>
        </p:spPr>
      </p:pic>
      <p:sp>
        <p:nvSpPr>
          <p:cNvPr id="39939" name="Title 3"/>
          <p:cNvSpPr txBox="1">
            <a:spLocks/>
          </p:cNvSpPr>
          <p:nvPr/>
        </p:nvSpPr>
        <p:spPr bwMode="auto">
          <a:xfrm>
            <a:off x="0" y="0"/>
            <a:ext cx="9144000" cy="1219200"/>
          </a:xfrm>
          <a:prstGeom prst="rect">
            <a:avLst/>
          </a:prstGeom>
          <a:solidFill>
            <a:schemeClr val="bg1"/>
          </a:solidFill>
          <a:ln w="9525">
            <a:noFill/>
            <a:miter lim="800000"/>
            <a:headEnd/>
            <a:tailEnd/>
          </a:ln>
        </p:spPr>
        <p:txBody>
          <a:bodyPr/>
          <a:lstStyle/>
          <a:p>
            <a:pPr algn="ctr"/>
            <a:r>
              <a:rPr lang="en-GB" sz="4000" b="1" smtClean="0">
                <a:solidFill>
                  <a:srgbClr val="66FF66"/>
                </a:solidFill>
                <a:latin typeface="Calibri" pitchFamily="34" charset="0"/>
                <a:cs typeface="Arial" charset="0"/>
              </a:rPr>
              <a:t>Authentic assessment helps learning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92A76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40963"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90000"/>
              </a:lnSpc>
            </a:pPr>
            <a:r>
              <a:rPr lang="en-GB" sz="4100" b="1" smtClean="0">
                <a:solidFill>
                  <a:srgbClr val="66FF66"/>
                </a:solidFill>
                <a:latin typeface="Calibri" pitchFamily="34" charset="0"/>
                <a:cs typeface="Arial" charset="0"/>
              </a:rPr>
              <a:t>Assessment successes breed confidence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463" y="144463"/>
            <a:ext cx="8128000" cy="60706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eaLnBrk="1" hangingPunct="1"/>
            <a:r>
              <a:rPr lang="en-GB" sz="4000" smtClean="0">
                <a:solidFill>
                  <a:srgbClr val="66FF66"/>
                </a:solidFill>
              </a:rPr>
              <a:t>Assessment, confidence and retention</a:t>
            </a:r>
          </a:p>
        </p:txBody>
      </p:sp>
      <p:sp>
        <p:nvSpPr>
          <p:cNvPr id="41987" name="Rectangle 3"/>
          <p:cNvSpPr>
            <a:spLocks noGrp="1"/>
          </p:cNvSpPr>
          <p:nvPr>
            <p:ph idx="1"/>
          </p:nvPr>
        </p:nvSpPr>
        <p:spPr/>
        <p:txBody>
          <a:bodyPr/>
          <a:lstStyle/>
          <a:p>
            <a:pPr eaLnBrk="1" hangingPunct="1"/>
            <a:r>
              <a:rPr lang="en-GB" sz="2800" smtClean="0">
                <a:solidFill>
                  <a:srgbClr val="66FF66"/>
                </a:solidFill>
              </a:rPr>
              <a:t>Crudely, student achievement is linked to students own beliefs about their abilities, whether these are fixed or malleable;</a:t>
            </a:r>
          </a:p>
          <a:p>
            <a:pPr eaLnBrk="1" hangingPunct="1">
              <a:lnSpc>
                <a:spcPct val="80000"/>
              </a:lnSpc>
            </a:pPr>
            <a:r>
              <a:rPr lang="en-GB" sz="2800" smtClean="0">
                <a:solidFill>
                  <a:srgbClr val="66FF66"/>
                </a:solidFill>
              </a:rPr>
              <a:t>Students who subscribe to an entity (fixed) theory of intelligence need ‘a diet of easy successes’ (Dweck, 2000:15) to confirm their ability and are fearful of learning goals as this involves an element of risk and personal failure. Assessment for these students is an all-encompassing activity that defines them as people. If they fail at the task, they </a:t>
            </a:r>
            <a:r>
              <a:rPr lang="en-GB" sz="2800" i="1" smtClean="0">
                <a:solidFill>
                  <a:srgbClr val="66FF66"/>
                </a:solidFill>
              </a:rPr>
              <a:t>are</a:t>
            </a:r>
            <a:r>
              <a:rPr lang="en-GB" sz="2800" smtClean="0">
                <a:solidFill>
                  <a:srgbClr val="66FF66"/>
                </a:solidFill>
              </a:rPr>
              <a:t> failures</a:t>
            </a:r>
            <a:r>
              <a:rPr lang="en-GB" sz="2000" smtClean="0">
                <a:solidFill>
                  <a:srgbClr val="66FF66"/>
                </a:solidFill>
              </a:rPr>
              <a:t>. </a:t>
            </a:r>
          </a:p>
          <a:p>
            <a:pPr eaLnBrk="1" hangingPunct="1">
              <a:lnSpc>
                <a:spcPct val="80000"/>
              </a:lnSpc>
            </a:pPr>
            <a:endParaRPr lang="en-GB" sz="2000" smtClean="0">
              <a:solidFill>
                <a:srgbClr val="66FF66"/>
              </a:solidFill>
            </a:endParaRPr>
          </a:p>
          <a:p>
            <a:pPr eaLnBrk="1" hangingPunct="1"/>
            <a:endParaRPr lang="en-GB" sz="2800" smtClean="0">
              <a:solidFill>
                <a:srgbClr val="66FF6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eaLnBrk="1" hangingPunct="1"/>
            <a:r>
              <a:rPr lang="en-GB" sz="4000" smtClean="0">
                <a:solidFill>
                  <a:srgbClr val="66FF66"/>
                </a:solidFill>
              </a:rPr>
              <a:t>Students who believe that intelligence is malleable may be more robust</a:t>
            </a:r>
          </a:p>
        </p:txBody>
      </p:sp>
      <p:sp>
        <p:nvSpPr>
          <p:cNvPr id="43011" name="Rectangle 3"/>
          <p:cNvSpPr>
            <a:spLocks noGrp="1"/>
          </p:cNvSpPr>
          <p:nvPr>
            <p:ph idx="1"/>
          </p:nvPr>
        </p:nvSpPr>
        <p:spPr/>
        <p:txBody>
          <a:bodyPr/>
          <a:lstStyle/>
          <a:p>
            <a:pPr eaLnBrk="1" hangingPunct="1">
              <a:buFont typeface="Arial" charset="0"/>
              <a:buNone/>
            </a:pPr>
            <a:r>
              <a:rPr lang="en-GB" sz="2800" smtClean="0">
                <a:solidFill>
                  <a:srgbClr val="66FF66"/>
                </a:solidFill>
              </a:rPr>
              <a:t>Students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t>
            </a:r>
            <a:r>
              <a:rPr lang="en-GB" sz="2800" i="1" smtClean="0">
                <a:solidFill>
                  <a:srgbClr val="66FF66"/>
                </a:solidFill>
              </a:rPr>
              <a:t>(after Clegg in Peelo and Wareham 2002)</a:t>
            </a:r>
          </a:p>
          <a:p>
            <a:pPr eaLnBrk="1" hangingPunct="1"/>
            <a:endParaRPr lang="en-GB" sz="2800" smtClean="0">
              <a:solidFill>
                <a:srgbClr val="66FF66"/>
              </a:solidFill>
            </a:endParaRPr>
          </a:p>
          <a:p>
            <a:pPr eaLnBrk="1" hangingPunct="1"/>
            <a:endParaRPr lang="en-GB" sz="2800" smtClean="0">
              <a:solidFill>
                <a:srgbClr val="66FF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QL8F41&amp;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44035" name="Title 3"/>
          <p:cNvSpPr txBox="1">
            <a:spLocks/>
          </p:cNvSpPr>
          <p:nvPr/>
        </p:nvSpPr>
        <p:spPr bwMode="auto">
          <a:xfrm>
            <a:off x="0" y="0"/>
            <a:ext cx="9144000" cy="1219200"/>
          </a:xfrm>
          <a:prstGeom prst="rect">
            <a:avLst/>
          </a:prstGeom>
          <a:solidFill>
            <a:schemeClr val="bg1"/>
          </a:solidFill>
          <a:ln w="9525">
            <a:noFill/>
            <a:miter lim="800000"/>
            <a:headEnd/>
            <a:tailEnd/>
          </a:ln>
        </p:spPr>
        <p:txBody>
          <a:bodyPr/>
          <a:lstStyle/>
          <a:p>
            <a:pPr algn="ctr"/>
            <a:r>
              <a:rPr lang="en-GB" sz="4000" b="1" smtClean="0">
                <a:solidFill>
                  <a:srgbClr val="66FF66"/>
                </a:solidFill>
                <a:latin typeface="Calibri" pitchFamily="34" charset="0"/>
                <a:cs typeface="Arial" charset="0"/>
              </a:rPr>
              <a:t>Students really need to understand what is acceptable academic conduct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92A3127.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solidFill>
            <a:schemeClr val="bg1"/>
          </a:solidFill>
        </p:spPr>
        <p:txBody>
          <a:bodyPr>
            <a:normAutofit/>
          </a:bodyPr>
          <a:lstStyle/>
          <a:p>
            <a:pPr algn="ctr" fontAlgn="auto">
              <a:spcAft>
                <a:spcPts val="0"/>
              </a:spcAft>
              <a:defRPr/>
            </a:pPr>
            <a:r>
              <a:rPr lang="en-GB" sz="4800" b="1" dirty="0">
                <a:solidFill>
                  <a:srgbClr val="66FF66"/>
                </a:solidFill>
                <a:latin typeface="Calibri"/>
                <a:cs typeface="Arial" charset="0"/>
              </a:rPr>
              <a:t>Information literacy is crucial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hangingPunct="1"/>
            <a:r>
              <a:rPr lang="en-GB" sz="4000" smtClean="0">
                <a:solidFill>
                  <a:srgbClr val="66FF66"/>
                </a:solidFill>
              </a:rPr>
              <a:t>Helping students understand the rules of the game</a:t>
            </a:r>
          </a:p>
        </p:txBody>
      </p:sp>
      <p:sp>
        <p:nvSpPr>
          <p:cNvPr id="46083" name="Rectangle 3"/>
          <p:cNvSpPr>
            <a:spLocks noGrp="1"/>
          </p:cNvSpPr>
          <p:nvPr>
            <p:ph idx="1"/>
          </p:nvPr>
        </p:nvSpPr>
        <p:spPr/>
        <p:txBody>
          <a:bodyPr/>
          <a:lstStyle/>
          <a:p>
            <a:pPr eaLnBrk="1" hangingPunct="1">
              <a:lnSpc>
                <a:spcPct val="90000"/>
              </a:lnSpc>
              <a:buFont typeface="Arial" charset="0"/>
              <a:buNone/>
            </a:pPr>
            <a:r>
              <a:rPr lang="en-GB" sz="2400" b="1" smtClean="0">
                <a:solidFill>
                  <a:srgbClr val="66FF66"/>
                </a:solidFill>
              </a:rPr>
              <a:t>The hardship was not understanding. When they give you an assignment and say it was on this handout. But my difficulty is not understanding what to do at first… I think that there’s a lack of my reading ability, which I can’t blame anyone for. I can only blame myself because I don’t like reading. And if you don’t read, you’re not going to learn certain things. So I suppose that’s to do with me…..it’s reading as well as putting what you read into your essay. You can read it and understand it. I can read and understand it, but then you have to incorporate it into your own words. But in the words they want you to say it in, not just: She said this, and this is the way it should be. The words, the proper language. (Bowl op cit 2003 p90).</a:t>
            </a:r>
            <a:endParaRPr lang="en-GB" sz="2400" smtClean="0">
              <a:solidFill>
                <a:srgbClr val="66FF66"/>
              </a:solidFill>
            </a:endParaRPr>
          </a:p>
          <a:p>
            <a:pPr eaLnBrk="1" hangingPunct="1">
              <a:lnSpc>
                <a:spcPct val="70000"/>
              </a:lnSpc>
            </a:pPr>
            <a:endParaRPr lang="en-GB" sz="2400" smtClean="0">
              <a:solidFill>
                <a:srgbClr val="66FF66"/>
              </a:solidFill>
            </a:endParaRPr>
          </a:p>
          <a:p>
            <a:pPr eaLnBrk="1" hangingPunct="1">
              <a:lnSpc>
                <a:spcPct val="90000"/>
              </a:lnSpc>
            </a:pPr>
            <a:endParaRPr lang="en-GB" sz="2800" smtClean="0">
              <a:solidFill>
                <a:srgbClr val="66FF6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pPr eaLnBrk="1" hangingPunct="1"/>
            <a:r>
              <a:rPr lang="en-GB" smtClean="0">
                <a:solidFill>
                  <a:srgbClr val="66FF66"/>
                </a:solidFill>
              </a:rPr>
              <a:t>Problems associated with reading</a:t>
            </a:r>
          </a:p>
        </p:txBody>
      </p:sp>
      <p:sp>
        <p:nvSpPr>
          <p:cNvPr id="47107" name="Rectangle 3"/>
          <p:cNvSpPr>
            <a:spLocks noGrp="1"/>
          </p:cNvSpPr>
          <p:nvPr>
            <p:ph idx="1"/>
          </p:nvPr>
        </p:nvSpPr>
        <p:spPr/>
        <p:txBody>
          <a:bodyPr/>
          <a:lstStyle/>
          <a:p>
            <a:pPr eaLnBrk="1" hangingPunct="1">
              <a:lnSpc>
                <a:spcPct val="90000"/>
              </a:lnSpc>
              <a:buFont typeface="Arial" charset="0"/>
              <a:buNone/>
            </a:pPr>
            <a:r>
              <a:rPr lang="en-GB" sz="2400" b="1" smtClean="0">
                <a:solidFill>
                  <a:srgbClr val="66FF66"/>
                </a:solidFill>
              </a:rPr>
              <a:t>If 25% of your marks is from reading, you’ve got to try and show that, even if you haven’t read. I’m not going to sit there and read a chapter, and I’m certainly not going to read a book. But I’ll read little paragraphs that I think are relevant to what I’m writing, and it’s got me through, and my marks have been fine. But I can’t read. If I read too much, it goes over my head. If I’m writing something, I know what I want to say and I need something to back me up… then I will find something in a book that goes with that. I’m not going to try to take in the whole book just for one little bit. I have my book next to me and then I can pick out the bits. (Jenny, full-time community and youth work student). (Marion Bowl Non-traditional entrants to Higher Education 2003 p89).</a:t>
            </a:r>
          </a:p>
          <a:p>
            <a:pPr eaLnBrk="1" hangingPunct="1">
              <a:lnSpc>
                <a:spcPct val="80000"/>
              </a:lnSpc>
            </a:pPr>
            <a:endParaRPr lang="en-GB" sz="2400" smtClean="0">
              <a:solidFill>
                <a:srgbClr val="66FF66"/>
              </a:solidFill>
            </a:endParaRPr>
          </a:p>
          <a:p>
            <a:pPr eaLnBrk="1" hangingPunct="1">
              <a:lnSpc>
                <a:spcPct val="90000"/>
              </a:lnSpc>
            </a:pPr>
            <a:endParaRPr lang="en-GB" smtClean="0">
              <a:solidFill>
                <a:srgbClr val="66FF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r>
              <a:rPr lang="en-GB" sz="4000" b="1" smtClean="0">
                <a:solidFill>
                  <a:srgbClr val="66FF66"/>
                </a:solidFill>
              </a:rPr>
              <a:t>Help students understand what is required with reading</a:t>
            </a:r>
            <a:br>
              <a:rPr lang="en-GB" sz="4000" b="1" smtClean="0">
                <a:solidFill>
                  <a:srgbClr val="66FF66"/>
                </a:solidFill>
              </a:rPr>
            </a:br>
            <a:endParaRPr lang="en-GB" sz="4000" b="1" smtClean="0">
              <a:solidFill>
                <a:srgbClr val="66FF66"/>
              </a:solidFill>
            </a:endParaRPr>
          </a:p>
        </p:txBody>
      </p:sp>
      <p:sp>
        <p:nvSpPr>
          <p:cNvPr id="48131" name="Rectangle 3"/>
          <p:cNvSpPr>
            <a:spLocks noGrp="1"/>
          </p:cNvSpPr>
          <p:nvPr>
            <p:ph idx="1"/>
          </p:nvPr>
        </p:nvSpPr>
        <p:spPr/>
        <p:txBody>
          <a:bodyPr/>
          <a:lstStyle/>
          <a:p>
            <a:pPr eaLnBrk="1" hangingPunct="1"/>
            <a:r>
              <a:rPr lang="en-GB" sz="2600" smtClean="0">
                <a:solidFill>
                  <a:srgbClr val="66FF66"/>
                </a:solidFill>
              </a:rPr>
              <a:t>Help them also to understand that there are different kinds of approaches needed for reading depending on whether they are reading for pleasure, for information, for understanding or reading around a topic;</a:t>
            </a:r>
          </a:p>
          <a:p>
            <a:pPr eaLnBrk="1" hangingPunct="1"/>
            <a:r>
              <a:rPr lang="en-GB" sz="2600" smtClean="0">
                <a:solidFill>
                  <a:srgbClr val="66FF66"/>
                </a:solidFill>
              </a:rPr>
              <a:t>Help them to become active readers with a pen and Post-its in hand, rather than passive readers, fitting the task in alongside television and other noisy distractions;</a:t>
            </a:r>
          </a:p>
          <a:p>
            <a:pPr eaLnBrk="1" hangingPunct="1"/>
            <a:r>
              <a:rPr lang="en-GB" sz="2600" smtClean="0">
                <a:solidFill>
                  <a:srgbClr val="66FF66"/>
                </a:solidFill>
              </a:rPr>
              <a:t>Give them clear guidance in the early stages about how much they need to read and what kinds of materials they need to focus on.</a:t>
            </a:r>
          </a:p>
          <a:p>
            <a:pPr eaLnBrk="1" hangingPunct="1"/>
            <a:endParaRPr lang="en-GB" sz="2600" smtClean="0">
              <a:solidFill>
                <a:srgbClr val="66FF66"/>
              </a:solidFill>
            </a:endParaRPr>
          </a:p>
          <a:p>
            <a:pPr eaLnBrk="1" hangingPunct="1"/>
            <a:endParaRPr lang="en-GB" smtClean="0">
              <a:solidFill>
                <a:srgbClr val="66FF6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fresh07inn_240907_9833.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49155"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3400" b="1" smtClean="0">
                <a:solidFill>
                  <a:srgbClr val="66FF66"/>
                </a:solidFill>
                <a:latin typeface="Calibri" pitchFamily="34" charset="0"/>
                <a:cs typeface="Arial" charset="0"/>
              </a:rPr>
              <a:t>Students may need guidance on what to do with feedback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eaLnBrk="1" hangingPunct="1"/>
            <a:r>
              <a:rPr lang="en-GB" smtClean="0">
                <a:solidFill>
                  <a:srgbClr val="66FF66"/>
                </a:solidFill>
              </a:rPr>
              <a:t>Making the most of feedback</a:t>
            </a:r>
          </a:p>
        </p:txBody>
      </p:sp>
      <p:sp>
        <p:nvSpPr>
          <p:cNvPr id="50179" name="Rectangle 3"/>
          <p:cNvSpPr>
            <a:spLocks noGrp="1"/>
          </p:cNvSpPr>
          <p:nvPr>
            <p:ph idx="1"/>
          </p:nvPr>
        </p:nvSpPr>
        <p:spPr/>
        <p:txBody>
          <a:bodyPr/>
          <a:lstStyle/>
          <a:p>
            <a:pPr eaLnBrk="1" hangingPunct="1"/>
            <a:r>
              <a:rPr lang="en-GB" sz="2800" smtClean="0">
                <a:solidFill>
                  <a:srgbClr val="66FF66"/>
                </a:solidFill>
              </a:rPr>
              <a:t>Plan to maximise the impact of formative feedback. Make extra time helping students to understand the importance of feedback and the value of spending some of their time after receiving work back to learn from the experience. </a:t>
            </a:r>
          </a:p>
          <a:p>
            <a:pPr eaLnBrk="1" hangingPunct="1">
              <a:lnSpc>
                <a:spcPct val="80000"/>
              </a:lnSpc>
            </a:pPr>
            <a:r>
              <a:rPr lang="en-GB" sz="2800" smtClean="0">
                <a:solidFill>
                  <a:srgbClr val="66FF66"/>
                </a:solidFill>
              </a:rPr>
              <a:t>Provide opportunities for students to respond to our feedback, for example, by giving students follow-up task or give them ‘feed-forward’ comments to improve their next piece of work.</a:t>
            </a:r>
          </a:p>
          <a:p>
            <a:pPr eaLnBrk="1" hangingPunct="1">
              <a:lnSpc>
                <a:spcPct val="80000"/>
              </a:lnSpc>
            </a:pPr>
            <a:r>
              <a:rPr lang="en-GB" sz="2800" smtClean="0">
                <a:solidFill>
                  <a:srgbClr val="66FF66"/>
                </a:solidFill>
              </a:rPr>
              <a:t>Think about the means by which we deliver feedback, since this can be vital in determining how much notice students take of what you say. </a:t>
            </a:r>
          </a:p>
          <a:p>
            <a:pPr eaLnBrk="1" hangingPunct="1"/>
            <a:endParaRPr lang="en-GB" smtClean="0">
              <a:solidFill>
                <a:srgbClr val="66FF6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pPr eaLnBrk="1" hangingPunct="1"/>
            <a:r>
              <a:rPr lang="en-GB" sz="4000" smtClean="0">
                <a:solidFill>
                  <a:srgbClr val="66FF66"/>
                </a:solidFill>
              </a:rPr>
              <a:t>Use formative assessment to help students with writing</a:t>
            </a:r>
          </a:p>
        </p:txBody>
      </p:sp>
      <p:sp>
        <p:nvSpPr>
          <p:cNvPr id="51203" name="Rectangle 3"/>
          <p:cNvSpPr>
            <a:spLocks noGrp="1"/>
          </p:cNvSpPr>
          <p:nvPr>
            <p:ph idx="1"/>
          </p:nvPr>
        </p:nvSpPr>
        <p:spPr/>
        <p:txBody>
          <a:bodyPr/>
          <a:lstStyle/>
          <a:p>
            <a:pPr eaLnBrk="1" hangingPunct="1">
              <a:lnSpc>
                <a:spcPct val="90000"/>
              </a:lnSpc>
            </a:pPr>
            <a:r>
              <a:rPr lang="en-GB" sz="2800" smtClean="0">
                <a:solidFill>
                  <a:srgbClr val="66FF66"/>
                </a:solidFill>
              </a:rPr>
              <a:t>Devote energy to helping students understand what is required of them in terms of writing;</a:t>
            </a:r>
          </a:p>
          <a:p>
            <a:pPr eaLnBrk="1" hangingPunct="1">
              <a:lnSpc>
                <a:spcPct val="90000"/>
              </a:lnSpc>
            </a:pPr>
            <a:r>
              <a:rPr lang="en-GB" sz="2800" smtClean="0">
                <a:solidFill>
                  <a:srgbClr val="66FF66"/>
                </a:solidFill>
              </a:rPr>
              <a:t>Work with them to understand the various academic discourses that are employed within the subject/institution; </a:t>
            </a:r>
          </a:p>
          <a:p>
            <a:pPr eaLnBrk="1" hangingPunct="1">
              <a:lnSpc>
                <a:spcPct val="90000"/>
              </a:lnSpc>
            </a:pPr>
            <a:r>
              <a:rPr lang="en-GB" sz="2800" smtClean="0">
                <a:solidFill>
                  <a:srgbClr val="66FF66"/>
                </a:solidFill>
              </a:rPr>
              <a:t>Help them to understand when writing needs to be personal and based on individual experience, such as in a reflective log, and when it needs to be formal and using academic conventions like passive voice and third person, as in written reports and essays.</a:t>
            </a:r>
          </a:p>
          <a:p>
            <a:pPr eaLnBrk="1" hangingPunct="1">
              <a:lnSpc>
                <a:spcPct val="90000"/>
              </a:lnSpc>
            </a:pPr>
            <a:endParaRPr lang="en-GB" sz="2800" smtClean="0">
              <a:solidFill>
                <a:srgbClr val="66FF66"/>
              </a:solidFill>
            </a:endParaRPr>
          </a:p>
          <a:p>
            <a:pPr eaLnBrk="1" hangingPunct="1">
              <a:lnSpc>
                <a:spcPct val="90000"/>
              </a:lnSpc>
            </a:pPr>
            <a:endParaRPr lang="en-GB" smtClean="0">
              <a:solidFill>
                <a:srgbClr val="66FF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MG_8743.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7171" name="Title 3"/>
          <p:cNvSpPr txBox="1">
            <a:spLocks/>
          </p:cNvSpPr>
          <p:nvPr/>
        </p:nvSpPr>
        <p:spPr bwMode="auto">
          <a:xfrm>
            <a:off x="0" y="0"/>
            <a:ext cx="9144000" cy="1524000"/>
          </a:xfrm>
          <a:prstGeom prst="rect">
            <a:avLst/>
          </a:prstGeom>
          <a:solidFill>
            <a:schemeClr val="bg1"/>
          </a:solidFill>
          <a:ln w="9525">
            <a:noFill/>
            <a:miter lim="800000"/>
            <a:headEnd/>
            <a:tailEnd/>
          </a:ln>
        </p:spPr>
        <p:txBody>
          <a:bodyPr/>
          <a:lstStyle/>
          <a:p>
            <a:pPr algn="ctr"/>
            <a:r>
              <a:rPr lang="en-GB" sz="4000" b="1" smtClean="0">
                <a:solidFill>
                  <a:srgbClr val="66FF66"/>
                </a:solidFill>
                <a:latin typeface="Calibri" pitchFamily="34" charset="0"/>
                <a:cs typeface="Arial" charset="0"/>
              </a:rPr>
              <a:t>Students paying high fees in the UK (and Ireland?) expect much for their money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pPr eaLnBrk="1" hangingPunct="1"/>
            <a:r>
              <a:rPr lang="en-GB" sz="4000" smtClean="0">
                <a:solidFill>
                  <a:srgbClr val="66FF66"/>
                </a:solidFill>
              </a:rPr>
              <a:t>The relationship between part-time work and student success</a:t>
            </a:r>
          </a:p>
        </p:txBody>
      </p:sp>
      <p:sp>
        <p:nvSpPr>
          <p:cNvPr id="52227" name="Rectangle 3"/>
          <p:cNvSpPr>
            <a:spLocks noGrp="1"/>
          </p:cNvSpPr>
          <p:nvPr>
            <p:ph idx="1"/>
          </p:nvPr>
        </p:nvSpPr>
        <p:spPr/>
        <p:txBody>
          <a:bodyPr/>
          <a:lstStyle/>
          <a:p>
            <a:pPr eaLnBrk="1" hangingPunct="1"/>
            <a:r>
              <a:rPr lang="en-GB" sz="2800" smtClean="0">
                <a:solidFill>
                  <a:srgbClr val="66FF66"/>
                </a:solidFill>
              </a:rPr>
              <a:t>Considerable research suggests that students who work more than about 12 hours per week are likely to be academically disadvantaged;</a:t>
            </a:r>
          </a:p>
          <a:p>
            <a:pPr eaLnBrk="1" hangingPunct="1"/>
            <a:r>
              <a:rPr lang="en-GB" sz="2800" smtClean="0">
                <a:solidFill>
                  <a:srgbClr val="66FF66"/>
                </a:solidFill>
              </a:rPr>
              <a:t>Students from lower SEGS are more likely to need to work part-time and are less able to stop working at peak times of study;</a:t>
            </a:r>
          </a:p>
          <a:p>
            <a:pPr eaLnBrk="1" hangingPunct="1"/>
            <a:r>
              <a:rPr lang="en-GB" sz="2800" smtClean="0">
                <a:solidFill>
                  <a:srgbClr val="66FF66"/>
                </a:solidFill>
              </a:rPr>
              <a:t>Disabled students may well be less well placed to find and keep part-time work, with inevitable financial repercussions.</a:t>
            </a:r>
          </a:p>
          <a:p>
            <a:pPr eaLnBrk="1" hangingPunct="1"/>
            <a:endParaRPr lang="en-GB" smtClean="0">
              <a:solidFill>
                <a:srgbClr val="66FF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p196.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53251"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3400" b="1" smtClean="0">
                <a:solidFill>
                  <a:srgbClr val="66FF66"/>
                </a:solidFill>
                <a:latin typeface="Calibri" pitchFamily="34" charset="0"/>
                <a:cs typeface="Arial" charset="0"/>
              </a:rPr>
              <a:t>Employing students ourselves helps retention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en-GB" sz="4000" smtClean="0">
                <a:solidFill>
                  <a:srgbClr val="66FF66"/>
                </a:solidFill>
              </a:rPr>
              <a:t>What can we do as individuals?</a:t>
            </a:r>
          </a:p>
        </p:txBody>
      </p:sp>
      <p:sp>
        <p:nvSpPr>
          <p:cNvPr id="54275" name="Rectangle 3"/>
          <p:cNvSpPr>
            <a:spLocks noGrp="1"/>
          </p:cNvSpPr>
          <p:nvPr>
            <p:ph idx="1"/>
          </p:nvPr>
        </p:nvSpPr>
        <p:spPr/>
        <p:txBody>
          <a:bodyPr/>
          <a:lstStyle/>
          <a:p>
            <a:pPr eaLnBrk="1" hangingPunct="1">
              <a:lnSpc>
                <a:spcPct val="80000"/>
              </a:lnSpc>
            </a:pPr>
            <a:r>
              <a:rPr lang="en-GB" sz="2800" smtClean="0">
                <a:solidFill>
                  <a:srgbClr val="66FF66"/>
                </a:solidFill>
              </a:rPr>
              <a:t>Set small early assessed tasks (formative or summative) and turn them round fast in the crucial first semester;</a:t>
            </a:r>
          </a:p>
          <a:p>
            <a:pPr eaLnBrk="1" hangingPunct="1">
              <a:lnSpc>
                <a:spcPct val="80000"/>
              </a:lnSpc>
            </a:pPr>
            <a:r>
              <a:rPr lang="en-GB" sz="2800" smtClean="0">
                <a:solidFill>
                  <a:srgbClr val="66FF66"/>
                </a:solidFill>
              </a:rPr>
              <a:t>Monitor student attendance and take action when students disappear and particularly when work is not handed in;</a:t>
            </a:r>
          </a:p>
          <a:p>
            <a:pPr eaLnBrk="1" hangingPunct="1">
              <a:lnSpc>
                <a:spcPct val="80000"/>
              </a:lnSpc>
            </a:pPr>
            <a:r>
              <a:rPr lang="en-GB" sz="2800" smtClean="0">
                <a:solidFill>
                  <a:srgbClr val="66FF66"/>
                </a:solidFill>
              </a:rPr>
              <a:t>Make time available for student support, but know when to refer matters on when the problems are beyond our capabilities;</a:t>
            </a:r>
          </a:p>
          <a:p>
            <a:pPr eaLnBrk="1" hangingPunct="1">
              <a:lnSpc>
                <a:spcPct val="80000"/>
              </a:lnSpc>
            </a:pPr>
            <a:r>
              <a:rPr lang="en-GB" sz="2800" smtClean="0">
                <a:solidFill>
                  <a:srgbClr val="66FF66"/>
                </a:solidFill>
              </a:rPr>
              <a:t>Do what we can to personalise the learning experience.</a:t>
            </a:r>
          </a:p>
          <a:p>
            <a:pPr eaLnBrk="1" hangingPunct="1">
              <a:lnSpc>
                <a:spcPct val="80000"/>
              </a:lnSpc>
            </a:pPr>
            <a:endParaRPr lang="en-GB" sz="2800" smtClean="0">
              <a:solidFill>
                <a:srgbClr val="66FF66"/>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192A8034.JPG"/>
          <p:cNvPicPr>
            <a:picLocks noChangeAspect="1"/>
          </p:cNvPicPr>
          <p:nvPr/>
        </p:nvPicPr>
        <p:blipFill>
          <a:blip r:embed="rId3" cstate="print"/>
          <a:srcRect/>
          <a:stretch>
            <a:fillRect/>
          </a:stretch>
        </p:blipFill>
        <p:spPr bwMode="auto">
          <a:xfrm>
            <a:off x="2540000" y="381000"/>
            <a:ext cx="4064000" cy="6096000"/>
          </a:xfrm>
          <a:prstGeom prst="rect">
            <a:avLst/>
          </a:prstGeom>
          <a:noFill/>
          <a:ln w="9525">
            <a:noFill/>
            <a:miter lim="800000"/>
            <a:headEnd/>
            <a:tailEnd/>
          </a:ln>
        </p:spPr>
      </p:pic>
      <p:sp>
        <p:nvSpPr>
          <p:cNvPr id="55299"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lnSpc>
                <a:spcPct val="80000"/>
              </a:lnSpc>
            </a:pPr>
            <a:r>
              <a:rPr lang="en-GB" sz="3000" b="1" smtClean="0">
                <a:solidFill>
                  <a:srgbClr val="66FF66"/>
                </a:solidFill>
                <a:latin typeface="Calibri" pitchFamily="34" charset="0"/>
                <a:cs typeface="Arial" charset="0"/>
              </a:rPr>
              <a:t>We need to explore wholesale curriculum re-engineering to make it fit-for-purpose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091027_bigdraw_DSC_6309.JPG"/>
          <p:cNvPicPr>
            <a:picLocks noChangeAspect="1"/>
          </p:cNvPicPr>
          <p:nvPr/>
        </p:nvPicPr>
        <p:blipFill>
          <a:blip r:embed="rId3" cstate="print"/>
          <a:srcRect/>
          <a:stretch>
            <a:fillRect/>
          </a:stretch>
        </p:blipFill>
        <p:spPr bwMode="auto">
          <a:xfrm>
            <a:off x="0" y="384175"/>
            <a:ext cx="9144000" cy="6089650"/>
          </a:xfrm>
          <a:prstGeom prst="rect">
            <a:avLst/>
          </a:prstGeom>
          <a:noFill/>
          <a:ln w="9525">
            <a:noFill/>
            <a:miter lim="800000"/>
            <a:headEnd/>
            <a:tailEnd/>
          </a:ln>
        </p:spPr>
      </p:pic>
      <p:sp>
        <p:nvSpPr>
          <p:cNvPr id="56323"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000" b="1" smtClean="0">
                <a:solidFill>
                  <a:srgbClr val="66FF66"/>
                </a:solidFill>
                <a:latin typeface="Calibri" pitchFamily="34" charset="0"/>
                <a:cs typeface="Arial" charset="0"/>
              </a:rPr>
              <a:t>In the end, it’s all about engagement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GB" sz="2800" dirty="0" smtClean="0"/>
              <a:t>These and other slides will be available on my website at www.sally-brown.net</a:t>
            </a:r>
          </a:p>
        </p:txBody>
      </p:sp>
      <p:pic>
        <p:nvPicPr>
          <p:cNvPr id="3" name="Picture 2" descr="sally new photo.jpg"/>
          <p:cNvPicPr>
            <a:picLocks noChangeAspect="1"/>
          </p:cNvPicPr>
          <p:nvPr/>
        </p:nvPicPr>
        <p:blipFill>
          <a:blip r:embed="rId3" cstate="email"/>
          <a:stretch>
            <a:fillRect/>
          </a:stretch>
        </p:blipFill>
        <p:spPr>
          <a:xfrm>
            <a:off x="2627784" y="1268760"/>
            <a:ext cx="3723878" cy="496517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GB" sz="4000" smtClean="0">
                <a:solidFill>
                  <a:srgbClr val="66FF66"/>
                </a:solidFill>
              </a:rPr>
              <a:t>Useful references</a:t>
            </a:r>
          </a:p>
        </p:txBody>
      </p:sp>
      <p:sp>
        <p:nvSpPr>
          <p:cNvPr id="57347" name="Rectangle 3"/>
          <p:cNvSpPr>
            <a:spLocks noGrp="1"/>
          </p:cNvSpPr>
          <p:nvPr>
            <p:ph idx="1"/>
          </p:nvPr>
        </p:nvSpPr>
        <p:spPr/>
        <p:txBody>
          <a:bodyPr/>
          <a:lstStyle/>
          <a:p>
            <a:pPr eaLnBrk="1" hangingPunct="1">
              <a:lnSpc>
                <a:spcPct val="90000"/>
              </a:lnSpc>
            </a:pPr>
            <a:r>
              <a:rPr lang="en-GB" sz="2800" smtClean="0">
                <a:solidFill>
                  <a:srgbClr val="66FF66"/>
                </a:solidFill>
              </a:rPr>
              <a:t>Bowl, M (2003) </a:t>
            </a:r>
            <a:r>
              <a:rPr lang="en-GB" sz="2800" i="1" smtClean="0">
                <a:solidFill>
                  <a:srgbClr val="66FF66"/>
                </a:solidFill>
              </a:rPr>
              <a:t>Non-traditional entrants to higher education ‘they talk about people like me’</a:t>
            </a:r>
            <a:r>
              <a:rPr lang="en-GB" sz="2800" smtClean="0">
                <a:solidFill>
                  <a:srgbClr val="66FF66"/>
                </a:solidFill>
              </a:rPr>
              <a:t> Stoke on Trent, UK, Trentham Books.</a:t>
            </a:r>
          </a:p>
          <a:p>
            <a:pPr eaLnBrk="1" hangingPunct="1">
              <a:lnSpc>
                <a:spcPct val="90000"/>
              </a:lnSpc>
            </a:pPr>
            <a:r>
              <a:rPr lang="en-GB" sz="2800" smtClean="0">
                <a:solidFill>
                  <a:srgbClr val="66FF66"/>
                </a:solidFill>
              </a:rPr>
              <a:t>Boud, D (1995) Enhancing learning through self-assessment London, Routledge.</a:t>
            </a:r>
          </a:p>
          <a:p>
            <a:pPr eaLnBrk="1" hangingPunct="1">
              <a:lnSpc>
                <a:spcPct val="90000"/>
              </a:lnSpc>
            </a:pPr>
            <a:r>
              <a:rPr lang="en-GB" sz="2800" smtClean="0">
                <a:solidFill>
                  <a:srgbClr val="66FF66"/>
                </a:solidFill>
              </a:rPr>
              <a:t>Higher Education Statistics Agency http://www.hesa.ac.uk/pi/default.htm</a:t>
            </a:r>
          </a:p>
          <a:p>
            <a:pPr eaLnBrk="1" hangingPunct="1">
              <a:lnSpc>
                <a:spcPct val="90000"/>
              </a:lnSpc>
            </a:pPr>
            <a:r>
              <a:rPr lang="en-GB" sz="2800" smtClean="0">
                <a:solidFill>
                  <a:srgbClr val="66FF66"/>
                </a:solidFill>
              </a:rPr>
              <a:t>Hilton A (2003) Saving our Students (SoS)  embedding successful projects across institutions, Project Report York: Higher Education Academy.</a:t>
            </a:r>
          </a:p>
          <a:p>
            <a:pPr eaLnBrk="1" hangingPunct="1">
              <a:lnSpc>
                <a:spcPct val="90000"/>
              </a:lnSpc>
            </a:pPr>
            <a:endParaRPr lang="en-GB" smtClean="0">
              <a:solidFill>
                <a:srgbClr val="66FF66"/>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en-GB" smtClean="0">
                <a:solidFill>
                  <a:srgbClr val="66FF66"/>
                </a:solidFill>
              </a:rPr>
              <a:t>Further references</a:t>
            </a:r>
          </a:p>
        </p:txBody>
      </p:sp>
      <p:sp>
        <p:nvSpPr>
          <p:cNvPr id="58371" name="Rectangle 3"/>
          <p:cNvSpPr>
            <a:spLocks noGrp="1"/>
          </p:cNvSpPr>
          <p:nvPr>
            <p:ph idx="1"/>
          </p:nvPr>
        </p:nvSpPr>
        <p:spPr/>
        <p:txBody>
          <a:bodyPr/>
          <a:lstStyle/>
          <a:p>
            <a:pPr eaLnBrk="1" hangingPunct="1">
              <a:lnSpc>
                <a:spcPct val="90000"/>
              </a:lnSpc>
            </a:pPr>
            <a:r>
              <a:rPr lang="en-GB" sz="2800" smtClean="0">
                <a:solidFill>
                  <a:srgbClr val="66FF66"/>
                </a:solidFill>
              </a:rPr>
              <a:t>Peelo, M and Wareham, T (eds.) (2002) Failing Students in higher education Maidenhead, UK, SRHE/Open University Press.</a:t>
            </a:r>
          </a:p>
          <a:p>
            <a:pPr eaLnBrk="1" hangingPunct="1">
              <a:lnSpc>
                <a:spcPct val="90000"/>
              </a:lnSpc>
            </a:pPr>
            <a:r>
              <a:rPr lang="en-GB" sz="2800" smtClean="0">
                <a:solidFill>
                  <a:srgbClr val="66FF66"/>
                </a:solidFill>
              </a:rPr>
              <a:t>Sadler, D R (1989) Formative assessment and the design of instructional systems Instructional Science 18, 119-144.</a:t>
            </a:r>
          </a:p>
          <a:p>
            <a:pPr eaLnBrk="1" hangingPunct="1">
              <a:lnSpc>
                <a:spcPct val="90000"/>
              </a:lnSpc>
            </a:pPr>
            <a:r>
              <a:rPr lang="en-GB" sz="2800" smtClean="0">
                <a:solidFill>
                  <a:srgbClr val="66FF66"/>
                </a:solidFill>
              </a:rPr>
              <a:t>Yorke M, 1999, Leaving Early: Undergraduate Non-Completion in Higher Education, London, Taylor and Francis.</a:t>
            </a:r>
          </a:p>
          <a:p>
            <a:pPr eaLnBrk="1" hangingPunct="1">
              <a:lnSpc>
                <a:spcPct val="90000"/>
              </a:lnSpc>
            </a:pPr>
            <a:r>
              <a:rPr lang="en-GB" sz="2800" smtClean="0">
                <a:solidFill>
                  <a:srgbClr val="66FF66"/>
                </a:solidFill>
              </a:rPr>
              <a:t>Yorke M and Longden B, 2004, Retention and Student Success in Higher Education, Maidenhead, Open University Press</a:t>
            </a:r>
          </a:p>
          <a:p>
            <a:pPr eaLnBrk="1" hangingPunct="1">
              <a:lnSpc>
                <a:spcPct val="90000"/>
              </a:lnSpc>
            </a:pPr>
            <a:endParaRPr lang="en-GB" sz="2800" smtClean="0">
              <a:solidFill>
                <a:srgbClr val="66FF66"/>
              </a:solidFill>
            </a:endParaRPr>
          </a:p>
          <a:p>
            <a:pPr eaLnBrk="1" hangingPunct="1">
              <a:lnSpc>
                <a:spcPct val="90000"/>
              </a:lnSpc>
            </a:pPr>
            <a:endParaRPr lang="en-GB" sz="2800" smtClean="0">
              <a:solidFill>
                <a:srgbClr val="66FF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130.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8195"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400" b="1" smtClean="0">
                <a:solidFill>
                  <a:srgbClr val="66FF66"/>
                </a:solidFill>
                <a:latin typeface="Calibri" pitchFamily="34" charset="0"/>
                <a:cs typeface="Arial" charset="0"/>
              </a:rPr>
              <a:t>It’s fun at first but easy to feel lost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GB" sz="4000" smtClean="0">
                <a:solidFill>
                  <a:srgbClr val="66FF66"/>
                </a:solidFill>
              </a:rPr>
              <a:t>UK HESA stats advise us that student drop out is likely to be linked with</a:t>
            </a:r>
          </a:p>
        </p:txBody>
      </p:sp>
      <p:sp>
        <p:nvSpPr>
          <p:cNvPr id="9219" name="Rectangle 3"/>
          <p:cNvSpPr>
            <a:spLocks noGrp="1"/>
          </p:cNvSpPr>
          <p:nvPr>
            <p:ph idx="1"/>
          </p:nvPr>
        </p:nvSpPr>
        <p:spPr/>
        <p:txBody>
          <a:bodyPr/>
          <a:lstStyle/>
          <a:p>
            <a:pPr eaLnBrk="1" hangingPunct="1">
              <a:buFont typeface="Arial" charset="0"/>
              <a:buNone/>
            </a:pPr>
            <a:endParaRPr lang="en-GB" smtClean="0">
              <a:solidFill>
                <a:srgbClr val="66FF66"/>
              </a:solidFill>
            </a:endParaRPr>
          </a:p>
          <a:p>
            <a:pPr eaLnBrk="1" hangingPunct="1"/>
            <a:r>
              <a:rPr lang="en-GB" smtClean="0">
                <a:solidFill>
                  <a:srgbClr val="66FF66"/>
                </a:solidFill>
              </a:rPr>
              <a:t>Coming from low-participation neighbourhoods; </a:t>
            </a:r>
          </a:p>
          <a:p>
            <a:pPr eaLnBrk="1" hangingPunct="1"/>
            <a:r>
              <a:rPr lang="en-GB" smtClean="0">
                <a:solidFill>
                  <a:srgbClr val="66FF66"/>
                </a:solidFill>
              </a:rPr>
              <a:t>Being in receipt of Disabled students allowance;</a:t>
            </a:r>
          </a:p>
          <a:p>
            <a:pPr eaLnBrk="1" hangingPunct="1"/>
            <a:r>
              <a:rPr lang="en-GB" smtClean="0">
                <a:solidFill>
                  <a:srgbClr val="66FF66"/>
                </a:solidFill>
              </a:rPr>
              <a:t>Being  mature undergraduate students.</a:t>
            </a:r>
          </a:p>
          <a:p>
            <a:pPr eaLnBrk="1" hangingPunct="1"/>
            <a:endParaRPr lang="en-GB" smtClean="0">
              <a:solidFill>
                <a:srgbClr val="66FF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en-GB" sz="4000" smtClean="0">
                <a:solidFill>
                  <a:srgbClr val="66FF66"/>
                </a:solidFill>
              </a:rPr>
              <a:t>Retention rates also correlate with social class</a:t>
            </a:r>
          </a:p>
        </p:txBody>
      </p:sp>
      <p:sp>
        <p:nvSpPr>
          <p:cNvPr id="10243" name="Rectangle 3"/>
          <p:cNvSpPr>
            <a:spLocks noGrp="1"/>
          </p:cNvSpPr>
          <p:nvPr>
            <p:ph idx="1"/>
          </p:nvPr>
        </p:nvSpPr>
        <p:spPr/>
        <p:txBody>
          <a:bodyPr/>
          <a:lstStyle/>
          <a:p>
            <a:pPr eaLnBrk="1" hangingPunct="1"/>
            <a:r>
              <a:rPr lang="en-GB" smtClean="0">
                <a:solidFill>
                  <a:srgbClr val="66FF66"/>
                </a:solidFill>
              </a:rPr>
              <a:t>There are higher rates of non-completion among students from lower SEGs;</a:t>
            </a:r>
          </a:p>
          <a:p>
            <a:pPr eaLnBrk="1" hangingPunct="1"/>
            <a:r>
              <a:rPr lang="en-GB" smtClean="0">
                <a:solidFill>
                  <a:srgbClr val="66FF66"/>
                </a:solidFill>
              </a:rPr>
              <a:t>Post-1992 universities tend to recruit more students from diverse backgrounds and generally their retention rates are lower;</a:t>
            </a:r>
          </a:p>
          <a:p>
            <a:pPr eaLnBrk="1" hangingPunct="1"/>
            <a:r>
              <a:rPr lang="en-GB" smtClean="0">
                <a:solidFill>
                  <a:srgbClr val="66FF66"/>
                </a:solidFill>
              </a:rPr>
              <a:t>The relationship between entry characteristics and non-completion is very strong.</a:t>
            </a:r>
          </a:p>
          <a:p>
            <a:pPr eaLnBrk="1" hangingPunct="1">
              <a:buFont typeface="Arial" charset="0"/>
              <a:buNone/>
            </a:pPr>
            <a:r>
              <a:rPr lang="en-GB" i="1" smtClean="0">
                <a:solidFill>
                  <a:srgbClr val="66FF66"/>
                </a:solidFill>
              </a:rPr>
              <a:t>Source: HEFCE data cited in Yorke 2004</a:t>
            </a:r>
          </a:p>
          <a:p>
            <a:pPr eaLnBrk="1" hangingPunct="1"/>
            <a:endParaRPr lang="en-GB" smtClean="0">
              <a:solidFill>
                <a:srgbClr val="66FF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en-GB" sz="4000" smtClean="0">
                <a:solidFill>
                  <a:srgbClr val="66FF66"/>
                </a:solidFill>
              </a:rPr>
              <a:t>Social class is linked to the kind of universities students attend</a:t>
            </a:r>
          </a:p>
        </p:txBody>
      </p:sp>
      <p:sp>
        <p:nvSpPr>
          <p:cNvPr id="11267" name="Rectangle 3"/>
          <p:cNvSpPr>
            <a:spLocks noGrp="1"/>
          </p:cNvSpPr>
          <p:nvPr>
            <p:ph idx="1"/>
          </p:nvPr>
        </p:nvSpPr>
        <p:spPr/>
        <p:txBody>
          <a:bodyPr/>
          <a:lstStyle/>
          <a:p>
            <a:pPr eaLnBrk="1" hangingPunct="1"/>
            <a:r>
              <a:rPr lang="en-GB" smtClean="0">
                <a:solidFill>
                  <a:srgbClr val="66FF66"/>
                </a:solidFill>
              </a:rPr>
              <a:t>Elite universities generally recruit students with higher A level scores who are more likely to be from middle-class backgrounds;</a:t>
            </a:r>
          </a:p>
          <a:p>
            <a:pPr eaLnBrk="1" hangingPunct="1"/>
            <a:r>
              <a:rPr lang="en-GB" smtClean="0">
                <a:solidFill>
                  <a:srgbClr val="66FF66"/>
                </a:solidFill>
              </a:rPr>
              <a:t>They recruit fewer mature students, with entry dominated by school-leavers;</a:t>
            </a:r>
          </a:p>
          <a:p>
            <a:pPr eaLnBrk="1" hangingPunct="1"/>
            <a:r>
              <a:rPr lang="en-GB" smtClean="0">
                <a:solidFill>
                  <a:srgbClr val="66FF66"/>
                </a:solidFill>
              </a:rPr>
              <a:t>They have larger endowments and often more substantial and better maintained estates and resources.</a:t>
            </a:r>
          </a:p>
          <a:p>
            <a:pPr eaLnBrk="1" hangingPunct="1"/>
            <a:endParaRPr lang="en-GB" smtClean="0">
              <a:solidFill>
                <a:srgbClr val="66FF66"/>
              </a:solidFill>
            </a:endParaRPr>
          </a:p>
          <a:p>
            <a:pPr eaLnBrk="1" hangingPunct="1"/>
            <a:endParaRPr lang="en-GB" smtClean="0">
              <a:solidFill>
                <a:srgbClr val="66FF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LeedsMet template</Template>
  <TotalTime>0</TotalTime>
  <Words>2660</Words>
  <Application>Microsoft Office PowerPoint</Application>
  <PresentationFormat>On-screen Show (4:3)</PresentationFormat>
  <Paragraphs>201</Paragraphs>
  <Slides>57</Slides>
  <Notes>55</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LeedsMet template</vt:lpstr>
      <vt:lpstr>46_Office Theme</vt:lpstr>
      <vt:lpstr>Cork Institute of Technology Strategies for student engagement and success  15th November2012  </vt:lpstr>
      <vt:lpstr>Students often arrive at university keen and raring to go</vt:lpstr>
      <vt:lpstr>Slide 3</vt:lpstr>
      <vt:lpstr>Slide 4</vt:lpstr>
      <vt:lpstr>Slide 5</vt:lpstr>
      <vt:lpstr>Slide 6</vt:lpstr>
      <vt:lpstr>UK HESA stats advise us that student drop out is likely to be linked with</vt:lpstr>
      <vt:lpstr>Retention rates also correlate with social class</vt:lpstr>
      <vt:lpstr>Social class is linked to the kind of universities students attend</vt:lpstr>
      <vt:lpstr>Students at these universities are likely to possess</vt:lpstr>
      <vt:lpstr>However, it’s worth noting that</vt:lpstr>
      <vt:lpstr>Yorke (1999:53) reported that for full-time and sandwich students, factors which influenced drop out were</vt:lpstr>
      <vt:lpstr>Additionally, withdrawal of failure is more probable when: </vt:lpstr>
      <vt:lpstr>Slide 14</vt:lpstr>
      <vt:lpstr>Poor attendance also correlates with drop out:</vt:lpstr>
      <vt:lpstr>Slide 16</vt:lpstr>
      <vt:lpstr>Slide 17</vt:lpstr>
      <vt:lpstr>Further factors identified by Peelo and Wareham</vt:lpstr>
      <vt:lpstr>Slide 19</vt:lpstr>
      <vt:lpstr>Slide 20</vt:lpstr>
      <vt:lpstr>Slide 21</vt:lpstr>
      <vt:lpstr>Mature students drop out too</vt:lpstr>
      <vt:lpstr>Slide 23</vt:lpstr>
      <vt:lpstr>Slide 24</vt:lpstr>
      <vt:lpstr>Slide 25</vt:lpstr>
      <vt:lpstr>Slide 26</vt:lpstr>
      <vt:lpstr>What can universities do?</vt:lpstr>
      <vt:lpstr>What can HEIs do at a strategic level to minimise failure?</vt:lpstr>
      <vt:lpstr>Other institutional tactics </vt:lpstr>
      <vt:lpstr>Drop out and assessment</vt:lpstr>
      <vt:lpstr>What can HEIs do about assessment? </vt:lpstr>
      <vt:lpstr>Slide 32</vt:lpstr>
      <vt:lpstr>Slide 33</vt:lpstr>
      <vt:lpstr>Slide 34</vt:lpstr>
      <vt:lpstr>Slide 35</vt:lpstr>
      <vt:lpstr>Slide 36</vt:lpstr>
      <vt:lpstr>The uses of computer-assisted formative assessment.</vt:lpstr>
      <vt:lpstr>Slide 38</vt:lpstr>
      <vt:lpstr>Slide 39</vt:lpstr>
      <vt:lpstr>Assessment, confidence and retention</vt:lpstr>
      <vt:lpstr>Students who believe that intelligence is malleable may be more robust</vt:lpstr>
      <vt:lpstr>Slide 42</vt:lpstr>
      <vt:lpstr>Slide 43</vt:lpstr>
      <vt:lpstr>Helping students understand the rules of the game</vt:lpstr>
      <vt:lpstr>Problems associated with reading</vt:lpstr>
      <vt:lpstr>Help students understand what is required with reading </vt:lpstr>
      <vt:lpstr>Slide 47</vt:lpstr>
      <vt:lpstr>Making the most of feedback</vt:lpstr>
      <vt:lpstr>Use formative assessment to help students with writing</vt:lpstr>
      <vt:lpstr>The relationship between part-time work and student success</vt:lpstr>
      <vt:lpstr>Slide 51</vt:lpstr>
      <vt:lpstr>What can we do as individuals?</vt:lpstr>
      <vt:lpstr>Slide 53</vt:lpstr>
      <vt:lpstr>Slide 54</vt:lpstr>
      <vt:lpstr>These and other slides will be available on my website at www.sally-brown.net</vt:lpstr>
      <vt:lpstr>Useful references</vt:lpstr>
      <vt:lpstr>Further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188</cp:revision>
  <cp:lastPrinted>2012-05-10T17:07:59Z</cp:lastPrinted>
  <dcterms:created xsi:type="dcterms:W3CDTF">2007-03-06T12:05:28Z</dcterms:created>
  <dcterms:modified xsi:type="dcterms:W3CDTF">2012-11-14T22:22:26Z</dcterms:modified>
</cp:coreProperties>
</file>