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5" r:id="rId1"/>
  </p:sldMasterIdLst>
  <p:notesMasterIdLst>
    <p:notesMasterId r:id="rId22"/>
  </p:notesMasterIdLst>
  <p:handoutMasterIdLst>
    <p:handoutMasterId r:id="rId23"/>
  </p:handoutMasterIdLst>
  <p:sldIdLst>
    <p:sldId id="261" r:id="rId2"/>
    <p:sldId id="527" r:id="rId3"/>
    <p:sldId id="487" r:id="rId4"/>
    <p:sldId id="489" r:id="rId5"/>
    <p:sldId id="490" r:id="rId6"/>
    <p:sldId id="513" r:id="rId7"/>
    <p:sldId id="514" r:id="rId8"/>
    <p:sldId id="515" r:id="rId9"/>
    <p:sldId id="516" r:id="rId10"/>
    <p:sldId id="517" r:id="rId11"/>
    <p:sldId id="518" r:id="rId12"/>
    <p:sldId id="519" r:id="rId13"/>
    <p:sldId id="520" r:id="rId14"/>
    <p:sldId id="521" r:id="rId15"/>
    <p:sldId id="522" r:id="rId16"/>
    <p:sldId id="430" r:id="rId17"/>
    <p:sldId id="523" r:id="rId18"/>
    <p:sldId id="524" r:id="rId19"/>
    <p:sldId id="525" r:id="rId20"/>
    <p:sldId id="526" r:id="rId2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126" y="-7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9F2D5678-C96E-4EAA-B597-3D2B9F632F0B}" type="slidenum">
              <a:rPr lang="en-US" smtClean="0"/>
              <a:pPr/>
              <a:t>13</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E69E037F-8D68-4550-B9FF-001B19169658}" type="slidenum">
              <a:rPr lang="en-US" smtClean="0"/>
              <a:pPr/>
              <a:t>14</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2838190A-D6B9-42EA-8451-5A541AD5062E}" type="slidenum">
              <a:rPr lang="en-US" smtClean="0"/>
              <a:pPr/>
              <a:t>15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16</a:t>
            </a:fld>
            <a:endParaRPr lang="en-US">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0F3FBAA2-3595-442A-84A7-A3E8C2B66D56}" type="slidenum">
              <a:rPr lang="en-US" smtClean="0"/>
              <a:pPr/>
              <a:t>17</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E24C6067-1F4A-4FE4-B1AC-6BA8058ECC22}" type="slidenum">
              <a:rPr lang="en-US" smtClean="0"/>
              <a:pPr/>
              <a:t>18</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2DB359A1-78F1-4F48-B48B-4EC71DA01EF3}" type="slidenum">
              <a:rPr lang="en-US" smtClean="0"/>
              <a:pPr/>
              <a:t>19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BCAEC7A5-C807-4F12-80AE-E8DD9F32D936}"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28AEFDF1-5CE5-4A37-A790-1C2A74F8F684}"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7077F3EE-64CF-416A-8062-25644946736D}" type="slidenum">
              <a:rPr lang="en-US" smtClean="0"/>
              <a:pPr/>
              <a:t>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C21C2C49-DCCD-4803-983F-2BD6901E8E58}" type="slidenum">
              <a:rPr lang="en-US" smtClean="0"/>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AAE9C586-EB2B-4A2A-97F4-6F134A84C87C}" type="slidenum">
              <a:rPr lang="en-US" smtClean="0"/>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F7D43EB8-8478-4841-A9C5-9F7F3940DAFE}" type="slidenum">
              <a:rPr lang="en-US" smtClean="0"/>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80E62459-7EDB-4B23-A3CA-DB084158521E}" type="slidenum">
              <a:rPr lang="en-US" smtClean="0"/>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A6F4758B-ED6A-4CB7-B7A0-DF065B598FF4}" type="slidenum">
              <a:rPr lang="en-US" smtClean="0"/>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70419F86-61CF-4640-93AE-05D7828789CA}"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1"/>
          </p:nvPr>
        </p:nvSpPr>
        <p:spPr>
          <a:xfrm>
            <a:off x="7585075" y="6400800"/>
            <a:ext cx="1090613" cy="339725"/>
          </a:xfrm>
          <a:prstGeom prst="rect">
            <a:avLst/>
          </a:prstGeom>
        </p:spPr>
        <p:txBody>
          <a:bodyPr/>
          <a:lstStyle>
            <a:lvl1pPr>
              <a:defRPr/>
            </a:lvl1pPr>
          </a:lstStyle>
          <a:p>
            <a:pPr>
              <a:defRPr/>
            </a:pPr>
            <a:fld id="{3DA88DB3-363E-493C-949C-95FCEFC8E7A5}" type="slidenum">
              <a:rPr lang="en-GB" altLang="en-US" smtClean="0"/>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a:prstGeom prst="rect">
            <a:avLst/>
          </a:prstGeo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xfrm flipH="1">
            <a:off x="3851275" y="6292850"/>
            <a:ext cx="73025" cy="358775"/>
          </a:xfrm>
          <a:prstGeom prst="rect">
            <a:avLst/>
          </a:prstGeom>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xfrm>
            <a:off x="5867400" y="6435725"/>
            <a:ext cx="936625" cy="412750"/>
          </a:xfrm>
          <a:prstGeom prst="rect">
            <a:avLst/>
          </a:prstGeom>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dirty="0"/>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GB" smtClean="0"/>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dirty="0"/>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dirty="0"/>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dirty="0"/>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dirty="0"/>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dirty="0"/>
            </a:p>
          </p:txBody>
        </p:sp>
      </p:gr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hf sldNum="0" hdr="0" ftr="0" dt="0"/>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Cork Institute of Technology</a:t>
            </a:r>
            <a:br>
              <a:rPr lang="en-GB" sz="3600" dirty="0" smtClean="0"/>
            </a:br>
            <a:r>
              <a:rPr lang="en-GB" sz="3600" dirty="0" smtClean="0"/>
              <a:t>Using smarter feedback to improve student engagement and retention</a:t>
            </a:r>
            <a:r>
              <a:rPr lang="en-GB" sz="3600" dirty="0" smtClean="0"/>
              <a:t/>
            </a:r>
            <a:br>
              <a:rPr lang="en-GB" sz="3600" dirty="0" smtClean="0"/>
            </a:br>
            <a:r>
              <a:rPr lang="en-GB" sz="1800" dirty="0" smtClean="0"/>
              <a:t>15</a:t>
            </a:r>
            <a:r>
              <a:rPr lang="en-GB" sz="1800" baseline="30000" dirty="0" smtClean="0"/>
              <a:t>th</a:t>
            </a:r>
            <a:r>
              <a:rPr lang="en-GB" sz="1800" dirty="0" smtClean="0"/>
              <a:t> November2012 </a:t>
            </a:r>
            <a:br>
              <a:rPr lang="en-GB" sz="1800" dirty="0" smtClean="0"/>
            </a:br>
            <a:endParaRPr lang="en-GB" sz="1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Students benefit if we can make feedback timely</a:t>
            </a:r>
          </a:p>
        </p:txBody>
      </p:sp>
      <p:sp>
        <p:nvSpPr>
          <p:cNvPr id="44035" name="Rectangle 3"/>
          <p:cNvSpPr>
            <a:spLocks noGrp="1" noChangeArrowheads="1"/>
          </p:cNvSpPr>
          <p:nvPr>
            <p:ph idx="1"/>
          </p:nvPr>
        </p:nvSpPr>
        <p:spPr/>
        <p:txBody>
          <a:bodyPr/>
          <a:lstStyle/>
          <a:p>
            <a:pPr eaLnBrk="1" hangingPunct="1">
              <a:lnSpc>
                <a:spcPct val="80000"/>
              </a:lnSpc>
            </a:pPr>
            <a:r>
              <a:rPr lang="en-GB" sz="2800" dirty="0" smtClean="0"/>
              <a:t>Aim to get feedback on work back to students very quickly, while they still care and while there is till time for them to do something with it. </a:t>
            </a:r>
          </a:p>
          <a:p>
            <a:pPr eaLnBrk="1" hangingPunct="1">
              <a:lnSpc>
                <a:spcPct val="80000"/>
              </a:lnSpc>
            </a:pPr>
            <a:r>
              <a:rPr lang="en-GB" sz="2800" dirty="0" smtClean="0"/>
              <a:t>The longer students have to wait to get work back, especially if they have moved into another semester by the time they receive their returned scripts, the less likely it is that they will do something constructive with lecturer’s hard-written comments</a:t>
            </a:r>
            <a:r>
              <a:rPr lang="en-GB" sz="2800" dirty="0" smtClean="0"/>
              <a:t>.</a:t>
            </a:r>
          </a:p>
          <a:p>
            <a:pPr eaLnBrk="1" hangingPunct="1">
              <a:lnSpc>
                <a:spcPct val="80000"/>
              </a:lnSpc>
            </a:pPr>
            <a:r>
              <a:rPr lang="en-GB" sz="2800" dirty="0" smtClean="0"/>
              <a:t>Research shows that timely feedback is closely linked to student engagement and retention.</a:t>
            </a:r>
            <a:endParaRPr lang="en-GB" sz="2800" dirty="0" smtClean="0"/>
          </a:p>
          <a:p>
            <a:pPr eaLnBrk="1" hangingPunct="1"/>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507413" cy="1143000"/>
          </a:xfrm>
        </p:spPr>
        <p:txBody>
          <a:bodyPr/>
          <a:lstStyle/>
          <a:p>
            <a:pPr eaLnBrk="1" hangingPunct="1"/>
            <a:r>
              <a:rPr lang="en-GB" smtClean="0"/>
              <a:t>Can we provide opportunities for multiple assessment?</a:t>
            </a:r>
          </a:p>
        </p:txBody>
      </p:sp>
      <p:sp>
        <p:nvSpPr>
          <p:cNvPr id="45059" name="Rectangle 3"/>
          <p:cNvSpPr>
            <a:spLocks noGrp="1" noChangeArrowheads="1"/>
          </p:cNvSpPr>
          <p:nvPr>
            <p:ph idx="1"/>
          </p:nvPr>
        </p:nvSpPr>
        <p:spPr>
          <a:xfrm>
            <a:off x="457200" y="1357313"/>
            <a:ext cx="8229600" cy="4951412"/>
          </a:xfrm>
        </p:spPr>
        <p:txBody>
          <a:bodyPr/>
          <a:lstStyle/>
          <a:p>
            <a:pPr eaLnBrk="1" hangingPunct="1"/>
            <a:r>
              <a:rPr lang="en-GB" sz="2800" smtClean="0"/>
              <a:t>Consider allowing resubmissions of work as part of a planned programme;</a:t>
            </a:r>
          </a:p>
          <a:p>
            <a:pPr eaLnBrk="1" hangingPunct="1"/>
            <a:r>
              <a:rPr lang="en-GB" sz="2800" smtClean="0"/>
              <a:t>Students often feel they could do better once they have seen the formative feedback and would like the chance to have another go; </a:t>
            </a:r>
          </a:p>
          <a:p>
            <a:pPr eaLnBrk="1" hangingPunct="1"/>
            <a:r>
              <a:rPr lang="en-GB" sz="2800" smtClean="0"/>
              <a:t>Particularly at the early stages of a programme, we can consider offering them the chance to use formative feedback productively; </a:t>
            </a:r>
          </a:p>
          <a:p>
            <a:pPr eaLnBrk="1" hangingPunct="1"/>
            <a:r>
              <a:rPr lang="en-GB" sz="2800" smtClean="0"/>
              <a:t>Feedback often involves a change of orientation, not just the remediation of errors.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6083" name="Rectangle 3"/>
          <p:cNvSpPr>
            <a:spLocks noGrp="1" noChangeArrowheads="1"/>
          </p:cNvSpPr>
          <p:nvPr>
            <p:ph idx="1"/>
          </p:nvPr>
        </p:nvSpPr>
        <p:spPr>
          <a:xfrm>
            <a:off x="457200" y="1357313"/>
            <a:ext cx="8229600" cy="5024437"/>
          </a:xfrm>
        </p:spPr>
        <p:txBody>
          <a:bodyPr/>
          <a:lstStyle/>
          <a:p>
            <a:pPr marL="609600" indent="-609600" eaLnBrk="1" hangingPunct="1"/>
            <a:r>
              <a:rPr lang="en-GB" smtClean="0"/>
              <a:t>Investigate how learning can be advanced in small steps using a ‘scaffolding’ approach;</a:t>
            </a:r>
          </a:p>
          <a:p>
            <a:pPr marL="609600" indent="-609600" eaLnBrk="1" hangingPunct="1"/>
            <a:r>
              <a:rPr lang="en-GB" smtClean="0"/>
              <a:t>Provide lots of support in the early stages when students don’t understand the ‘rules of the game’ and may lack confidence;</a:t>
            </a:r>
          </a:p>
          <a:p>
            <a:pPr marL="609600" indent="-609600" eaLnBrk="1" hangingPunct="1"/>
            <a:r>
              <a:rPr lang="en-GB" smtClean="0"/>
              <a:t>This can then be progressively removed as students become more confident in their own abilities.</a:t>
            </a:r>
          </a:p>
          <a:p>
            <a:pPr marL="609600" indent="-609600" eaLnBrk="1" hangingPunct="1"/>
            <a:endParaRPr lang="en-GB"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7107" name="Rectangle 3"/>
          <p:cNvSpPr>
            <a:spLocks noGrp="1" noChangeArrowheads="1"/>
          </p:cNvSpPr>
          <p:nvPr>
            <p:ph idx="1"/>
          </p:nvPr>
        </p:nvSpPr>
        <p:spPr/>
        <p:txBody>
          <a:bodyPr/>
          <a:lstStyle/>
          <a:p>
            <a:pPr marL="609600" indent="-609600" eaLnBrk="1" hangingPunct="1"/>
            <a:r>
              <a:rPr lang="en-GB" sz="2800" smtClean="0"/>
              <a:t>Avoid destructive criticism of the person rather than the work being assessed.</a:t>
            </a:r>
          </a:p>
          <a:p>
            <a:pPr marL="609600" indent="-609600" eaLnBrk="1" hangingPunct="1"/>
            <a:r>
              <a:rPr lang="en-GB" sz="2800" smtClean="0"/>
              <a:t>Try not to use language that is judgmental to the point of leaving students nowhere to go.</a:t>
            </a:r>
          </a:p>
          <a:p>
            <a:pPr marL="609600" indent="-609600" eaLnBrk="1" hangingPunct="1"/>
            <a:r>
              <a:rPr lang="en-GB" sz="2800" smtClean="0"/>
              <a:t>Words like “appalling”, “disastrous” and “incompetent” give students no room to manoeuvre.</a:t>
            </a:r>
          </a:p>
          <a:p>
            <a:pPr marL="609600" indent="-609600" eaLnBrk="1" hangingPunct="1"/>
            <a:r>
              <a:rPr lang="en-GB" sz="2800" smtClean="0"/>
              <a:t>However, words like ”incomparable” and “unimprovable” don’t help outstanding students to develop ipsatively either.</a:t>
            </a:r>
          </a:p>
          <a:p>
            <a:pPr marL="609600" indent="-609600" eaLnBrk="1" hangingPunct="1"/>
            <a:endParaRPr lang="en-GB" sz="2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smtClean="0"/>
              <a:t>Play fair by giving feedback to students with diverse abilities</a:t>
            </a:r>
          </a:p>
        </p:txBody>
      </p:sp>
      <p:sp>
        <p:nvSpPr>
          <p:cNvPr id="48131" name="Rectangle 3"/>
          <p:cNvSpPr>
            <a:spLocks noGrp="1" noChangeArrowheads="1"/>
          </p:cNvSpPr>
          <p:nvPr>
            <p:ph idx="1"/>
          </p:nvPr>
        </p:nvSpPr>
        <p:spPr>
          <a:xfrm>
            <a:off x="179388" y="1484313"/>
            <a:ext cx="8785225" cy="4897437"/>
          </a:xfrm>
        </p:spPr>
        <p:txBody>
          <a:bodyPr/>
          <a:lstStyle/>
          <a:p>
            <a:pPr eaLnBrk="1" hangingPunct="1">
              <a:lnSpc>
                <a:spcPct val="80000"/>
              </a:lnSpc>
            </a:pPr>
            <a:r>
              <a:rPr lang="en-GB" sz="2800" smtClean="0"/>
              <a:t>Students at the top end of the ability range sometimes feel short changed by minimal feedback;</a:t>
            </a:r>
          </a:p>
          <a:p>
            <a:pPr eaLnBrk="1" hangingPunct="1">
              <a:lnSpc>
                <a:spcPct val="80000"/>
              </a:lnSpc>
            </a:pPr>
            <a:r>
              <a:rPr lang="en-GB" sz="2800" smtClean="0"/>
              <a:t>Students with many weaknesses easily become dispirited if there is too much negative feedback;</a:t>
            </a:r>
          </a:p>
          <a:p>
            <a:pPr eaLnBrk="1" hangingPunct="1">
              <a:lnSpc>
                <a:spcPct val="80000"/>
              </a:lnSpc>
            </a:pPr>
            <a:r>
              <a:rPr lang="en-GB" sz="2800" smtClean="0"/>
              <a:t>Consider giving an </a:t>
            </a:r>
            <a:r>
              <a:rPr lang="en-GB" sz="2800" i="1" smtClean="0"/>
              <a:t>assessment sandwich. </a:t>
            </a:r>
            <a:r>
              <a:rPr lang="en-GB" sz="2800" smtClean="0"/>
              <a:t>Start with something positive, go into the detailed critique and find something nice to say at the end (to motivate them to keep reading!);</a:t>
            </a:r>
          </a:p>
          <a:p>
            <a:pPr eaLnBrk="1" hangingPunct="1">
              <a:lnSpc>
                <a:spcPct val="80000"/>
              </a:lnSpc>
            </a:pPr>
            <a:r>
              <a:rPr lang="en-GB" sz="2800" smtClean="0"/>
              <a:t>Explore ways to incentivise reading of feedback;</a:t>
            </a:r>
          </a:p>
          <a:p>
            <a:pPr eaLnBrk="1" hangingPunct="1">
              <a:lnSpc>
                <a:spcPct val="80000"/>
              </a:lnSpc>
            </a:pPr>
            <a:r>
              <a:rPr lang="en-GB" sz="2800" smtClean="0"/>
              <a:t>Consider which medium to use for students with disabilities (e.g. don’t use bad handwriting for those with visual impairments or dyslexia!).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t>Conclusions</a:t>
            </a:r>
            <a:endParaRPr lang="en-US" smtClean="0"/>
          </a:p>
        </p:txBody>
      </p:sp>
      <p:sp>
        <p:nvSpPr>
          <p:cNvPr id="49155" name="Content Placeholder 2"/>
          <p:cNvSpPr>
            <a:spLocks noGrp="1"/>
          </p:cNvSpPr>
          <p:nvPr>
            <p:ph idx="1"/>
          </p:nvPr>
        </p:nvSpPr>
        <p:spPr/>
        <p:txBody>
          <a:bodyPr/>
          <a:lstStyle/>
          <a:p>
            <a:pPr eaLnBrk="1" hangingPunct="1"/>
            <a:r>
              <a:rPr lang="en-GB" dirty="0" smtClean="0"/>
              <a:t>Good assessment and timely formative feedback impact positively on </a:t>
            </a:r>
            <a:r>
              <a:rPr lang="en-GB" dirty="0" smtClean="0"/>
              <a:t>student </a:t>
            </a:r>
            <a:r>
              <a:rPr lang="en-GB" dirty="0" smtClean="0"/>
              <a:t>engagement and retention:</a:t>
            </a:r>
          </a:p>
          <a:p>
            <a:pPr eaLnBrk="1" hangingPunct="1"/>
            <a:r>
              <a:rPr lang="en-GB" dirty="0" smtClean="0"/>
              <a:t>W</a:t>
            </a:r>
            <a:r>
              <a:rPr lang="en-GB" dirty="0" smtClean="0"/>
              <a:t>e </a:t>
            </a:r>
            <a:r>
              <a:rPr lang="en-GB" dirty="0" smtClean="0"/>
              <a:t>need to </a:t>
            </a:r>
            <a:r>
              <a:rPr lang="en-GB" dirty="0" smtClean="0"/>
              <a:t>reengineer the curriculum to do </a:t>
            </a:r>
            <a:r>
              <a:rPr lang="en-GB" dirty="0" smtClean="0"/>
              <a:t>this, taking account of new contexts, new technologies and new opportunities;</a:t>
            </a:r>
          </a:p>
          <a:p>
            <a:pPr eaLnBrk="1" hangingPunct="1"/>
            <a:r>
              <a:rPr lang="en-GB" dirty="0" smtClean="0"/>
              <a:t>Deployment, scheduling  and timetabling will need rethinking too to </a:t>
            </a:r>
            <a:r>
              <a:rPr lang="en-GB" dirty="0" smtClean="0"/>
              <a:t>enhance student learning, progression and success.</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50179" name="Rectangle 3"/>
          <p:cNvSpPr>
            <a:spLocks noGrp="1" noChangeArrowheads="1"/>
          </p:cNvSpPr>
          <p:nvPr>
            <p:ph idx="1"/>
          </p:nvPr>
        </p:nvSpPr>
        <p:spPr>
          <a:xfrm>
            <a:off x="250825" y="1285875"/>
            <a:ext cx="8713788" cy="5238750"/>
          </a:xfrm>
        </p:spPr>
        <p:txBody>
          <a:bodyPr/>
          <a:lstStyle/>
          <a:p>
            <a:pPr eaLnBrk="1" hangingPunct="1">
              <a:lnSpc>
                <a:spcPct val="90000"/>
              </a:lnSpc>
            </a:pPr>
            <a:r>
              <a:rPr lang="en-GB" sz="2000" smtClean="0"/>
              <a:t>Biggs J (2003) Teaching for Quality Learning at University (Maidenhead: SRHE &amp; Open University Press)</a:t>
            </a:r>
          </a:p>
          <a:p>
            <a:pPr eaLnBrk="1" hangingPunct="1">
              <a:lnSpc>
                <a:spcPct val="90000"/>
              </a:lnSpc>
            </a:pPr>
            <a:r>
              <a:rPr lang="en-GB" sz="2000" smtClean="0"/>
              <a:t>Bowl, M (2003) </a:t>
            </a:r>
            <a:r>
              <a:rPr lang="en-GB" sz="2000" i="1" smtClean="0"/>
              <a:t>Non-traditional entrants to higher education ‘they talk about people like me’</a:t>
            </a:r>
            <a:r>
              <a:rPr lang="en-GB" sz="2000" smtClean="0"/>
              <a:t> Stoke on Trent, UK, Trentham Books</a:t>
            </a:r>
          </a:p>
          <a:p>
            <a:pPr eaLnBrk="1" hangingPunct="1">
              <a:lnSpc>
                <a:spcPct val="90000"/>
              </a:lnSpc>
            </a:pPr>
            <a:r>
              <a:rPr lang="en-GB" sz="2000" smtClean="0">
                <a:cs typeface="Times New Roman" pitchFamily="18" charset="0"/>
              </a:rPr>
              <a:t>Brown, S. Rust, C &amp; Gibbs, G (1994) </a:t>
            </a:r>
            <a:r>
              <a:rPr lang="en-GB" sz="2000" i="1" smtClean="0">
                <a:cs typeface="Times New Roman" pitchFamily="18" charset="0"/>
              </a:rPr>
              <a:t>Strategies for Diversifying Assessment</a:t>
            </a:r>
            <a:r>
              <a:rPr lang="en-GB" sz="2000" smtClean="0">
                <a:cs typeface="Times New Roman" pitchFamily="18" charset="0"/>
              </a:rPr>
              <a:t> Oxford Centre for Staff Development. </a:t>
            </a:r>
          </a:p>
          <a:p>
            <a:pPr eaLnBrk="1" hangingPunct="1">
              <a:lnSpc>
                <a:spcPct val="90000"/>
              </a:lnSpc>
            </a:pPr>
            <a:r>
              <a:rPr lang="en-GB" sz="2000" smtClean="0"/>
              <a:t>Boud, D. (1995) </a:t>
            </a:r>
            <a:r>
              <a:rPr lang="en-GB" sz="2000" i="1" smtClean="0"/>
              <a:t>Enhancing learning through self-assessment</a:t>
            </a:r>
            <a:r>
              <a:rPr lang="en-GB" sz="2000" smtClean="0"/>
              <a:t> London: Routledge.</a:t>
            </a:r>
          </a:p>
          <a:p>
            <a:pPr eaLnBrk="1" hangingPunct="1">
              <a:lnSpc>
                <a:spcPct val="90000"/>
              </a:lnSpc>
            </a:pPr>
            <a:r>
              <a:rPr lang="en-GB" sz="2000" smtClean="0"/>
              <a:t>Brown, G. with Bull, J. and Pendlebury, M. (1997) </a:t>
            </a:r>
            <a:r>
              <a:rPr lang="en-GB" sz="2000" i="1" smtClean="0"/>
              <a:t>Assessing Student Learning in Higher Education</a:t>
            </a:r>
            <a:r>
              <a:rPr lang="en-GB" sz="2000" smtClean="0"/>
              <a:t> London: Routledge.</a:t>
            </a:r>
          </a:p>
          <a:p>
            <a:pPr eaLnBrk="1" hangingPunct="1">
              <a:lnSpc>
                <a:spcPct val="90000"/>
              </a:lnSpc>
            </a:pPr>
            <a:r>
              <a:rPr lang="en-GB" sz="2000" smtClean="0"/>
              <a:t>Brown, S. and Glasner, A. (ed.) (1999) </a:t>
            </a:r>
            <a:r>
              <a:rPr lang="en-GB" sz="2000" i="1" smtClean="0"/>
              <a:t>Assessment Matters in Higher Education, Choosing and Using Diverse Approaches,</a:t>
            </a:r>
            <a:r>
              <a:rPr lang="en-GB" sz="2000" smtClean="0"/>
              <a:t> Maidenhead: Open University Press.</a:t>
            </a:r>
          </a:p>
          <a:p>
            <a:pPr eaLnBrk="1" hangingPunct="1">
              <a:lnSpc>
                <a:spcPct val="90000"/>
              </a:lnSpc>
            </a:pPr>
            <a:r>
              <a:rPr lang="en-GB" sz="2000" smtClean="0"/>
              <a:t>Brown, S. and Knight, P. (1994) </a:t>
            </a:r>
            <a:r>
              <a:rPr lang="en-GB" sz="2000" i="1" smtClean="0"/>
              <a:t>Assessing Learners in Higher Education,</a:t>
            </a:r>
            <a:r>
              <a:rPr lang="en-GB" sz="2000" smtClean="0"/>
              <a:t> London: Kogan Page.</a:t>
            </a:r>
            <a:endParaRPr lang="en-US" sz="2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51203" name="Rectangle 3"/>
          <p:cNvSpPr>
            <a:spLocks noGrp="1" noChangeArrowheads="1"/>
          </p:cNvSpPr>
          <p:nvPr>
            <p:ph idx="1"/>
          </p:nvPr>
        </p:nvSpPr>
        <p:spPr>
          <a:xfrm>
            <a:off x="468313" y="1268413"/>
            <a:ext cx="8229600" cy="4933950"/>
          </a:xfrm>
        </p:spPr>
        <p:txBody>
          <a:bodyPr/>
          <a:lstStyle/>
          <a:p>
            <a:pPr eaLnBrk="1" hangingPunct="1">
              <a:lnSpc>
                <a:spcPct val="90000"/>
              </a:lnSpc>
            </a:pPr>
            <a:r>
              <a:rPr lang="en-US" sz="2000" smtClean="0"/>
              <a:t>Brown, S., Race, P. and Bull, J. (eds.) (1999) </a:t>
            </a:r>
            <a:r>
              <a:rPr lang="en-US" sz="2000" i="1" smtClean="0"/>
              <a:t>Computer </a:t>
            </a:r>
            <a:r>
              <a:rPr lang="en-GB" sz="2000" i="1" smtClean="0"/>
              <a:t>Assisted Assessment in Higher Education</a:t>
            </a:r>
            <a:r>
              <a:rPr lang="en-US" sz="2000" smtClean="0"/>
              <a:t> London: Routledge.</a:t>
            </a:r>
          </a:p>
          <a:p>
            <a:pPr eaLnBrk="1" hangingPunct="1">
              <a:lnSpc>
                <a:spcPct val="90000"/>
              </a:lnSpc>
            </a:pPr>
            <a:r>
              <a:rPr lang="en-GB" sz="2000" smtClean="0"/>
              <a:t>Carroll J and Ryan J (2005) </a:t>
            </a:r>
            <a:r>
              <a:rPr lang="en-GB" sz="2000" i="1" smtClean="0"/>
              <a:t>Teaching International students: improving learning for all</a:t>
            </a:r>
            <a:r>
              <a:rPr lang="en-GB" sz="2000" smtClean="0"/>
              <a:t> Routledge SEDA series</a:t>
            </a:r>
          </a:p>
          <a:p>
            <a:pPr eaLnBrk="1" hangingPunct="1">
              <a:lnSpc>
                <a:spcPct val="90000"/>
              </a:lnSpc>
            </a:pPr>
            <a:r>
              <a:rPr lang="en-GB" sz="2000" smtClean="0"/>
              <a:t>Falchikov, N (2004) </a:t>
            </a:r>
            <a:r>
              <a:rPr lang="en-GB" sz="2000" i="1" smtClean="0"/>
              <a:t>Improving Assessment through Student Involvement: Practical Solutions for Aiding Learning in Higher and Further Education,</a:t>
            </a:r>
            <a:r>
              <a:rPr lang="en-GB" sz="2000" smtClean="0"/>
              <a:t> London: Routledge.</a:t>
            </a:r>
          </a:p>
          <a:p>
            <a:pPr eaLnBrk="1" hangingPunct="1">
              <a:lnSpc>
                <a:spcPct val="90000"/>
              </a:lnSpc>
            </a:pPr>
            <a:r>
              <a:rPr lang="en-GB" sz="2000" smtClean="0"/>
              <a:t>Gibbs, G (1999) </a:t>
            </a:r>
            <a:r>
              <a:rPr lang="en-GB" sz="2000" i="1" smtClean="0"/>
              <a:t>Using assessment strategically to change the way students learn</a:t>
            </a:r>
            <a:r>
              <a:rPr lang="en-GB" sz="2000" smtClean="0"/>
              <a:t>, In Brown S. &amp; Glasner, A. (eds.), </a:t>
            </a:r>
            <a:r>
              <a:rPr lang="en-GB" sz="2000" i="1" smtClean="0"/>
              <a:t>Assessment Matters in Higher Education: Choosing and Using Diverse Approaches</a:t>
            </a:r>
            <a:r>
              <a:rPr lang="en-GB" sz="2000" smtClean="0"/>
              <a:t> Maidenhead: SRHE/Open University Press.</a:t>
            </a:r>
          </a:p>
          <a:p>
            <a:pPr eaLnBrk="1" hangingPunct="1">
              <a:lnSpc>
                <a:spcPct val="90000"/>
              </a:lnSpc>
            </a:pPr>
            <a:r>
              <a:rPr lang="en-GB" sz="2000" smtClean="0"/>
              <a:t>Kneale, P. E. (1997) </a:t>
            </a:r>
            <a:r>
              <a:rPr lang="en-GB" sz="2000" i="1" smtClean="0"/>
              <a:t>The rise of the "strategic student": how can we adapt to cope?</a:t>
            </a:r>
            <a:r>
              <a:rPr lang="en-GB" sz="2000" smtClean="0"/>
              <a:t> in Armstrong, S., Thompson, G. and Brown, S. (eds) </a:t>
            </a:r>
            <a:r>
              <a:rPr lang="en-GB" sz="2000" i="1" smtClean="0"/>
              <a:t>Facing up to Radical Changes in Universities and Colleges,</a:t>
            </a:r>
            <a:r>
              <a:rPr lang="en-GB" sz="2000" smtClean="0"/>
              <a:t> 119-139 London: Kogan Page.</a:t>
            </a:r>
          </a:p>
          <a:p>
            <a:pPr eaLnBrk="1" hangingPunct="1">
              <a:lnSpc>
                <a:spcPct val="90000"/>
              </a:lnSpc>
            </a:pPr>
            <a:endParaRPr lang="en-GB" sz="2000" smtClean="0"/>
          </a:p>
          <a:p>
            <a:pPr eaLnBrk="1" hangingPunct="1">
              <a:lnSpc>
                <a:spcPct val="90000"/>
              </a:lnSpc>
            </a:pPr>
            <a:endParaRPr lang="en-GB" sz="20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0350"/>
            <a:ext cx="7543800" cy="720725"/>
          </a:xfrm>
        </p:spPr>
        <p:txBody>
          <a:bodyPr/>
          <a:lstStyle/>
          <a:p>
            <a:pPr eaLnBrk="1" hangingPunct="1"/>
            <a:r>
              <a:rPr lang="en-GB" smtClean="0"/>
              <a:t>Useful references 3</a:t>
            </a:r>
          </a:p>
        </p:txBody>
      </p:sp>
      <p:sp>
        <p:nvSpPr>
          <p:cNvPr id="52227" name="Rectangle 3"/>
          <p:cNvSpPr>
            <a:spLocks noGrp="1" noChangeArrowheads="1"/>
          </p:cNvSpPr>
          <p:nvPr>
            <p:ph idx="1"/>
          </p:nvPr>
        </p:nvSpPr>
        <p:spPr>
          <a:xfrm>
            <a:off x="323850" y="1196975"/>
            <a:ext cx="8569325" cy="5184775"/>
          </a:xfrm>
        </p:spPr>
        <p:txBody>
          <a:bodyPr/>
          <a:lstStyle/>
          <a:p>
            <a:pPr eaLnBrk="1" hangingPunct="1">
              <a:lnSpc>
                <a:spcPct val="80000"/>
              </a:lnSpc>
            </a:pPr>
            <a:r>
              <a:rPr lang="en-GB" sz="2000" smtClean="0"/>
              <a:t>Knight, P. and Yorke, M. (2003) </a:t>
            </a:r>
            <a:r>
              <a:rPr lang="en-GB" sz="2000" i="1" smtClean="0"/>
              <a:t>Assessment, learning and employability</a:t>
            </a:r>
            <a:r>
              <a:rPr lang="en-GB" sz="2000" smtClean="0"/>
              <a:t> Maidenhead, UK: SRHE/Open University Press.</a:t>
            </a:r>
          </a:p>
          <a:p>
            <a:pPr eaLnBrk="1" hangingPunct="1">
              <a:lnSpc>
                <a:spcPct val="80000"/>
              </a:lnSpc>
            </a:pPr>
            <a:r>
              <a:rPr lang="en-GB" sz="1800" smtClean="0"/>
              <a:t>McDowell E &amp; Brown S 1998 Assessing students: cheating and plagiarism, Red Guide 10/11 University of Northumbria, Newcastle</a:t>
            </a:r>
            <a:endParaRPr lang="en-US" sz="1800" smtClean="0"/>
          </a:p>
          <a:p>
            <a:pPr eaLnBrk="1" hangingPunct="1">
              <a:lnSpc>
                <a:spcPct val="80000"/>
              </a:lnSpc>
            </a:pPr>
            <a:r>
              <a:rPr lang="en-GB" sz="2000" smtClean="0"/>
              <a:t>Mentkowski, M. and associates (2000) p.82 </a:t>
            </a:r>
            <a:r>
              <a:rPr lang="en-GB" sz="2000" i="1" smtClean="0"/>
              <a:t>Learning that lasts: integrating learning development and performance in college and beyond</a:t>
            </a:r>
            <a:r>
              <a:rPr lang="en-GB" sz="2000" smtClean="0"/>
              <a:t> San Francisco: Jossey-Bass.</a:t>
            </a:r>
          </a:p>
          <a:p>
            <a:pPr>
              <a:lnSpc>
                <a:spcPct val="80000"/>
              </a:lnSpc>
            </a:pPr>
            <a:r>
              <a:rPr lang="en-GB" sz="2100" smtClean="0">
                <a:solidFill>
                  <a:srgbClr val="000000"/>
                </a:solidFill>
              </a:rPr>
              <a:t>Nicol, D J and Macfarlane-Dick:  Formative assessment and self-regulated learning: A model</a:t>
            </a:r>
            <a:r>
              <a:rPr lang="en-GB" sz="2100" b="1" smtClean="0">
                <a:solidFill>
                  <a:srgbClr val="000000"/>
                </a:solidFill>
              </a:rPr>
              <a:t> </a:t>
            </a:r>
            <a:r>
              <a:rPr lang="en-GB" sz="2100" smtClean="0">
                <a:solidFill>
                  <a:srgbClr val="000000"/>
                </a:solidFill>
              </a:rPr>
              <a:t>and seven principles of good feedback practice.</a:t>
            </a:r>
            <a:r>
              <a:rPr lang="en-GB" sz="2100" b="1" smtClean="0">
                <a:solidFill>
                  <a:srgbClr val="000000"/>
                </a:solidFill>
              </a:rPr>
              <a:t>  </a:t>
            </a:r>
            <a:r>
              <a:rPr lang="en-GB" sz="2100" smtClean="0">
                <a:solidFill>
                  <a:srgbClr val="000000"/>
                </a:solidFill>
              </a:rPr>
              <a:t>Studies in Higher Education (2006), Vol 31(2), 199-218</a:t>
            </a:r>
            <a:endParaRPr lang="en-GB" sz="2000" smtClean="0"/>
          </a:p>
          <a:p>
            <a:pPr eaLnBrk="1" hangingPunct="1">
              <a:lnSpc>
                <a:spcPct val="80000"/>
              </a:lnSpc>
            </a:pPr>
            <a:r>
              <a:rPr lang="en-GB" sz="2000" smtClean="0"/>
              <a:t>Peelo, M and Wareham, T (eds) (2002) </a:t>
            </a:r>
            <a:r>
              <a:rPr lang="en-GB" sz="2000" i="1" smtClean="0"/>
              <a:t>Failing Students in higher education</a:t>
            </a:r>
            <a:r>
              <a:rPr lang="en-GB" sz="2000" smtClean="0"/>
              <a:t> Buckingham, UK, SRHE/Open University Press.</a:t>
            </a:r>
          </a:p>
          <a:p>
            <a:pPr eaLnBrk="1" hangingPunct="1">
              <a:lnSpc>
                <a:spcPct val="80000"/>
              </a:lnSpc>
            </a:pPr>
            <a:r>
              <a:rPr lang="en-GB" sz="2000" smtClean="0"/>
              <a:t>Sadler, D R (1989) Formative assessment and the design of instructional systems </a:t>
            </a:r>
            <a:r>
              <a:rPr lang="en-GB" sz="2000" i="1" smtClean="0"/>
              <a:t>Instructional Science </a:t>
            </a:r>
            <a:r>
              <a:rPr lang="en-GB" sz="2000" smtClean="0"/>
              <a:t>18, 119-144.</a:t>
            </a:r>
          </a:p>
          <a:p>
            <a:pPr eaLnBrk="1" hangingPunct="1">
              <a:lnSpc>
                <a:spcPct val="80000"/>
              </a:lnSpc>
            </a:pPr>
            <a:r>
              <a:rPr lang="en-GB" sz="2000" smtClean="0"/>
              <a:t>Sadler, D R (1998) Formative assessment: revisiting the territory </a:t>
            </a:r>
            <a:r>
              <a:rPr lang="en-GB" sz="2000" i="1" smtClean="0"/>
              <a:t>Assessment in Education: Principles, Policy and Practice </a:t>
            </a:r>
            <a:r>
              <a:rPr lang="en-GB" sz="2000" smtClean="0"/>
              <a:t>5, 77-84</a:t>
            </a:r>
          </a:p>
          <a:p>
            <a:pPr eaLnBrk="1" hangingPunct="1">
              <a:lnSpc>
                <a:spcPct val="80000"/>
              </a:lnSpc>
            </a:pPr>
            <a:r>
              <a:rPr lang="en-GB" sz="2000" smtClean="0"/>
              <a:t>Pickford, R. and Brown, S. (2006) </a:t>
            </a:r>
            <a:r>
              <a:rPr lang="en-GB" sz="2000" i="1" smtClean="0"/>
              <a:t>Assessing skills and practice</a:t>
            </a:r>
            <a:r>
              <a:rPr lang="en-GB" sz="2000" smtClean="0"/>
              <a:t> London: Routledge.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The importance of assessment and feedback</a:t>
            </a:r>
            <a:endParaRPr lang="en-GB" dirty="0"/>
          </a:p>
        </p:txBody>
      </p:sp>
      <p:sp>
        <p:nvSpPr>
          <p:cNvPr id="8" name="Content Placeholder 7"/>
          <p:cNvSpPr>
            <a:spLocks noGrp="1"/>
          </p:cNvSpPr>
          <p:nvPr>
            <p:ph idx="1"/>
          </p:nvPr>
        </p:nvSpPr>
        <p:spPr/>
        <p:txBody>
          <a:bodyPr/>
          <a:lstStyle/>
          <a:p>
            <a:r>
              <a:rPr lang="en-GB" dirty="0" smtClean="0"/>
              <a:t>John Cowan says that assessment is the engine that drives learning;</a:t>
            </a:r>
          </a:p>
          <a:p>
            <a:r>
              <a:rPr lang="en-GB" dirty="0" smtClean="0"/>
              <a:t>I add that feedback is the lubricating oil that makes assessment really work;</a:t>
            </a:r>
          </a:p>
          <a:p>
            <a:r>
              <a:rPr lang="en-GB" dirty="0" smtClean="0"/>
              <a:t>Assessment and feedback are the key elements of student engagement that significantly impact on student engagement and retention;</a:t>
            </a:r>
          </a:p>
          <a:p>
            <a:r>
              <a:rPr lang="en-GB" dirty="0" smtClean="0"/>
              <a:t>To maximise retention and achievement we need to rethink how we assess and give feedback to students.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p:spPr>
        <p:txBody>
          <a:bodyPr/>
          <a:lstStyle/>
          <a:p>
            <a:pPr eaLnBrk="1" hangingPunct="1"/>
            <a:r>
              <a:rPr lang="en-GB" sz="3500" smtClean="0"/>
              <a:t>Useful references 4</a:t>
            </a:r>
          </a:p>
        </p:txBody>
      </p:sp>
      <p:sp>
        <p:nvSpPr>
          <p:cNvPr id="53251" name="Rectangle 3"/>
          <p:cNvSpPr>
            <a:spLocks noGrp="1" noChangeArrowheads="1"/>
          </p:cNvSpPr>
          <p:nvPr>
            <p:ph idx="1"/>
          </p:nvPr>
        </p:nvSpPr>
        <p:spPr>
          <a:xfrm>
            <a:off x="468313" y="1285875"/>
            <a:ext cx="8229600" cy="5095875"/>
          </a:xfrm>
        </p:spPr>
        <p:txBody>
          <a:bodyPr/>
          <a:lstStyle/>
          <a:p>
            <a:pPr eaLnBrk="1" hangingPunct="1">
              <a:lnSpc>
                <a:spcPct val="90000"/>
              </a:lnSpc>
            </a:pPr>
            <a:r>
              <a:rPr lang="en-GB" sz="2000" smtClean="0">
                <a:cs typeface="Times New Roman" pitchFamily="18" charset="0"/>
              </a:rPr>
              <a:t>Race, P. (2001) </a:t>
            </a:r>
            <a:r>
              <a:rPr lang="en-GB" sz="2000" i="1" smtClean="0">
                <a:cs typeface="Times New Roman" pitchFamily="18" charset="0"/>
              </a:rPr>
              <a:t>A Briefing on Self, Peer &amp; Group Assessment</a:t>
            </a:r>
            <a:r>
              <a:rPr lang="en-GB" sz="2000" smtClean="0">
                <a:cs typeface="Times New Roman" pitchFamily="18" charset="0"/>
              </a:rPr>
              <a:t> in LTSN Generic Centre Assessment Series No 9 LTSN York.</a:t>
            </a:r>
            <a:r>
              <a:rPr lang="en-GB" sz="2000" smtClean="0"/>
              <a:t> Race P. (2006) </a:t>
            </a:r>
            <a:r>
              <a:rPr lang="en-GB" sz="2000" i="1" smtClean="0"/>
              <a:t>The lecturer’s toolkit (3rd edition)</a:t>
            </a:r>
            <a:r>
              <a:rPr lang="en-GB" sz="2000" smtClean="0"/>
              <a:t> London: Routledge.</a:t>
            </a:r>
          </a:p>
          <a:p>
            <a:pPr eaLnBrk="1" hangingPunct="1">
              <a:lnSpc>
                <a:spcPct val="90000"/>
              </a:lnSpc>
            </a:pPr>
            <a:r>
              <a:rPr lang="en-GB" sz="2000" smtClean="0"/>
              <a:t>Race P (2006) </a:t>
            </a:r>
            <a:r>
              <a:rPr lang="en-GB" sz="2000" i="1" smtClean="0"/>
              <a:t>The Lecturers toolkit</a:t>
            </a:r>
            <a:r>
              <a:rPr lang="en-GB" sz="2000" smtClean="0"/>
              <a:t> 3</a:t>
            </a:r>
            <a:r>
              <a:rPr lang="en-GB" sz="2000" baseline="30000" smtClean="0"/>
              <a:t>rd</a:t>
            </a:r>
            <a:r>
              <a:rPr lang="en-GB" sz="2000" smtClean="0"/>
              <a:t> edition London Routledge</a:t>
            </a:r>
          </a:p>
          <a:p>
            <a:pPr eaLnBrk="1" hangingPunct="1">
              <a:lnSpc>
                <a:spcPct val="90000"/>
              </a:lnSpc>
            </a:pPr>
            <a:r>
              <a:rPr lang="en-GB" sz="2000" smtClean="0"/>
              <a:t>Race P and Pickford r (2007) </a:t>
            </a:r>
            <a:r>
              <a:rPr lang="en-GB" sz="2000" i="1" smtClean="0"/>
              <a:t>Making Teaching work: Teaching smarter in post-compulsory education</a:t>
            </a:r>
            <a:r>
              <a:rPr lang="en-GB" sz="2000" smtClean="0"/>
              <a:t>, London, Sage</a:t>
            </a:r>
          </a:p>
          <a:p>
            <a:pPr eaLnBrk="1" hangingPunct="1">
              <a:lnSpc>
                <a:spcPct val="90000"/>
              </a:lnSpc>
            </a:pPr>
            <a:r>
              <a:rPr lang="en-GB" sz="2000" smtClean="0"/>
              <a:t>Rust, C., Price, M. and O’Donovan, B. (2003). Improving students’ learning by developing their understanding of assessment criteria and processes. </a:t>
            </a:r>
            <a:r>
              <a:rPr lang="en-GB" sz="2000" i="1" smtClean="0"/>
              <a:t>Assessment and Evaluation in Higher Education. 28 (2), 147-164.</a:t>
            </a:r>
          </a:p>
          <a:p>
            <a:pPr eaLnBrk="1" hangingPunct="1">
              <a:lnSpc>
                <a:spcPct val="90000"/>
              </a:lnSpc>
            </a:pPr>
            <a:r>
              <a:rPr lang="en-GB" sz="2000" smtClean="0"/>
              <a:t>Ryan J (2000)</a:t>
            </a:r>
            <a:r>
              <a:rPr lang="en-GB" sz="2000" i="1" smtClean="0"/>
              <a:t>A Guide to Teaching International Students</a:t>
            </a:r>
            <a:r>
              <a:rPr lang="en-GB" sz="2000" smtClean="0"/>
              <a:t> Oxford Centre for Staff and Learning Development</a:t>
            </a:r>
          </a:p>
          <a:p>
            <a:pPr eaLnBrk="1" hangingPunct="1">
              <a:lnSpc>
                <a:spcPct val="90000"/>
              </a:lnSpc>
            </a:pPr>
            <a:r>
              <a:rPr lang="en-GB" sz="2000" smtClean="0"/>
              <a:t>Stefani L and Carroll J (2001)</a:t>
            </a:r>
            <a:r>
              <a:rPr lang="en-GB" sz="2000" smtClean="0">
                <a:solidFill>
                  <a:srgbClr val="313063"/>
                </a:solidFill>
              </a:rPr>
              <a:t>A Briefing on Plagiarism</a:t>
            </a:r>
            <a:r>
              <a:rPr lang="en-GB" sz="2000" smtClean="0"/>
              <a:t> http://www.ltsn.ac.uk/application.asp?app=resources.asp&amp;process=full_record&amp;section=generic&amp;id=10</a:t>
            </a:r>
          </a:p>
          <a:p>
            <a:pPr eaLnBrk="1" hangingPunct="1">
              <a:lnSpc>
                <a:spcPct val="90000"/>
              </a:lnSpc>
            </a:pPr>
            <a:r>
              <a:rPr lang="en-GB" sz="2000" smtClean="0"/>
              <a:t>Yorke, M. (1999) </a:t>
            </a:r>
            <a:r>
              <a:rPr lang="en-GB" sz="2000" i="1" smtClean="0"/>
              <a:t>Leaving Early: Undergraduate Non-completion in Higher Education</a:t>
            </a:r>
            <a:r>
              <a:rPr lang="en-GB" sz="2000" smtClean="0"/>
              <a:t>, London: Routledge.</a:t>
            </a:r>
          </a:p>
          <a:p>
            <a:pPr eaLnBrk="1" hangingPunct="1">
              <a:lnSpc>
                <a:spcPct val="90000"/>
              </a:lnSpc>
            </a:pPr>
            <a:endParaRPr lang="en-GB"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sz="3500" smtClean="0"/>
              <a:t>Why is assessment such a big issue?</a:t>
            </a:r>
          </a:p>
        </p:txBody>
      </p:sp>
      <p:sp>
        <p:nvSpPr>
          <p:cNvPr id="13315" name="Rectangle 3"/>
          <p:cNvSpPr>
            <a:spLocks noGrp="1" noChangeArrowheads="1"/>
          </p:cNvSpPr>
          <p:nvPr>
            <p:ph idx="1"/>
          </p:nvPr>
        </p:nvSpPr>
        <p:spPr/>
        <p:txBody>
          <a:bodyPr/>
          <a:lstStyle/>
          <a:p>
            <a:r>
              <a:rPr lang="en-GB" dirty="0" smtClean="0"/>
              <a:t>Good feedback and assessment practices are essential to student learning;</a:t>
            </a:r>
          </a:p>
          <a:p>
            <a:r>
              <a:rPr lang="en-GB" dirty="0" smtClean="0"/>
              <a:t>Student satisfaction surveys frequently highlight significant dissatisfaction around these issues;</a:t>
            </a:r>
          </a:p>
          <a:p>
            <a:r>
              <a:rPr lang="en-GB" dirty="0" smtClean="0"/>
              <a:t>In tough times, staff often find the pressure of achieving fast and formative feedback a heavy </a:t>
            </a:r>
            <a:r>
              <a:rPr lang="en-GB" dirty="0" smtClean="0"/>
              <a:t>chore;</a:t>
            </a:r>
          </a:p>
          <a:p>
            <a:r>
              <a:rPr lang="en-GB" dirty="0" smtClean="0"/>
              <a:t>But nothing is more important</a:t>
            </a: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GB" sz="3600" smtClean="0"/>
              <a:t>Implications of wider participation: </a:t>
            </a:r>
          </a:p>
        </p:txBody>
      </p:sp>
      <p:sp>
        <p:nvSpPr>
          <p:cNvPr id="15363" name="Rectangle 3"/>
          <p:cNvSpPr>
            <a:spLocks noGrp="1" noChangeArrowheads="1"/>
          </p:cNvSpPr>
          <p:nvPr>
            <p:ph idx="1"/>
          </p:nvPr>
        </p:nvSpPr>
        <p:spPr>
          <a:noFill/>
        </p:spPr>
        <p:txBody>
          <a:bodyPr/>
          <a:lstStyle/>
          <a:p>
            <a:pPr eaLnBrk="1" hangingPunct="1"/>
            <a:r>
              <a:rPr lang="en-GB" smtClean="0"/>
              <a:t>Ever more diverse student population;</a:t>
            </a:r>
          </a:p>
          <a:p>
            <a:pPr eaLnBrk="1" hangingPunct="1"/>
            <a:r>
              <a:rPr lang="en-GB" smtClean="0"/>
              <a:t>Retention of diverse students is paramount;</a:t>
            </a:r>
          </a:p>
          <a:p>
            <a:pPr eaLnBrk="1" hangingPunct="1"/>
            <a:r>
              <a:rPr lang="en-GB" smtClean="0"/>
              <a:t>Research tells us assessment is central to retention;</a:t>
            </a:r>
          </a:p>
          <a:p>
            <a:pPr eaLnBrk="1" hangingPunct="1"/>
            <a:r>
              <a:rPr lang="en-GB" smtClean="0"/>
              <a:t>Feedback is at the heart of retention;</a:t>
            </a:r>
          </a:p>
          <a:p>
            <a:pPr eaLnBrk="1" hangingPunct="1"/>
            <a:r>
              <a:rPr lang="en-GB" smtClean="0"/>
              <a:t>Detailed and timely feedback is hugely demanding of staff.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sz="3100" smtClean="0"/>
              <a:t>Good feedback practice</a:t>
            </a:r>
            <a:r>
              <a:rPr lang="en-GB" sz="3500" smtClean="0"/>
              <a:t>:</a:t>
            </a:r>
            <a:br>
              <a:rPr lang="en-GB" sz="3500" smtClean="0"/>
            </a:br>
            <a:endParaRPr lang="en-US" sz="3500" smtClean="0"/>
          </a:p>
        </p:txBody>
      </p:sp>
      <p:sp>
        <p:nvSpPr>
          <p:cNvPr id="16387" name="Rectangle 3"/>
          <p:cNvSpPr>
            <a:spLocks noGrp="1" noChangeArrowheads="1"/>
          </p:cNvSpPr>
          <p:nvPr>
            <p:ph idx="1"/>
          </p:nvPr>
        </p:nvSpPr>
        <p:spPr>
          <a:xfrm>
            <a:off x="468313" y="1124744"/>
            <a:ext cx="8229600" cy="5399881"/>
          </a:xfrm>
        </p:spPr>
        <p:txBody>
          <a:bodyPr/>
          <a:lstStyle/>
          <a:p>
            <a:pPr marL="361950" indent="-361950">
              <a:lnSpc>
                <a:spcPct val="80000"/>
              </a:lnSpc>
              <a:buFont typeface="Wingdings" pitchFamily="2" charset="2"/>
              <a:buNone/>
            </a:pPr>
            <a:r>
              <a:rPr lang="en-US" sz="2400" dirty="0" smtClean="0"/>
              <a:t>1. Helps clarify what good performance is (goals, criteria, expected standards);</a:t>
            </a:r>
          </a:p>
          <a:p>
            <a:pPr marL="361950" indent="-361950">
              <a:spcBef>
                <a:spcPct val="0"/>
              </a:spcBef>
              <a:buFont typeface="Wingdings" pitchFamily="2" charset="2"/>
              <a:buNone/>
            </a:pPr>
            <a:r>
              <a:rPr lang="en-US" sz="2400" dirty="0" smtClean="0"/>
              <a:t>2. Facilitates the development of self-assessment (reflection) in learning;</a:t>
            </a:r>
          </a:p>
          <a:p>
            <a:pPr marL="361950" indent="-361950">
              <a:spcBef>
                <a:spcPct val="0"/>
              </a:spcBef>
              <a:buFont typeface="Wingdings" pitchFamily="2" charset="2"/>
              <a:buNone/>
            </a:pPr>
            <a:r>
              <a:rPr lang="en-US" sz="2400" dirty="0" smtClean="0"/>
              <a:t>3. Delivers high quality information to students about their learning;</a:t>
            </a:r>
          </a:p>
          <a:p>
            <a:pPr marL="361950" indent="-361950">
              <a:spcBef>
                <a:spcPct val="0"/>
              </a:spcBef>
              <a:buFont typeface="Wingdings" pitchFamily="2" charset="2"/>
              <a:buNone/>
            </a:pPr>
            <a:r>
              <a:rPr lang="en-US" sz="2400" dirty="0" smtClean="0"/>
              <a:t>4. Encourages teacher and peer dialogue around learning;</a:t>
            </a:r>
          </a:p>
          <a:p>
            <a:pPr marL="361950" indent="-361950">
              <a:spcBef>
                <a:spcPct val="0"/>
              </a:spcBef>
              <a:buFont typeface="Wingdings" pitchFamily="2" charset="2"/>
              <a:buNone/>
            </a:pPr>
            <a:r>
              <a:rPr lang="en-US" sz="2400" dirty="0" smtClean="0"/>
              <a:t>5. Encourages positive motivational beliefs and self-esteem;</a:t>
            </a:r>
          </a:p>
          <a:p>
            <a:pPr marL="361950" indent="-361950">
              <a:spcBef>
                <a:spcPct val="0"/>
              </a:spcBef>
              <a:buFont typeface="Wingdings" pitchFamily="2" charset="2"/>
              <a:buNone/>
            </a:pPr>
            <a:r>
              <a:rPr lang="en-US" sz="2400" dirty="0" smtClean="0"/>
              <a:t>6. Provides opportunities to close the gap between current and desired performance;</a:t>
            </a:r>
          </a:p>
          <a:p>
            <a:pPr marL="361950" indent="-361950">
              <a:spcBef>
                <a:spcPct val="0"/>
              </a:spcBef>
              <a:buFont typeface="Wingdings" pitchFamily="2" charset="2"/>
              <a:buNone/>
            </a:pPr>
            <a:r>
              <a:rPr lang="en-US" sz="2400" dirty="0" smtClean="0"/>
              <a:t>7. Provides information to teachers that can be used to help shape the teaching</a:t>
            </a:r>
            <a:r>
              <a:rPr lang="en-US" sz="2400" dirty="0" smtClean="0"/>
              <a:t>.</a:t>
            </a:r>
            <a:endParaRPr lang="en-US" sz="1900" dirty="0" smtClean="0"/>
          </a:p>
          <a:p>
            <a:pPr marL="361950" indent="-361950">
              <a:spcBef>
                <a:spcPct val="0"/>
              </a:spcBef>
              <a:buFont typeface="Wingdings" pitchFamily="2" charset="2"/>
              <a:buNone/>
            </a:pPr>
            <a:r>
              <a:rPr lang="en-US" sz="1900" dirty="0" smtClean="0"/>
              <a:t>(</a:t>
            </a:r>
            <a:r>
              <a:rPr lang="en-US" sz="1900" dirty="0" err="1" smtClean="0"/>
              <a:t>Nicol</a:t>
            </a:r>
            <a:r>
              <a:rPr lang="en-US" sz="1900" dirty="0" smtClean="0"/>
              <a:t> and McFarlane Dick 2006)</a:t>
            </a:r>
            <a:endParaRPr lang="en-GB" sz="24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200" smtClean="0"/>
              <a:t>Strategies for ensuring assessment </a:t>
            </a:r>
            <a:r>
              <a:rPr lang="en-GB" sz="3200" i="1" smtClean="0"/>
              <a:t>is </a:t>
            </a:r>
            <a:r>
              <a:rPr lang="en-GB" sz="3200" smtClean="0"/>
              <a:t>for rather than </a:t>
            </a:r>
            <a:r>
              <a:rPr lang="en-GB" sz="3200" i="1" smtClean="0"/>
              <a:t>of</a:t>
            </a:r>
            <a:r>
              <a:rPr lang="en-GB" sz="3200" smtClean="0"/>
              <a:t> learning</a:t>
            </a:r>
          </a:p>
        </p:txBody>
      </p:sp>
      <p:sp>
        <p:nvSpPr>
          <p:cNvPr id="39939" name="Rectangle 3"/>
          <p:cNvSpPr>
            <a:spLocks noGrp="1" noChangeArrowheads="1"/>
          </p:cNvSpPr>
          <p:nvPr>
            <p:ph idx="1"/>
          </p:nvPr>
        </p:nvSpPr>
        <p:spPr>
          <a:xfrm>
            <a:off x="457200" y="1371600"/>
            <a:ext cx="8229600" cy="4754563"/>
          </a:xfrm>
        </p:spPr>
        <p:txBody>
          <a:bodyPr/>
          <a:lstStyle/>
          <a:p>
            <a:pPr eaLnBrk="1" hangingPunct="1"/>
            <a:r>
              <a:rPr lang="en-GB" smtClean="0"/>
              <a:t>It needs to be built-in rather than bolt-on;</a:t>
            </a:r>
          </a:p>
          <a:p>
            <a:pPr eaLnBrk="1" hangingPunct="1"/>
            <a:r>
              <a:rPr lang="en-GB" smtClean="0"/>
              <a:t>Assignments need to be authentic, that is, assessing learning that is identified in the learning outcomes;</a:t>
            </a:r>
          </a:p>
          <a:p>
            <a:pPr eaLnBrk="1" hangingPunct="1"/>
            <a:r>
              <a:rPr lang="en-GB" smtClean="0"/>
              <a:t>Learning outcomes need to be designed to be specific, measurable, achievable, realistic and time-constrained (SMART);</a:t>
            </a:r>
          </a:p>
          <a:p>
            <a:pPr eaLnBrk="1" hangingPunct="1"/>
            <a:r>
              <a:rPr lang="en-GB" smtClean="0"/>
              <a:t>The assessment strategy should make sure that assignments are fit-for-purpose.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200" smtClean="0"/>
              <a:t>To integrate assessment we need to realign it with the curriculum by:</a:t>
            </a:r>
          </a:p>
        </p:txBody>
      </p:sp>
      <p:sp>
        <p:nvSpPr>
          <p:cNvPr id="40963" name="Rectangle 3"/>
          <p:cNvSpPr>
            <a:spLocks noGrp="1" noChangeArrowheads="1"/>
          </p:cNvSpPr>
          <p:nvPr>
            <p:ph idx="1"/>
          </p:nvPr>
        </p:nvSpPr>
        <p:spPr/>
        <p:txBody>
          <a:bodyPr/>
          <a:lstStyle/>
          <a:p>
            <a:pPr eaLnBrk="1" hangingPunct="1"/>
            <a:r>
              <a:rPr lang="en-GB" smtClean="0"/>
              <a:t>Exploring ways in which assessment can be made integral to learning. </a:t>
            </a:r>
          </a:p>
          <a:p>
            <a:pPr eaLnBrk="1" hangingPunct="1"/>
            <a:r>
              <a:rPr lang="en-GB" smtClean="0"/>
              <a:t>Constructively aligning (Biggs 2003) assignments with planned learning outcomes and the curriculum taught;</a:t>
            </a:r>
          </a:p>
          <a:p>
            <a:pPr eaLnBrk="1" hangingPunct="1"/>
            <a:r>
              <a:rPr lang="en-GB" smtClean="0"/>
              <a:t>Providing realistic tasks: students are likely to put more energy into and play fairer with assignments they see as authentic and worth bothering with.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smtClean="0"/>
              <a:t>Encouraging students to take assessment more seriously</a:t>
            </a:r>
          </a:p>
        </p:txBody>
      </p:sp>
      <p:sp>
        <p:nvSpPr>
          <p:cNvPr id="41987" name="Rectangle 3"/>
          <p:cNvSpPr>
            <a:spLocks noGrp="1" noChangeArrowheads="1"/>
          </p:cNvSpPr>
          <p:nvPr>
            <p:ph idx="1"/>
          </p:nvPr>
        </p:nvSpPr>
        <p:spPr/>
        <p:txBody>
          <a:bodyPr/>
          <a:lstStyle/>
          <a:p>
            <a:pPr eaLnBrk="1" hangingPunct="1">
              <a:lnSpc>
                <a:spcPct val="80000"/>
              </a:lnSpc>
            </a:pPr>
            <a:r>
              <a:rPr lang="en-GB" smtClean="0"/>
              <a:t>All assessment needs to be seen to be fair, consistent, reliable, valid and manageable;</a:t>
            </a:r>
          </a:p>
          <a:p>
            <a:pPr eaLnBrk="1" hangingPunct="1">
              <a:lnSpc>
                <a:spcPct val="80000"/>
              </a:lnSpc>
            </a:pPr>
            <a:r>
              <a:rPr lang="en-GB" smtClean="0"/>
              <a:t>Many assessment systems fail to clarify for students the purposes of different kinds of assessment activity;</a:t>
            </a:r>
          </a:p>
          <a:p>
            <a:pPr eaLnBrk="1" hangingPunct="1">
              <a:lnSpc>
                <a:spcPct val="80000"/>
              </a:lnSpc>
            </a:pPr>
            <a:r>
              <a:rPr lang="en-GB" smtClean="0"/>
              <a:t>Low-stakes early formative assessment helps students, especially those from disadvantaged backgrounds, understand the rules of the game.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idx="1"/>
          </p:nvPr>
        </p:nvSpPr>
        <p:spPr>
          <a:xfrm>
            <a:off x="228600" y="928688"/>
            <a:ext cx="8686800" cy="5197475"/>
          </a:xfrm>
        </p:spPr>
        <p:txBody>
          <a:bodyPr/>
          <a:lstStyle/>
          <a:p>
            <a:pPr eaLnBrk="1" hangingPunct="1"/>
            <a:r>
              <a:rPr lang="en-GB" sz="2800" smtClean="0"/>
              <a:t>Intra-tutor and Inter-tutor reliability need to be assured;</a:t>
            </a:r>
          </a:p>
          <a:p>
            <a:pPr eaLnBrk="1" hangingPunct="1"/>
            <a:r>
              <a:rPr lang="en-GB" sz="2800" smtClean="0"/>
              <a:t>Practices and processes need to be transparently fair to all students;</a:t>
            </a:r>
          </a:p>
          <a:p>
            <a:pPr eaLnBrk="1" hangingPunct="1"/>
            <a:r>
              <a:rPr lang="en-GB" sz="2800" smtClean="0"/>
              <a:t>Cheat and plagiarisers need to be deterred/punished;</a:t>
            </a:r>
          </a:p>
          <a:p>
            <a:pPr eaLnBrk="1" hangingPunct="1"/>
            <a:r>
              <a:rPr lang="en-GB" sz="2800" smtClean="0"/>
              <a:t>Assessment needs to be manageable for both staff and students;</a:t>
            </a:r>
          </a:p>
          <a:p>
            <a:pPr eaLnBrk="1" hangingPunct="1"/>
            <a:r>
              <a:rPr lang="en-GB" sz="2800" smtClean="0"/>
              <a:t>Assignments should assess what has been taught/learned not what it is easy to assess.</a:t>
            </a:r>
            <a:endParaRPr lang="en-GB"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ppt246.tmp</Template>
  <TotalTime>0</TotalTime>
  <Words>1815</Words>
  <Application>Microsoft Office PowerPoint</Application>
  <PresentationFormat>On-screen Show (4:3)</PresentationFormat>
  <Paragraphs>130</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LeedsMet template</vt:lpstr>
      <vt:lpstr>Cork Institute of Technology Using smarter feedback to improve student engagement and retention 15th November2012  </vt:lpstr>
      <vt:lpstr>The importance of assessment and feedback</vt:lpstr>
      <vt:lpstr>Why is assessment such a big issue?</vt:lpstr>
      <vt:lpstr>Implications of wider participation: </vt:lpstr>
      <vt:lpstr>Good feedback practice: </vt:lpstr>
      <vt:lpstr>Strategies for ensuring assessment is for rather than of learning</vt:lpstr>
      <vt:lpstr>To integrate assessment we need to realign it with the curriculum by:</vt:lpstr>
      <vt:lpstr>Encouraging students to take assessment more seriously</vt:lpstr>
      <vt:lpstr>Making assessment work well</vt:lpstr>
      <vt:lpstr>Students benefit if we can make feedback timely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2012-11-14T22:48:12Z</dcterms:modified>
</cp:coreProperties>
</file>