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395" r:id="rId15"/>
    <p:sldId id="416" r:id="rId16"/>
    <p:sldId id="417" r:id="rId17"/>
    <p:sldId id="406" r:id="rId18"/>
    <p:sldId id="410" r:id="rId19"/>
    <p:sldId id="409" r:id="rId20"/>
    <p:sldId id="414" r:id="rId21"/>
    <p:sldId id="407" r:id="rId22"/>
    <p:sldId id="418" r:id="rId23"/>
    <p:sldId id="415" r:id="rId24"/>
    <p:sldId id="359" r:id="rId25"/>
    <p:sldId id="363" r:id="rId26"/>
    <p:sldId id="386" r:id="rId27"/>
    <p:sldId id="382" r:id="rId28"/>
    <p:sldId id="385" r:id="rId29"/>
    <p:sldId id="362" r:id="rId30"/>
    <p:sldId id="389" r:id="rId31"/>
    <p:sldId id="373" r:id="rId32"/>
    <p:sldId id="367" r:id="rId33"/>
    <p:sldId id="393" r:id="rId34"/>
    <p:sldId id="391" r:id="rId35"/>
    <p:sldId id="370" r:id="rId36"/>
    <p:sldId id="374" r:id="rId37"/>
    <p:sldId id="380" r:id="rId38"/>
    <p:sldId id="402" r:id="rId39"/>
    <p:sldId id="403" r:id="rId40"/>
    <p:sldId id="405"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74" y="11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552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27</a:t>
            </a:fld>
            <a:endParaRPr 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3</a:t>
            </a:fld>
            <a:endParaRPr 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6</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8.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Assessment at Masters Level</a:t>
            </a:r>
            <a:br>
              <a:rPr lang="en-GB" sz="3600" dirty="0" smtClean="0"/>
            </a:br>
            <a:r>
              <a:rPr lang="en-GB" sz="3600" dirty="0" smtClean="0"/>
              <a:t>Leeds Met</a:t>
            </a:r>
            <a:br>
              <a:rPr lang="en-GB" sz="3600" dirty="0" smtClean="0"/>
            </a:br>
            <a:r>
              <a:rPr lang="en-GB" sz="3600" dirty="0" smtClean="0"/>
              <a:t>8</a:t>
            </a:r>
            <a:r>
              <a:rPr lang="en-GB" sz="3600" baseline="30000" dirty="0" smtClean="0"/>
              <a:t>th</a:t>
            </a:r>
            <a:r>
              <a:rPr lang="en-GB" sz="3600" dirty="0" smtClean="0"/>
              <a:t> November 2012 </a:t>
            </a:r>
            <a:r>
              <a:rPr lang="en-GB" sz="3400" dirty="0" smtClean="0"/>
              <a:t/>
            </a:r>
            <a:br>
              <a:rPr lang="en-GB" sz="3400" dirty="0" smtClean="0"/>
            </a:br>
            <a:endParaRPr lang="en-GB" sz="34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3200" smtClean="0"/>
              <a:t>Literature and background information on M-level assessment</a:t>
            </a:r>
          </a:p>
        </p:txBody>
      </p:sp>
      <p:sp>
        <p:nvSpPr>
          <p:cNvPr id="23554" name="Content Placeholder 2"/>
          <p:cNvSpPr>
            <a:spLocks noGrp="1"/>
          </p:cNvSpPr>
          <p:nvPr>
            <p:ph idx="1"/>
          </p:nvPr>
        </p:nvSpPr>
        <p:spPr/>
        <p:txBody>
          <a:bodyPr/>
          <a:lstStyle/>
          <a:p>
            <a:r>
              <a:rPr lang="en-GB" dirty="0" smtClean="0"/>
              <a:t>We’ve confirmed that publications on this topic are relatively limited; </a:t>
            </a:r>
          </a:p>
          <a:p>
            <a:r>
              <a:rPr lang="en-GB" dirty="0" smtClean="0"/>
              <a:t>There are some areas where much has been written (for example on language learning) but there are significant gaps and little in the way of generic literature;</a:t>
            </a:r>
          </a:p>
          <a:p>
            <a:r>
              <a:rPr lang="en-GB" dirty="0" smtClean="0"/>
              <a:t>Nations, Institutions, Professional and Subject Bodies and other accrediting organisations often provide detailed guidance on what they expect in terms of assessment criteria and standards at this level, but this doesn’t always translate directly into practice in the field.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dirty="0" smtClean="0"/>
              <a:t>It has excited considerable interest, with requests to disseminate outcomes to date at eight universities and seven conferences to date (with more in prospect);</a:t>
            </a:r>
          </a:p>
          <a:p>
            <a:r>
              <a:rPr lang="en-GB" dirty="0" smtClean="0"/>
              <a:t>It 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a:t>
            </a:r>
            <a:r>
              <a:rPr lang="en-GB" sz="1800" dirty="0" smtClean="0"/>
              <a:t>., </a:t>
            </a:r>
            <a:r>
              <a:rPr lang="en-GB" sz="1800" dirty="0" smtClean="0"/>
              <a:t>Race, P. and Priestley, J. (2012</a:t>
            </a:r>
            <a:r>
              <a:rPr lang="en-GB" sz="1800" i="1" dirty="0" smtClean="0"/>
              <a:t>) ‘Assessing students at Masters Level: learning points for Educational Developers’</a:t>
            </a:r>
            <a:r>
              <a:rPr lang="en-GB" sz="1800" dirty="0" smtClean="0"/>
              <a:t> Educational Developments, SEDA, Birmingham.</a:t>
            </a:r>
          </a:p>
          <a:p>
            <a:pPr>
              <a:lnSpc>
                <a:spcPct val="100000"/>
              </a:lnSpc>
              <a:buNone/>
            </a:pPr>
            <a:r>
              <a:rPr lang="en-GB" sz="1800" dirty="0" smtClean="0"/>
              <a:t>Brown, </a:t>
            </a:r>
            <a:r>
              <a:rPr lang="en-GB" sz="1800" dirty="0" smtClean="0"/>
              <a:t>S. </a:t>
            </a:r>
            <a:r>
              <a:rPr lang="en-GB" sz="1800" dirty="0" smtClean="0"/>
              <a:t>(2012) </a:t>
            </a:r>
            <a:r>
              <a:rPr lang="en-GB" sz="1800" dirty="0" smtClean="0"/>
              <a:t>Diverse </a:t>
            </a:r>
            <a:r>
              <a:rPr lang="en-GB" sz="1800" dirty="0" smtClean="0"/>
              <a:t>and innovative assessment at Masters Level: alternatives to conventional written </a:t>
            </a:r>
            <a:r>
              <a:rPr lang="en-GB" sz="1800" dirty="0" smtClean="0"/>
              <a:t>assignments, </a:t>
            </a:r>
            <a:r>
              <a:rPr lang="en-GB" sz="1800" dirty="0" smtClean="0"/>
              <a:t>in </a:t>
            </a:r>
            <a:r>
              <a:rPr lang="en-GB" sz="1800" i="1" dirty="0" smtClean="0"/>
              <a:t>AISHE-J: The All Ireland Journal of Teaching and Learning in Higher Education </a:t>
            </a:r>
            <a:r>
              <a:rPr lang="en-GB" sz="1800" i="1" dirty="0" err="1" smtClean="0"/>
              <a:t>Vol</a:t>
            </a:r>
            <a:r>
              <a:rPr lang="en-GB" sz="1800" i="1"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dirty="0" smtClean="0"/>
              <a:t>M level PGCE.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2390</Words>
  <Application>Microsoft Office PowerPoint</Application>
  <PresentationFormat>On-screen Show (4:3)</PresentationFormat>
  <Paragraphs>219</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Assessment at Masters Level Leeds Met 8th November 2012  </vt:lpstr>
      <vt:lpstr>Today's workshop will enable you to:</vt:lpstr>
      <vt:lpstr>The context for reviewing M-level assessment</vt:lpstr>
      <vt:lpstr>At Masters level, assessment really matters!</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Assimilate has been a 3-year NTFS funded project</vt:lpstr>
      <vt:lpstr>Emergent outcomes</vt:lpstr>
      <vt:lpstr>Literature and background information on M-level assessment</vt:lpstr>
      <vt:lpstr>Good practice M-level Assessment examples include:</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2012-11-12T20:42:26Z</dcterms:modified>
</cp:coreProperties>
</file>