
<file path=[Content_Types].xml><?xml version="1.0" encoding="utf-8"?>
<Types xmlns="http://schemas.openxmlformats.org/package/2006/content-types">
  <Override PartName="/ppt/slideMasters/slideMaster3.xml" ContentType="application/vnd.openxmlformats-officedocument.presentationml.slideMaster+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Masters/slideMaster8.xml" ContentType="application/vnd.openxmlformats-officedocument.presentationml.slideMaster+xml"/>
  <Override PartName="/ppt/slideMasters/slideMaster11.xml" ContentType="application/vnd.openxmlformats-officedocument.presentationml.slideMaster+xml"/>
  <Override PartName="/ppt/slideMasters/slideMaster13.xml" ContentType="application/vnd.openxmlformats-officedocument.presentationml.slideMaster+xml"/>
  <Override PartName="/ppt/theme/theme14.xml" ContentType="application/vnd.openxmlformats-officedocument.them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slideMasters/slideMaster6.xml" ContentType="application/vnd.openxmlformats-officedocument.presentationml.slideMaster+xml"/>
  <Override PartName="/ppt/theme/theme8.xml" ContentType="application/vnd.openxmlformats-officedocument.theme+xml"/>
  <Override PartName="/ppt/theme/theme12.xml" ContentType="application/vnd.openxmlformats-officedocument.them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theme/theme10.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Default Extension="jpeg" ContentType="image/jpeg"/>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Masters/slideMaster9.xml" ContentType="application/vnd.openxmlformats-officedocument.presentationml.slideMaster+xml"/>
  <Override PartName="/ppt/slideMasters/slideMaster12.xml" ContentType="application/vnd.openxmlformats-officedocument.presentationml.slideMaster+xml"/>
  <Override PartName="/ppt/slideLayouts/slideLayout10.xml" ContentType="application/vnd.openxmlformats-officedocument.presentationml.slideLayout+xml"/>
  <Override PartName="/ppt/theme/theme15.xml" ContentType="application/vnd.openxmlformats-officedocument.them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slideMasters/slideMaster7.xml" ContentType="application/vnd.openxmlformats-officedocument.presentationml.slideMaster+xml"/>
  <Override PartName="/ppt/slideMasters/slideMaster10.xml" ContentType="application/vnd.openxmlformats-officedocument.presentationml.slideMaster+xml"/>
  <Override PartName="/ppt/theme/theme9.xml" ContentType="application/vnd.openxmlformats-officedocument.theme+xml"/>
  <Override PartName="/ppt/theme/theme13.xml" ContentType="application/vnd.openxmlformats-officedocument.them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theme/theme11.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 id="2147483664" r:id="rId2"/>
    <p:sldMasterId id="2147483666" r:id="rId3"/>
    <p:sldMasterId id="2147483670" r:id="rId4"/>
    <p:sldMasterId id="2147483672" r:id="rId5"/>
    <p:sldMasterId id="2147483674" r:id="rId6"/>
    <p:sldMasterId id="2147483678" r:id="rId7"/>
    <p:sldMasterId id="2147483680" r:id="rId8"/>
    <p:sldMasterId id="2147483688" r:id="rId9"/>
    <p:sldMasterId id="2147483690" r:id="rId10"/>
    <p:sldMasterId id="2147483692" r:id="rId11"/>
    <p:sldMasterId id="2147483694" r:id="rId12"/>
    <p:sldMasterId id="2147483696" r:id="rId13"/>
  </p:sldMasterIdLst>
  <p:notesMasterIdLst>
    <p:notesMasterId r:id="rId42"/>
  </p:notesMasterIdLst>
  <p:handoutMasterIdLst>
    <p:handoutMasterId r:id="rId43"/>
  </p:handoutMasterIdLst>
  <p:sldIdLst>
    <p:sldId id="261" r:id="rId14"/>
    <p:sldId id="395" r:id="rId15"/>
    <p:sldId id="416" r:id="rId16"/>
    <p:sldId id="417" r:id="rId17"/>
    <p:sldId id="406" r:id="rId18"/>
    <p:sldId id="410" r:id="rId19"/>
    <p:sldId id="409" r:id="rId20"/>
    <p:sldId id="414" r:id="rId21"/>
    <p:sldId id="407" r:id="rId22"/>
    <p:sldId id="418" r:id="rId23"/>
    <p:sldId id="415" r:id="rId24"/>
    <p:sldId id="359" r:id="rId25"/>
    <p:sldId id="363" r:id="rId26"/>
    <p:sldId id="386" r:id="rId27"/>
    <p:sldId id="382" r:id="rId28"/>
    <p:sldId id="385" r:id="rId29"/>
    <p:sldId id="362" r:id="rId30"/>
    <p:sldId id="389" r:id="rId31"/>
    <p:sldId id="373" r:id="rId32"/>
    <p:sldId id="367" r:id="rId33"/>
    <p:sldId id="393" r:id="rId34"/>
    <p:sldId id="391" r:id="rId35"/>
    <p:sldId id="370" r:id="rId36"/>
    <p:sldId id="374" r:id="rId37"/>
    <p:sldId id="380" r:id="rId38"/>
    <p:sldId id="402" r:id="rId39"/>
    <p:sldId id="403" r:id="rId40"/>
    <p:sldId id="405" r:id="rId41"/>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5002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15" autoAdjust="0"/>
    <p:restoredTop sz="95663" autoAdjust="0"/>
  </p:normalViewPr>
  <p:slideViewPr>
    <p:cSldViewPr showGuides="1">
      <p:cViewPr>
        <p:scale>
          <a:sx n="80" d="100"/>
          <a:sy n="80" d="100"/>
        </p:scale>
        <p:origin x="-774" y="114"/>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100" d="100"/>
        <a:sy n="100" d="100"/>
      </p:scale>
      <p:origin x="0" y="552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5.xml"/><Relationship Id="rId26" Type="http://schemas.openxmlformats.org/officeDocument/2006/relationships/slide" Target="slides/slide13.xml"/><Relationship Id="rId39" Type="http://schemas.openxmlformats.org/officeDocument/2006/relationships/slide" Target="slides/slide26.xml"/><Relationship Id="rId3" Type="http://schemas.openxmlformats.org/officeDocument/2006/relationships/slideMaster" Target="slideMasters/slideMaster3.xml"/><Relationship Id="rId21" Type="http://schemas.openxmlformats.org/officeDocument/2006/relationships/slide" Target="slides/slide8.xml"/><Relationship Id="rId34" Type="http://schemas.openxmlformats.org/officeDocument/2006/relationships/slide" Target="slides/slide21.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4.xml"/><Relationship Id="rId25" Type="http://schemas.openxmlformats.org/officeDocument/2006/relationships/slide" Target="slides/slide12.xml"/><Relationship Id="rId33" Type="http://schemas.openxmlformats.org/officeDocument/2006/relationships/slide" Target="slides/slide20.xml"/><Relationship Id="rId38" Type="http://schemas.openxmlformats.org/officeDocument/2006/relationships/slide" Target="slides/slide25.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3.xml"/><Relationship Id="rId20" Type="http://schemas.openxmlformats.org/officeDocument/2006/relationships/slide" Target="slides/slide7.xml"/><Relationship Id="rId29" Type="http://schemas.openxmlformats.org/officeDocument/2006/relationships/slide" Target="slides/slide16.xml"/><Relationship Id="rId41"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1.xml"/><Relationship Id="rId32" Type="http://schemas.openxmlformats.org/officeDocument/2006/relationships/slide" Target="slides/slide19.xml"/><Relationship Id="rId37" Type="http://schemas.openxmlformats.org/officeDocument/2006/relationships/slide" Target="slides/slide24.xml"/><Relationship Id="rId40" Type="http://schemas.openxmlformats.org/officeDocument/2006/relationships/slide" Target="slides/slide27.xml"/><Relationship Id="rId45"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slide" Target="slides/slide15.xml"/><Relationship Id="rId36" Type="http://schemas.openxmlformats.org/officeDocument/2006/relationships/slide" Target="slides/slide23.xml"/><Relationship Id="rId10" Type="http://schemas.openxmlformats.org/officeDocument/2006/relationships/slideMaster" Target="slideMasters/slideMaster10.xml"/><Relationship Id="rId19" Type="http://schemas.openxmlformats.org/officeDocument/2006/relationships/slide" Target="slides/slide6.xml"/><Relationship Id="rId31" Type="http://schemas.openxmlformats.org/officeDocument/2006/relationships/slide" Target="slides/slide18.xml"/><Relationship Id="rId44"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slide" Target="slides/slide14.xml"/><Relationship Id="rId30" Type="http://schemas.openxmlformats.org/officeDocument/2006/relationships/slide" Target="slides/slide17.xml"/><Relationship Id="rId35" Type="http://schemas.openxmlformats.org/officeDocument/2006/relationships/slide" Target="slides/slide22.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p14="http://schemas.microsoft.com/office/powerpoint/2010/main" xmlns=""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p14="http://schemas.microsoft.com/office/powerpoint/2010/main" xmlns=""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fld id="{070853C3-C194-4EB2-8840-5712EA639768}" type="slidenum">
              <a:rPr lang="en-US" smtClean="0">
                <a:solidFill>
                  <a:srgbClr val="000000"/>
                </a:solidFill>
              </a:rPr>
              <a:pPr/>
              <a:t>10</a:t>
            </a:fld>
            <a:endParaRPr lang="en-US" smtClean="0">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p>
        </p:txBody>
      </p:sp>
      <p:sp>
        <p:nvSpPr>
          <p:cNvPr id="58372" name="Slide Number Placeholder 3"/>
          <p:cNvSpPr>
            <a:spLocks noGrp="1"/>
          </p:cNvSpPr>
          <p:nvPr>
            <p:ph type="sldNum" sz="quarter" idx="5"/>
          </p:nvPr>
        </p:nvSpPr>
        <p:spPr>
          <a:noFill/>
        </p:spPr>
        <p:txBody>
          <a:bodyPr/>
          <a:lstStyle/>
          <a:p>
            <a:fld id="{67B8A57F-9FBD-4C2A-87A0-1708C64EF946}" type="slidenum">
              <a:rPr lang="en-US" smtClean="0">
                <a:solidFill>
                  <a:srgbClr val="000000"/>
                </a:solidFill>
              </a:rPr>
              <a:pPr/>
              <a:t>11</a:t>
            </a:fld>
            <a:endParaRPr lang="en-US" smtClean="0">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18435"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52806D6B-B3C3-4BDB-9C11-A990A1413036}" type="slidenum">
              <a:rPr lang="en-US" sz="1200" smtClean="0"/>
              <a:pPr/>
              <a:t>12</a:t>
            </a:fld>
            <a:endParaRPr lang="en-US" sz="120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a:ln/>
        </p:spPr>
      </p:sp>
      <p:sp>
        <p:nvSpPr>
          <p:cNvPr id="2048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0483"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F722F81-143B-4456-AF37-A3861C563B17}" type="slidenum">
              <a:rPr lang="en-US" sz="1200" smtClean="0"/>
              <a:pPr/>
              <a:t>13</a:t>
            </a:fld>
            <a:endParaRPr lang="en-US" sz="120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a:ln/>
        </p:spPr>
      </p:sp>
      <p:sp>
        <p:nvSpPr>
          <p:cNvPr id="2560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5603"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601460A9-CBE3-40D0-B847-D8596DD99EBA}" type="slidenum">
              <a:rPr lang="en-US" sz="1200" smtClean="0"/>
              <a:pPr/>
              <a:t>17</a:t>
            </a:fld>
            <a:endParaRPr lang="en-US" sz="120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7651"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2D5F73E3-6902-4C6A-857E-DC3E32870E1D}" type="slidenum">
              <a:rPr lang="en-US" sz="1200" smtClean="0"/>
              <a:pPr/>
              <a:t>19</a:t>
            </a:fld>
            <a:endParaRPr lang="en-U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a:ln/>
        </p:spPr>
      </p:sp>
      <p:sp>
        <p:nvSpPr>
          <p:cNvPr id="29698"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9699"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FA6E5436-A5B5-495E-A692-E1FBB73A092C}" type="slidenum">
              <a:rPr lang="en-US" sz="1200" smtClean="0"/>
              <a:pPr/>
              <a:t>20</a:t>
            </a:fld>
            <a:endParaRPr lang="en-US" sz="120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a:ln/>
        </p:spPr>
      </p:sp>
      <p:sp>
        <p:nvSpPr>
          <p:cNvPr id="31746"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31747"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7D6B38B4-3827-45B2-9691-958001CD82C3}" type="slidenum">
              <a:rPr lang="en-US" sz="1200" smtClean="0"/>
              <a:pPr/>
              <a:t>23</a:t>
            </a:fld>
            <a:endParaRPr lang="en-US" sz="120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3794"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33795"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869EAD2A-DF8E-489D-91E5-C4D8D7778DD9}" type="slidenum">
              <a:rPr lang="en-US" sz="1200" smtClean="0"/>
              <a:pPr/>
              <a:t>24</a:t>
            </a:fld>
            <a:endParaRPr lang="en-US" sz="120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a:ln/>
        </p:spPr>
      </p:sp>
      <p:sp>
        <p:nvSpPr>
          <p:cNvPr id="3584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35843"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DB140F8B-9511-4324-9AB6-14A5DC30C933}" type="slidenum">
              <a:rPr lang="en-US" sz="1200" smtClean="0"/>
              <a:pPr/>
              <a:t>25</a:t>
            </a:fld>
            <a:endParaRPr lang="en-US" sz="120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solidFill>
                  <a:srgbClr val="000000"/>
                </a:solidFill>
              </a:rPr>
              <a:pPr>
                <a:defRPr/>
              </a:pPr>
              <a:t>26</a:t>
            </a:fld>
            <a:endParaRPr lang="en-US">
              <a:solidFill>
                <a:srgbClr val="000000"/>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p>
        </p:txBody>
      </p:sp>
      <p:sp>
        <p:nvSpPr>
          <p:cNvPr id="69636" name="Slide Number Placeholder 3"/>
          <p:cNvSpPr>
            <a:spLocks noGrp="1"/>
          </p:cNvSpPr>
          <p:nvPr>
            <p:ph type="sldNum" sz="quarter" idx="5"/>
          </p:nvPr>
        </p:nvSpPr>
        <p:spPr>
          <a:noFill/>
        </p:spPr>
        <p:txBody>
          <a:bodyPr/>
          <a:lstStyle/>
          <a:p>
            <a:fld id="{804E1C47-CF6E-4BB5-81F5-6D7484812878}" type="slidenum">
              <a:rPr lang="en-US" smtClean="0">
                <a:solidFill>
                  <a:srgbClr val="000000"/>
                </a:solidFill>
              </a:rPr>
              <a:pPr/>
              <a:t>27</a:t>
            </a:fld>
            <a:endParaRPr lang="en-US" smtClean="0">
              <a:solidFill>
                <a:srgbClr val="000000"/>
              </a:solidFil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solidFill>
                  <a:srgbClr val="000000"/>
                </a:solidFill>
              </a:rPr>
              <a:pPr>
                <a:defRPr/>
              </a:pPr>
              <a:t>28</a:t>
            </a:fld>
            <a:endParaRPr lang="en-US">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C67ADCB8-16BB-4638-8903-33EF27277087}" type="slidenum">
              <a:rPr lang="en-US" smtClean="0">
                <a:solidFill>
                  <a:srgbClr val="000000"/>
                </a:solidFill>
              </a:rPr>
              <a:pPr/>
              <a:t>3</a:t>
            </a:fld>
            <a:endParaRPr lang="en-US" smtClean="0">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p>
        </p:txBody>
      </p:sp>
      <p:sp>
        <p:nvSpPr>
          <p:cNvPr id="62468" name="Slide Number Placeholder 3"/>
          <p:cNvSpPr>
            <a:spLocks noGrp="1"/>
          </p:cNvSpPr>
          <p:nvPr>
            <p:ph type="sldNum" sz="quarter" idx="5"/>
          </p:nvPr>
        </p:nvSpPr>
        <p:spPr>
          <a:noFill/>
        </p:spPr>
        <p:txBody>
          <a:bodyPr/>
          <a:lstStyle/>
          <a:p>
            <a:fld id="{9C2FB0B5-7202-491D-A67F-A34151D0E1FD}" type="slidenum">
              <a:rPr lang="en-US" smtClean="0">
                <a:solidFill>
                  <a:srgbClr val="000000"/>
                </a:solidFill>
              </a:rPr>
              <a:pPr/>
              <a:t>4</a:t>
            </a:fld>
            <a:endParaRPr lang="en-US" smtClean="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endParaRPr lang="en-US" smtClean="0"/>
          </a:p>
        </p:txBody>
      </p:sp>
      <p:sp>
        <p:nvSpPr>
          <p:cNvPr id="48132" name="Slide Number Placeholder 3"/>
          <p:cNvSpPr>
            <a:spLocks noGrp="1"/>
          </p:cNvSpPr>
          <p:nvPr>
            <p:ph type="sldNum" sz="quarter" idx="5"/>
          </p:nvPr>
        </p:nvSpPr>
        <p:spPr>
          <a:noFill/>
        </p:spPr>
        <p:txBody>
          <a:bodyPr/>
          <a:lstStyle/>
          <a:p>
            <a:fld id="{60D616BC-477B-44CC-93AC-390476A77C51}" type="slidenum">
              <a:rPr lang="en-US" smtClean="0">
                <a:solidFill>
                  <a:srgbClr val="000000"/>
                </a:solidFill>
              </a:rPr>
              <a:pPr/>
              <a:t>5</a:t>
            </a:fld>
            <a:endParaRPr lang="en-US" smtClean="0">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smtClean="0"/>
          </a:p>
        </p:txBody>
      </p:sp>
      <p:sp>
        <p:nvSpPr>
          <p:cNvPr id="52228" name="Slide Number Placeholder 3"/>
          <p:cNvSpPr>
            <a:spLocks noGrp="1"/>
          </p:cNvSpPr>
          <p:nvPr>
            <p:ph type="sldNum" sz="quarter" idx="5"/>
          </p:nvPr>
        </p:nvSpPr>
        <p:spPr>
          <a:noFill/>
        </p:spPr>
        <p:txBody>
          <a:bodyPr/>
          <a:lstStyle/>
          <a:p>
            <a:fld id="{929CC2E5-C188-4EE8-9AAB-08880DA110B4}" type="slidenum">
              <a:rPr lang="en-US" smtClean="0">
                <a:solidFill>
                  <a:srgbClr val="000000"/>
                </a:solidFill>
              </a:rPr>
              <a:pPr/>
              <a:t>6</a:t>
            </a:fld>
            <a:endParaRPr lang="en-US" smtClean="0">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0F74460E-5271-44BD-9052-CF5814090C6F}" type="slidenum">
              <a:rPr lang="en-US" smtClean="0">
                <a:solidFill>
                  <a:srgbClr val="000000"/>
                </a:solidFill>
              </a:rPr>
              <a:pPr/>
              <a:t>7</a:t>
            </a:fld>
            <a:endParaRPr lang="en-US" smtClean="0">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fld id="{0C83B1FD-17C0-40CA-A68F-B37C2475712B}" type="slidenum">
              <a:rPr lang="en-US" smtClean="0">
                <a:solidFill>
                  <a:srgbClr val="000000"/>
                </a:solidFill>
              </a:rPr>
              <a:pPr/>
              <a:t>8</a:t>
            </a:fld>
            <a:endParaRPr lang="en-US" smtClean="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smtClean="0"/>
          </a:p>
        </p:txBody>
      </p:sp>
      <p:sp>
        <p:nvSpPr>
          <p:cNvPr id="49156" name="Slide Number Placeholder 3"/>
          <p:cNvSpPr>
            <a:spLocks noGrp="1"/>
          </p:cNvSpPr>
          <p:nvPr>
            <p:ph type="sldNum" sz="quarter" idx="5"/>
          </p:nvPr>
        </p:nvSpPr>
        <p:spPr>
          <a:noFill/>
        </p:spPr>
        <p:txBody>
          <a:bodyPr/>
          <a:lstStyle/>
          <a:p>
            <a:fld id="{8814313A-8C5B-4FB2-A194-45C657AC7276}" type="slidenum">
              <a:rPr lang="en-US" smtClean="0">
                <a:solidFill>
                  <a:srgbClr val="000000"/>
                </a:solidFill>
              </a:rPr>
              <a:pPr/>
              <a:t>9</a:t>
            </a:fld>
            <a:endParaRPr lang="en-US"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p14="http://schemas.microsoft.com/office/powerpoint/2010/main" xmlns=""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p14="http://schemas.microsoft.com/office/powerpoint/2010/main" xmlns=""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p14="http://schemas.microsoft.com/office/powerpoint/2010/main" xmlns="" val="2982338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p14="http://schemas.microsoft.com/office/powerpoint/2010/main" xmlns="" val="3286825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p14="http://schemas.microsoft.com/office/powerpoint/2010/main" xmlns=""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p14="http://schemas.microsoft.com/office/powerpoint/2010/main" xmlns=""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p14="http://schemas.microsoft.com/office/powerpoint/2010/main" xmlns=""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p14="http://schemas.microsoft.com/office/powerpoint/2010/main" xmlns=""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p14="http://schemas.microsoft.com/office/powerpoint/2010/main" xmlns=""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p14="http://schemas.microsoft.com/office/powerpoint/2010/main" xmlns=""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p14="http://schemas.microsoft.com/office/powerpoint/2010/main" xmlns=""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20.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21.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22.xml"/></Relationships>
</file>

<file path=ppt/slideMasters/_rels/slideMaster13.xml.rels><?xml version="1.0" encoding="UTF-8" standalone="yes"?>
<Relationships xmlns="http://schemas.openxmlformats.org/package/2006/relationships"><Relationship Id="rId2" Type="http://schemas.openxmlformats.org/officeDocument/2006/relationships/theme" Target="../theme/theme13.xml"/><Relationship Id="rId1" Type="http://schemas.openxmlformats.org/officeDocument/2006/relationships/slideLayout" Target="../slideLayouts/slideLayout23.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6.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7.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8.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1"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3"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5"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7"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65"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1"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3"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5"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9"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81"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89"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hyperlink" Target="http://www.geography.org.uk/gtip/thinkpieces/writingatmasterslevel/" TargetMode="External"/><Relationship Id="rId2" Type="http://schemas.openxmlformats.org/officeDocument/2006/relationships/notesSlide" Target="../notesSlides/notesSlide27.xml"/><Relationship Id="rId1" Type="http://schemas.openxmlformats.org/officeDocument/2006/relationships/slideLayout" Target="../slideLayouts/slideLayout13.xml"/><Relationship Id="rId4" Type="http://schemas.openxmlformats.org/officeDocument/2006/relationships/hyperlink" Target="http://www.geography.org.uk/download/GA_PRGTIPBrooksMLevelCriteria.pdf"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eprints.hud.ac.uk/10892/" TargetMode="External"/><Relationship Id="rId2" Type="http://schemas.openxmlformats.org/officeDocument/2006/relationships/notesSlide" Target="../notesSlides/notesSlide28.xml"/><Relationship Id="rId1" Type="http://schemas.openxmlformats.org/officeDocument/2006/relationships/slideLayout" Target="../slideLayouts/slideLayout14.xml"/><Relationship Id="rId5" Type="http://schemas.openxmlformats.org/officeDocument/2006/relationships/hyperlink" Target="http://www.qaa.ac.uk/academicinfrastructure/benchmark/masters/MastersDegreeCharacteristics.pdf" TargetMode="External"/><Relationship Id="rId4" Type="http://schemas.openxmlformats.org/officeDocument/2006/relationships/hyperlink" Target="http://www.nzqa.govt.nz/assets/Studying-in-NZ/New-Zealand-Qualification-Framework/theregister-booklet.pdf%20%20(accessed%20March%202012"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3" Type="http://schemas.openxmlformats.org/officeDocument/2006/relationships/hyperlink" Target="http://www.qaa.ac.uk/academicinfrastructure/benchmark/masters/mastersdegreecharacteristics.pdf" TargetMode="External"/><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4213" y="765175"/>
            <a:ext cx="6624637" cy="2376488"/>
          </a:xfrm>
        </p:spPr>
        <p:txBody>
          <a:bodyPr/>
          <a:lstStyle/>
          <a:p>
            <a:pPr algn="ctr" eaLnBrk="1" hangingPunct="1">
              <a:spcBef>
                <a:spcPts val="600"/>
              </a:spcBef>
            </a:pPr>
            <a:r>
              <a:rPr lang="en-GB" sz="3600" dirty="0" smtClean="0"/>
              <a:t>Assessment at Masters Level</a:t>
            </a:r>
            <a:br>
              <a:rPr lang="en-GB" sz="3600" dirty="0" smtClean="0"/>
            </a:br>
            <a:r>
              <a:rPr lang="en-GB" sz="3600" dirty="0" smtClean="0"/>
              <a:t>Leeds Met</a:t>
            </a:r>
            <a:br>
              <a:rPr lang="en-GB" sz="3600" dirty="0" smtClean="0"/>
            </a:br>
            <a:r>
              <a:rPr lang="en-GB" sz="3600" dirty="0" smtClean="0"/>
              <a:t>8</a:t>
            </a:r>
            <a:r>
              <a:rPr lang="en-GB" sz="3600" baseline="30000" dirty="0" smtClean="0"/>
              <a:t>th</a:t>
            </a:r>
            <a:r>
              <a:rPr lang="en-GB" sz="3600" dirty="0" smtClean="0"/>
              <a:t> November 2012 </a:t>
            </a:r>
            <a:r>
              <a:rPr lang="en-GB" sz="3400" dirty="0" smtClean="0"/>
              <a:t/>
            </a:r>
            <a:br>
              <a:rPr lang="en-GB" sz="3400" dirty="0" smtClean="0"/>
            </a:br>
            <a:endParaRPr lang="en-GB" sz="3400" dirty="0" smtClean="0"/>
          </a:p>
        </p:txBody>
      </p:sp>
      <p:sp>
        <p:nvSpPr>
          <p:cNvPr id="15362" name="Rectangle 3"/>
          <p:cNvSpPr>
            <a:spLocks noGrp="1" noChangeArrowheads="1"/>
          </p:cNvSpPr>
          <p:nvPr>
            <p:ph type="subTitle" idx="1"/>
          </p:nvPr>
        </p:nvSpPr>
        <p:spPr>
          <a:xfrm>
            <a:off x="539750" y="2786063"/>
            <a:ext cx="6696075" cy="2808287"/>
          </a:xfrm>
        </p:spPr>
        <p:txBody>
          <a:bodyPr/>
          <a:lstStyle/>
          <a:p>
            <a:pPr algn="ctr" eaLnBrk="1" hangingPunct="1"/>
            <a:r>
              <a:rPr lang="en-GB" sz="2400" dirty="0" smtClean="0"/>
              <a:t>Sally Brown</a:t>
            </a:r>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r>
              <a:rPr lang="en-GB" sz="1800" dirty="0" smtClean="0"/>
              <a:t>Emerita Professor, Leeds Metropolitan University,</a:t>
            </a:r>
          </a:p>
          <a:p>
            <a:pPr algn="ctr" eaLnBrk="1" hangingPunct="1"/>
            <a:r>
              <a:rPr lang="en-GB" sz="1800" dirty="0" smtClean="0"/>
              <a:t>Visiting Fellow, University of Northumbria</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GB" dirty="0" smtClean="0"/>
              <a:t>QAA Assessment expectations</a:t>
            </a:r>
          </a:p>
        </p:txBody>
      </p:sp>
      <p:sp>
        <p:nvSpPr>
          <p:cNvPr id="43011" name="Content Placeholder 2"/>
          <p:cNvSpPr>
            <a:spLocks noGrp="1"/>
          </p:cNvSpPr>
          <p:nvPr>
            <p:ph idx="1"/>
          </p:nvPr>
        </p:nvSpPr>
        <p:spPr>
          <a:xfrm>
            <a:off x="468313" y="1357313"/>
            <a:ext cx="8229600" cy="5143500"/>
          </a:xfrm>
        </p:spPr>
        <p:txBody>
          <a:bodyPr/>
          <a:lstStyle/>
          <a:p>
            <a:pPr>
              <a:buFont typeface="Wingdings" pitchFamily="2" charset="2"/>
              <a:buNone/>
              <a:defRPr/>
            </a:pPr>
            <a:r>
              <a:rPr lang="en-GB" sz="2000" dirty="0" smtClean="0"/>
              <a:t>Appropriate and effective assessment will enable students to demonstrate the outcomes of learning intended for the programme. </a:t>
            </a:r>
          </a:p>
          <a:p>
            <a:pPr>
              <a:buFont typeface="Wingdings" pitchFamily="2" charset="2"/>
              <a:buNone/>
              <a:defRPr/>
            </a:pPr>
            <a:r>
              <a:rPr lang="en-GB" sz="2000" dirty="0" smtClean="0"/>
              <a:t>Assessment methods may be based on any or all of the following:</a:t>
            </a:r>
          </a:p>
          <a:p>
            <a:pPr>
              <a:defRPr/>
            </a:pPr>
            <a:r>
              <a:rPr lang="en-GB" sz="2000" dirty="0" smtClean="0"/>
              <a:t>essay assignments </a:t>
            </a:r>
          </a:p>
          <a:p>
            <a:pPr>
              <a:defRPr/>
            </a:pPr>
            <a:r>
              <a:rPr lang="en-GB" sz="2000" dirty="0" smtClean="0"/>
              <a:t>practical reports or portfolios </a:t>
            </a:r>
          </a:p>
          <a:p>
            <a:pPr>
              <a:defRPr/>
            </a:pPr>
            <a:r>
              <a:rPr lang="en-GB" sz="2000" dirty="0" smtClean="0"/>
              <a:t>a dissertation or other output from research/project work, which may include artefacts, performances or compositions </a:t>
            </a:r>
          </a:p>
          <a:p>
            <a:pPr>
              <a:defRPr/>
            </a:pPr>
            <a:r>
              <a:rPr lang="en-GB" sz="2000" dirty="0" smtClean="0"/>
              <a:t>written examinations </a:t>
            </a:r>
          </a:p>
          <a:p>
            <a:pPr>
              <a:defRPr/>
            </a:pPr>
            <a:r>
              <a:rPr lang="en-GB" sz="2000" dirty="0" smtClean="0"/>
              <a:t>oral examinations </a:t>
            </a:r>
          </a:p>
          <a:p>
            <a:pPr>
              <a:defRPr/>
            </a:pPr>
            <a:r>
              <a:rPr lang="en-GB" sz="2000" dirty="0" smtClean="0"/>
              <a:t>problem-solving exercises </a:t>
            </a:r>
          </a:p>
          <a:p>
            <a:pPr>
              <a:defRPr/>
            </a:pPr>
            <a:r>
              <a:rPr lang="en-GB" sz="2000" dirty="0" smtClean="0"/>
              <a:t>oral presentations </a:t>
            </a:r>
          </a:p>
          <a:p>
            <a:pPr>
              <a:defRPr/>
            </a:pPr>
            <a:r>
              <a:rPr lang="en-GB" sz="2000" dirty="0" smtClean="0"/>
              <a:t>posters</a:t>
            </a:r>
          </a:p>
          <a:p>
            <a:pPr>
              <a:lnSpc>
                <a:spcPct val="100000"/>
              </a:lnSpc>
              <a:defRPr/>
            </a:pPr>
            <a:r>
              <a:rPr lang="en-GB" sz="2000" dirty="0" smtClean="0"/>
              <a:t>placement reports</a:t>
            </a:r>
            <a:r>
              <a:rPr lang="en-GB" sz="2000" dirty="0" smtClean="0">
                <a:solidFill>
                  <a:schemeClr val="tx2">
                    <a:lumMod val="60000"/>
                    <a:lumOff val="40000"/>
                  </a:schemeClr>
                </a:solidFill>
              </a:rPr>
              <a:t>.           (And others…..)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sz="3200" dirty="0" smtClean="0"/>
              <a:t>My questions: mapping the student experience at Master’s Level </a:t>
            </a:r>
          </a:p>
        </p:txBody>
      </p:sp>
      <p:sp>
        <p:nvSpPr>
          <p:cNvPr id="17411" name="Content Placeholder 2"/>
          <p:cNvSpPr>
            <a:spLocks noGrp="1"/>
          </p:cNvSpPr>
          <p:nvPr>
            <p:ph idx="1"/>
          </p:nvPr>
        </p:nvSpPr>
        <p:spPr/>
        <p:txBody>
          <a:bodyPr/>
          <a:lstStyle/>
          <a:p>
            <a:pPr eaLnBrk="1" hangingPunct="1">
              <a:lnSpc>
                <a:spcPct val="100000"/>
              </a:lnSpc>
            </a:pPr>
            <a:r>
              <a:rPr lang="en-GB" sz="2400" dirty="0" smtClean="0"/>
              <a:t>Will students feel from the outset that they are on a Master’s programme?</a:t>
            </a:r>
          </a:p>
          <a:p>
            <a:pPr eaLnBrk="1" hangingPunct="1">
              <a:lnSpc>
                <a:spcPct val="100000"/>
              </a:lnSpc>
            </a:pPr>
            <a:r>
              <a:rPr lang="en-GB" sz="2400" dirty="0" smtClean="0"/>
              <a:t>Are you ensuring that students are immersed in the subject they have come to study from the outset?</a:t>
            </a:r>
          </a:p>
          <a:p>
            <a:pPr eaLnBrk="1" hangingPunct="1">
              <a:lnSpc>
                <a:spcPct val="100000"/>
              </a:lnSpc>
            </a:pPr>
            <a:r>
              <a:rPr lang="en-GB" sz="2400" dirty="0" smtClean="0"/>
              <a:t>Is induction a valuable and productive introduction to the course (or just the distribution of bags and bags of paper)?</a:t>
            </a:r>
          </a:p>
          <a:p>
            <a:pPr eaLnBrk="1" hangingPunct="1">
              <a:lnSpc>
                <a:spcPct val="100000"/>
              </a:lnSpc>
            </a:pPr>
            <a:r>
              <a:rPr lang="en-GB" sz="2400" dirty="0" smtClean="0"/>
              <a:t>Do students have a positive and balanced experience across the programme?</a:t>
            </a:r>
          </a:p>
          <a:p>
            <a:pPr eaLnBrk="1" hangingPunct="1">
              <a:lnSpc>
                <a:spcPct val="100000"/>
              </a:lnSpc>
            </a:pPr>
            <a:r>
              <a:rPr lang="en-GB" sz="2400" dirty="0" smtClean="0"/>
              <a:t>Are there points in the academic year when there doesn’t seem to be much going on?</a:t>
            </a:r>
          </a:p>
          <a:p>
            <a:pPr>
              <a:lnSpc>
                <a:spcPct val="100000"/>
              </a:lnSpc>
            </a:pPr>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GB" smtClean="0"/>
              <a:t>Assimilate has been a 3-year NTFS funded project</a:t>
            </a:r>
          </a:p>
        </p:txBody>
      </p:sp>
      <p:sp>
        <p:nvSpPr>
          <p:cNvPr id="17410" name="Content Placeholder 2"/>
          <p:cNvSpPr>
            <a:spLocks noGrp="1"/>
          </p:cNvSpPr>
          <p:nvPr>
            <p:ph idx="1"/>
          </p:nvPr>
        </p:nvSpPr>
        <p:spPr/>
        <p:txBody>
          <a:bodyPr/>
          <a:lstStyle/>
          <a:p>
            <a:r>
              <a:rPr lang="en-GB" dirty="0" smtClean="0"/>
              <a:t>We’ve been exploring innovative assessment at Masters level using research funding from the National Teaching Fellowship scheme. </a:t>
            </a:r>
          </a:p>
          <a:p>
            <a:r>
              <a:rPr lang="en-GB" dirty="0" smtClean="0"/>
              <a:t>Recognising that limited prior research had been undertaken in this area, we’ve been reviewing assessment methods used to assess at this level, particularly exploring authentic assessment.</a:t>
            </a:r>
          </a:p>
          <a:p>
            <a:r>
              <a:rPr lang="en-GB" dirty="0" smtClean="0"/>
              <a:t>Interviews were undertaken in the UK and internationally by students and team members to elicit information about diverse approaches and to produce case studies showcasing innovations. </a:t>
            </a:r>
          </a:p>
          <a:p>
            <a:endParaRPr lang="en-GB"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GB" smtClean="0"/>
              <a:t>Emergent outcomes</a:t>
            </a:r>
          </a:p>
        </p:txBody>
      </p:sp>
      <p:sp>
        <p:nvSpPr>
          <p:cNvPr id="19458" name="Content Placeholder 2"/>
          <p:cNvSpPr>
            <a:spLocks noGrp="1"/>
          </p:cNvSpPr>
          <p:nvPr>
            <p:ph idx="1"/>
          </p:nvPr>
        </p:nvSpPr>
        <p:spPr>
          <a:xfrm>
            <a:off x="285750" y="1357313"/>
            <a:ext cx="8501063" cy="4972050"/>
          </a:xfrm>
        </p:spPr>
        <p:txBody>
          <a:bodyPr/>
          <a:lstStyle/>
          <a:p>
            <a:r>
              <a:rPr lang="en-GB" dirty="0" smtClean="0"/>
              <a:t>Using data from 45 interviews undertaken by the project team, and from conversations with other people we’ve encountered who have an interest in the area, we’ve produced 44 case studies illustrating diverse M-level assessment together with seven vignettes and three national overviews as included in the Compendium;</a:t>
            </a:r>
          </a:p>
          <a:p>
            <a:r>
              <a:rPr lang="en-GB" dirty="0" smtClean="0"/>
              <a:t>We have been impressed by the diversity and creativity of many of the approaches adopted;</a:t>
            </a:r>
          </a:p>
          <a:p>
            <a:r>
              <a:rPr lang="en-GB" dirty="0" smtClean="0"/>
              <a:t>We’ve also encountered much traditional written assessment, especially dissertations, unseen time-constrained exams, essays and project reports.</a:t>
            </a:r>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pPr>
              <a:buFont typeface="Wingdings" pitchFamily="2" charset="2"/>
              <a:buNone/>
            </a:pPr>
            <a:r>
              <a:rPr lang="en-GB" dirty="0" smtClean="0"/>
              <a:t> </a:t>
            </a:r>
          </a:p>
          <a:p>
            <a:endParaRPr lang="en-GB"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GB" sz="3200" smtClean="0"/>
              <a:t>Literature and background information on M-level assessment</a:t>
            </a:r>
          </a:p>
        </p:txBody>
      </p:sp>
      <p:sp>
        <p:nvSpPr>
          <p:cNvPr id="23554" name="Content Placeholder 2"/>
          <p:cNvSpPr>
            <a:spLocks noGrp="1"/>
          </p:cNvSpPr>
          <p:nvPr>
            <p:ph idx="1"/>
          </p:nvPr>
        </p:nvSpPr>
        <p:spPr/>
        <p:txBody>
          <a:bodyPr/>
          <a:lstStyle/>
          <a:p>
            <a:r>
              <a:rPr lang="en-GB" dirty="0" smtClean="0"/>
              <a:t>We’ve confirmed that publications on this topic are relatively limited; </a:t>
            </a:r>
          </a:p>
          <a:p>
            <a:r>
              <a:rPr lang="en-GB" dirty="0" smtClean="0"/>
              <a:t>There are some areas where much has been written (for example on language learning) but there are significant gaps and little in the way of generic literature;</a:t>
            </a:r>
          </a:p>
          <a:p>
            <a:r>
              <a:rPr lang="en-GB" dirty="0" smtClean="0"/>
              <a:t>Nations, Institutions, Professional and Subject Bodies and other accrediting organisations often provide detailed guidance on what they expect in terms of assessment criteria and standards at this level, but this doesn’t always translate directly into practice in the field.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214313" y="249238"/>
            <a:ext cx="7786687" cy="1074737"/>
          </a:xfrm>
        </p:spPr>
        <p:txBody>
          <a:bodyPr/>
          <a:lstStyle/>
          <a:p>
            <a:r>
              <a:rPr lang="en-GB" sz="3200" dirty="0" smtClean="0"/>
              <a:t>Good practice M-level Assessment examples include:</a:t>
            </a:r>
          </a:p>
        </p:txBody>
      </p:sp>
      <p:sp>
        <p:nvSpPr>
          <p:cNvPr id="21506" name="Content Placeholder 2"/>
          <p:cNvSpPr>
            <a:spLocks noGrp="1"/>
          </p:cNvSpPr>
          <p:nvPr>
            <p:ph idx="1"/>
          </p:nvPr>
        </p:nvSpPr>
        <p:spPr>
          <a:xfrm>
            <a:off x="214313" y="1357313"/>
            <a:ext cx="8715375" cy="4972050"/>
          </a:xfrm>
        </p:spPr>
        <p:txBody>
          <a:bodyPr/>
          <a:lstStyle/>
          <a:p>
            <a:r>
              <a:rPr lang="en-GB" dirty="0" smtClean="0"/>
              <a:t>Highly authentic assignments, which relate closely to programme outcomes;</a:t>
            </a:r>
          </a:p>
          <a:p>
            <a:r>
              <a:rPr lang="en-GB" dirty="0" smtClean="0"/>
              <a:t>Multiple assessments which build incrementally to final submission;</a:t>
            </a:r>
          </a:p>
          <a:p>
            <a:r>
              <a:rPr lang="en-GB" dirty="0" smtClean="0"/>
              <a:t>Good feedback opportunities, giving students the chance to benefit from advice to improve performance;</a:t>
            </a:r>
          </a:p>
          <a:p>
            <a:r>
              <a:rPr lang="en-GB" dirty="0" smtClean="0"/>
              <a:t>Assignments that require teamwork and group activity;</a:t>
            </a:r>
          </a:p>
          <a:p>
            <a:r>
              <a:rPr lang="en-GB" dirty="0" smtClean="0"/>
              <a:t>Assignments that foster employability and that foster employer engagement; </a:t>
            </a:r>
          </a:p>
          <a:p>
            <a:r>
              <a:rPr lang="en-GB" dirty="0" smtClean="0"/>
              <a:t>Assignments that are enhanced and supported by technology;</a:t>
            </a:r>
          </a:p>
          <a:p>
            <a:r>
              <a:rPr lang="fr-FR" dirty="0" smtClean="0"/>
              <a:t>Assignements </a:t>
            </a:r>
            <a:r>
              <a:rPr lang="fr-FR" dirty="0" err="1" smtClean="0"/>
              <a:t>requiring</a:t>
            </a:r>
            <a:r>
              <a:rPr lang="fr-FR" dirty="0" smtClean="0"/>
              <a:t> </a:t>
            </a:r>
            <a:r>
              <a:rPr lang="fr-FR" dirty="0" err="1" smtClean="0"/>
              <a:t>peer</a:t>
            </a:r>
            <a:r>
              <a:rPr lang="fr-FR" dirty="0" smtClean="0"/>
              <a:t> engagement / </a:t>
            </a:r>
            <a:r>
              <a:rPr lang="fr-FR" dirty="0" err="1" smtClean="0"/>
              <a:t>peer</a:t>
            </a:r>
            <a:r>
              <a:rPr lang="fr-FR" dirty="0" smtClean="0"/>
              <a:t> </a:t>
            </a:r>
            <a:r>
              <a:rPr lang="fr-FR" dirty="0" err="1" smtClean="0"/>
              <a:t>assessment</a:t>
            </a:r>
            <a:r>
              <a:rPr lang="fr-FR" dirty="0" smtClean="0"/>
              <a:t>.</a:t>
            </a:r>
            <a:endParaRPr lang="en-GB" dirty="0" smtClean="0"/>
          </a:p>
          <a:p>
            <a:endParaRPr lang="en-GB"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GB" smtClean="0"/>
              <a:t>Other learning points</a:t>
            </a:r>
          </a:p>
        </p:txBody>
      </p:sp>
      <p:sp>
        <p:nvSpPr>
          <p:cNvPr id="22530" name="Content Placeholder 2"/>
          <p:cNvSpPr>
            <a:spLocks noGrp="1"/>
          </p:cNvSpPr>
          <p:nvPr>
            <p:ph idx="1"/>
          </p:nvPr>
        </p:nvSpPr>
        <p:spPr/>
        <p:txBody>
          <a:bodyPr/>
          <a:lstStyle/>
          <a:p>
            <a:r>
              <a:rPr lang="en-GB" smtClean="0"/>
              <a:t>It’s been interesting to observe how fuzzy are common understandings of the differences between M-level and undergraduate level assessment;</a:t>
            </a:r>
          </a:p>
          <a:p>
            <a:r>
              <a:rPr lang="en-GB" smtClean="0"/>
              <a:t>The importance of authentic assessment to professionally-orientated Masters programmes has been highlighted;</a:t>
            </a:r>
          </a:p>
          <a:p>
            <a:r>
              <a:rPr lang="en-GB" smtClean="0"/>
              <a:t>We’ve learned about variations in practice at M-level between different national systems, especially in terms of duration of programmes and funding arrangements;</a:t>
            </a:r>
          </a:p>
          <a:p>
            <a:r>
              <a:rPr lang="en-GB" smtClean="0"/>
              <a:t>We’ve also developed as individuals and as members of the project team, learning particularly about project management.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GB" smtClean="0"/>
              <a:t>Analysing our data</a:t>
            </a:r>
          </a:p>
        </p:txBody>
      </p:sp>
      <p:sp>
        <p:nvSpPr>
          <p:cNvPr id="24578" name="Content Placeholder 2"/>
          <p:cNvSpPr>
            <a:spLocks noGrp="1"/>
          </p:cNvSpPr>
          <p:nvPr>
            <p:ph idx="1"/>
          </p:nvPr>
        </p:nvSpPr>
        <p:spPr/>
        <p:txBody>
          <a:bodyPr/>
          <a:lstStyle/>
          <a:p>
            <a:r>
              <a:rPr lang="en-GB" smtClean="0"/>
              <a:t>We have used Activity Theory and Q Methodology to help us make sense of the case study data and to conduct a follow-up study on educator viewpoints. </a:t>
            </a:r>
          </a:p>
          <a:p>
            <a:r>
              <a:rPr lang="en-GB" smtClean="0"/>
              <a:t>The initial research study used Activity Theory to investigate practitioners’ experiences of introducing innovative assessment methods at Masters level. </a:t>
            </a:r>
          </a:p>
          <a:p>
            <a:r>
              <a:rPr lang="en-GB" smtClean="0"/>
              <a:t>We then designed a Q-study using 48 statements which were rank-ordered by 39 participants. </a:t>
            </a:r>
          </a:p>
          <a:p>
            <a:r>
              <a:rPr lang="en-GB" smtClean="0"/>
              <a:t>Using statistical analysis of these data we have interpreted five distinct factors, or viewpoints, relating to Masters level assessment issues.</a:t>
            </a:r>
          </a:p>
          <a:p>
            <a:endParaRPr lang="en-GB"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idx="4294967295"/>
          </p:nvPr>
        </p:nvSpPr>
        <p:spPr/>
        <p:txBody>
          <a:bodyPr/>
          <a:lstStyle/>
          <a:p>
            <a:r>
              <a:rPr lang="en-GB" smtClean="0"/>
              <a:t>Q Methodology</a:t>
            </a:r>
          </a:p>
        </p:txBody>
      </p:sp>
      <p:sp>
        <p:nvSpPr>
          <p:cNvPr id="41987" name="Content Placeholder 2"/>
          <p:cNvSpPr>
            <a:spLocks noGrp="1"/>
          </p:cNvSpPr>
          <p:nvPr>
            <p:ph idx="4294967295"/>
          </p:nvPr>
        </p:nvSpPr>
        <p:spPr>
          <a:xfrm>
            <a:off x="468313" y="1773238"/>
            <a:ext cx="8229600" cy="4464050"/>
          </a:xfrm>
        </p:spPr>
        <p:txBody>
          <a:bodyPr/>
          <a:lstStyle/>
          <a:p>
            <a:pPr>
              <a:spcBef>
                <a:spcPct val="50000"/>
              </a:spcBef>
              <a:buClrTx/>
              <a:buSzTx/>
              <a:buFontTx/>
              <a:buNone/>
            </a:pPr>
            <a:r>
              <a:rPr lang="en-GB" smtClean="0"/>
              <a:t>William Stephenson (1902-1989)</a:t>
            </a:r>
          </a:p>
          <a:p>
            <a:pPr>
              <a:spcBef>
                <a:spcPct val="50000"/>
              </a:spcBef>
              <a:buClrTx/>
              <a:buSzTx/>
              <a:buFontTx/>
              <a:buNone/>
            </a:pPr>
            <a:r>
              <a:rPr lang="en-GB" b="0" smtClean="0"/>
              <a:t>Psychologist and Physicist</a:t>
            </a:r>
            <a:endParaRPr lang="en-GB" b="0" smtClean="0">
              <a:solidFill>
                <a:schemeClr val="tx2"/>
              </a:solidFill>
            </a:endParaRPr>
          </a:p>
          <a:p>
            <a:pPr>
              <a:spcBef>
                <a:spcPct val="50000"/>
              </a:spcBef>
              <a:buClrTx/>
              <a:buSzTx/>
              <a:buFontTx/>
              <a:buNone/>
            </a:pPr>
            <a:endParaRPr lang="en-GB" sz="2000" smtClean="0"/>
          </a:p>
          <a:p>
            <a:pPr>
              <a:buFont typeface="Wingdings" pitchFamily="2" charset="2"/>
              <a:buNone/>
            </a:pPr>
            <a:endParaRPr lang="en-GB" smtClean="0"/>
          </a:p>
        </p:txBody>
      </p:sp>
      <p:grpSp>
        <p:nvGrpSpPr>
          <p:cNvPr id="2" name="Group 4"/>
          <p:cNvGrpSpPr>
            <a:grpSpLocks/>
          </p:cNvGrpSpPr>
          <p:nvPr/>
        </p:nvGrpSpPr>
        <p:grpSpPr bwMode="auto">
          <a:xfrm>
            <a:off x="468313" y="3429000"/>
            <a:ext cx="2663825" cy="3022600"/>
            <a:chOff x="336" y="1104"/>
            <a:chExt cx="1920" cy="1824"/>
          </a:xfrm>
        </p:grpSpPr>
        <p:pic>
          <p:nvPicPr>
            <p:cNvPr id="41989" name="Picture 5" descr="stephenson"/>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36" y="1104"/>
              <a:ext cx="1800" cy="162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1990" name="Text Box 6"/>
            <p:cNvSpPr txBox="1">
              <a:spLocks noChangeArrowheads="1"/>
            </p:cNvSpPr>
            <p:nvPr/>
          </p:nvSpPr>
          <p:spPr bwMode="auto">
            <a:xfrm>
              <a:off x="336" y="2688"/>
              <a:ext cx="1920" cy="2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pPr algn="ctr" eaLnBrk="0" hangingPunct="0">
                <a:spcBef>
                  <a:spcPct val="50000"/>
                </a:spcBef>
              </a:pPr>
              <a:endParaRPr lang="en-US" sz="2000">
                <a:solidFill>
                  <a:schemeClr val="tx2"/>
                </a:solidFill>
                <a:latin typeface="Times New Roman" pitchFamily="18" charset="0"/>
              </a:endParaRPr>
            </a:p>
          </p:txBody>
        </p:sp>
      </p:grpSp>
      <p:sp>
        <p:nvSpPr>
          <p:cNvPr id="41991" name="Text Box 9"/>
          <p:cNvSpPr txBox="1">
            <a:spLocks noChangeArrowheads="1"/>
          </p:cNvSpPr>
          <p:nvPr/>
        </p:nvSpPr>
        <p:spPr bwMode="auto">
          <a:xfrm>
            <a:off x="3635375" y="3213100"/>
            <a:ext cx="4681538" cy="2854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pPr>
              <a:spcBef>
                <a:spcPct val="50000"/>
              </a:spcBef>
            </a:pPr>
            <a:r>
              <a:rPr lang="en-GB" sz="2800"/>
              <a:t>Q is used for establishing patterns within and across individuals, rather than across individual traits.</a:t>
            </a:r>
          </a:p>
          <a:p>
            <a:pPr>
              <a:spcBef>
                <a:spcPct val="50000"/>
              </a:spcBef>
            </a:pPr>
            <a:r>
              <a:rPr lang="en-GB" sz="2800"/>
              <a:t>(Barry &amp; Proops, 1999)</a:t>
            </a:r>
          </a:p>
          <a:p>
            <a:pPr>
              <a:spcBef>
                <a:spcPct val="50000"/>
              </a:spcBef>
            </a:pPr>
            <a:endParaRPr lang="en-GB"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GB" sz="3600" smtClean="0"/>
              <a:t>User-friendly: a Q-sort underway</a:t>
            </a:r>
          </a:p>
        </p:txBody>
      </p:sp>
      <p:sp>
        <p:nvSpPr>
          <p:cNvPr id="26627" name="Text Box 9"/>
          <p:cNvSpPr txBox="1">
            <a:spLocks noChangeArrowheads="1"/>
          </p:cNvSpPr>
          <p:nvPr/>
        </p:nvSpPr>
        <p:spPr bwMode="auto">
          <a:xfrm>
            <a:off x="755576" y="5445224"/>
            <a:ext cx="8135938" cy="430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pPr>
              <a:spcBef>
                <a:spcPct val="50000"/>
              </a:spcBef>
            </a:pPr>
            <a:r>
              <a:rPr lang="en-GB" sz="1100" dirty="0"/>
              <a:t>Acknowledgement: </a:t>
            </a:r>
            <a:r>
              <a:rPr lang="en-GB" sz="1100" dirty="0" smtClean="0"/>
              <a:t>Thanks to Wendy </a:t>
            </a:r>
            <a:r>
              <a:rPr lang="en-GB" sz="1100" dirty="0" err="1" smtClean="0"/>
              <a:t>Stainton</a:t>
            </a:r>
            <a:r>
              <a:rPr lang="en-GB" sz="1100" dirty="0" smtClean="0"/>
              <a:t> Rogers </a:t>
            </a:r>
            <a:r>
              <a:rPr lang="en-GB" sz="1100" dirty="0"/>
              <a:t>for sharing this </a:t>
            </a:r>
            <a:r>
              <a:rPr lang="en-GB" sz="1100" dirty="0" smtClean="0"/>
              <a:t>graphic, which was adapted from an original paper by </a:t>
            </a:r>
            <a:r>
              <a:rPr lang="en-GB" sz="1100" dirty="0" err="1" smtClean="0"/>
              <a:t>Stainton</a:t>
            </a:r>
            <a:r>
              <a:rPr lang="en-GB" sz="1100" dirty="0" smtClean="0"/>
              <a:t> </a:t>
            </a:r>
            <a:r>
              <a:rPr lang="en-GB" sz="1100" dirty="0"/>
              <a:t>Rogers, W. (2011) </a:t>
            </a:r>
            <a:r>
              <a:rPr lang="en-GB" sz="1100" u="sng" dirty="0"/>
              <a:t>Social Psychology</a:t>
            </a:r>
            <a:r>
              <a:rPr lang="en-GB" sz="1100" dirty="0"/>
              <a:t>. OUP</a:t>
            </a:r>
            <a:r>
              <a:rPr lang="en-GB" sz="1100" dirty="0" smtClean="0"/>
              <a:t>.</a:t>
            </a:r>
            <a:endParaRPr lang="en-GB" sz="1100" dirty="0"/>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xmlns="" val="0"/>
              </a:ext>
            </a:extLst>
          </a:blip>
          <a:srcRect r="2715"/>
          <a:stretch/>
        </p:blipFill>
        <p:spPr>
          <a:xfrm>
            <a:off x="2051720" y="1995400"/>
            <a:ext cx="4308698" cy="2867199"/>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Today's workshop will enable you to:</a:t>
            </a:r>
            <a:endParaRPr lang="en-GB" dirty="0"/>
          </a:p>
        </p:txBody>
      </p:sp>
      <p:sp>
        <p:nvSpPr>
          <p:cNvPr id="3" name="Content Placeholder 2"/>
          <p:cNvSpPr>
            <a:spLocks noGrp="1"/>
          </p:cNvSpPr>
          <p:nvPr>
            <p:ph idx="1"/>
          </p:nvPr>
        </p:nvSpPr>
        <p:spPr/>
        <p:txBody>
          <a:bodyPr/>
          <a:lstStyle/>
          <a:p>
            <a:r>
              <a:rPr lang="en-GB" dirty="0" smtClean="0"/>
              <a:t>Discuss issues concerning the boundaries between Masters and undergraduate level assessment;</a:t>
            </a:r>
          </a:p>
          <a:p>
            <a:r>
              <a:rPr lang="en-GB" dirty="0" smtClean="0"/>
              <a:t>Consider some innovative approaches to assessing at masters level;</a:t>
            </a:r>
          </a:p>
          <a:p>
            <a:r>
              <a:rPr lang="en-GB" dirty="0" smtClean="0"/>
              <a:t>Review options for enhancing assessment in masters programmes.</a:t>
            </a:r>
          </a:p>
          <a:p>
            <a:endParaRPr lang="en-GB" dirty="0" smtClean="0"/>
          </a:p>
          <a:p>
            <a:pPr>
              <a:buNone/>
            </a:pPr>
            <a:r>
              <a:rPr lang="en-GB" dirty="0" smtClean="0"/>
              <a:t>The workshop builds on the outcomes of a three year project reviewing masters level assessment.</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GB" smtClean="0"/>
              <a:t>Stages in a Q-study</a:t>
            </a:r>
          </a:p>
        </p:txBody>
      </p:sp>
      <p:sp>
        <p:nvSpPr>
          <p:cNvPr id="28674" name="Content Placeholder 2"/>
          <p:cNvSpPr>
            <a:spLocks noGrp="1"/>
          </p:cNvSpPr>
          <p:nvPr>
            <p:ph idx="1"/>
          </p:nvPr>
        </p:nvSpPr>
        <p:spPr/>
        <p:txBody>
          <a:bodyPr/>
          <a:lstStyle/>
          <a:p>
            <a:pPr eaLnBrk="1" hangingPunct="1">
              <a:buSzPct val="100000"/>
              <a:buFont typeface="Wingdings" pitchFamily="2" charset="2"/>
              <a:buChar char="§"/>
            </a:pPr>
            <a:r>
              <a:rPr lang="en-US" dirty="0" smtClean="0"/>
              <a:t>Identifying and sampling the concourse</a:t>
            </a:r>
          </a:p>
          <a:p>
            <a:pPr eaLnBrk="1" hangingPunct="1">
              <a:buSzPct val="100000"/>
              <a:buFont typeface="Wingdings" pitchFamily="2" charset="2"/>
              <a:buChar char="§"/>
            </a:pPr>
            <a:r>
              <a:rPr lang="en-GB" dirty="0" smtClean="0"/>
              <a:t>Developing a set of statements that is representative of the concourse</a:t>
            </a:r>
            <a:endParaRPr lang="en-US" dirty="0" smtClean="0"/>
          </a:p>
          <a:p>
            <a:pPr eaLnBrk="1" hangingPunct="1">
              <a:buSzPct val="100000"/>
              <a:buFont typeface="Wingdings" pitchFamily="2" charset="2"/>
              <a:buChar char="§"/>
            </a:pPr>
            <a:r>
              <a:rPr lang="en-US" dirty="0" smtClean="0"/>
              <a:t>Selecting participants for a diversity of views on the issues</a:t>
            </a:r>
          </a:p>
          <a:p>
            <a:pPr eaLnBrk="1" hangingPunct="1">
              <a:buSzPct val="100000"/>
              <a:buFont typeface="Wingdings" pitchFamily="2" charset="2"/>
              <a:buChar char="§"/>
            </a:pPr>
            <a:r>
              <a:rPr lang="en-US" dirty="0" smtClean="0"/>
              <a:t>Q-sorting and post-sort interviews</a:t>
            </a:r>
          </a:p>
          <a:p>
            <a:pPr eaLnBrk="1" hangingPunct="1">
              <a:buSzPct val="100000"/>
              <a:buFont typeface="Wingdings" pitchFamily="2" charset="2"/>
              <a:buChar char="§"/>
            </a:pPr>
            <a:r>
              <a:rPr lang="en-US" dirty="0" smtClean="0"/>
              <a:t>Pattern analysis – data reduction and interpretation</a:t>
            </a:r>
            <a:endParaRPr lang="en-GB" dirty="0" smtClean="0"/>
          </a:p>
          <a:p>
            <a:pPr>
              <a:buSzPct val="100000"/>
              <a:buFont typeface="Wingdings" pitchFamily="2" charset="2"/>
              <a:buNone/>
            </a:pPr>
            <a:endParaRPr lang="en-GB"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idx="4294967295"/>
          </p:nvPr>
        </p:nvSpPr>
        <p:spPr/>
        <p:txBody>
          <a:bodyPr/>
          <a:lstStyle/>
          <a:p>
            <a:r>
              <a:rPr lang="en-GB" smtClean="0"/>
              <a:t>Example statements</a:t>
            </a:r>
          </a:p>
        </p:txBody>
      </p:sp>
      <p:sp>
        <p:nvSpPr>
          <p:cNvPr id="47107" name="Content Placeholder 2"/>
          <p:cNvSpPr>
            <a:spLocks noGrp="1"/>
          </p:cNvSpPr>
          <p:nvPr>
            <p:ph idx="4294967295"/>
          </p:nvPr>
        </p:nvSpPr>
        <p:spPr/>
        <p:txBody>
          <a:bodyPr/>
          <a:lstStyle/>
          <a:p>
            <a:pPr marL="0" indent="0">
              <a:buFont typeface="Wingdings" pitchFamily="2" charset="2"/>
              <a:buNone/>
            </a:pPr>
            <a:r>
              <a:rPr lang="en-GB" smtClean="0"/>
              <a:t>Essays and exams should be ‘the gold standard’ in terms of Masters assessment methods. (3)</a:t>
            </a:r>
          </a:p>
          <a:p>
            <a:pPr marL="0" indent="0">
              <a:buFont typeface="Wingdings" pitchFamily="2" charset="2"/>
              <a:buNone/>
            </a:pPr>
            <a:endParaRPr lang="en-GB" sz="1000" smtClean="0"/>
          </a:p>
          <a:p>
            <a:pPr marL="0" indent="0">
              <a:buFont typeface="Wingdings" pitchFamily="2" charset="2"/>
              <a:buNone/>
            </a:pPr>
            <a:r>
              <a:rPr lang="en-GB" smtClean="0"/>
              <a:t>Improving assessment methods requires a shift in how learning is viewed. (41)</a:t>
            </a:r>
          </a:p>
          <a:p>
            <a:pPr marL="0" indent="0">
              <a:buFont typeface="Wingdings" pitchFamily="2" charset="2"/>
              <a:buNone/>
            </a:pPr>
            <a:endParaRPr lang="en-GB" sz="1000" smtClean="0"/>
          </a:p>
          <a:p>
            <a:pPr marL="0" indent="0">
              <a:buFont typeface="Wingdings" pitchFamily="2" charset="2"/>
              <a:buNone/>
            </a:pPr>
            <a:r>
              <a:rPr lang="en-GB" smtClean="0"/>
              <a:t>Writing assessment criteria is an easy job for academics. (26)</a:t>
            </a:r>
          </a:p>
        </p:txBody>
      </p:sp>
      <p:sp>
        <p:nvSpPr>
          <p:cNvPr id="47108" name="Text Box 216"/>
          <p:cNvSpPr txBox="1">
            <a:spLocks noChangeArrowheads="1"/>
          </p:cNvSpPr>
          <p:nvPr/>
        </p:nvSpPr>
        <p:spPr bwMode="auto">
          <a:xfrm>
            <a:off x="900113" y="5157788"/>
            <a:ext cx="7416800" cy="1200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r>
              <a:rPr lang="en-US" sz="1800" b="1" dirty="0">
                <a:solidFill>
                  <a:schemeClr val="tx2"/>
                </a:solidFill>
              </a:rPr>
              <a:t>       </a:t>
            </a:r>
            <a:r>
              <a:rPr lang="en-US" sz="1800" b="1" dirty="0"/>
              <a:t>-3          -2          -1             0           +1           +2           +3     </a:t>
            </a:r>
          </a:p>
          <a:p>
            <a:r>
              <a:rPr lang="en-US" sz="1800" b="1" dirty="0"/>
              <a:t> Disagree</a:t>
            </a:r>
            <a:r>
              <a:rPr lang="en-US" sz="1800" dirty="0"/>
              <a:t>                                                                          </a:t>
            </a:r>
            <a:r>
              <a:rPr lang="en-US" sz="1800" b="1" dirty="0"/>
              <a:t>Agree	</a:t>
            </a:r>
          </a:p>
          <a:p>
            <a:r>
              <a:rPr lang="en-US" sz="1800" b="1" dirty="0"/>
              <a:t> Strongly                                                                         </a:t>
            </a:r>
            <a:r>
              <a:rPr lang="en-US" sz="1800" b="1" dirty="0" err="1"/>
              <a:t>Strongly</a:t>
            </a:r>
            <a:r>
              <a:rPr lang="en-US" sz="1800" dirty="0"/>
              <a:t> </a:t>
            </a:r>
            <a:r>
              <a:rPr lang="en-US" sz="1800" b="1" dirty="0"/>
              <a:t>	</a:t>
            </a:r>
            <a:endParaRPr lang="en-GB" sz="1800" b="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GB" dirty="0" smtClean="0"/>
              <a:t>Findings – system voices</a:t>
            </a:r>
            <a:endParaRPr lang="en-US" dirty="0" smtClean="0"/>
          </a:p>
        </p:txBody>
      </p:sp>
      <p:sp>
        <p:nvSpPr>
          <p:cNvPr id="45059" name="Rectangle 3"/>
          <p:cNvSpPr>
            <a:spLocks noGrp="1" noChangeArrowheads="1"/>
          </p:cNvSpPr>
          <p:nvPr>
            <p:ph type="body" idx="1"/>
          </p:nvPr>
        </p:nvSpPr>
        <p:spPr/>
        <p:txBody>
          <a:bodyPr/>
          <a:lstStyle/>
          <a:p>
            <a:endParaRPr lang="en-GB" dirty="0" smtClean="0"/>
          </a:p>
          <a:p>
            <a:r>
              <a:rPr lang="en-GB" dirty="0" smtClean="0"/>
              <a:t>Five different viewpoints on the issues were interpreted, relating to different aspects of M-level assessment activity </a:t>
            </a:r>
          </a:p>
          <a:p>
            <a:endParaRPr lang="en-GB" dirty="0" smtClean="0"/>
          </a:p>
          <a:p>
            <a:r>
              <a:rPr lang="en-GB" dirty="0" smtClean="0"/>
              <a:t>Areas of consensus or near-consensus among the viewpoints were also interpreted</a:t>
            </a:r>
          </a:p>
          <a:p>
            <a:endParaRPr lang="en-GB" dirty="0" smtClean="0"/>
          </a:p>
          <a:p>
            <a:pPr>
              <a:buNone/>
            </a:pPr>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GB" smtClean="0"/>
              <a:t>Viewpoints 1, 2 and 3</a:t>
            </a:r>
          </a:p>
        </p:txBody>
      </p:sp>
      <p:sp>
        <p:nvSpPr>
          <p:cNvPr id="30722" name="Content Placeholder 4"/>
          <p:cNvSpPr>
            <a:spLocks noGrp="1"/>
          </p:cNvSpPr>
          <p:nvPr>
            <p:ph idx="1"/>
          </p:nvPr>
        </p:nvSpPr>
        <p:spPr/>
        <p:txBody>
          <a:bodyPr/>
          <a:lstStyle/>
          <a:p>
            <a:pPr marL="457200" indent="-457200">
              <a:buSzPct val="100000"/>
              <a:buFont typeface="Arial" charset="0"/>
              <a:buAutoNum type="arabicPeriod"/>
            </a:pPr>
            <a:r>
              <a:rPr lang="en-GB" smtClean="0"/>
              <a:t>The innovative assessment and accreditation of learning for complex real life / workplace applications requires assessment training for both staff and students.</a:t>
            </a:r>
          </a:p>
          <a:p>
            <a:pPr marL="457200" indent="-457200">
              <a:buSzPct val="100000"/>
              <a:buFont typeface="Arial" charset="0"/>
              <a:buAutoNum type="arabicPeriod"/>
            </a:pPr>
            <a:r>
              <a:rPr lang="en-GB" smtClean="0"/>
              <a:t>Standards and consistency can not be guaranteed by any means, but flexible assessment criteria and innovative assessment methods have their uses.</a:t>
            </a:r>
          </a:p>
          <a:p>
            <a:pPr marL="457200" indent="-457200">
              <a:buSzPct val="100000"/>
              <a:buFont typeface="Arial" charset="0"/>
              <a:buAutoNum type="arabicPeriod"/>
            </a:pPr>
            <a:r>
              <a:rPr lang="en-GB" smtClean="0"/>
              <a:t>Introducing innovative assessment methods can be powerful but requires new perspectives on learning with institutional support and encouragement for successful wholesale change.</a:t>
            </a:r>
          </a:p>
          <a:p>
            <a:pPr marL="457200" indent="-457200">
              <a:buFont typeface="Arial" charset="0"/>
              <a:buAutoNum type="arabicPeriod"/>
            </a:pPr>
            <a:endParaRPr lang="en-GB"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GB" smtClean="0"/>
              <a:t>Viewpoints 4 and 5 </a:t>
            </a:r>
          </a:p>
        </p:txBody>
      </p:sp>
      <p:sp>
        <p:nvSpPr>
          <p:cNvPr id="32770" name="Content Placeholder 2"/>
          <p:cNvSpPr>
            <a:spLocks noGrp="1"/>
          </p:cNvSpPr>
          <p:nvPr>
            <p:ph idx="1"/>
          </p:nvPr>
        </p:nvSpPr>
        <p:spPr/>
        <p:txBody>
          <a:bodyPr/>
          <a:lstStyle/>
          <a:p>
            <a:pPr marL="457200" indent="-457200">
              <a:buSzPct val="100000"/>
              <a:buFont typeface="Arial" charset="0"/>
              <a:buAutoNum type="arabicPeriod"/>
            </a:pPr>
            <a:endParaRPr lang="en-GB" smtClean="0"/>
          </a:p>
          <a:p>
            <a:pPr marL="457200" indent="-457200">
              <a:buSzPct val="100000"/>
              <a:buFont typeface="Wingdings" pitchFamily="2" charset="2"/>
              <a:buAutoNum type="arabicPeriod" startAt="4"/>
            </a:pPr>
            <a:r>
              <a:rPr lang="en-GB" smtClean="0"/>
              <a:t>Clear guidance to students in the form of high quality assessment criteria and timely tutor assessment feedback can help students to develop the skills that they and also employers want.</a:t>
            </a:r>
          </a:p>
          <a:p>
            <a:pPr marL="457200" indent="-457200">
              <a:buSzPct val="100000"/>
              <a:buFont typeface="Wingdings" pitchFamily="2" charset="2"/>
              <a:buAutoNum type="arabicPeriod" startAt="4"/>
            </a:pPr>
            <a:r>
              <a:rPr lang="en-GB" smtClean="0"/>
              <a:t>Improving assessment methods does not necessarily require a paradigm shift in thinking, but stakeholder consultation is important as benefits are not guaranteed and one size does not fit all.</a:t>
            </a:r>
          </a:p>
          <a:p>
            <a:pPr marL="457200" indent="-457200">
              <a:buSzPct val="100000"/>
              <a:buFont typeface="Arial" charset="0"/>
              <a:buAutoNum type="arabicPeriod" startAt="4"/>
            </a:pPr>
            <a:endParaRPr lang="en-GB"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GB" smtClean="0"/>
              <a:t>Project overview</a:t>
            </a:r>
          </a:p>
        </p:txBody>
      </p:sp>
      <p:sp>
        <p:nvSpPr>
          <p:cNvPr id="34818" name="Content Placeholder 2"/>
          <p:cNvSpPr>
            <a:spLocks noGrp="1"/>
          </p:cNvSpPr>
          <p:nvPr>
            <p:ph idx="1"/>
          </p:nvPr>
        </p:nvSpPr>
        <p:spPr>
          <a:xfrm>
            <a:off x="214313" y="1539875"/>
            <a:ext cx="8483600" cy="4789488"/>
          </a:xfrm>
        </p:spPr>
        <p:txBody>
          <a:bodyPr/>
          <a:lstStyle/>
          <a:p>
            <a:r>
              <a:rPr lang="en-GB" dirty="0" smtClean="0"/>
              <a:t>The project has yielded more variety and diversity than we expected at the outset;</a:t>
            </a:r>
          </a:p>
          <a:p>
            <a:r>
              <a:rPr lang="en-GB" dirty="0" smtClean="0"/>
              <a:t>It has excited considerable interest, with requests to disseminate outcomes to date at eight universities and seven conferences to date (with more in prospect);</a:t>
            </a:r>
          </a:p>
          <a:p>
            <a:r>
              <a:rPr lang="en-GB" dirty="0" smtClean="0"/>
              <a:t>It has been fascinating to explore practice in the UK, Denmark, Ireland, Spain, the Netherlands, Singapore, Australia and New Zealand;</a:t>
            </a:r>
          </a:p>
          <a:p>
            <a:r>
              <a:rPr lang="en-GB" dirty="0" smtClean="0"/>
              <a:t>We are modestly confident that we have added helpfully to understanding of M-level assessment, particularly through our compendium and our analysis of data to identify viewpoints.</a:t>
            </a:r>
          </a:p>
          <a:p>
            <a:endParaRPr lang="en-GB" dirty="0" smtClean="0"/>
          </a:p>
          <a:p>
            <a:endParaRPr lang="en-GB"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smtClean="0"/>
              <a:t>Selected references and further reading</a:t>
            </a:r>
          </a:p>
        </p:txBody>
      </p:sp>
      <p:sp>
        <p:nvSpPr>
          <p:cNvPr id="39939" name="Content Placeholder 2"/>
          <p:cNvSpPr>
            <a:spLocks noGrp="1"/>
          </p:cNvSpPr>
          <p:nvPr>
            <p:ph idx="1"/>
          </p:nvPr>
        </p:nvSpPr>
        <p:spPr>
          <a:xfrm>
            <a:off x="142875" y="1428750"/>
            <a:ext cx="8786813" cy="4900613"/>
          </a:xfrm>
        </p:spPr>
        <p:txBody>
          <a:bodyPr/>
          <a:lstStyle/>
          <a:p>
            <a:pPr>
              <a:lnSpc>
                <a:spcPct val="100000"/>
              </a:lnSpc>
              <a:buNone/>
            </a:pPr>
            <a:r>
              <a:rPr lang="en-GB" sz="1800" dirty="0" smtClean="0"/>
              <a:t>Brown, S. (2012) ‘What are the perceived differences between assessing at Masters level and undergraduate level assessment? Some findings from an NTFS–funded project’ Innovations in Education and Teaching International, forthcoming</a:t>
            </a:r>
          </a:p>
          <a:p>
            <a:pPr>
              <a:lnSpc>
                <a:spcPct val="100000"/>
              </a:lnSpc>
              <a:buNone/>
            </a:pPr>
            <a:r>
              <a:rPr lang="en-GB" sz="1800" dirty="0" smtClean="0"/>
              <a:t>Brown, S., Deignan, T</a:t>
            </a:r>
            <a:r>
              <a:rPr lang="en-GB" sz="1800" dirty="0" smtClean="0"/>
              <a:t>., </a:t>
            </a:r>
            <a:r>
              <a:rPr lang="en-GB" sz="1800" dirty="0" smtClean="0"/>
              <a:t>Race, P. and Priestley, J. (2012</a:t>
            </a:r>
            <a:r>
              <a:rPr lang="en-GB" sz="1800" i="1" dirty="0" smtClean="0"/>
              <a:t>) ‘Assessing students at Masters Level: learning points for Educational Developers’</a:t>
            </a:r>
            <a:r>
              <a:rPr lang="en-GB" sz="1800" dirty="0" smtClean="0"/>
              <a:t> Educational Developments, SEDA, Birmingham.</a:t>
            </a:r>
          </a:p>
          <a:p>
            <a:pPr>
              <a:lnSpc>
                <a:spcPct val="100000"/>
              </a:lnSpc>
              <a:buNone/>
            </a:pPr>
            <a:r>
              <a:rPr lang="en-GB" sz="1800" dirty="0" smtClean="0"/>
              <a:t>Brown, </a:t>
            </a:r>
            <a:r>
              <a:rPr lang="en-GB" sz="1800" dirty="0" smtClean="0"/>
              <a:t>S. </a:t>
            </a:r>
            <a:r>
              <a:rPr lang="en-GB" sz="1800" dirty="0" smtClean="0"/>
              <a:t>(2012) </a:t>
            </a:r>
            <a:r>
              <a:rPr lang="en-GB" sz="1800" dirty="0" smtClean="0"/>
              <a:t>Diverse </a:t>
            </a:r>
            <a:r>
              <a:rPr lang="en-GB" sz="1800" dirty="0" smtClean="0"/>
              <a:t>and innovative assessment at Masters Level: alternatives to conventional written </a:t>
            </a:r>
            <a:r>
              <a:rPr lang="en-GB" sz="1800" dirty="0" smtClean="0"/>
              <a:t>assignments, </a:t>
            </a:r>
            <a:r>
              <a:rPr lang="en-GB" sz="1800" dirty="0" smtClean="0"/>
              <a:t>in </a:t>
            </a:r>
            <a:r>
              <a:rPr lang="en-GB" sz="1800" i="1" dirty="0" smtClean="0"/>
              <a:t>AISHE-J: The All Ireland Journal of Teaching and Learning in Higher Education </a:t>
            </a:r>
            <a:r>
              <a:rPr lang="en-GB" sz="1800" i="1" dirty="0" err="1" smtClean="0"/>
              <a:t>Vol</a:t>
            </a:r>
            <a:r>
              <a:rPr lang="en-GB" sz="1800" i="1" dirty="0" smtClean="0"/>
              <a:t> 4, No 2.</a:t>
            </a:r>
          </a:p>
          <a:p>
            <a:pPr>
              <a:lnSpc>
                <a:spcPct val="100000"/>
              </a:lnSpc>
              <a:buFont typeface="Wingdings" pitchFamily="2" charset="2"/>
              <a:buNone/>
            </a:pPr>
            <a:r>
              <a:rPr lang="en-GB" sz="1800" dirty="0" smtClean="0"/>
              <a:t>Casey, J. (2002) </a:t>
            </a:r>
            <a:r>
              <a:rPr lang="en-GB" sz="1800" i="1" dirty="0" smtClean="0"/>
              <a:t>On-line assessment in a masters-level policy subject: participation in an on-line forum as part of assessment</a:t>
            </a:r>
            <a:r>
              <a:rPr lang="en-GB" sz="1800" dirty="0" smtClean="0"/>
              <a:t>, Centre for the study of higher education, Charles </a:t>
            </a:r>
            <a:r>
              <a:rPr lang="en-GB" sz="1800" dirty="0" err="1" smtClean="0"/>
              <a:t>Sturt</a:t>
            </a:r>
            <a:r>
              <a:rPr lang="en-GB" sz="1800" dirty="0" smtClean="0"/>
              <a:t> University, Australia.</a:t>
            </a:r>
          </a:p>
          <a:p>
            <a:pPr>
              <a:lnSpc>
                <a:spcPct val="100000"/>
              </a:lnSpc>
              <a:buFont typeface="Wingdings" pitchFamily="2" charset="2"/>
              <a:buNone/>
            </a:pPr>
            <a:r>
              <a:rPr lang="en-GB" sz="1800" dirty="0" smtClean="0"/>
              <a:t>Dunn, S. and Singh, K. A. (2009) </a:t>
            </a:r>
            <a:r>
              <a:rPr lang="en-GB" sz="1800" i="1" dirty="0" smtClean="0"/>
              <a:t>Analysis of M-level modules in interdisciplinary</a:t>
            </a:r>
            <a:r>
              <a:rPr lang="en-GB" sz="1800" dirty="0" smtClean="0"/>
              <a:t> </a:t>
            </a:r>
            <a:r>
              <a:rPr lang="en-GB" sz="1800" i="1" dirty="0" smtClean="0"/>
              <a:t>nanotechnology education</a:t>
            </a:r>
            <a:r>
              <a:rPr lang="en-GB" sz="1800" dirty="0" smtClean="0"/>
              <a:t>, Nanotechnology Centre, Department of Materials, School of Applied Sciences, </a:t>
            </a:r>
            <a:r>
              <a:rPr lang="en-GB" sz="1800" dirty="0" err="1" smtClean="0"/>
              <a:t>Cranfield</a:t>
            </a:r>
            <a:r>
              <a:rPr lang="en-GB" sz="1800" dirty="0" smtClean="0"/>
              <a:t> University.</a:t>
            </a:r>
          </a:p>
          <a:p>
            <a:pPr>
              <a:lnSpc>
                <a:spcPct val="100000"/>
              </a:lnSpc>
              <a:buFont typeface="Wingdings" pitchFamily="2" charset="2"/>
              <a:buNone/>
            </a:pPr>
            <a:endParaRPr lang="en-GB" sz="1800" dirty="0" smtClean="0"/>
          </a:p>
          <a:p>
            <a:pPr>
              <a:lnSpc>
                <a:spcPct val="100000"/>
              </a:lnSpc>
              <a:buFont typeface="Wingdings" pitchFamily="2" charset="2"/>
              <a:buNone/>
            </a:pPr>
            <a:endParaRPr lang="en-GB" sz="1800" dirty="0" smtClean="0"/>
          </a:p>
          <a:p>
            <a:pPr>
              <a:lnSpc>
                <a:spcPct val="100000"/>
              </a:lnSpc>
              <a:buFont typeface="Wingdings" pitchFamily="2" charset="2"/>
              <a:buNone/>
            </a:pPr>
            <a:endParaRPr lang="en-GB" sz="1800" dirty="0" smtClean="0"/>
          </a:p>
          <a:p>
            <a:pPr>
              <a:lnSpc>
                <a:spcPct val="100000"/>
              </a:lnSpc>
            </a:pPr>
            <a:endParaRPr lang="en-GB" sz="18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49238"/>
            <a:ext cx="7543800" cy="663575"/>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References (contd.)</a:t>
            </a:r>
          </a:p>
        </p:txBody>
      </p:sp>
      <p:sp>
        <p:nvSpPr>
          <p:cNvPr id="40963" name="Rectangle 3"/>
          <p:cNvSpPr>
            <a:spLocks noGrp="1" noChangeArrowheads="1"/>
          </p:cNvSpPr>
          <p:nvPr>
            <p:ph type="body" idx="1"/>
          </p:nvPr>
        </p:nvSpPr>
        <p:spPr>
          <a:xfrm>
            <a:off x="428596" y="1142984"/>
            <a:ext cx="8229600" cy="5400675"/>
          </a:xfrm>
        </p:spPr>
        <p:txBody>
          <a:bodyPr/>
          <a:lstStyle/>
          <a:p>
            <a:pPr>
              <a:lnSpc>
                <a:spcPct val="100000"/>
              </a:lnSpc>
              <a:buNone/>
            </a:pPr>
            <a:r>
              <a:rPr lang="en-US" sz="1800" dirty="0" err="1" smtClean="0"/>
              <a:t>Engeström</a:t>
            </a:r>
            <a:r>
              <a:rPr lang="en-US" sz="1800" dirty="0" smtClean="0"/>
              <a:t>, Y. (2010). Studies of expansive learning: Foundations, findings and future challenges. </a:t>
            </a:r>
            <a:r>
              <a:rPr lang="en-US" sz="1800" i="1" dirty="0" smtClean="0"/>
              <a:t>Educational Research Review</a:t>
            </a:r>
            <a:r>
              <a:rPr lang="en-US" sz="1800" dirty="0" smtClean="0"/>
              <a:t>, (5):1-24</a:t>
            </a:r>
            <a:endParaRPr lang="en-GB" sz="1800" dirty="0" smtClean="0"/>
          </a:p>
          <a:p>
            <a:pPr>
              <a:lnSpc>
                <a:spcPct val="100000"/>
              </a:lnSpc>
              <a:buNone/>
            </a:pPr>
            <a:r>
              <a:rPr lang="en-GB" sz="1800" dirty="0" smtClean="0"/>
              <a:t>Fry, H., Pearce, R. and Bright, H. (2007) Re-working resource-based learning - a case study from a masters programme. </a:t>
            </a:r>
            <a:r>
              <a:rPr lang="en-GB" sz="1800" i="1" dirty="0" smtClean="0"/>
              <a:t>Innovations in Education and Teaching International</a:t>
            </a:r>
            <a:r>
              <a:rPr lang="en-GB" sz="1800" dirty="0" smtClean="0"/>
              <a:t>, 44(1), pp.79-91.</a:t>
            </a:r>
          </a:p>
          <a:p>
            <a:pPr>
              <a:lnSpc>
                <a:spcPct val="100000"/>
              </a:lnSpc>
              <a:buNone/>
            </a:pPr>
            <a:r>
              <a:rPr lang="en-GB" sz="1800" dirty="0" smtClean="0"/>
              <a:t>Geographical Association. (no date) </a:t>
            </a:r>
            <a:r>
              <a:rPr lang="en-GB" sz="1800" i="1" dirty="0" smtClean="0"/>
              <a:t>GTIP Think Piece - Writing at Masters Level</a:t>
            </a:r>
            <a:r>
              <a:rPr lang="en-GB" sz="1800" dirty="0" smtClean="0"/>
              <a:t>. Available online: </a:t>
            </a:r>
            <a:r>
              <a:rPr lang="en-GB" sz="1800" u="sng" dirty="0" smtClean="0">
                <a:hlinkClick r:id="rId3"/>
              </a:rPr>
              <a:t>http://www.geography.org.uk/gtip/thinkpieces/writingatmasterslevel/</a:t>
            </a:r>
            <a:endParaRPr lang="en-GB" sz="1800" dirty="0" smtClean="0"/>
          </a:p>
          <a:p>
            <a:pPr>
              <a:lnSpc>
                <a:spcPct val="100000"/>
              </a:lnSpc>
              <a:buNone/>
            </a:pPr>
            <a:r>
              <a:rPr lang="en-GB" sz="1800" dirty="0" smtClean="0"/>
              <a:t>Haworth, A., Perks, P. and </a:t>
            </a:r>
            <a:r>
              <a:rPr lang="en-GB" sz="1800" dirty="0" err="1" smtClean="0"/>
              <a:t>Tikly</a:t>
            </a:r>
            <a:r>
              <a:rPr lang="en-GB" sz="1800" dirty="0" smtClean="0"/>
              <a:t>, C. (no date) </a:t>
            </a:r>
            <a:r>
              <a:rPr lang="en-GB" sz="1800" i="1" dirty="0" smtClean="0"/>
              <a:t>Developments with Mathematics M-Level PGCE Provision and Assessment</a:t>
            </a:r>
            <a:r>
              <a:rPr lang="en-GB" sz="1800" i="1" u="sng" dirty="0" smtClean="0"/>
              <a:t>,</a:t>
            </a:r>
            <a:r>
              <a:rPr lang="en-GB" sz="1800" dirty="0" smtClean="0"/>
              <a:t> University of Manchester, University of Birmingham, University of Sussex.</a:t>
            </a:r>
          </a:p>
          <a:p>
            <a:pPr>
              <a:buFont typeface="Wingdings" pitchFamily="2" charset="2"/>
              <a:buNone/>
            </a:pPr>
            <a:r>
              <a:rPr lang="en-GB" sz="1800" dirty="0" smtClean="0"/>
              <a:t>Institute of Education (2006) Masters level criteria for Geography PGCE </a:t>
            </a:r>
            <a:r>
              <a:rPr lang="en-GB" sz="1800" u="sng" dirty="0" smtClean="0">
                <a:hlinkClick r:id="rId4"/>
              </a:rPr>
              <a:t>http://www.geography.org.uk/download/GA_PRGTIPBrooksMLevelCriteria.pdf</a:t>
            </a:r>
            <a:r>
              <a:rPr lang="en-GB" sz="1800" dirty="0" smtClean="0"/>
              <a:t> Accessed March 2012</a:t>
            </a:r>
          </a:p>
          <a:p>
            <a:pPr>
              <a:buFont typeface="Wingdings" pitchFamily="2" charset="2"/>
              <a:buNone/>
            </a:pPr>
            <a:r>
              <a:rPr lang="en-GB" sz="1800" dirty="0" smtClean="0"/>
              <a:t>Lord, D. (2008) Learning to Teach a Specialist Subject: Using New Technologies and Achieving Masters Level Criteria. In: </a:t>
            </a:r>
            <a:r>
              <a:rPr lang="en-GB" sz="1800" i="1" dirty="0" smtClean="0"/>
              <a:t>MOTIVATE conference 2008, 11 - 12th November 2008, </a:t>
            </a:r>
            <a:r>
              <a:rPr lang="en-GB" sz="1800" i="1" dirty="0" err="1" smtClean="0"/>
              <a:t>Dunaujvaros</a:t>
            </a:r>
            <a:r>
              <a:rPr lang="en-GB" sz="1800" i="1" dirty="0" smtClean="0"/>
              <a:t>, Budapest.</a:t>
            </a:r>
            <a:r>
              <a:rPr lang="en-GB" sz="1800" dirty="0" smtClean="0"/>
              <a:t> (Unpublished) This version is available at</a:t>
            </a:r>
          </a:p>
          <a:p>
            <a:pPr>
              <a:buFont typeface="Wingdings" pitchFamily="2" charset="2"/>
              <a:buNone/>
            </a:pPr>
            <a:endParaRPr lang="en-GB" sz="1800" dirty="0" smtClean="0"/>
          </a:p>
          <a:p>
            <a:pPr>
              <a:buFont typeface="Wingdings" pitchFamily="2" charset="2"/>
              <a:buNone/>
            </a:pPr>
            <a:endParaRPr lang="en-GB" sz="1800" dirty="0" smtClean="0"/>
          </a:p>
          <a:p>
            <a:pPr eaLnBrk="1" hangingPunct="1">
              <a:lnSpc>
                <a:spcPct val="70000"/>
              </a:lnSpc>
              <a:buFont typeface="Wingdings" pitchFamily="2" charset="2"/>
              <a:buNone/>
            </a:pPr>
            <a:endParaRPr lang="en-GB" sz="1800" dirty="0" smtClean="0"/>
          </a:p>
          <a:p>
            <a:pPr eaLnBrk="1" hangingPunct="1">
              <a:lnSpc>
                <a:spcPct val="70000"/>
              </a:lnSpc>
              <a:buFont typeface="Wingdings" pitchFamily="2" charset="2"/>
              <a:buNone/>
            </a:pPr>
            <a:endParaRPr lang="en-GB" sz="180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68313" y="260350"/>
            <a:ext cx="7543800" cy="1074738"/>
          </a:xfrm>
        </p:spPr>
        <p:txBody>
          <a:bodyPr/>
          <a:lstStyle/>
          <a:p>
            <a:r>
              <a:rPr lang="en-GB" sz="3200" dirty="0" smtClean="0"/>
              <a:t>References (contd.)</a:t>
            </a:r>
          </a:p>
        </p:txBody>
      </p:sp>
      <p:sp>
        <p:nvSpPr>
          <p:cNvPr id="41987" name="Content Placeholder 2"/>
          <p:cNvSpPr>
            <a:spLocks noGrp="1"/>
          </p:cNvSpPr>
          <p:nvPr>
            <p:ph idx="1"/>
          </p:nvPr>
        </p:nvSpPr>
        <p:spPr/>
        <p:txBody>
          <a:bodyPr/>
          <a:lstStyle/>
          <a:p>
            <a:pPr>
              <a:buNone/>
            </a:pPr>
            <a:r>
              <a:rPr lang="en-GB" sz="1800" u="sng" dirty="0" smtClean="0">
                <a:hlinkClick r:id="rId3"/>
              </a:rPr>
              <a:t>http://eprints.hud.ac.uk/10892/</a:t>
            </a:r>
            <a:r>
              <a:rPr lang="en-GB" sz="1800" dirty="0" smtClean="0"/>
              <a:t> Accessed march 2012</a:t>
            </a:r>
          </a:p>
          <a:p>
            <a:pPr>
              <a:buNone/>
            </a:pPr>
            <a:r>
              <a:rPr lang="en-GB" sz="1800" dirty="0" smtClean="0"/>
              <a:t>NZQA (2007) </a:t>
            </a:r>
            <a:r>
              <a:rPr lang="en-GB" sz="1800" u="sng" dirty="0" smtClean="0">
                <a:hlinkClick r:id="rId4"/>
              </a:rPr>
              <a:t>http://www.nzqa.govt.nz/assets/Studying-in-NZ/New-Zealand-Qualification-Framework/theregister-booklet.pdf (accessed March 2012</a:t>
            </a:r>
            <a:endParaRPr lang="en-GB" sz="1800" u="sng" dirty="0" smtClean="0"/>
          </a:p>
          <a:p>
            <a:pPr>
              <a:buNone/>
            </a:pPr>
            <a:r>
              <a:rPr lang="en-GB" sz="1800" dirty="0" smtClean="0"/>
              <a:t>M level PGCE. (2007) </a:t>
            </a:r>
            <a:r>
              <a:rPr lang="en-GB" sz="1800" dirty="0" err="1" smtClean="0"/>
              <a:t>ESCalate</a:t>
            </a:r>
            <a:r>
              <a:rPr lang="en-GB" sz="1800" dirty="0" smtClean="0"/>
              <a:t> ITEM level PGCE seminar at the University of Gloucestershire on January 9</a:t>
            </a:r>
            <a:r>
              <a:rPr lang="en-GB" sz="1800" baseline="30000" dirty="0" smtClean="0"/>
              <a:t>th</a:t>
            </a:r>
            <a:r>
              <a:rPr lang="en-GB" sz="1800" dirty="0" smtClean="0"/>
              <a:t> 2007.</a:t>
            </a:r>
          </a:p>
          <a:p>
            <a:pPr eaLnBrk="1" hangingPunct="1">
              <a:lnSpc>
                <a:spcPct val="70000"/>
              </a:lnSpc>
              <a:buNone/>
            </a:pPr>
            <a:r>
              <a:rPr lang="en-GB" sz="1800" dirty="0" smtClean="0"/>
              <a:t>QAA (2010) Masters Degree Characteristics</a:t>
            </a:r>
          </a:p>
          <a:p>
            <a:pPr eaLnBrk="1" hangingPunct="1">
              <a:lnSpc>
                <a:spcPct val="70000"/>
              </a:lnSpc>
              <a:buNone/>
            </a:pPr>
            <a:r>
              <a:rPr lang="en-GB" sz="1800" dirty="0" smtClean="0">
                <a:cs typeface="Times New Roman" pitchFamily="18" charset="0"/>
                <a:hlinkClick r:id="rId5"/>
              </a:rPr>
              <a:t>http://www.qaa.ac.uk/academicinfrastructure/benchmark/masters/MastersDegreeCharacteristics.pdf</a:t>
            </a:r>
            <a:endParaRPr lang="en-GB" sz="1800" dirty="0" smtClean="0">
              <a:cs typeface="Times New Roman" pitchFamily="18" charset="0"/>
            </a:endParaRPr>
          </a:p>
          <a:p>
            <a:pPr>
              <a:buNone/>
            </a:pPr>
            <a:r>
              <a:rPr lang="en-GB" sz="1800" dirty="0" smtClean="0"/>
              <a:t>Seymour, D. (2005) Learning Outcomes and Assessment: developing assessment criteria for Masters-level dissertations. </a:t>
            </a:r>
            <a:r>
              <a:rPr lang="en-GB" sz="1800" i="1" dirty="0" smtClean="0"/>
              <a:t>Brookes </a:t>
            </a:r>
            <a:r>
              <a:rPr lang="en-GB" sz="1800" i="1" dirty="0" err="1" smtClean="0"/>
              <a:t>eJournal</a:t>
            </a:r>
            <a:r>
              <a:rPr lang="en-GB" sz="1800" i="1" dirty="0" smtClean="0"/>
              <a:t> of Learning and Teaching</a:t>
            </a:r>
            <a:r>
              <a:rPr lang="en-GB" sz="1800" dirty="0" smtClean="0"/>
              <a:t> 1(2).</a:t>
            </a:r>
          </a:p>
          <a:p>
            <a:pPr>
              <a:lnSpc>
                <a:spcPct val="100000"/>
              </a:lnSpc>
              <a:buFont typeface="Wingdings" pitchFamily="2" charset="2"/>
              <a:buNone/>
            </a:pPr>
            <a:r>
              <a:rPr lang="en-GB" sz="1800" dirty="0" smtClean="0"/>
              <a:t>Van </a:t>
            </a:r>
            <a:r>
              <a:rPr lang="en-GB" sz="1800" dirty="0" err="1" smtClean="0"/>
              <a:t>Eeten</a:t>
            </a:r>
            <a:r>
              <a:rPr lang="en-GB" sz="1800" dirty="0" smtClean="0"/>
              <a:t>, Michel J.G. (2001) Recasting Intractable Policy Issues: The Wider Implications of the Netherlands Civil Aviation Controversy, </a:t>
            </a:r>
            <a:r>
              <a:rPr lang="en-GB" sz="1800" i="1" dirty="0" smtClean="0"/>
              <a:t>Journal of Policy Analysis and Management</a:t>
            </a:r>
            <a:r>
              <a:rPr lang="en-GB" sz="1800" dirty="0" smtClean="0"/>
              <a:t>, 20(3):391-414 </a:t>
            </a:r>
          </a:p>
          <a:p>
            <a:pPr>
              <a:lnSpc>
                <a:spcPct val="100000"/>
              </a:lnSpc>
              <a:buFont typeface="Wingdings" pitchFamily="2" charset="2"/>
              <a:buNone/>
            </a:pPr>
            <a:r>
              <a:rPr lang="en-GB" sz="1800" dirty="0" smtClean="0"/>
              <a:t>Wharton, S. (2003) Defining appropriate criteria for the assessment of master's level </a:t>
            </a:r>
            <a:r>
              <a:rPr lang="en-GB" sz="1800" dirty="0" err="1" smtClean="0"/>
              <a:t>TESOLAssignments</a:t>
            </a:r>
            <a:r>
              <a:rPr lang="en-GB" sz="1800" dirty="0" smtClean="0"/>
              <a:t>. </a:t>
            </a:r>
            <a:r>
              <a:rPr lang="en-GB" sz="1800" i="1" dirty="0" smtClean="0"/>
              <a:t>Assessment &amp; Evaluation in Higher Education</a:t>
            </a:r>
            <a:r>
              <a:rPr lang="en-GB" sz="1800" dirty="0" smtClean="0"/>
              <a:t>, 28(6), pp.649-664.</a:t>
            </a:r>
          </a:p>
          <a:p>
            <a:pPr>
              <a:lnSpc>
                <a:spcPct val="100000"/>
              </a:lnSpc>
              <a:buFont typeface="Wingdings" pitchFamily="2" charset="2"/>
              <a:buNone/>
            </a:pPr>
            <a:endParaRPr lang="en-GB"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sz="2800" dirty="0" smtClean="0"/>
              <a:t>The context for reviewing M-level assessment</a:t>
            </a:r>
          </a:p>
        </p:txBody>
      </p:sp>
      <p:sp>
        <p:nvSpPr>
          <p:cNvPr id="1945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Most HEIs are aiming to increase the number of post-graduate students they recruit;</a:t>
            </a:r>
          </a:p>
          <a:p>
            <a:pPr eaLnBrk="1" hangingPunct="1">
              <a:lnSpc>
                <a:spcPct val="100000"/>
              </a:lnSpc>
            </a:pPr>
            <a:r>
              <a:rPr lang="en-GB" sz="2600" dirty="0" smtClean="0"/>
              <a:t>In many nations, undergraduate recruitment is at, or close to saturation;</a:t>
            </a:r>
          </a:p>
          <a:p>
            <a:pPr eaLnBrk="1" hangingPunct="1">
              <a:lnSpc>
                <a:spcPct val="100000"/>
              </a:lnSpc>
            </a:pPr>
            <a:r>
              <a:rPr lang="en-GB" sz="2600" dirty="0" smtClean="0"/>
              <a:t>In a competitive global environment, Masters programmes need to have a competitive edge;</a:t>
            </a:r>
          </a:p>
          <a:p>
            <a:pPr eaLnBrk="1" hangingPunct="1">
              <a:lnSpc>
                <a:spcPct val="100000"/>
              </a:lnSpc>
            </a:pPr>
            <a:r>
              <a:rPr lang="en-GB" sz="2600" dirty="0" smtClean="0"/>
              <a:t>Authentic assessment can be a Unique Selling Point for Masters Programmes.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GB" dirty="0" smtClean="0"/>
              <a:t>At Masters level, assessment really matters!</a:t>
            </a:r>
          </a:p>
        </p:txBody>
      </p:sp>
      <p:sp>
        <p:nvSpPr>
          <p:cNvPr id="21507" name="Rectangle 3"/>
          <p:cNvSpPr>
            <a:spLocks noGrp="1" noChangeArrowheads="1"/>
          </p:cNvSpPr>
          <p:nvPr>
            <p:ph type="body" idx="1"/>
          </p:nvPr>
        </p:nvSpPr>
        <p:spPr/>
        <p:txBody>
          <a:bodyPr/>
          <a:lstStyle/>
          <a:p>
            <a:pPr eaLnBrk="1" hangingPunct="1">
              <a:lnSpc>
                <a:spcPct val="100000"/>
              </a:lnSpc>
            </a:pPr>
            <a:r>
              <a:rPr lang="en-GB" sz="2600" dirty="0" smtClean="0"/>
              <a:t>Many Masters programmes are professionally-orientated or vocational hence the need for a strong focus on authentic assessment;</a:t>
            </a:r>
          </a:p>
          <a:p>
            <a:pPr eaLnBrk="1" hangingPunct="1">
              <a:lnSpc>
                <a:spcPct val="100000"/>
              </a:lnSpc>
            </a:pPr>
            <a:r>
              <a:rPr lang="en-GB" sz="2600" dirty="0" smtClean="0"/>
              <a:t>Students have high levels of expectation from their tutors at Masters level;</a:t>
            </a:r>
          </a:p>
          <a:p>
            <a:pPr eaLnBrk="1" hangingPunct="1">
              <a:lnSpc>
                <a:spcPct val="100000"/>
              </a:lnSpc>
            </a:pPr>
            <a:r>
              <a:rPr lang="en-GB" sz="2600" dirty="0" smtClean="0"/>
              <a:t>Most M-level programmes are assessed very conservatively, using written assignments including dissertations, unseen time constrained exams and essays;</a:t>
            </a:r>
          </a:p>
          <a:p>
            <a:pPr eaLnBrk="1" hangingPunct="1">
              <a:lnSpc>
                <a:spcPct val="100000"/>
              </a:lnSpc>
            </a:pPr>
            <a:r>
              <a:rPr lang="en-GB" sz="2600" dirty="0" smtClean="0"/>
              <a:t>We need to distinguish our programmes from those offered by our competitors worldwide.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dirty="0" smtClean="0"/>
              <a:t>Masters level programmes according to QAA</a:t>
            </a:r>
          </a:p>
        </p:txBody>
      </p:sp>
      <p:sp>
        <p:nvSpPr>
          <p:cNvPr id="7171" name="Content Placeholder 2"/>
          <p:cNvSpPr>
            <a:spLocks noGrp="1"/>
          </p:cNvSpPr>
          <p:nvPr>
            <p:ph idx="1"/>
          </p:nvPr>
        </p:nvSpPr>
        <p:spPr/>
        <p:txBody>
          <a:bodyPr/>
          <a:lstStyle/>
          <a:p>
            <a:pPr>
              <a:lnSpc>
                <a:spcPct val="100000"/>
              </a:lnSpc>
              <a:buFont typeface="Wingdings" pitchFamily="2" charset="2"/>
              <a:buNone/>
            </a:pPr>
            <a:r>
              <a:rPr lang="en-US" sz="2600" dirty="0" smtClean="0"/>
              <a:t>The next slides are taken from Master’s Degree Characteristics see </a:t>
            </a:r>
            <a:r>
              <a:rPr lang="en-US" sz="2600" dirty="0" smtClean="0">
                <a:hlinkClick r:id="rId3"/>
              </a:rPr>
              <a:t>http://www.qaa.ac.uk/academicinfrastructure/benchmark/masters/mastersdegreecharacteristics.pdf</a:t>
            </a:r>
            <a:endParaRPr lang="en-US" sz="2600" dirty="0" smtClean="0"/>
          </a:p>
          <a:p>
            <a:pPr>
              <a:lnSpc>
                <a:spcPct val="100000"/>
              </a:lnSpc>
              <a:buFont typeface="Wingdings" pitchFamily="2" charset="2"/>
              <a:buNone/>
            </a:pPr>
            <a:r>
              <a:rPr lang="en-US" sz="2600" dirty="0" smtClean="0"/>
              <a:t>All UK courses at Master’s level need to take account of this document which cover purposes, differentiation from UG programmes, guidance on academic credit and European Credit Transfer, teaching and learning, T&amp;L strategies, methods, assessment, quality and qualifications.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dirty="0" smtClean="0"/>
              <a:t>M level qualifications </a:t>
            </a:r>
          </a:p>
        </p:txBody>
      </p:sp>
      <p:sp>
        <p:nvSpPr>
          <p:cNvPr id="11267" name="Content Placeholder 2"/>
          <p:cNvSpPr>
            <a:spLocks noGrp="1"/>
          </p:cNvSpPr>
          <p:nvPr>
            <p:ph idx="1"/>
          </p:nvPr>
        </p:nvSpPr>
        <p:spPr/>
        <p:txBody>
          <a:bodyPr/>
          <a:lstStyle/>
          <a:p>
            <a:pPr>
              <a:lnSpc>
                <a:spcPct val="100000"/>
              </a:lnSpc>
              <a:buFont typeface="Wingdings" pitchFamily="2" charset="2"/>
              <a:buNone/>
            </a:pPr>
            <a:r>
              <a:rPr lang="en-GB" sz="2000" dirty="0" smtClean="0"/>
              <a:t>Masters degrees are awarded after completion of taught courses, programmes of research, or a mixture of both. Longer, research-based programmes often lead to the degree of MPhil. Most Masters courses last at least one year (if taken full-time), and are taken by persons with Honours degrees (or equivalent achievement). </a:t>
            </a:r>
          </a:p>
          <a:p>
            <a:pPr>
              <a:lnSpc>
                <a:spcPct val="100000"/>
              </a:lnSpc>
              <a:buFont typeface="Wingdings" pitchFamily="2" charset="2"/>
              <a:buNone/>
            </a:pPr>
            <a:r>
              <a:rPr lang="en-GB" sz="2000" dirty="0" smtClean="0"/>
              <a:t>Some Masters degrees in science and engineering are awarded after extended undergraduate programmes that last, typically, a year longer than Honours degree programmes. Also at this level are advanced short courses, often forming parts of Continuing Professional Development programmes, leading to Postgraduate Certificates and Postgraduate Diplomas.</a:t>
            </a:r>
          </a:p>
          <a:p>
            <a:pPr>
              <a:lnSpc>
                <a:spcPct val="100000"/>
              </a:lnSpc>
              <a:buFont typeface="Wingdings" pitchFamily="2" charset="2"/>
              <a:buNone/>
            </a:pPr>
            <a:r>
              <a:rPr lang="en-GB" sz="2000" i="1" dirty="0" smtClean="0"/>
              <a:t/>
            </a:r>
            <a:br>
              <a:rPr lang="en-GB" sz="2000" i="1" dirty="0" smtClean="0"/>
            </a:br>
            <a:r>
              <a:rPr lang="en-GB" sz="2000" i="1" dirty="0" smtClean="0"/>
              <a:t>(Note: the MAs granted by the Universities of Oxford and Cambridge are not academic qualifications.)</a:t>
            </a:r>
            <a:r>
              <a:rPr lang="en-GB" sz="2000" dirty="0" smtClean="0"/>
              <a:t> </a:t>
            </a:r>
          </a:p>
          <a:p>
            <a:pPr>
              <a:lnSpc>
                <a:spcPct val="100000"/>
              </a:lnSpc>
            </a:pPr>
            <a:endParaRPr lang="en-GB" sz="20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sz="2800" dirty="0" smtClean="0"/>
              <a:t>Higher education providers may offer a Master's degree with the specific intention of:</a:t>
            </a:r>
          </a:p>
        </p:txBody>
      </p:sp>
      <p:sp>
        <p:nvSpPr>
          <p:cNvPr id="10243" name="Content Placeholder 2"/>
          <p:cNvSpPr>
            <a:spLocks noGrp="1"/>
          </p:cNvSpPr>
          <p:nvPr>
            <p:ph idx="1"/>
          </p:nvPr>
        </p:nvSpPr>
        <p:spPr/>
        <p:txBody>
          <a:bodyPr/>
          <a:lstStyle/>
          <a:p>
            <a:pPr>
              <a:lnSpc>
                <a:spcPct val="100000"/>
              </a:lnSpc>
            </a:pPr>
            <a:r>
              <a:rPr lang="en-GB" sz="2000" dirty="0" smtClean="0"/>
              <a:t>Enabling students to focus on a particular aspect of a broader subject area in which they have prior knowledge or experience through previous study or employment; and/or</a:t>
            </a:r>
          </a:p>
          <a:p>
            <a:pPr>
              <a:lnSpc>
                <a:spcPct val="100000"/>
              </a:lnSpc>
            </a:pPr>
            <a:r>
              <a:rPr lang="en-GB" sz="2000" dirty="0" smtClean="0"/>
              <a:t>Enabling students to focus on a particular subject area or field of study in greater depth than they encountered during the course of previous study or experience. This may include enabling students to develop knowledge of a new discipline or field of study in combination with a relevant subject area in which they have prior knowledge or experience; and/or </a:t>
            </a:r>
          </a:p>
          <a:p>
            <a:pPr>
              <a:lnSpc>
                <a:spcPct val="100000"/>
              </a:lnSpc>
            </a:pPr>
            <a:r>
              <a:rPr lang="en-GB" sz="2000" dirty="0" smtClean="0"/>
              <a:t>Enabling students to learn how to conduct research, often linked to a particular discipline or field of study.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a:defRPr/>
            </a:pPr>
            <a:r>
              <a:rPr lang="en-GB" dirty="0" smtClean="0"/>
              <a:t>QAA in Scotland: guidance on level 11 qualifications </a:t>
            </a:r>
            <a:r>
              <a:rPr lang="en-GB" sz="2000" dirty="0" smtClean="0">
                <a:solidFill>
                  <a:schemeClr val="tx2">
                    <a:lumMod val="60000"/>
                    <a:lumOff val="40000"/>
                  </a:schemeClr>
                </a:solidFill>
              </a:rPr>
              <a:t>(I like this)</a:t>
            </a:r>
          </a:p>
        </p:txBody>
      </p:sp>
      <p:sp>
        <p:nvSpPr>
          <p:cNvPr id="21507" name="Content Placeholder 2"/>
          <p:cNvSpPr>
            <a:spLocks noGrp="1"/>
          </p:cNvSpPr>
          <p:nvPr>
            <p:ph idx="1"/>
          </p:nvPr>
        </p:nvSpPr>
        <p:spPr>
          <a:xfrm>
            <a:off x="285750" y="1412776"/>
            <a:ext cx="8501063" cy="4916587"/>
          </a:xfrm>
        </p:spPr>
        <p:txBody>
          <a:bodyPr/>
          <a:lstStyle/>
          <a:p>
            <a:pPr>
              <a:lnSpc>
                <a:spcPct val="100000"/>
              </a:lnSpc>
              <a:buFont typeface="Wingdings" pitchFamily="2" charset="2"/>
              <a:buNone/>
              <a:defRPr/>
            </a:pPr>
            <a:r>
              <a:rPr lang="en-GB" sz="1900" dirty="0" smtClean="0"/>
              <a:t>Characteristic outcomes of Masters degrees </a:t>
            </a:r>
          </a:p>
          <a:p>
            <a:pPr marL="538163" indent="-538163">
              <a:lnSpc>
                <a:spcPct val="100000"/>
              </a:lnSpc>
              <a:buFont typeface="Wingdings" pitchFamily="2" charset="2"/>
              <a:buNone/>
              <a:defRPr/>
            </a:pPr>
            <a:r>
              <a:rPr lang="en-GB" sz="1900" dirty="0" err="1" smtClean="0"/>
              <a:t>i</a:t>
            </a:r>
            <a:r>
              <a:rPr lang="en-GB" sz="1900" dirty="0" smtClean="0"/>
              <a:t> 	A systematic understanding of knowledge, and a critical awareness of current problems and/or new insights, much of which is at, or informed by, the forefront of their academic discipline, field of study, or area of professional practice. </a:t>
            </a:r>
          </a:p>
          <a:p>
            <a:pPr marL="538163" indent="-538163">
              <a:lnSpc>
                <a:spcPct val="100000"/>
              </a:lnSpc>
              <a:buFont typeface="Wingdings" pitchFamily="2" charset="2"/>
              <a:buNone/>
              <a:defRPr/>
            </a:pPr>
            <a:r>
              <a:rPr lang="en-GB" sz="1900" dirty="0" smtClean="0"/>
              <a:t>ii 	A comprehensive understanding of techniques applicable to their own research or advanced scholarship. </a:t>
            </a:r>
          </a:p>
          <a:p>
            <a:pPr marL="538163" indent="-538163">
              <a:lnSpc>
                <a:spcPct val="100000"/>
              </a:lnSpc>
              <a:buFont typeface="Wingdings" pitchFamily="2" charset="2"/>
              <a:buNone/>
              <a:defRPr/>
            </a:pPr>
            <a:r>
              <a:rPr lang="en-GB" sz="1900" dirty="0" smtClean="0"/>
              <a:t>iii 	Originality in the application of knowledge, together with a practical understanding of how established techniques of research and enquiry are used to create and interpret knowledge in the discipline. </a:t>
            </a:r>
          </a:p>
          <a:p>
            <a:pPr marL="538163" indent="-538163">
              <a:lnSpc>
                <a:spcPct val="100000"/>
              </a:lnSpc>
              <a:buFont typeface="Wingdings" pitchFamily="2" charset="2"/>
              <a:buNone/>
              <a:defRPr/>
            </a:pPr>
            <a:r>
              <a:rPr lang="en-GB" sz="1900" dirty="0" smtClean="0"/>
              <a:t>iv 	Conceptual understanding that enables the student:</a:t>
            </a:r>
          </a:p>
          <a:p>
            <a:pPr marL="538163" indent="-538163">
              <a:lnSpc>
                <a:spcPct val="100000"/>
              </a:lnSpc>
              <a:defRPr/>
            </a:pPr>
            <a:r>
              <a:rPr lang="en-GB" sz="1900" dirty="0" smtClean="0"/>
              <a:t>to evaluate critically current research and advanced scholarship in the discipline; and</a:t>
            </a:r>
          </a:p>
          <a:p>
            <a:pPr marL="538163" indent="-538163">
              <a:lnSpc>
                <a:spcPct val="100000"/>
              </a:lnSpc>
              <a:defRPr/>
            </a:pPr>
            <a:r>
              <a:rPr lang="en-GB" sz="1900" dirty="0" smtClean="0"/>
              <a:t>to evaluate methodologies and develop critiques of them and, where appropriate, to propose new hypotheses. </a:t>
            </a:r>
          </a:p>
          <a:p>
            <a:pPr>
              <a:lnSpc>
                <a:spcPct val="100000"/>
              </a:lnSpc>
              <a:defRPr/>
            </a:pPr>
            <a:endParaRPr lang="en-GB" sz="19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dirty="0" smtClean="0"/>
              <a:t>Typically, holders of the qualification will be able to:</a:t>
            </a:r>
            <a:endParaRPr lang="en-GB" sz="2400" dirty="0" smtClean="0"/>
          </a:p>
        </p:txBody>
      </p:sp>
      <p:sp>
        <p:nvSpPr>
          <p:cNvPr id="23555" name="Content Placeholder 2"/>
          <p:cNvSpPr>
            <a:spLocks noGrp="1"/>
          </p:cNvSpPr>
          <p:nvPr>
            <p:ph idx="1"/>
          </p:nvPr>
        </p:nvSpPr>
        <p:spPr/>
        <p:txBody>
          <a:bodyPr/>
          <a:lstStyle/>
          <a:p>
            <a:pPr>
              <a:lnSpc>
                <a:spcPct val="100000"/>
              </a:lnSpc>
              <a:defRPr/>
            </a:pPr>
            <a:r>
              <a:rPr lang="en-GB" sz="2000" dirty="0" smtClean="0"/>
              <a:t>deal with </a:t>
            </a:r>
            <a:r>
              <a:rPr lang="en-GB" sz="2000" dirty="0" smtClean="0">
                <a:solidFill>
                  <a:schemeClr val="tx2">
                    <a:lumMod val="60000"/>
                    <a:lumOff val="40000"/>
                  </a:schemeClr>
                </a:solidFill>
              </a:rPr>
              <a:t>complex</a:t>
            </a:r>
            <a:r>
              <a:rPr lang="en-GB" sz="2000" dirty="0" smtClean="0"/>
              <a:t> issues both systematically and creatively, make sound judgements in the absence of complete data, and communicate their conclusions clearly to specialist and non-specialist audiences; </a:t>
            </a:r>
          </a:p>
          <a:p>
            <a:pPr>
              <a:lnSpc>
                <a:spcPct val="100000"/>
              </a:lnSpc>
              <a:defRPr/>
            </a:pPr>
            <a:r>
              <a:rPr lang="en-GB" sz="2000" dirty="0" smtClean="0"/>
              <a:t>demonstrate </a:t>
            </a:r>
            <a:r>
              <a:rPr lang="en-GB" sz="2000" dirty="0" smtClean="0">
                <a:solidFill>
                  <a:schemeClr val="tx2">
                    <a:lumMod val="60000"/>
                    <a:lumOff val="40000"/>
                  </a:schemeClr>
                </a:solidFill>
              </a:rPr>
              <a:t>self-direction and originality </a:t>
            </a:r>
            <a:r>
              <a:rPr lang="en-GB" sz="2000" dirty="0" smtClean="0"/>
              <a:t>in tackling and solving problems, and act </a:t>
            </a:r>
            <a:r>
              <a:rPr lang="en-GB" sz="2000" dirty="0" smtClean="0">
                <a:solidFill>
                  <a:schemeClr val="tx2">
                    <a:lumMod val="60000"/>
                    <a:lumOff val="40000"/>
                  </a:schemeClr>
                </a:solidFill>
              </a:rPr>
              <a:t>autonomousl</a:t>
            </a:r>
            <a:r>
              <a:rPr lang="en-GB" sz="2000" dirty="0" smtClean="0"/>
              <a:t>y in planning and implementing tasks at a professional or equivalent level; </a:t>
            </a:r>
          </a:p>
          <a:p>
            <a:pPr>
              <a:lnSpc>
                <a:spcPct val="100000"/>
              </a:lnSpc>
              <a:defRPr/>
            </a:pPr>
            <a:r>
              <a:rPr lang="en-GB" sz="2000" dirty="0" smtClean="0"/>
              <a:t>continue to </a:t>
            </a:r>
            <a:r>
              <a:rPr lang="en-GB" sz="2000" dirty="0" smtClean="0">
                <a:solidFill>
                  <a:schemeClr val="tx2">
                    <a:lumMod val="60000"/>
                    <a:lumOff val="40000"/>
                  </a:schemeClr>
                </a:solidFill>
              </a:rPr>
              <a:t>advance</a:t>
            </a:r>
            <a:r>
              <a:rPr lang="en-GB" sz="2000" dirty="0" smtClean="0"/>
              <a:t> their knowledge and understanding, and develop </a:t>
            </a:r>
            <a:r>
              <a:rPr lang="en-GB" sz="2000" dirty="0" smtClean="0">
                <a:solidFill>
                  <a:schemeClr val="tx2">
                    <a:lumMod val="60000"/>
                    <a:lumOff val="40000"/>
                  </a:schemeClr>
                </a:solidFill>
              </a:rPr>
              <a:t>new </a:t>
            </a:r>
            <a:r>
              <a:rPr lang="en-GB" sz="2000" dirty="0" smtClean="0"/>
              <a:t>skills to a high level; and will have: </a:t>
            </a:r>
          </a:p>
          <a:p>
            <a:pPr>
              <a:lnSpc>
                <a:spcPct val="100000"/>
              </a:lnSpc>
              <a:defRPr/>
            </a:pPr>
            <a:r>
              <a:rPr lang="en-GB" sz="2000" dirty="0" smtClean="0"/>
              <a:t>the qualities and </a:t>
            </a:r>
            <a:r>
              <a:rPr lang="en-GB" sz="2000" dirty="0" smtClean="0">
                <a:solidFill>
                  <a:schemeClr val="tx2">
                    <a:lumMod val="60000"/>
                    <a:lumOff val="40000"/>
                  </a:schemeClr>
                </a:solidFill>
              </a:rPr>
              <a:t>transferable skills </a:t>
            </a:r>
            <a:r>
              <a:rPr lang="en-GB" sz="2000" dirty="0" smtClean="0"/>
              <a:t>necessary for employment requiring: (</a:t>
            </a:r>
            <a:r>
              <a:rPr lang="en-GB" sz="2000" dirty="0" err="1" smtClean="0"/>
              <a:t>i</a:t>
            </a:r>
            <a:r>
              <a:rPr lang="en-GB" sz="2000" dirty="0" smtClean="0"/>
              <a:t>) the exercise of initiative and personal responsibility; (ii) decision-making in complex and unpredictable situations; and (iii) the independent learning ability required for continuing professional development. </a:t>
            </a:r>
          </a:p>
          <a:p>
            <a:pPr>
              <a:lnSpc>
                <a:spcPct val="100000"/>
              </a:lnSpc>
              <a:defRPr/>
            </a:pPr>
            <a:endParaRPr lang="en-GB" dirty="0" smtClean="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1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18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9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0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4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2390</Words>
  <Application>Microsoft Office PowerPoint</Application>
  <PresentationFormat>On-screen Show (4:3)</PresentationFormat>
  <Paragraphs>219</Paragraphs>
  <Slides>28</Slides>
  <Notes>28</Notes>
  <HiddenSlides>0</HiddenSlides>
  <MMClips>0</MMClips>
  <ScaleCrop>false</ScaleCrop>
  <HeadingPairs>
    <vt:vector size="4" baseType="variant">
      <vt:variant>
        <vt:lpstr>Theme</vt:lpstr>
      </vt:variant>
      <vt:variant>
        <vt:i4>13</vt:i4>
      </vt:variant>
      <vt:variant>
        <vt:lpstr>Slide Titles</vt:lpstr>
      </vt:variant>
      <vt:variant>
        <vt:i4>28</vt:i4>
      </vt:variant>
    </vt:vector>
  </HeadingPairs>
  <TitlesOfParts>
    <vt:vector size="41" baseType="lpstr">
      <vt:lpstr>LeedsMet template</vt:lpstr>
      <vt:lpstr>1_LeedsMet template</vt:lpstr>
      <vt:lpstr>3_LeedsMet template</vt:lpstr>
      <vt:lpstr>5_LeedsMet template</vt:lpstr>
      <vt:lpstr>6_LeedsMet template</vt:lpstr>
      <vt:lpstr>7_LeedsMet template</vt:lpstr>
      <vt:lpstr>9_LeedsMet template</vt:lpstr>
      <vt:lpstr>10_LeedsMet template</vt:lpstr>
      <vt:lpstr>14_LeedsMet template</vt:lpstr>
      <vt:lpstr>15_LeedsMet template</vt:lpstr>
      <vt:lpstr>16_LeedsMet template</vt:lpstr>
      <vt:lpstr>17_LeedsMet template</vt:lpstr>
      <vt:lpstr>18_LeedsMet template</vt:lpstr>
      <vt:lpstr>Assessment at Masters Level Leeds Met 8th November 2012  </vt:lpstr>
      <vt:lpstr>Today's workshop will enable you to:</vt:lpstr>
      <vt:lpstr>The context for reviewing M-level assessment</vt:lpstr>
      <vt:lpstr>At Masters level, assessment really matters!</vt:lpstr>
      <vt:lpstr>Masters level programmes according to QAA</vt:lpstr>
      <vt:lpstr>M level qualifications </vt:lpstr>
      <vt:lpstr>Higher education providers may offer a Master's degree with the specific intention of:</vt:lpstr>
      <vt:lpstr>QAA in Scotland: guidance on level 11 qualifications (I like this)</vt:lpstr>
      <vt:lpstr>Typically, holders of the qualification will be able to:</vt:lpstr>
      <vt:lpstr>QAA Assessment expectations</vt:lpstr>
      <vt:lpstr>My questions: mapping the student experience at Master’s Level </vt:lpstr>
      <vt:lpstr>Assimilate has been a 3-year NTFS funded project</vt:lpstr>
      <vt:lpstr>Emergent outcomes</vt:lpstr>
      <vt:lpstr>Literature and background information on M-level assessment</vt:lpstr>
      <vt:lpstr>Good practice M-level Assessment examples include:</vt:lpstr>
      <vt:lpstr>Other learning points</vt:lpstr>
      <vt:lpstr>Analysing our data</vt:lpstr>
      <vt:lpstr>Q Methodology</vt:lpstr>
      <vt:lpstr>User-friendly: a Q-sort underway</vt:lpstr>
      <vt:lpstr>Stages in a Q-study</vt:lpstr>
      <vt:lpstr>Example statements</vt:lpstr>
      <vt:lpstr>Findings – system voices</vt:lpstr>
      <vt:lpstr>Viewpoints 1, 2 and 3</vt:lpstr>
      <vt:lpstr>Viewpoints 4 and 5 </vt:lpstr>
      <vt:lpstr>Project overview</vt:lpstr>
      <vt:lpstr>Selected references and further reading</vt:lpstr>
      <vt:lpstr>References (contd.)</vt:lpstr>
      <vt:lpstr>References (contd.)</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2012-11-12T20:42:26Z</dcterms:modified>
</cp:coreProperties>
</file>