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261" r:id="rId2"/>
    <p:sldId id="386" r:id="rId3"/>
    <p:sldId id="388" r:id="rId4"/>
    <p:sldId id="389" r:id="rId5"/>
    <p:sldId id="387" r:id="rId6"/>
    <p:sldId id="406" r:id="rId7"/>
    <p:sldId id="408" r:id="rId8"/>
    <p:sldId id="407" r:id="rId9"/>
    <p:sldId id="399" r:id="rId10"/>
    <p:sldId id="412" r:id="rId11"/>
    <p:sldId id="402" r:id="rId12"/>
    <p:sldId id="409" r:id="rId13"/>
    <p:sldId id="401" r:id="rId14"/>
    <p:sldId id="404" r:id="rId15"/>
    <p:sldId id="410" r:id="rId16"/>
    <p:sldId id="400" r:id="rId17"/>
    <p:sldId id="405" r:id="rId18"/>
    <p:sldId id="390" r:id="rId19"/>
    <p:sldId id="394" r:id="rId20"/>
    <p:sldId id="326" r:id="rId21"/>
    <p:sldId id="325" r:id="rId22"/>
    <p:sldId id="392" r:id="rId23"/>
    <p:sldId id="393" r:id="rId24"/>
    <p:sldId id="319" r:id="rId25"/>
    <p:sldId id="318" r:id="rId26"/>
    <p:sldId id="321" r:id="rId27"/>
    <p:sldId id="395" r:id="rId28"/>
    <p:sldId id="397" r:id="rId29"/>
    <p:sldId id="396" r:id="rId30"/>
    <p:sldId id="338" r:id="rId31"/>
    <p:sldId id="361" r:id="rId32"/>
    <p:sldId id="362" r:id="rId33"/>
    <p:sldId id="413" r:id="rId34"/>
    <p:sldId id="391" r:id="rId35"/>
    <p:sldId id="403" r:id="rId36"/>
    <p:sldId id="383" r:id="rId37"/>
    <p:sldId id="384" r:id="rId38"/>
    <p:sldId id="385" r:id="rId39"/>
    <p:sldId id="411" r:id="rId4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96833" autoAdjust="0"/>
  </p:normalViewPr>
  <p:slideViewPr>
    <p:cSldViewPr>
      <p:cViewPr varScale="1">
        <p:scale>
          <a:sx n="102" d="100"/>
          <a:sy n="102" d="100"/>
        </p:scale>
        <p:origin x="-10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3C02463-9178-4AD8-977E-8DE7901FF29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436CDE-04A5-462E-9C69-A74658598A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D70D9400-3A14-45FD-9049-2B05D2EC929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1BA3A398-BC08-4FB4-A523-3F20514AC820}"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302834BD-C133-4687-BB51-0FB62DC8C15C}"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9624347D-564C-46AD-84F4-2A1F8365B5BA}"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6296A5CC-911C-4484-B8DD-046705B56190}"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FF01A4E-57CA-4624-A2DD-713ABF3A15A5}"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2F90909-E3FC-4F5F-B5C4-9F197A9A48E2}"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FB037FD3-E4B9-4C1E-9488-F24E9BAA1562}"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05BE7B0-42AC-4237-9D3E-400B27724E6A}"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6F259FDA-A8CD-43D0-8B3D-BB1E3DD9277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3A0AC0-4317-45BF-ABB9-A1BACB5E542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C0EF263-CE6A-4860-A5F9-F910AB8946C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31F687D8-B830-4903-9967-DA473B2414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6A07158-1673-4331-9986-4612F9382497}"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eprints.hud.ac.uk/10892/"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www.qaa.ac.uk/academicinfrastructure/benchmark/masters/MastersDegreeCharacteristics.pdf"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260648"/>
            <a:ext cx="6913463" cy="4176464"/>
          </a:xfrm>
        </p:spPr>
        <p:txBody>
          <a:bodyPr/>
          <a:lstStyle/>
          <a:p>
            <a:pPr algn="ctr" eaLnBrk="1" hangingPunct="1"/>
            <a:r>
              <a:rPr lang="en-GB" sz="4000" dirty="0" smtClean="0"/>
              <a:t>Diversity and inclusivity in Masters level learning</a:t>
            </a:r>
            <a:br>
              <a:rPr lang="en-GB" sz="4000" dirty="0" smtClean="0"/>
            </a:br>
            <a:r>
              <a:rPr lang="en-GB" sz="4000" dirty="0" smtClean="0"/>
              <a:t/>
            </a:r>
            <a:br>
              <a:rPr lang="en-GB" sz="4000" dirty="0" smtClean="0"/>
            </a:br>
            <a:r>
              <a:rPr lang="en-GB" sz="2800" dirty="0" smtClean="0"/>
              <a:t>Erasmus University Rotterdam </a:t>
            </a:r>
            <a:br>
              <a:rPr lang="en-GB" sz="2800" dirty="0" smtClean="0"/>
            </a:br>
            <a:r>
              <a:rPr lang="en-GB" sz="2800" dirty="0" smtClean="0"/>
              <a:t>25</a:t>
            </a:r>
            <a:r>
              <a:rPr lang="en-GB" sz="2800" baseline="30000" dirty="0" smtClean="0"/>
              <a:t>th</a:t>
            </a:r>
            <a:r>
              <a:rPr lang="en-GB" sz="2800" dirty="0" smtClean="0"/>
              <a:t> October 2012 </a:t>
            </a:r>
            <a:r>
              <a:rPr lang="en-GB" sz="4000" dirty="0" smtClean="0"/>
              <a:t/>
            </a:r>
            <a:br>
              <a:rPr lang="en-GB" sz="4000" dirty="0" smtClean="0"/>
            </a:br>
            <a:r>
              <a:rPr lang="en-GB" sz="2800" dirty="0" smtClean="0"/>
              <a:t/>
            </a:r>
            <a:br>
              <a:rPr lang="en-GB" sz="2800" dirty="0" smtClean="0"/>
            </a:br>
            <a:endParaRPr lang="en-GB" sz="2800" dirty="0" smtClean="0"/>
          </a:p>
        </p:txBody>
      </p:sp>
      <p:sp>
        <p:nvSpPr>
          <p:cNvPr id="3075" name="Rectangle 3"/>
          <p:cNvSpPr>
            <a:spLocks noGrp="1" noChangeArrowheads="1"/>
          </p:cNvSpPr>
          <p:nvPr>
            <p:ph type="subTitle" idx="1"/>
          </p:nvPr>
        </p:nvSpPr>
        <p:spPr>
          <a:xfrm>
            <a:off x="357188" y="4149080"/>
            <a:ext cx="6858000" cy="2376264"/>
          </a:xfrm>
        </p:spPr>
        <p:txBody>
          <a:bodyPr/>
          <a:lstStyle/>
          <a:p>
            <a:pPr algn="ctr" eaLnBrk="1" hangingPunct="1"/>
            <a:r>
              <a:rPr lang="en-GB" sz="1800" dirty="0" smtClean="0"/>
              <a:t>Sally Brown</a:t>
            </a:r>
          </a:p>
          <a:p>
            <a:pPr algn="ctr" eaLnBrk="1" hangingPunct="1"/>
            <a:r>
              <a:rPr lang="en-GB" sz="1800" dirty="0" smtClean="0">
                <a:hlinkClick r:id="rId3"/>
              </a:rPr>
              <a:t>http://sally-brown.net</a:t>
            </a:r>
            <a:endParaRPr lang="en-GB" sz="18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r>
              <a:rPr lang="en-GB" sz="1800" dirty="0" smtClean="0"/>
              <a:t>Visiting Fellow, University of Northumbria.</a:t>
            </a:r>
          </a:p>
          <a:p>
            <a:pPr eaLnBrk="1" hangingPunct="1">
              <a:lnSpc>
                <a:spcPct val="80000"/>
              </a:lnSpc>
            </a:pPr>
            <a:endParaRPr lang="en-GB" sz="2800" b="0" dirty="0" smtClean="0"/>
          </a:p>
          <a:p>
            <a:pPr eaLnBrk="1" hangingPunct="1">
              <a:lnSpc>
                <a:spcPct val="80000"/>
              </a:lnSpc>
            </a:pPr>
            <a:endParaRPr lang="en-GB" sz="2800" b="0" dirty="0" smtClean="0"/>
          </a:p>
          <a:p>
            <a:pPr eaLnBrk="1" hangingPunct="1">
              <a:lnSpc>
                <a:spcPct val="80000"/>
              </a:lnSpc>
            </a:pPr>
            <a:r>
              <a:rPr lang="en-GB" sz="2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49239"/>
            <a:ext cx="7858156" cy="893746"/>
          </a:xfrm>
        </p:spPr>
        <p:txBody>
          <a:bodyPr/>
          <a:lstStyle/>
          <a:p>
            <a:r>
              <a:rPr lang="en-GB" dirty="0" smtClean="0"/>
              <a:t>I advise setting an early assignment to:</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Enable students to get the measure of the standard of work achieved;</a:t>
            </a:r>
          </a:p>
          <a:p>
            <a:r>
              <a:rPr lang="en-GB" sz="2600" dirty="0" smtClean="0"/>
              <a:t>Introduce students to the various IT packages and learning resources they will need in future assignments;</a:t>
            </a:r>
          </a:p>
          <a:p>
            <a:r>
              <a:rPr lang="en-GB" sz="2600" dirty="0" smtClean="0"/>
              <a:t>Establish appropriate ways of working and model good practice in time management and systematic planning ahead;</a:t>
            </a:r>
          </a:p>
          <a:p>
            <a:r>
              <a:rPr lang="en-GB" sz="2600" dirty="0" smtClean="0"/>
              <a:t>Help to identify the kinds of support that students on the programme are likely to need. </a:t>
            </a:r>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impact of cultural and class differences on Masters level learning</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Students without family members who have studied at Postgraduate level may have unrealistic expectations of what to expect of the learning experience (for example, concerning pace, structure of programmes, resources, etc);</a:t>
            </a:r>
          </a:p>
          <a:p>
            <a:r>
              <a:rPr lang="en-GB" sz="2600" dirty="0" smtClean="0"/>
              <a:t>Crisis and financial support may be variable depending on the extent to which family can (and are prepared to) support them;</a:t>
            </a:r>
          </a:p>
          <a:p>
            <a:r>
              <a:rPr lang="en-GB" sz="2600" dirty="0" smtClean="0"/>
              <a:t>Students may have variable levels of social and cultural capital to support their studies.</a:t>
            </a:r>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strategies to remediate divergence</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Clarify in prospectuses and the website before students are recruited what is expected of students;</a:t>
            </a:r>
          </a:p>
          <a:p>
            <a:r>
              <a:rPr lang="en-GB" sz="2600" dirty="0" smtClean="0"/>
              <a:t>Identify in advance what is negotiable and what is not in terms of expectations;</a:t>
            </a:r>
          </a:p>
          <a:p>
            <a:r>
              <a:rPr lang="en-GB" sz="2600" dirty="0" smtClean="0"/>
              <a:t>Provide a comprehensive and welcoming handbook which details mutual expectations for the programme;</a:t>
            </a:r>
          </a:p>
          <a:p>
            <a:r>
              <a:rPr lang="en-GB" sz="2600" dirty="0" smtClean="0"/>
              <a:t>Identify in advance where students can find various kinds of support.</a:t>
            </a:r>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faith and cultural backgrounds can impact on learning</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In organising the structure of the programme it is advisable to note the potential disruptions caused by major religious festivals (for example, avoiding strenuous assessment tasks late in the day when Ramadan falls in the long summer days);</a:t>
            </a:r>
          </a:p>
          <a:p>
            <a:r>
              <a:rPr lang="en-GB" sz="2600" dirty="0" smtClean="0"/>
              <a:t>Caution should be exercised around class activities involving food and drink, (for example, food taboos and preferences, differences in attitudes to alcohol, problematic social contexts);</a:t>
            </a:r>
          </a:p>
          <a:p>
            <a:r>
              <a:rPr lang="en-GB" sz="2600" dirty="0" smtClean="0"/>
              <a:t>Compulsory activities that require residential experiences may require careful negotiation.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and teaching issues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Be aware that some tasks you might set students might be culturally uncomfortable for some students (e.g. mixed gender group work); </a:t>
            </a:r>
          </a:p>
          <a:p>
            <a:r>
              <a:rPr lang="en-GB" sz="2600" dirty="0" smtClean="0"/>
              <a:t>Note that students coming from highly structured/ controlled cultural environments might find settling into independent learning methods hard work;</a:t>
            </a:r>
          </a:p>
          <a:p>
            <a:r>
              <a:rPr lang="en-GB" sz="2600" dirty="0" smtClean="0"/>
              <a:t>Recognise that for students from nations where to challenge authority is ill-advised or even dangerous, adversarial discussions can be stressful.</a:t>
            </a:r>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Inclusive strategies. You can:</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Take active steps to learn about diversity within your particular classroom;</a:t>
            </a:r>
          </a:p>
          <a:p>
            <a:r>
              <a:rPr lang="en-GB" sz="2600" dirty="0" smtClean="0"/>
              <a:t>Establish a climate where diversity is seen as an advantage rather than a problem;</a:t>
            </a:r>
          </a:p>
          <a:p>
            <a:r>
              <a:rPr lang="en-GB" sz="2600" dirty="0" smtClean="0"/>
              <a:t>Use the student cohort in planning course related activities so that potentially problematic issues can be identified and addressed from the outset;</a:t>
            </a:r>
          </a:p>
          <a:p>
            <a:r>
              <a:rPr lang="en-GB" sz="2600" dirty="0" smtClean="0"/>
              <a:t>Check assumptions with each new cohort before implementing particular strategies which may not be relevant or helpful.</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International students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Do you recruit students with sufficiently high language skills?</a:t>
            </a:r>
          </a:p>
          <a:p>
            <a:r>
              <a:rPr lang="en-GB" sz="2600" dirty="0" smtClean="0"/>
              <a:t>If not, do you provide mandatory support for those falling below acceptable standards?</a:t>
            </a:r>
          </a:p>
          <a:p>
            <a:r>
              <a:rPr lang="en-GB" sz="2600" dirty="0" smtClean="0"/>
              <a:t>Do you offer the right kinds of support (befriending, emergency financial aid, crisis support)?</a:t>
            </a:r>
          </a:p>
          <a:p>
            <a:r>
              <a:rPr lang="en-GB" sz="2600" dirty="0" smtClean="0"/>
              <a:t>Does your curriculum include examples of global practice?</a:t>
            </a:r>
          </a:p>
          <a:p>
            <a:r>
              <a:rPr lang="en-GB" sz="2600" dirty="0" smtClean="0"/>
              <a:t>Do you require students to work in mixed cooperative learning teams?</a:t>
            </a:r>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Prior training for study. We need to establish to what extent the students we teach at masters level have:</a:t>
            </a:r>
            <a:endParaRPr lang="en-GB" sz="2800" dirty="0"/>
          </a:p>
        </p:txBody>
      </p:sp>
      <p:sp>
        <p:nvSpPr>
          <p:cNvPr id="3" name="Content Placeholder 2"/>
          <p:cNvSpPr>
            <a:spLocks noGrp="1"/>
          </p:cNvSpPr>
          <p:nvPr>
            <p:ph idx="1"/>
          </p:nvPr>
        </p:nvSpPr>
        <p:spPr>
          <a:xfrm>
            <a:off x="468312" y="1539875"/>
            <a:ext cx="838996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high levels of information literacy (particularly the ability to discriminate between high quality/ peer reviewed materials and other internet postings);</a:t>
            </a:r>
          </a:p>
          <a:p>
            <a:r>
              <a:rPr lang="en-GB" sz="2600" dirty="0" smtClean="0"/>
              <a:t>the confidence to challenge and assert ideas;</a:t>
            </a:r>
          </a:p>
          <a:p>
            <a:r>
              <a:rPr lang="en-GB" sz="2600" dirty="0" smtClean="0"/>
              <a:t>an understanding of the subject discourse in which they are now learning;</a:t>
            </a:r>
          </a:p>
          <a:p>
            <a:r>
              <a:rPr lang="en-GB" sz="2600" dirty="0" smtClean="0"/>
              <a:t>the ability to study independently without structured guidance on what and how to learn;</a:t>
            </a:r>
          </a:p>
          <a:p>
            <a:r>
              <a:rPr lang="en-GB" sz="2600" dirty="0" smtClean="0"/>
              <a:t>Effective time &amp; self management strategies.</a:t>
            </a:r>
          </a:p>
          <a:p>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standards to Masters level students need to achieve?</a:t>
            </a:r>
            <a:endParaRPr lang="en-GB" dirty="0"/>
          </a:p>
        </p:txBody>
      </p:sp>
      <p:sp>
        <p:nvSpPr>
          <p:cNvPr id="3" name="Content Placeholder 2"/>
          <p:cNvSpPr>
            <a:spLocks noGrp="1"/>
          </p:cNvSpPr>
          <p:nvPr>
            <p:ph idx="1"/>
          </p:nvPr>
        </p:nvSpPr>
        <p:spPr/>
        <p:txBody>
          <a:bodyPr/>
          <a:lstStyle/>
          <a:p>
            <a:r>
              <a:rPr lang="en-GB" sz="2600" dirty="0" smtClean="0"/>
              <a:t>Research on my three year Masters level assessment project Assimilate which explored the differences between UG and Masters level assessment suggest that this area tends to be well defined on paper and fuzzy in practice;</a:t>
            </a:r>
          </a:p>
          <a:p>
            <a:r>
              <a:rPr lang="en-GB" sz="2600" dirty="0" smtClean="0"/>
              <a:t>The documentation from four nations that follows provides some helpful guidance on achieving appropriate standards. </a:t>
            </a:r>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The New Zealand Qualifications Agency describes the outcomes of a Masters degree in the following terms: </a:t>
            </a:r>
            <a:endParaRPr lang="en-GB" sz="2800" dirty="0"/>
          </a:p>
        </p:txBody>
      </p:sp>
      <p:sp>
        <p:nvSpPr>
          <p:cNvPr id="3" name="Content Placeholder 2"/>
          <p:cNvSpPr>
            <a:spLocks noGrp="1"/>
          </p:cNvSpPr>
          <p:nvPr>
            <p:ph idx="1"/>
          </p:nvPr>
        </p:nvSpPr>
        <p:spPr/>
        <p:txBody>
          <a:bodyPr/>
          <a:lstStyle/>
          <a:p>
            <a:pPr>
              <a:buNone/>
            </a:pPr>
            <a:r>
              <a:rPr lang="en-GB" sz="2400" dirty="0" smtClean="0"/>
              <a:t>A graduate of a Masters degree programme is able to:</a:t>
            </a:r>
          </a:p>
          <a:p>
            <a:pPr lvl="0"/>
            <a:r>
              <a:rPr lang="en-GB" sz="2400" dirty="0" smtClean="0"/>
              <a:t>show evidence of advanced knowledge about a specialist field of enquiry or professional practice;</a:t>
            </a:r>
          </a:p>
          <a:p>
            <a:pPr lvl="0"/>
            <a:r>
              <a:rPr lang="en-GB" sz="2400" dirty="0" smtClean="0"/>
              <a:t>demonstrate mastery of sophisticated theoretical subject matter;</a:t>
            </a:r>
          </a:p>
          <a:p>
            <a:pPr lvl="0"/>
            <a:r>
              <a:rPr lang="en-GB" sz="2400" dirty="0" smtClean="0"/>
              <a:t>research, analyse and argue from evidence;</a:t>
            </a:r>
          </a:p>
          <a:p>
            <a:pPr lvl="0"/>
            <a:r>
              <a:rPr lang="en-GB" sz="2400" dirty="0" smtClean="0"/>
              <a:t>work independently and apply knowledge to new situations; and</a:t>
            </a:r>
          </a:p>
          <a:p>
            <a:pPr lvl="0"/>
            <a:r>
              <a:rPr lang="en-GB" sz="2400" dirty="0" smtClean="0"/>
              <a:t>engage in rigorous intellectual analysis, criticism and problem-solving.</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of the workshop</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GB" sz="2600" dirty="0" smtClean="0"/>
              <a:t>This workshop is designed for staff working with Masters level who are eager to enhance the performance of all students on their programmes whatever their prior educational backgrounds but particularly to:</a:t>
            </a:r>
          </a:p>
          <a:p>
            <a:pPr lvl="0">
              <a:lnSpc>
                <a:spcPct val="100000"/>
              </a:lnSpc>
            </a:pPr>
            <a:r>
              <a:rPr lang="en-GB" sz="2600" dirty="0" smtClean="0"/>
              <a:t>Help students build their analytical skills;</a:t>
            </a:r>
          </a:p>
          <a:p>
            <a:pPr lvl="0">
              <a:lnSpc>
                <a:spcPct val="100000"/>
              </a:lnSpc>
            </a:pPr>
            <a:r>
              <a:rPr lang="en-GB" sz="2600" dirty="0" smtClean="0"/>
              <a:t>Better articulate and use their learning in the professions;</a:t>
            </a:r>
          </a:p>
          <a:p>
            <a:pPr lvl="0">
              <a:lnSpc>
                <a:spcPct val="100000"/>
              </a:lnSpc>
            </a:pPr>
            <a:r>
              <a:rPr lang="en-GB" sz="2600" dirty="0" smtClean="0"/>
              <a:t>Ensure all programmes are inclusive.</a:t>
            </a:r>
          </a:p>
          <a:p>
            <a:pPr>
              <a:lnSpc>
                <a:spcPct val="100000"/>
              </a:lnSpc>
            </a:pPr>
            <a:endParaRPr lang="en-GB"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85720" y="249238"/>
            <a:ext cx="7786742" cy="1074737"/>
          </a:xfrm>
        </p:spPr>
        <p:txBody>
          <a:bodyPr/>
          <a:lstStyle/>
          <a:p>
            <a:r>
              <a:rPr lang="en-GB" sz="2800" dirty="0" smtClean="0"/>
              <a:t>According to the UK QAA, typically, holders of the qualification will be able to:</a:t>
            </a:r>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a:t>
            </a:r>
            <a:endParaRPr lang="en-GB" sz="2000" dirty="0" smtClean="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sz="2800" dirty="0" smtClean="0"/>
              <a:t>The Australian Qualification Framework specifies these expectations:</a:t>
            </a:r>
            <a:endParaRPr lang="en-GB" sz="2800" dirty="0"/>
          </a:p>
        </p:txBody>
      </p:sp>
      <p:sp>
        <p:nvSpPr>
          <p:cNvPr id="3" name="Content Placeholder 2"/>
          <p:cNvSpPr>
            <a:spLocks noGrp="1"/>
          </p:cNvSpPr>
          <p:nvPr>
            <p:ph idx="1"/>
          </p:nvPr>
        </p:nvSpPr>
        <p:spPr>
          <a:xfrm>
            <a:off x="468313" y="1428736"/>
            <a:ext cx="8229600" cy="4900627"/>
          </a:xfrm>
        </p:spPr>
        <p:txBody>
          <a:bodyPr/>
          <a:lstStyle/>
          <a:p>
            <a:pPr>
              <a:buNone/>
            </a:pPr>
            <a:r>
              <a:rPr lang="en-GB" sz="2600" dirty="0" smtClean="0"/>
              <a:t>Graduates at this level will have specialised knowledge and skills for research, and/or professional practice and/or further learning</a:t>
            </a:r>
          </a:p>
          <a:p>
            <a:r>
              <a:rPr lang="en-GB" sz="2600" dirty="0" smtClean="0">
                <a:solidFill>
                  <a:schemeClr val="tx2">
                    <a:lumMod val="60000"/>
                    <a:lumOff val="40000"/>
                  </a:schemeClr>
                </a:solidFill>
              </a:rPr>
              <a:t>Knowledge</a:t>
            </a:r>
            <a:r>
              <a:rPr lang="en-GB" sz="2600" dirty="0" smtClean="0"/>
              <a:t> Graduates at this level will have advanced and integrated understanding of a complex body of knowledge in one or more disciplines or areas of practice;</a:t>
            </a:r>
          </a:p>
          <a:p>
            <a:r>
              <a:rPr lang="en-GB" sz="2600" dirty="0" smtClean="0">
                <a:solidFill>
                  <a:schemeClr val="tx2">
                    <a:lumMod val="60000"/>
                    <a:lumOff val="40000"/>
                  </a:schemeClr>
                </a:solidFill>
              </a:rPr>
              <a:t>Application</a:t>
            </a:r>
            <a:r>
              <a:rPr lang="en-GB" sz="2600" dirty="0" smtClean="0"/>
              <a:t> Graduates at this level will apply knowledge and skills to demonstrate autonomy, expert judgement, of knowledge adaptability and responsibility as a practitioner or learner and skills.</a:t>
            </a:r>
          </a:p>
          <a:p>
            <a:endParaRPr lang="en-GB" sz="2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465118"/>
          </a:xfrm>
        </p:spPr>
        <p:txBody>
          <a:bodyPr/>
          <a:lstStyle/>
          <a:p>
            <a:r>
              <a:rPr lang="en-GB" dirty="0" smtClean="0">
                <a:solidFill>
                  <a:schemeClr val="tx2">
                    <a:lumMod val="60000"/>
                    <a:lumOff val="40000"/>
                  </a:schemeClr>
                </a:solidFill>
              </a:rPr>
              <a:t>Skills</a:t>
            </a:r>
            <a:endParaRPr lang="en-GB" dirty="0"/>
          </a:p>
        </p:txBody>
      </p:sp>
      <p:sp>
        <p:nvSpPr>
          <p:cNvPr id="3" name="Content Placeholder 2"/>
          <p:cNvSpPr>
            <a:spLocks noGrp="1"/>
          </p:cNvSpPr>
          <p:nvPr>
            <p:ph idx="1"/>
          </p:nvPr>
        </p:nvSpPr>
        <p:spPr>
          <a:xfrm>
            <a:off x="468313" y="1000108"/>
            <a:ext cx="8229600" cy="5329255"/>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GB" sz="2600" dirty="0" smtClean="0"/>
              <a:t>Graduates at this level will have expert, specialised cognitive and technical skills in a body of knowledge or practice to independently:</a:t>
            </a:r>
          </a:p>
          <a:p>
            <a:pPr>
              <a:lnSpc>
                <a:spcPct val="100000"/>
              </a:lnSpc>
            </a:pPr>
            <a:r>
              <a:rPr lang="en-GB" sz="2600" dirty="0" smtClean="0"/>
              <a:t>analyse critically, reflect on and synthesise complex information, problems, concepts and theories;</a:t>
            </a:r>
          </a:p>
          <a:p>
            <a:pPr>
              <a:lnSpc>
                <a:spcPct val="100000"/>
              </a:lnSpc>
            </a:pPr>
            <a:r>
              <a:rPr lang="en-GB" sz="2600" dirty="0" smtClean="0"/>
              <a:t>research and apply established theories to a body of knowledge or practice;</a:t>
            </a:r>
          </a:p>
          <a:p>
            <a:pPr>
              <a:lnSpc>
                <a:spcPct val="100000"/>
              </a:lnSpc>
            </a:pPr>
            <a:r>
              <a:rPr lang="en-GB" sz="2600" dirty="0" smtClean="0"/>
              <a:t>interpret and transmit knowledge, skills and ideas to specialist and non-specialist audiences.</a:t>
            </a:r>
          </a:p>
          <a:p>
            <a:pPr>
              <a:lnSpc>
                <a:spcPct val="100000"/>
              </a:lnSpc>
            </a:pPr>
            <a:endParaRPr lang="en-GB" sz="2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How can how assessment foster powerful learning environments?</a:t>
            </a:r>
          </a:p>
        </p:txBody>
      </p:sp>
      <p:sp>
        <p:nvSpPr>
          <p:cNvPr id="25603" name="Content Placeholder 2"/>
          <p:cNvSpPr>
            <a:spLocks noGrp="1"/>
          </p:cNvSpPr>
          <p:nvPr>
            <p:ph idx="1"/>
          </p:nvPr>
        </p:nvSpPr>
        <p:spPr>
          <a:xfrm>
            <a:off x="468313" y="1428750"/>
            <a:ext cx="8229600" cy="4900613"/>
          </a:xfrm>
        </p:spPr>
        <p:txBody>
          <a:bodyPr/>
          <a:lstStyle/>
          <a:p>
            <a:pPr eaLnBrk="1" hangingPunct="1">
              <a:lnSpc>
                <a:spcPct val="100000"/>
              </a:lnSpc>
            </a:pPr>
            <a:r>
              <a:rPr lang="en-GB" sz="2400" dirty="0" smtClean="0"/>
              <a:t>Are tasks aligned to the learning outcomes?</a:t>
            </a:r>
          </a:p>
          <a:p>
            <a:pPr eaLnBrk="1" hangingPunct="1">
              <a:lnSpc>
                <a:spcPct val="100000"/>
              </a:lnSpc>
            </a:pPr>
            <a:r>
              <a:rPr lang="en-GB" sz="2400" dirty="0" smtClean="0"/>
              <a:t>Is assessments part of the learning programme, or is everything ‘sudden death’ end-point? </a:t>
            </a:r>
          </a:p>
          <a:p>
            <a:pPr eaLnBrk="1" hangingPunct="1">
              <a:lnSpc>
                <a:spcPct val="100000"/>
              </a:lnSpc>
            </a:pPr>
            <a:r>
              <a:rPr lang="en-GB" sz="2400" dirty="0" smtClean="0"/>
              <a:t>Is there excessive bunching of the assessment workload that is highly stressful for students and unmanageable for staff?</a:t>
            </a:r>
          </a:p>
          <a:p>
            <a:pPr eaLnBrk="1" hangingPunct="1">
              <a:lnSpc>
                <a:spcPct val="100000"/>
              </a:lnSpc>
            </a:pPr>
            <a:r>
              <a:rPr lang="en-GB" sz="2400" dirty="0" smtClean="0"/>
              <a:t>Are there plenty of opportunities for formative assessment, especially for students struggling to gauge the level of study?</a:t>
            </a:r>
          </a:p>
          <a:p>
            <a:pPr eaLnBrk="1" hangingPunct="1">
              <a:lnSpc>
                <a:spcPct val="100000"/>
              </a:lnSpc>
            </a:pPr>
            <a:r>
              <a:rPr lang="en-GB" sz="2400" dirty="0" smtClean="0"/>
              <a:t>Are students over-assessed? </a:t>
            </a:r>
          </a:p>
          <a:p>
            <a:pPr eaLnBrk="1" hangingPunct="1">
              <a:lnSpc>
                <a:spcPct val="100000"/>
              </a:lnSpc>
            </a:pPr>
            <a:r>
              <a:rPr lang="en-GB" sz="2400" dirty="0" smtClean="0"/>
              <a:t>Are your assignments uninspiring /tame/excessively traditional?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Teaching for learning at Masters level</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there a coherent model of progression across programme? </a:t>
            </a:r>
          </a:p>
          <a:p>
            <a:pPr>
              <a:lnSpc>
                <a:spcPct val="100000"/>
              </a:lnSpc>
            </a:pPr>
            <a:r>
              <a:rPr lang="en-GB" sz="2600" dirty="0" smtClean="0"/>
              <a:t>Are there clearly way-marked sources of student support throughout the course?</a:t>
            </a:r>
          </a:p>
          <a:p>
            <a:pPr>
              <a:lnSpc>
                <a:spcPct val="100000"/>
              </a:lnSpc>
            </a:pPr>
            <a:r>
              <a:rPr lang="en-GB" sz="2600" dirty="0" smtClean="0"/>
              <a:t>Are students using critical thinking and high levels of analytical thought?</a:t>
            </a:r>
          </a:p>
          <a:p>
            <a:pPr>
              <a:lnSpc>
                <a:spcPct val="100000"/>
              </a:lnSpc>
            </a:pPr>
            <a:r>
              <a:rPr lang="en-GB" sz="2600" dirty="0" smtClean="0"/>
              <a:t>Are students working autonomously?</a:t>
            </a:r>
          </a:p>
          <a:p>
            <a:pPr>
              <a:lnSpc>
                <a:spcPct val="100000"/>
              </a:lnSpc>
            </a:pPr>
            <a:r>
              <a:rPr lang="en-GB" sz="2600" dirty="0" smtClean="0"/>
              <a:t>Does independent research comprise part of the programme?</a:t>
            </a:r>
          </a:p>
          <a:p>
            <a:pPr>
              <a:lnSpc>
                <a:spcPct val="100000"/>
              </a:lnSpc>
            </a:pPr>
            <a:r>
              <a:rPr lang="en-GB" sz="2600" dirty="0" smtClean="0"/>
              <a:t>Do students have opportunities of working together?</a:t>
            </a:r>
          </a:p>
          <a:p>
            <a:pPr>
              <a:lnSpc>
                <a:spcPct val="100000"/>
              </a:lnSpc>
            </a:pPr>
            <a:endParaRPr lang="en-US" sz="26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Challenging the brightest students</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Curriculum designers need to plan learning programmes that enable students to achieve at various levels;</a:t>
            </a:r>
          </a:p>
          <a:p>
            <a:pPr>
              <a:lnSpc>
                <a:spcPct val="100000"/>
              </a:lnSpc>
            </a:pPr>
            <a:r>
              <a:rPr lang="en-GB" sz="2600" dirty="0" smtClean="0"/>
              <a:t>It’s helpful to think in terms of </a:t>
            </a:r>
            <a:r>
              <a:rPr lang="en-GB" sz="2600" dirty="0" smtClean="0">
                <a:solidFill>
                  <a:srgbClr val="7030A0"/>
                </a:solidFill>
              </a:rPr>
              <a:t>threshold</a:t>
            </a:r>
            <a:r>
              <a:rPr lang="en-GB" sz="2600" dirty="0" smtClean="0"/>
              <a:t> level achievements (that is satisfactory for example for Professional Body requirements) with the implication that some might not reach this level and therefore </a:t>
            </a:r>
            <a:r>
              <a:rPr lang="en-GB" sz="2600" dirty="0" smtClean="0">
                <a:solidFill>
                  <a:srgbClr val="7030A0"/>
                </a:solidFill>
              </a:rPr>
              <a:t>fail</a:t>
            </a:r>
            <a:r>
              <a:rPr lang="en-GB" sz="2600" dirty="0" smtClean="0"/>
              <a:t>, together with </a:t>
            </a:r>
            <a:r>
              <a:rPr lang="en-GB" sz="2600" dirty="0" smtClean="0">
                <a:solidFill>
                  <a:srgbClr val="7030A0"/>
                </a:solidFill>
              </a:rPr>
              <a:t>creditabl</a:t>
            </a:r>
            <a:r>
              <a:rPr lang="en-GB" sz="2600" dirty="0" smtClean="0"/>
              <a:t>e and </a:t>
            </a:r>
            <a:r>
              <a:rPr lang="en-GB" sz="2600" dirty="0" smtClean="0">
                <a:solidFill>
                  <a:srgbClr val="7030A0"/>
                </a:solidFill>
              </a:rPr>
              <a:t>outstanding </a:t>
            </a:r>
            <a:r>
              <a:rPr lang="en-GB" sz="2600" dirty="0" smtClean="0"/>
              <a:t>achievements;</a:t>
            </a:r>
          </a:p>
          <a:p>
            <a:pPr>
              <a:lnSpc>
                <a:spcPct val="100000"/>
              </a:lnSpc>
            </a:pPr>
            <a:r>
              <a:rPr lang="en-GB" sz="2600" dirty="0" smtClean="0"/>
              <a:t>It’s all too easy to let the brightest students coast along, so extension </a:t>
            </a:r>
            <a:r>
              <a:rPr lang="en-GB" sz="2600" dirty="0" err="1" smtClean="0"/>
              <a:t>tsks</a:t>
            </a:r>
            <a:r>
              <a:rPr lang="en-GB" sz="2600" dirty="0" smtClean="0"/>
              <a:t> may help.</a:t>
            </a:r>
            <a:endParaRPr lang="en-GB"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Personalising learning experiences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it possible to enable students to follow personal learning pathways through computer-mediated learning?</a:t>
            </a:r>
          </a:p>
          <a:p>
            <a:pPr>
              <a:lnSpc>
                <a:spcPct val="100000"/>
              </a:lnSpc>
            </a:pPr>
            <a:r>
              <a:rPr lang="en-GB" sz="2600" dirty="0" smtClean="0"/>
              <a:t>Is there an element of choice and negotiation in assignment setting, so students can follow areas of particular interest and/or expertise?</a:t>
            </a:r>
            <a:endParaRPr lang="en-GB" sz="2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Having established the basic standards required, how can we support the students who don’t achieve them?</a:t>
            </a:r>
            <a:endParaRPr lang="en-GB" sz="28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Do you enable students from the outset to see examples of good work and to discuss how high quality work is achieved?</a:t>
            </a:r>
          </a:p>
          <a:p>
            <a:pPr>
              <a:lnSpc>
                <a:spcPct val="100000"/>
              </a:lnSpc>
            </a:pPr>
            <a:r>
              <a:rPr lang="en-GB" sz="2600" dirty="0" smtClean="0"/>
              <a:t>Is the personal support you offer targeted to those who most need it (rather than those who provide most intellectual stimulation for their tutors)? </a:t>
            </a:r>
          </a:p>
          <a:p>
            <a:pPr>
              <a:lnSpc>
                <a:spcPct val="100000"/>
              </a:lnSpc>
            </a:pPr>
            <a:r>
              <a:rPr lang="en-GB" sz="2600" dirty="0" smtClean="0"/>
              <a:t>Do you have the potential to enable high achieving students to mentor struggling ones?</a:t>
            </a:r>
          </a:p>
          <a:p>
            <a:pPr>
              <a:lnSpc>
                <a:spcPct val="100000"/>
              </a:lnSpc>
            </a:pPr>
            <a:endParaRPr lang="en-GB"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the workshop will include:</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lvl="0">
              <a:lnSpc>
                <a:spcPct val="100000"/>
              </a:lnSpc>
            </a:pPr>
            <a:r>
              <a:rPr lang="en-GB" sz="2600" dirty="0" smtClean="0"/>
              <a:t>Activities to explore what diversity in the classroom looks like in practice, and how academic teachers can utilise diversity to build a learning community;</a:t>
            </a:r>
          </a:p>
          <a:p>
            <a:pPr lvl="0">
              <a:lnSpc>
                <a:spcPct val="100000"/>
              </a:lnSpc>
            </a:pPr>
            <a:r>
              <a:rPr lang="en-GB" sz="2600" dirty="0" smtClean="0"/>
              <a:t>Considerations of what kinds of behaviours by staff and students can best promote inclusivity;</a:t>
            </a:r>
          </a:p>
          <a:p>
            <a:pPr lvl="0">
              <a:lnSpc>
                <a:spcPct val="100000"/>
              </a:lnSpc>
            </a:pPr>
            <a:r>
              <a:rPr lang="en-GB" sz="2600" dirty="0" smtClean="0"/>
              <a:t>Review how assessment can, when fully integrated into the learning process, foster powerful learning environments.</a:t>
            </a:r>
          </a:p>
          <a:p>
            <a:pPr>
              <a:lnSpc>
                <a:spcPct val="100000"/>
              </a:lnSpc>
            </a:pPr>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Conclusions</a:t>
            </a:r>
          </a:p>
        </p:txBody>
      </p:sp>
      <p:sp>
        <p:nvSpPr>
          <p:cNvPr id="38915" name="Content Placeholder 2"/>
          <p:cNvSpPr>
            <a:spLocks noGrp="1"/>
          </p:cNvSpPr>
          <p:nvPr>
            <p:ph idx="1"/>
          </p:nvPr>
        </p:nvSpPr>
        <p:spPr>
          <a:xfrm>
            <a:off x="468313" y="1285860"/>
            <a:ext cx="8229600" cy="504350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Our universities benefit from experiencing diversity in the classroom which can enrich the learning environment for staff and students;</a:t>
            </a:r>
          </a:p>
          <a:p>
            <a:pPr>
              <a:lnSpc>
                <a:spcPct val="100000"/>
              </a:lnSpc>
            </a:pPr>
            <a:r>
              <a:rPr lang="en-GB" sz="2600" dirty="0" smtClean="0"/>
              <a:t> Reframing the problem as an opportunity helps, as does planning in inclusivity from the outset;</a:t>
            </a:r>
          </a:p>
          <a:p>
            <a:pPr>
              <a:lnSpc>
                <a:spcPct val="100000"/>
              </a:lnSpc>
            </a:pPr>
            <a:r>
              <a:rPr lang="en-GB" sz="2600" dirty="0" smtClean="0"/>
              <a:t>It’s wise to keep in mind the expertise and knowledge students themselves bring to the classroom, and sensible to use it fruitfully.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My Assimilate 3-year NTFS funded project</a:t>
            </a:r>
          </a:p>
        </p:txBody>
      </p:sp>
      <p:sp>
        <p:nvSpPr>
          <p:cNvPr id="26627" name="Content Placeholder 2"/>
          <p:cNvSpPr>
            <a:spLocks noGrp="1"/>
          </p:cNvSpPr>
          <p:nvPr>
            <p:ph idx="1"/>
          </p:nvPr>
        </p:nvSpPr>
        <p:spPr>
          <a:xfrm>
            <a:off x="468313" y="1340768"/>
            <a:ext cx="8229600" cy="4988595"/>
          </a:xfrm>
        </p:spPr>
        <p:txBody>
          <a:bodyPr/>
          <a:lstStyle/>
          <a:p>
            <a:pPr>
              <a:lnSpc>
                <a:spcPct val="100000"/>
              </a:lnSpc>
            </a:pPr>
            <a:r>
              <a:rPr lang="en-GB" sz="2400" dirty="0" smtClean="0"/>
              <a:t>The Assimilate team have been exploring innovative assessment at Masters level using research funding from the National Teaching Fellowship scheme. </a:t>
            </a:r>
          </a:p>
          <a:p>
            <a:pPr>
              <a:lnSpc>
                <a:spcPct val="100000"/>
              </a:lnSpc>
            </a:pPr>
            <a:r>
              <a:rPr lang="en-GB" sz="2400" dirty="0" smtClean="0"/>
              <a:t> Recognising that limited prior research had been undertaken in this area, the project was designed to review the range of assessment methods used to assess at this level, particularly exploring authentic assessment.</a:t>
            </a:r>
          </a:p>
          <a:p>
            <a:pPr>
              <a:lnSpc>
                <a:spcPct val="100000"/>
              </a:lnSpc>
            </a:pPr>
            <a:r>
              <a:rPr lang="en-GB" sz="2400" dirty="0" smtClean="0"/>
              <a:t> Interviews were undertaken in the UK and internationally by students and team members to elicit information about diverse approaches and to produce case studies showcasing innovations. </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The project was designed to:</a:t>
            </a:r>
          </a:p>
        </p:txBody>
      </p:sp>
      <p:sp>
        <p:nvSpPr>
          <p:cNvPr id="27651" name="Content Placeholder 2"/>
          <p:cNvSpPr>
            <a:spLocks noGrp="1"/>
          </p:cNvSpPr>
          <p:nvPr>
            <p:ph idx="1"/>
          </p:nvPr>
        </p:nvSpPr>
        <p:spPr/>
        <p:txBody>
          <a:bodyPr/>
          <a:lstStyle/>
          <a:p>
            <a:pPr>
              <a:lnSpc>
                <a:spcPct val="100000"/>
              </a:lnSpc>
            </a:pPr>
            <a:r>
              <a:rPr lang="en-GB" sz="2400" dirty="0" smtClean="0"/>
              <a:t>Survey the range of assessment methods and approaches used to assess at Masters level in diverse institutions, particularly in professional subject areas and in a variety of disciplines;</a:t>
            </a:r>
          </a:p>
          <a:p>
            <a:pPr>
              <a:lnSpc>
                <a:spcPct val="100000"/>
              </a:lnSpc>
            </a:pPr>
            <a:r>
              <a:rPr lang="en-GB" sz="2400" dirty="0" smtClean="0"/>
              <a:t>Investigate the ways in which Masters level students receive formative feedback;</a:t>
            </a:r>
          </a:p>
          <a:p>
            <a:pPr>
              <a:lnSpc>
                <a:spcPct val="100000"/>
              </a:lnSpc>
            </a:pPr>
            <a:r>
              <a:rPr lang="en-GB" sz="2400" dirty="0" smtClean="0"/>
              <a:t>Provide a compendium of diverse approaches to assessing at this level;</a:t>
            </a:r>
          </a:p>
          <a:p>
            <a:pPr>
              <a:lnSpc>
                <a:spcPct val="100000"/>
              </a:lnSpc>
            </a:pPr>
            <a:r>
              <a:rPr lang="en-GB" sz="2400" dirty="0" smtClean="0"/>
              <a:t>Develop recommendations for good practice regarding assessment and formative feedback for students working towards Masters level awards.</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pPr>
              <a:buNone/>
            </a:pPr>
            <a:r>
              <a:rPr lang="en-GB" dirty="0" smtClean="0"/>
              <a:t>What kinds of behaviours by staff and fellow students can best promote inclusivity?</a:t>
            </a:r>
          </a:p>
          <a:p>
            <a:pPr>
              <a:buNone/>
            </a:pPr>
            <a:endParaRPr lang="en-GB" dirty="0" smtClean="0"/>
          </a:p>
          <a:p>
            <a:pPr>
              <a:buNone/>
            </a:pPr>
            <a:endParaRPr lang="en-GB" dirty="0" smtClean="0"/>
          </a:p>
          <a:p>
            <a:pPr>
              <a:buNone/>
            </a:pPr>
            <a:r>
              <a:rPr lang="en-GB" dirty="0" smtClean="0"/>
              <a:t>What kinds of behaviours can inhibit the development of an inclusive classroom?</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Discuss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How do these descriptors align with your experience, expectations and standards and in the Netherlands?</a:t>
            </a:r>
          </a:p>
          <a:p>
            <a:pPr>
              <a:lnSpc>
                <a:spcPct val="100000"/>
              </a:lnSpc>
            </a:pPr>
            <a:r>
              <a:rPr lang="en-GB" sz="2600" dirty="0" smtClean="0"/>
              <a:t>In looking through these descriptors, thinking about your own Masters programmes, how confident are you that you are achieving these kinds of standards.</a:t>
            </a:r>
            <a:endParaRPr lang="en-GB"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Review within the compendium the differences described between undergraduate and Masters level assessment;</a:t>
            </a:r>
          </a:p>
          <a:p>
            <a:pPr>
              <a:lnSpc>
                <a:spcPct val="100000"/>
              </a:lnSpc>
            </a:pPr>
            <a:r>
              <a:rPr lang="en-GB" sz="2600" dirty="0" smtClean="0"/>
              <a:t>To what extent do these accord with your own views?</a:t>
            </a:r>
            <a:endParaRPr lang="en-GB" sz="2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eaLnBrk="1" hangingPunct="1">
              <a:buNone/>
            </a:pPr>
            <a:r>
              <a:rPr lang="en-GB" sz="1800" dirty="0" smtClean="0"/>
              <a:t>Carroll, J. and Ryan, J. (2005) </a:t>
            </a:r>
            <a:r>
              <a:rPr lang="en-GB" sz="1800" i="1" dirty="0" smtClean="0"/>
              <a:t>Teaching International students: improving learning for all.</a:t>
            </a:r>
            <a:r>
              <a:rPr lang="en-GB" sz="1800" dirty="0" smtClean="0"/>
              <a:t> London: </a:t>
            </a:r>
            <a:r>
              <a:rPr lang="en-GB" sz="1800" dirty="0" err="1" smtClean="0"/>
              <a:t>Routledge</a:t>
            </a:r>
            <a:r>
              <a:rPr lang="en-GB" sz="1800" dirty="0" smtClean="0"/>
              <a:t> SEDA series</a:t>
            </a:r>
          </a:p>
          <a:p>
            <a:pPr>
              <a:lnSpc>
                <a:spcPct val="100000"/>
              </a:lnSpc>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None/>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a:lnSpc>
                <a:spcPct val="100000"/>
              </a:lnSpc>
              <a:buFont typeface="Wingdings" pitchFamily="2" charset="2"/>
              <a:buNone/>
            </a:pPr>
            <a:r>
              <a:rPr lang="en-GB" sz="1800" dirty="0" smtClean="0"/>
              <a:t>Fry, H., Pearce, R. and Bright, H. (2007) Re-working resource-based learning - a case study from a masters programme. Innovations in Education and Teaching International, 44(1), pp.79-91.</a:t>
            </a:r>
          </a:p>
          <a:p>
            <a:pPr>
              <a:lnSpc>
                <a:spcPct val="100000"/>
              </a:lnSpc>
              <a:buFont typeface="Wingdings" pitchFamily="2" charset="2"/>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68313" y="1125538"/>
            <a:ext cx="8229600" cy="5400675"/>
          </a:xfrm>
        </p:spPr>
        <p:txBody>
          <a:bodyPr/>
          <a:lstStyle/>
          <a:p>
            <a:pPr>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3"/>
              </a:rPr>
              <a:t>http://www.geography.org.uk/download/GA_PRGTIPBrooksMLevelCriteria.pdf</a:t>
            </a:r>
            <a:r>
              <a:rPr lang="en-GB" sz="1800" dirty="0" smtClean="0"/>
              <a:t> Accessed March 2012</a:t>
            </a:r>
          </a:p>
          <a:p>
            <a:pPr>
              <a:buNone/>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Kogan Page.</a:t>
            </a:r>
          </a:p>
          <a:p>
            <a:pPr>
              <a:buNone/>
            </a:pPr>
            <a:r>
              <a:rPr lang="en-GB" sz="1800" dirty="0" err="1" smtClean="0"/>
              <a:t>Koppi</a:t>
            </a:r>
            <a:r>
              <a:rPr lang="en-GB" sz="1800" dirty="0" smtClean="0"/>
              <a:t> A. J, and Pearson E. J, “Design and development of a flexible online course for making accessible online courses” , AACE World Conference on Educational Multimedia (EDMEDIA2002), Denver, USA 2002 </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4"/>
              </a:rPr>
              <a:t>http://eprints.hud.ac.uk/10892/</a:t>
            </a:r>
            <a:r>
              <a:rPr lang="en-GB" sz="1800" dirty="0" smtClean="0"/>
              <a:t> Accessed march 2012</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dirty="0" smtClean="0"/>
              <a:t>NZQA (2007) </a:t>
            </a:r>
            <a:r>
              <a:rPr lang="en-GB" sz="1800" u="sng" dirty="0" smtClean="0">
                <a:hlinkClick r:id="rId3"/>
              </a:rPr>
              <a:t>http://www.nzqa.govt.nz/assets/Studying-in-NZ/New-Zealand-Qualification-Framework/theregister-booklet.pdf (accessed March 2012</a:t>
            </a:r>
            <a:endParaRPr lang="en-GB" sz="1800" u="sng" dirty="0" smtClean="0"/>
          </a:p>
          <a:p>
            <a:pPr>
              <a:buNone/>
            </a:pPr>
            <a:r>
              <a:rPr lang="en-GB" sz="1800" i="1"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eaLnBrk="1" hangingPunct="1">
              <a:lnSpc>
                <a:spcPct val="80000"/>
              </a:lnSpc>
              <a:buNone/>
            </a:pPr>
            <a:r>
              <a:rPr lang="en-US" sz="1800" dirty="0" smtClean="0"/>
              <a:t>Newland, B., </a:t>
            </a:r>
            <a:r>
              <a:rPr lang="en-US" sz="1800" dirty="0" err="1" smtClean="0"/>
              <a:t>Pavey</a:t>
            </a:r>
            <a:r>
              <a:rPr lang="en-US" sz="1800" dirty="0" smtClean="0"/>
              <a:t>, J., Boyd, V. (2005) Influencing inclusive practice: The role of VLEs. </a:t>
            </a:r>
            <a:r>
              <a:rPr lang="en-US" sz="1800" i="1" dirty="0" smtClean="0"/>
              <a:t>Improving Student Learning: Diversity and Inclusivity, 12th Improving Student Learning Symposium proceedings</a:t>
            </a:r>
            <a:r>
              <a:rPr lang="en-GB" sz="1800" dirty="0" smtClean="0"/>
              <a:t> </a:t>
            </a:r>
          </a:p>
          <a:p>
            <a:pPr eaLnBrk="1" hangingPunct="1">
              <a:lnSpc>
                <a:spcPct val="80000"/>
              </a:lnSpc>
              <a:buNone/>
            </a:pPr>
            <a:r>
              <a:rPr lang="en-GB" sz="1800" dirty="0" smtClean="0"/>
              <a:t>Peelo, M. and Wareham, T. (</a:t>
            </a:r>
            <a:r>
              <a:rPr lang="en-GB" sz="1800" dirty="0" err="1" smtClean="0"/>
              <a:t>eds</a:t>
            </a:r>
            <a:r>
              <a:rPr lang="en-GB" sz="1800" dirty="0" smtClean="0"/>
              <a:t>) (2002) </a:t>
            </a:r>
            <a:r>
              <a:rPr lang="en-GB" sz="1800" i="1" dirty="0" smtClean="0"/>
              <a:t>Failing Students in higher education</a:t>
            </a:r>
            <a:r>
              <a:rPr lang="en-GB" sz="1800" dirty="0" smtClean="0"/>
              <a:t> Buckingham, UK, SRHE/Open University Press.</a:t>
            </a:r>
          </a:p>
          <a:p>
            <a:pPr eaLnBrk="1" hangingPunct="1">
              <a:lnSpc>
                <a:spcPct val="80000"/>
              </a:lnSpc>
              <a:buNone/>
            </a:pPr>
            <a:r>
              <a:rPr lang="en-GB" sz="1800" dirty="0" smtClean="0"/>
              <a:t>Pickford, R. and Brown, S. (2006) </a:t>
            </a:r>
            <a:r>
              <a:rPr lang="en-GB" sz="1800" i="1" dirty="0" smtClean="0"/>
              <a:t>Assessing skills and practice</a:t>
            </a:r>
            <a:r>
              <a:rPr lang="en-GB" sz="1800" dirty="0" smtClean="0"/>
              <a:t>, London: </a:t>
            </a:r>
            <a:r>
              <a:rPr lang="en-GB" sz="1800" dirty="0" err="1" smtClean="0"/>
              <a:t>Routledge</a:t>
            </a:r>
            <a:r>
              <a:rPr lang="en-GB" sz="1800" dirty="0" smtClean="0"/>
              <a:t>, UK </a:t>
            </a:r>
          </a:p>
          <a:p>
            <a:pPr>
              <a:lnSpc>
                <a:spcPct val="100000"/>
              </a:lnSpc>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 1(2).</a:t>
            </a:r>
          </a:p>
          <a:p>
            <a:pPr>
              <a:lnSpc>
                <a:spcPct val="100000"/>
              </a:lnSpc>
              <a:buFont typeface="Wingdings" pitchFamily="2" charset="2"/>
              <a:buNone/>
            </a:pPr>
            <a:endParaRPr lang="en-GB"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GB" sz="1800" dirty="0" smtClean="0"/>
              <a:t>Wharton, S. (2003) Defining appropriate criteria for the assessment of master's level TESOL Assignments. Assessment &amp; Evaluation in Higher Education, 28(6), pp.649-664.</a:t>
            </a:r>
          </a:p>
          <a:p>
            <a:pPr>
              <a:lnSpc>
                <a:spcPct val="100000"/>
              </a:lnSpc>
              <a:buNone/>
            </a:pPr>
            <a:r>
              <a:rPr lang="en-GB" sz="1800" dirty="0" smtClean="0"/>
              <a:t>Wiles, K. (2002 ) Accessibility and computer-based assessment: a whole new set of issues?, in Phipps, L., Sutherland, A. and Seale, J. (ed.) Access all areas: disability, technology and learning. JISC </a:t>
            </a:r>
            <a:r>
              <a:rPr lang="en-GB" sz="1800" dirty="0" err="1" smtClean="0"/>
              <a:t>TechDis</a:t>
            </a:r>
            <a:r>
              <a:rPr lang="en-GB" sz="1800" dirty="0" smtClean="0"/>
              <a:t> Service and ALT </a:t>
            </a:r>
          </a:p>
          <a:p>
            <a:pPr>
              <a:lnSpc>
                <a:spcPct val="100000"/>
              </a:lnSpc>
              <a:buNone/>
            </a:pPr>
            <a:endParaRPr lang="en-GB" sz="1800" dirty="0" smtClean="0"/>
          </a:p>
          <a:p>
            <a:pPr>
              <a:buNone/>
            </a:pPr>
            <a:endParaRPr lang="en-GB" sz="1800" dirty="0"/>
          </a:p>
        </p:txBody>
      </p:sp>
      <p:sp>
        <p:nvSpPr>
          <p:cNvPr id="5" name="Title 1"/>
          <p:cNvSpPr>
            <a:spLocks noGrp="1"/>
          </p:cNvSpPr>
          <p:nvPr>
            <p:ph type="title"/>
          </p:nvPr>
        </p:nvSpPr>
        <p:spPr>
          <a:xfrm>
            <a:off x="468313" y="260350"/>
            <a:ext cx="7543800" cy="1074738"/>
          </a:xfrm>
        </p:spPr>
        <p:txBody>
          <a:bodyPr/>
          <a:lstStyle/>
          <a:p>
            <a:r>
              <a:rPr lang="en-GB" sz="3200" dirty="0" smtClean="0"/>
              <a:t>References (contd.)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need to find ways to:</a:t>
            </a:r>
            <a:endParaRPr lang="en-GB" dirty="0"/>
          </a:p>
        </p:txBody>
      </p:sp>
      <p:sp>
        <p:nvSpPr>
          <p:cNvPr id="3" name="Content Placeholder 2"/>
          <p:cNvSpPr>
            <a:spLocks noGrp="1"/>
          </p:cNvSpPr>
          <p:nvPr>
            <p:ph idx="1"/>
          </p:nvPr>
        </p:nvSpPr>
        <p:spPr/>
        <p:txBody>
          <a:bodyPr/>
          <a:lstStyle/>
          <a:p>
            <a:pPr>
              <a:lnSpc>
                <a:spcPct val="100000"/>
              </a:lnSpc>
            </a:pPr>
            <a:r>
              <a:rPr lang="en-US" sz="2600" dirty="0" smtClean="0"/>
              <a:t>challenge the brightest students to achieve to their highest potential; </a:t>
            </a:r>
          </a:p>
          <a:p>
            <a:pPr>
              <a:lnSpc>
                <a:spcPct val="100000"/>
              </a:lnSpc>
            </a:pPr>
            <a:r>
              <a:rPr lang="en-US" sz="2600" dirty="0" smtClean="0"/>
              <a:t>help the less able to improve to reach at least minimum required standards or better; </a:t>
            </a:r>
          </a:p>
          <a:p>
            <a:pPr>
              <a:lnSpc>
                <a:spcPct val="100000"/>
              </a:lnSpc>
            </a:pPr>
            <a:r>
              <a:rPr lang="en-US" sz="2600" dirty="0" smtClean="0"/>
              <a:t>provide a climate in which diversity in terms of gender, cultural background, socio-economic background and disciplinary differences become a resource in the collective learning of all.</a:t>
            </a: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kinds of diversity?</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The workshop will consider diversity in terms of: </a:t>
            </a:r>
          </a:p>
          <a:p>
            <a:pPr>
              <a:lnSpc>
                <a:spcPct val="100000"/>
              </a:lnSpc>
            </a:pPr>
            <a:r>
              <a:rPr lang="en-GB" sz="2600" dirty="0" smtClean="0"/>
              <a:t>varieties in students’ </a:t>
            </a:r>
            <a:r>
              <a:rPr lang="en-US" sz="2600" dirty="0" smtClean="0"/>
              <a:t>academic abilities,</a:t>
            </a:r>
          </a:p>
          <a:p>
            <a:pPr>
              <a:lnSpc>
                <a:spcPct val="100000"/>
              </a:lnSpc>
            </a:pPr>
            <a:r>
              <a:rPr lang="en-US" sz="2600" dirty="0" smtClean="0"/>
              <a:t>diverse professional experiences</a:t>
            </a:r>
            <a:r>
              <a:rPr lang="en-GB" sz="2600" dirty="0" smtClean="0"/>
              <a:t>,</a:t>
            </a:r>
          </a:p>
          <a:p>
            <a:pPr>
              <a:lnSpc>
                <a:spcPct val="100000"/>
              </a:lnSpc>
            </a:pPr>
            <a:r>
              <a:rPr lang="en-US" sz="2600" dirty="0" smtClean="0"/>
              <a:t>cultural and class differences, </a:t>
            </a:r>
          </a:p>
          <a:p>
            <a:pPr>
              <a:lnSpc>
                <a:spcPct val="100000"/>
              </a:lnSpc>
            </a:pPr>
            <a:r>
              <a:rPr lang="en-US" sz="2600" dirty="0" smtClean="0"/>
              <a:t>ethnic and faith backgrounds, </a:t>
            </a:r>
          </a:p>
          <a:p>
            <a:pPr>
              <a:lnSpc>
                <a:spcPct val="100000"/>
              </a:lnSpc>
            </a:pPr>
            <a:r>
              <a:rPr lang="en-US" sz="2600" dirty="0" smtClean="0"/>
              <a:t>prior training for study. </a:t>
            </a:r>
            <a:endParaRPr lang="en-GB" sz="2600" dirty="0" smtClean="0"/>
          </a:p>
          <a:p>
            <a:pPr>
              <a:lnSpc>
                <a:spcPct val="100000"/>
              </a:lnSpc>
              <a:buNone/>
            </a:pP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07994"/>
          </a:xfrm>
        </p:spPr>
        <p:txBody>
          <a:bodyPr/>
          <a:lstStyle/>
          <a:p>
            <a:r>
              <a:rPr lang="en-GB" dirty="0" smtClean="0"/>
              <a:t>Diverse </a:t>
            </a:r>
            <a:r>
              <a:rPr lang="en-US" dirty="0" smtClean="0"/>
              <a:t>academic abilities</a:t>
            </a:r>
            <a:endParaRPr lang="en-GB" dirty="0"/>
          </a:p>
        </p:txBody>
      </p:sp>
      <p:sp>
        <p:nvSpPr>
          <p:cNvPr id="3" name="Content Placeholder 2"/>
          <p:cNvSpPr>
            <a:spLocks noGrp="1"/>
          </p:cNvSpPr>
          <p:nvPr>
            <p:ph idx="1"/>
          </p:nvPr>
        </p:nvSpPr>
        <p:spPr>
          <a:xfrm>
            <a:off x="468313" y="928670"/>
            <a:ext cx="8229600" cy="5400693"/>
          </a:xfrm>
        </p:spPr>
        <p:txBody>
          <a:bodyPr/>
          <a:lstStyle/>
          <a:p>
            <a:pPr>
              <a:lnSpc>
                <a:spcPct val="100000"/>
              </a:lnSpc>
              <a:buNone/>
            </a:pPr>
            <a:r>
              <a:rPr lang="en-GB" sz="2600" dirty="0" smtClean="0"/>
              <a:t>Students studying for Masters degrees normally have UG degrees (or professional equivalents) but there may be issues around:</a:t>
            </a:r>
          </a:p>
          <a:p>
            <a:pPr>
              <a:lnSpc>
                <a:spcPct val="100000"/>
              </a:lnSpc>
            </a:pPr>
            <a:r>
              <a:rPr lang="en-GB" sz="2600" dirty="0" smtClean="0">
                <a:solidFill>
                  <a:srgbClr val="7030A0"/>
                </a:solidFill>
              </a:rPr>
              <a:t>Currency</a:t>
            </a:r>
            <a:r>
              <a:rPr lang="en-GB" sz="2600" dirty="0" smtClean="0"/>
              <a:t>: how recent has been their UG degree?</a:t>
            </a:r>
          </a:p>
          <a:p>
            <a:pPr>
              <a:lnSpc>
                <a:spcPct val="100000"/>
              </a:lnSpc>
            </a:pPr>
            <a:r>
              <a:rPr lang="en-GB" sz="2600" dirty="0" smtClean="0">
                <a:solidFill>
                  <a:srgbClr val="7030A0"/>
                </a:solidFill>
              </a:rPr>
              <a:t>Relevance</a:t>
            </a:r>
            <a:r>
              <a:rPr lang="en-GB" sz="2600" dirty="0" smtClean="0"/>
              <a:t>: is the UG degree in an associated subject to what is currently being studied?</a:t>
            </a:r>
          </a:p>
          <a:p>
            <a:pPr>
              <a:lnSpc>
                <a:spcPct val="100000"/>
              </a:lnSpc>
            </a:pPr>
            <a:r>
              <a:rPr lang="en-GB" sz="2600" dirty="0" smtClean="0">
                <a:solidFill>
                  <a:srgbClr val="7030A0"/>
                </a:solidFill>
              </a:rPr>
              <a:t>Equivalence</a:t>
            </a:r>
            <a:r>
              <a:rPr lang="en-GB" sz="2600" dirty="0" smtClean="0"/>
              <a:t>: Where students have studied in diverse international contexts, can all UG degrees be deemed to be at similarly demanding levels?</a:t>
            </a:r>
          </a:p>
          <a:p>
            <a:pPr>
              <a:lnSpc>
                <a:spcPct val="100000"/>
              </a:lnSpc>
            </a:pPr>
            <a:r>
              <a:rPr lang="en-GB" sz="2600" dirty="0" smtClean="0">
                <a:solidFill>
                  <a:srgbClr val="7030A0"/>
                </a:solidFill>
              </a:rPr>
              <a:t>Capability</a:t>
            </a:r>
            <a:r>
              <a:rPr lang="en-GB" sz="2600" dirty="0" smtClean="0"/>
              <a:t>: have you admitted students with a real chance to succeed?</a:t>
            </a: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professional experiences</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Have your Masters students </a:t>
            </a:r>
            <a:r>
              <a:rPr lang="en-GB" sz="2600" dirty="0" smtClean="0">
                <a:solidFill>
                  <a:srgbClr val="7030A0"/>
                </a:solidFill>
              </a:rPr>
              <a:t>retained the competences</a:t>
            </a:r>
            <a:r>
              <a:rPr lang="en-GB" sz="2600" dirty="0" smtClean="0"/>
              <a:t> they graduated with, (like spread sheets, drafting and statistical analysis) or do they, like many senior managers, now delegate them to junior staff?</a:t>
            </a:r>
          </a:p>
          <a:p>
            <a:pPr>
              <a:lnSpc>
                <a:spcPct val="100000"/>
              </a:lnSpc>
            </a:pPr>
            <a:r>
              <a:rPr lang="en-GB" sz="2600" dirty="0" smtClean="0"/>
              <a:t>Has the </a:t>
            </a:r>
            <a:r>
              <a:rPr lang="en-GB" sz="2600" dirty="0" smtClean="0">
                <a:solidFill>
                  <a:srgbClr val="7030A0"/>
                </a:solidFill>
              </a:rPr>
              <a:t>knowledge</a:t>
            </a:r>
            <a:r>
              <a:rPr lang="en-GB" sz="2600" dirty="0" smtClean="0"/>
              <a:t> they acquired at UG level become significantly further developed or has it become outdated and atrophied?</a:t>
            </a:r>
          </a:p>
          <a:p>
            <a:pPr>
              <a:lnSpc>
                <a:spcPct val="100000"/>
              </a:lnSpc>
            </a:pPr>
            <a:r>
              <a:rPr lang="en-GB" sz="2600" dirty="0" smtClean="0"/>
              <a:t>Has their </a:t>
            </a:r>
            <a:r>
              <a:rPr lang="en-GB" sz="2600" dirty="0" smtClean="0">
                <a:solidFill>
                  <a:srgbClr val="7030A0"/>
                </a:solidFill>
              </a:rPr>
              <a:t>information literacy </a:t>
            </a:r>
            <a:r>
              <a:rPr lang="en-GB" sz="2600" dirty="0" smtClean="0"/>
              <a:t>advanced at the same pace as their professional capability or are their information retrieval skills dated?</a:t>
            </a: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potential strategies to achieve equalisation</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Pre-arrival learning packages, with advance reading, VLE-based activities;</a:t>
            </a:r>
          </a:p>
          <a:p>
            <a:r>
              <a:rPr lang="en-GB" sz="2600" dirty="0" smtClean="0"/>
              <a:t>Induction programmes introducing students to key concepts and approaches;</a:t>
            </a:r>
          </a:p>
          <a:p>
            <a:r>
              <a:rPr lang="en-GB" sz="2600" dirty="0" smtClean="0"/>
              <a:t>Intensive Mastery learning early in the programme to achieve equivalent skills and competences;</a:t>
            </a:r>
          </a:p>
          <a:p>
            <a:r>
              <a:rPr lang="en-GB" sz="2600" dirty="0" smtClean="0"/>
              <a:t>Personalised learning pathways using computer-based activities;</a:t>
            </a:r>
          </a:p>
          <a:p>
            <a:r>
              <a:rPr lang="en-GB" sz="2600" dirty="0" smtClean="0"/>
              <a:t>Peer and group activities to establish peer mentoring and support.</a:t>
            </a:r>
          </a:p>
          <a:p>
            <a:endParaRPr lang="en-GB" sz="2600" dirty="0" smtClean="0"/>
          </a:p>
          <a:p>
            <a:endParaRPr lang="en-GB"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Admissions and induction</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smtClean="0"/>
              <a:t>Are you admitting the right students in terms of capability, language, confidence and self efficacy?</a:t>
            </a:r>
          </a:p>
          <a:p>
            <a:r>
              <a:rPr lang="en-GB" sz="2600" dirty="0" smtClean="0"/>
              <a:t>Do you literally and metaphorically provide route maps? </a:t>
            </a:r>
          </a:p>
          <a:p>
            <a:r>
              <a:rPr lang="en-GB" sz="2600" dirty="0" smtClean="0"/>
              <a:t>Is the academic climate welcoming?</a:t>
            </a:r>
          </a:p>
          <a:p>
            <a:r>
              <a:rPr lang="en-GB" sz="2600" dirty="0" smtClean="0"/>
              <a:t>Is information available in a variety of formats and on more than one occasion?</a:t>
            </a:r>
          </a:p>
          <a:p>
            <a:r>
              <a:rPr lang="en-GB" sz="2600" dirty="0" smtClean="0"/>
              <a:t>Do you adopt a whole-staff approach to welcoming Masters students?</a:t>
            </a: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959</TotalTime>
  <Words>3036</Words>
  <Application>Microsoft Office PowerPoint</Application>
  <PresentationFormat>On-screen Show (4:3)</PresentationFormat>
  <Paragraphs>247</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LeedsMet template</vt:lpstr>
      <vt:lpstr>Diversity and inclusivity in Masters level learning  Erasmus University Rotterdam  25th October 2012   </vt:lpstr>
      <vt:lpstr>Aims of the workshop</vt:lpstr>
      <vt:lpstr>Elements of the workshop will include:</vt:lpstr>
      <vt:lpstr>We need to find ways to:</vt:lpstr>
      <vt:lpstr>What kinds of diversity?</vt:lpstr>
      <vt:lpstr>Diverse academic abilities</vt:lpstr>
      <vt:lpstr>Diverse professional experiences</vt:lpstr>
      <vt:lpstr>Some potential strategies to achieve equalisation</vt:lpstr>
      <vt:lpstr>Admissions and induction</vt:lpstr>
      <vt:lpstr>I advise setting an early assignment to:</vt:lpstr>
      <vt:lpstr>The impact of cultural and class differences on Masters level learning</vt:lpstr>
      <vt:lpstr>Some strategies to remediate divergence</vt:lpstr>
      <vt:lpstr>Ethnic, faith and cultural backgrounds can impact on learning</vt:lpstr>
      <vt:lpstr>Learning and teaching issues</vt:lpstr>
      <vt:lpstr>Inclusive strategies. You can:</vt:lpstr>
      <vt:lpstr>International students</vt:lpstr>
      <vt:lpstr>Prior training for study. We need to establish to what extent the students we teach at masters level have:</vt:lpstr>
      <vt:lpstr>What standards to Masters level students need to achieve?</vt:lpstr>
      <vt:lpstr>The New Zealand Qualifications Agency describes the outcomes of a Masters degree in the following terms: </vt:lpstr>
      <vt:lpstr>According to the UK QAA, typically, holders of the qualification will be able to:</vt:lpstr>
      <vt:lpstr>QAA in Scotland: guidance on level 11 qualifications</vt:lpstr>
      <vt:lpstr>The Australian Qualification Framework specifies these expectations:</vt:lpstr>
      <vt:lpstr>Skills</vt:lpstr>
      <vt:lpstr>How can how assessment foster powerful learning environments?</vt:lpstr>
      <vt:lpstr>Mapping the student experience at Masters Level </vt:lpstr>
      <vt:lpstr>Teaching for learning at Masters level</vt:lpstr>
      <vt:lpstr>Challenging the brightest students</vt:lpstr>
      <vt:lpstr>Personalising learning experiences</vt:lpstr>
      <vt:lpstr>Having established the basic standards required, how can we support the students who don’t achieve them?</vt:lpstr>
      <vt:lpstr>Conclusions</vt:lpstr>
      <vt:lpstr>My Assimilate 3-year NTFS funded project</vt:lpstr>
      <vt:lpstr>The project was designed to:</vt:lpstr>
      <vt:lpstr>Task:</vt:lpstr>
      <vt:lpstr>Task: Discuss</vt:lpstr>
      <vt:lpstr>Task: </vt:lpstr>
      <vt:lpstr>Selected references and further reading</vt:lpstr>
      <vt:lpstr>References (contd.)</vt:lpstr>
      <vt:lpstr>References (contd.)</vt:lpstr>
      <vt:lpstr>References (contd.)</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administrator</cp:lastModifiedBy>
  <cp:revision>138</cp:revision>
  <dcterms:created xsi:type="dcterms:W3CDTF">2007-03-06T12:05:28Z</dcterms:created>
  <dcterms:modified xsi:type="dcterms:W3CDTF">2012-10-23T19:28:49Z</dcterms:modified>
</cp:coreProperties>
</file>