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5"/>
  </p:notesMasterIdLst>
  <p:handoutMasterIdLst>
    <p:handoutMasterId r:id="rId36"/>
  </p:handoutMasterIdLst>
  <p:sldIdLst>
    <p:sldId id="261" r:id="rId2"/>
    <p:sldId id="395" r:id="rId3"/>
    <p:sldId id="398" r:id="rId4"/>
    <p:sldId id="400" r:id="rId5"/>
    <p:sldId id="401" r:id="rId6"/>
    <p:sldId id="402" r:id="rId7"/>
    <p:sldId id="415" r:id="rId8"/>
    <p:sldId id="416" r:id="rId9"/>
    <p:sldId id="417" r:id="rId10"/>
    <p:sldId id="419" r:id="rId11"/>
    <p:sldId id="426" r:id="rId12"/>
    <p:sldId id="424" r:id="rId13"/>
    <p:sldId id="420" r:id="rId14"/>
    <p:sldId id="423" r:id="rId15"/>
    <p:sldId id="421" r:id="rId16"/>
    <p:sldId id="422" r:id="rId17"/>
    <p:sldId id="425" r:id="rId18"/>
    <p:sldId id="427" r:id="rId19"/>
    <p:sldId id="410" r:id="rId20"/>
    <p:sldId id="411" r:id="rId21"/>
    <p:sldId id="412" r:id="rId22"/>
    <p:sldId id="408" r:id="rId23"/>
    <p:sldId id="429" r:id="rId24"/>
    <p:sldId id="399" r:id="rId25"/>
    <p:sldId id="406" r:id="rId26"/>
    <p:sldId id="407" r:id="rId27"/>
    <p:sldId id="409" r:id="rId28"/>
    <p:sldId id="405" r:id="rId29"/>
    <p:sldId id="403" r:id="rId30"/>
    <p:sldId id="428" r:id="rId31"/>
    <p:sldId id="430" r:id="rId32"/>
    <p:sldId id="396" r:id="rId33"/>
    <p:sldId id="397" r:id="rId34"/>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80" y="-66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27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31</a:t>
            </a:fld>
            <a:endParaRPr 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Internationalising the curriculum</a:t>
            </a:r>
            <a:br>
              <a:rPr lang="en-GB" sz="3600" dirty="0" smtClean="0"/>
            </a:br>
            <a:r>
              <a:rPr lang="en-GB" sz="3600" dirty="0" smtClean="0"/>
              <a:t>University of East Anglia</a:t>
            </a:r>
            <a:br>
              <a:rPr lang="en-GB" sz="3600" dirty="0" smtClean="0"/>
            </a:br>
            <a:r>
              <a:rPr lang="en-GB" sz="3600" dirty="0" smtClean="0"/>
              <a:t>12</a:t>
            </a:r>
            <a:r>
              <a:rPr lang="en-GB" sz="3600" baseline="30000" dirty="0" smtClean="0"/>
              <a:t>th</a:t>
            </a:r>
            <a:r>
              <a:rPr lang="en-GB" sz="3600" dirty="0" smtClean="0"/>
              <a:t> October 2012 </a:t>
            </a:r>
            <a:r>
              <a:rPr lang="en-GB" sz="3400" dirty="0" smtClean="0"/>
              <a:t/>
            </a:r>
            <a:br>
              <a:rPr lang="en-GB" sz="3400" dirty="0" smtClean="0"/>
            </a:br>
            <a:endParaRPr lang="en-GB" sz="34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More unfamiliar formats</a:t>
            </a:r>
            <a:endParaRPr lang="en-US" sz="3200" i="1" dirty="0" smtClean="0"/>
          </a:p>
        </p:txBody>
      </p:sp>
      <p:sp>
        <p:nvSpPr>
          <p:cNvPr id="215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smtClean="0"/>
              <a:t>“In my country, you only really get to do a viva for a post-graduate qualification so it was a shock to me to find that I was expected to do them for my course on my year abroad.”</a:t>
            </a:r>
          </a:p>
          <a:p>
            <a:pPr>
              <a:spcBef>
                <a:spcPts val="600"/>
              </a:spcBef>
            </a:pPr>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Surprises about the assessment context</a:t>
            </a:r>
            <a:endParaRPr lang="en-US" sz="3200" smtClean="0"/>
          </a:p>
        </p:txBody>
      </p:sp>
      <p:sp>
        <p:nvSpPr>
          <p:cNvPr id="28675" name="Rectangle 3"/>
          <p:cNvSpPr>
            <a:spLocks noGrp="1" noChangeArrowheads="1"/>
          </p:cNvSpPr>
          <p:nvPr>
            <p:ph type="body" idx="1"/>
          </p:nvPr>
        </p:nvSpPr>
        <p:spPr>
          <a:xfrm>
            <a:off x="179388" y="1484313"/>
            <a:ext cx="8713787" cy="5113337"/>
          </a:xfrm>
          <a:noFill/>
          <a:ln>
            <a:noFill/>
          </a:ln>
        </p:spPr>
        <p:txBody>
          <a:bodyPr vert="horz" wrap="square" lIns="91440" tIns="45720" rIns="91440" bIns="45720" numCol="1" anchor="t" anchorCtr="0" compatLnSpc="1">
            <a:prstTxWarp prst="textNoShape">
              <a:avLst/>
            </a:prstTxWarp>
          </a:bodyPr>
          <a:lstStyle/>
          <a:p>
            <a:pPr>
              <a:spcBef>
                <a:spcPts val="600"/>
              </a:spcBef>
            </a:pPr>
            <a:r>
              <a:rPr lang="en-GB" dirty="0" smtClean="0"/>
              <a:t>“I can’t imagine anyone back home bringing their families along to watch them presenting university course work, but here they all come along, aunties and cousins and grannies. I felt rather lonely doing mine all on my own”.</a:t>
            </a:r>
            <a:endParaRPr lang="en-US" dirty="0" smtClean="0"/>
          </a:p>
          <a:p>
            <a:pPr>
              <a:spcBef>
                <a:spcPts val="600"/>
              </a:spcBef>
            </a:pPr>
            <a:r>
              <a:rPr lang="en-GB" dirty="0" smtClean="0"/>
              <a:t>“He gave me a B- for my essay. Back home I never got less than an A or maybe an A- so I went to see what the problem was, and he more or less brushed me off, saying it was fine. But it’s not fine! It’ll play hell with my Grade Point Average when I go back home”.</a:t>
            </a:r>
          </a:p>
          <a:p>
            <a:pPr>
              <a:spcBef>
                <a:spcPts val="600"/>
              </a:spcBef>
            </a:pPr>
            <a:endParaRPr lang="en-US" dirty="0" smtClean="0"/>
          </a:p>
          <a:p>
            <a:pPr>
              <a:spcBef>
                <a:spcPts val="600"/>
              </a:spcBef>
              <a:buNone/>
            </a:pPr>
            <a:r>
              <a:rPr lang="en-US" dirty="0" smtClean="0"/>
              <a:t>	A real problem with US students in the UK.</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659482"/>
          </a:xfrm>
          <a:noFill/>
          <a:ln>
            <a:noFill/>
          </a:ln>
        </p:spPr>
        <p:txBody>
          <a:bodyPr vert="horz" wrap="square" lIns="91440" tIns="45720" rIns="91440" bIns="45720" numCol="1" anchor="b" anchorCtr="0" compatLnSpc="1">
            <a:prstTxWarp prst="textNoShape">
              <a:avLst/>
            </a:prstTxWarp>
          </a:bodyPr>
          <a:lstStyle/>
          <a:p>
            <a:r>
              <a:rPr lang="en-GB" sz="3200" i="1" dirty="0" smtClean="0"/>
              <a:t>On right answers</a:t>
            </a:r>
            <a:endParaRPr lang="en-US" sz="3200" i="1" dirty="0" smtClean="0"/>
          </a:p>
        </p:txBody>
      </p:sp>
      <p:sp>
        <p:nvSpPr>
          <p:cNvPr id="26627" name="Rectangle 3"/>
          <p:cNvSpPr>
            <a:spLocks noGrp="1" noChangeArrowheads="1"/>
          </p:cNvSpPr>
          <p:nvPr>
            <p:ph type="body" idx="1"/>
          </p:nvPr>
        </p:nvSpPr>
        <p:spPr>
          <a:xfrm>
            <a:off x="179388" y="1125538"/>
            <a:ext cx="8713787" cy="5543550"/>
          </a:xfrm>
          <a:noFill/>
          <a:ln>
            <a:noFill/>
          </a:ln>
        </p:spPr>
        <p:txBody>
          <a:bodyPr vert="horz" wrap="square" lIns="91440" tIns="45720" rIns="91440" bIns="45720" numCol="1" anchor="t" anchorCtr="0" compatLnSpc="1">
            <a:prstTxWarp prst="textNoShape">
              <a:avLst/>
            </a:prstTxWarp>
          </a:bodyPr>
          <a:lstStyle/>
          <a:p>
            <a:pPr>
              <a:spcBef>
                <a:spcPts val="600"/>
              </a:spcBef>
            </a:pPr>
            <a:r>
              <a:rPr lang="en-GB" dirty="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a:spcBef>
                <a:spcPts val="600"/>
              </a:spcBef>
            </a:pPr>
            <a:r>
              <a:rPr lang="en-GB" dirty="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language</a:t>
            </a:r>
            <a:endParaRPr lang="en-US" sz="3200" i="1" dirty="0" smtClean="0"/>
          </a:p>
        </p:txBody>
      </p:sp>
      <p:sp>
        <p:nvSpPr>
          <p:cNvPr id="2253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“I’ve never been asked to write an essay as long as this before. Back home I was getting on really well with my written English, but what they asked for was usually only around 1,000 words long. This just takes so much time to get it right.”</a:t>
            </a:r>
          </a:p>
          <a:p>
            <a:pPr marL="355600" indent="-355600">
              <a:spcBef>
                <a:spcPts val="600"/>
              </a:spcBef>
            </a:pPr>
            <a:r>
              <a:rPr lang="en-GB" dirty="0" smtClean="0"/>
              <a:t>“I went to my tutor and asked him to proof read my dissertation but he refused to help me. I am paying so much money as an overseas student here and I expected them to be more helpful to me.”</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the authoritative role of the tutor</a:t>
            </a:r>
            <a:endParaRPr lang="en-US" sz="3200" i="1" dirty="0" smtClean="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smtClean="0"/>
              <a:t>“It was a shock for me to find that I wasn’t going to be marked by the tutor but by other students. How can they possibly be able to do that? The tutors should be doing this because they have the knowledge that we don’t have”.</a:t>
            </a:r>
          </a:p>
          <a:p>
            <a:pPr marL="355600" indent="-355600">
              <a:spcBef>
                <a:spcPts val="600"/>
              </a:spcBef>
            </a:pPr>
            <a:r>
              <a:rPr lang="en-GB" smtClean="0"/>
              <a:t>“In our OSCEs [Objective Structured Clinical Examinations], we had to examine a patient whose comments on my proficiency formed part of the assessment. How can that be right? They know nothing of clinical matters.”</a:t>
            </a:r>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religious issues</a:t>
            </a:r>
            <a:endParaRPr lang="en-US" sz="3200" i="1" dirty="0" smtClean="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smtClean="0"/>
              <a:t>“We had two exams in one day, both lasting three hours. I had difficulty concentrating in the second one as I had been fasting since dawn. I didn’t really feel I did my best.”</a:t>
            </a:r>
          </a:p>
          <a:p>
            <a:pPr marL="355600" indent="-355600">
              <a:spcBef>
                <a:spcPts val="600"/>
              </a:spcBef>
            </a:pPr>
            <a:r>
              <a:rPr lang="en-GB" smtClean="0"/>
              <a:t>“It was very uncomfortable for me taking an exam on a Saturday morning”.</a:t>
            </a:r>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ways of relating to others</a:t>
            </a:r>
            <a:endParaRPr lang="en-US" sz="3200" i="1" dirty="0" smtClean="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smtClean="0"/>
              <a:t>“Home students are at such a great advantage over us. They seem to laugh and chat with the teachers in a very familiar way. We feel like outsiders and I think we are disadvantaged when it comes to the tests”.</a:t>
            </a:r>
          </a:p>
          <a:p>
            <a:pPr marL="355600" indent="-355600">
              <a:spcBef>
                <a:spcPts val="600"/>
              </a:spcBef>
            </a:pPr>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expectations of a supportive relationship</a:t>
            </a:r>
            <a:endParaRPr lang="en-US" sz="3200" i="1" dirty="0" smtClean="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endParaRPr lang="en-GB" smtClean="0"/>
          </a:p>
          <a:p>
            <a:pPr marL="355600" indent="-355600">
              <a:spcBef>
                <a:spcPts val="600"/>
              </a:spcBef>
            </a:pPr>
            <a:r>
              <a:rPr lang="en-GB" smtClean="0"/>
              <a:t>“He told us we could come to his office if there was something we didn’t understand, so I went, but after only half an hour, he said he had to go off to meeting, so I didn’t feel he had really helped me much”.</a:t>
            </a:r>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49238"/>
            <a:ext cx="7543800" cy="1379562"/>
          </a:xfrm>
          <a:noFill/>
          <a:ln>
            <a:noFill/>
          </a:ln>
        </p:spPr>
        <p:txBody>
          <a:bodyPr vert="horz" wrap="square" lIns="91440" tIns="45720" rIns="91440" bIns="45720" numCol="1" anchor="b" anchorCtr="0" compatLnSpc="1">
            <a:prstTxWarp prst="textNoShape">
              <a:avLst/>
            </a:prstTxWarp>
          </a:bodyPr>
          <a:lstStyle/>
          <a:p>
            <a:r>
              <a:rPr lang="en-US" sz="3200" smtClean="0"/>
              <a:t>What do UK teachers say international students do that they find surprising?</a:t>
            </a:r>
          </a:p>
        </p:txBody>
      </p:sp>
      <p:sp>
        <p:nvSpPr>
          <p:cNvPr id="31747" name="Rectangle 3"/>
          <p:cNvSpPr>
            <a:spLocks noGrp="1" noChangeArrowheads="1"/>
          </p:cNvSpPr>
          <p:nvPr>
            <p:ph type="body" idx="1"/>
          </p:nvPr>
        </p:nvSpPr>
        <p:spPr>
          <a:xfrm>
            <a:off x="539552" y="1844824"/>
            <a:ext cx="8353623" cy="4752826"/>
          </a:xfrm>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US" dirty="0" smtClean="0"/>
              <a:t>Students giving generous presents</a:t>
            </a:r>
          </a:p>
          <a:p>
            <a:pPr marL="355600" indent="-355600">
              <a:spcBef>
                <a:spcPts val="600"/>
              </a:spcBef>
            </a:pPr>
            <a:r>
              <a:rPr lang="en-US" dirty="0" smtClean="0"/>
              <a:t>Answering all my questions with ‘yes’</a:t>
            </a:r>
          </a:p>
          <a:p>
            <a:pPr marL="355600" indent="-355600">
              <a:spcBef>
                <a:spcPts val="600"/>
              </a:spcBef>
            </a:pPr>
            <a:r>
              <a:rPr lang="en-US" dirty="0" smtClean="0"/>
              <a:t>Handing in 4,000 words for an essay with a 2,500 word limit</a:t>
            </a:r>
          </a:p>
          <a:p>
            <a:pPr marL="355600" indent="-355600">
              <a:spcBef>
                <a:spcPts val="600"/>
              </a:spcBef>
            </a:pPr>
            <a:r>
              <a:rPr lang="en-US" dirty="0" smtClean="0"/>
              <a:t>Writing very personal coursework with the main point on page 3 and lots of ‘unnecessary’ background</a:t>
            </a:r>
          </a:p>
          <a:p>
            <a:pPr marL="355600" indent="-355600">
              <a:spcBef>
                <a:spcPts val="600"/>
              </a:spcBef>
            </a:pPr>
            <a:r>
              <a:rPr lang="en-US" dirty="0" smtClean="0"/>
              <a:t>Repeating verbatim my lecture notes in the coursework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Variations in approaches based on cultural factors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buNone/>
            </a:pPr>
            <a:r>
              <a:rPr lang="en-GB" dirty="0" smtClean="0"/>
              <a:t>	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marL="355600" indent="-355600">
              <a:spcBef>
                <a:spcPts val="600"/>
              </a:spcBef>
              <a:buNone/>
            </a:pPr>
            <a:r>
              <a:rPr lang="en-GB" dirty="0" smtClean="0"/>
              <a:t>	(Ryan 2000)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Today's workshop will enable you to:</a:t>
            </a:r>
            <a:endParaRPr lang="en-GB" sz="3200" dirty="0"/>
          </a:p>
        </p:txBody>
      </p:sp>
      <p:sp>
        <p:nvSpPr>
          <p:cNvPr id="3" name="Content Placeholder 2"/>
          <p:cNvSpPr>
            <a:spLocks noGrp="1"/>
          </p:cNvSpPr>
          <p:nvPr>
            <p:ph idx="1"/>
          </p:nvPr>
        </p:nvSpPr>
        <p:spPr/>
        <p:txBody>
          <a:bodyPr/>
          <a:lstStyle/>
          <a:p>
            <a:r>
              <a:rPr lang="en-GB" dirty="0" smtClean="0"/>
              <a:t>Consider some of the diverse approaches to assessment, learning and teaching that our international students and staff are likely to encounter; </a:t>
            </a:r>
          </a:p>
          <a:p>
            <a:r>
              <a:rPr lang="en-GB" dirty="0" smtClean="0"/>
              <a:t>Discuss some ways to avoid potential problems around learning cultures, including academic conduct;</a:t>
            </a:r>
          </a:p>
          <a:p>
            <a:r>
              <a:rPr lang="en-GB" dirty="0" smtClean="0"/>
              <a:t>Review our curricula to make them focused on international rather than just UK issues;</a:t>
            </a:r>
          </a:p>
          <a:p>
            <a:r>
              <a:rPr lang="en-GB" dirty="0" smtClean="0"/>
              <a:t>Consider how we can make our programmes more globally attractive in a highly competitive HE context.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Cultural </a:t>
            </a:r>
            <a:r>
              <a:rPr lang="en-GB" sz="3200" i="1" dirty="0" smtClean="0"/>
              <a:t>mores</a:t>
            </a:r>
            <a:r>
              <a:rPr lang="en-GB" sz="3200" dirty="0" smtClean="0"/>
              <a:t> can impact on expectations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“Eastern, Latin American and some </a:t>
            </a:r>
            <a:r>
              <a:rPr lang="en-GB" dirty="0" err="1" smtClean="0"/>
              <a:t>Carribean</a:t>
            </a:r>
            <a:r>
              <a:rPr lang="en-GB" dirty="0" smtClean="0"/>
              <a:t> cultures can, for example, deem it rude to make firm eye contact: while in the </a:t>
            </a:r>
            <a:r>
              <a:rPr lang="en-GB" dirty="0" err="1" smtClean="0"/>
              <a:t>Uk</a:t>
            </a:r>
            <a:r>
              <a:rPr lang="en-GB" dirty="0" smtClean="0"/>
              <a:t> it is often thought rude not too.” (Grace and </a:t>
            </a:r>
            <a:r>
              <a:rPr lang="en-GB" dirty="0" err="1" smtClean="0"/>
              <a:t>Gravestock</a:t>
            </a:r>
            <a:r>
              <a:rPr lang="en-GB" dirty="0" smtClean="0"/>
              <a:t>, 2009, p. 61)</a:t>
            </a:r>
          </a:p>
          <a:p>
            <a:pPr marL="355600" indent="-355600">
              <a:spcBef>
                <a:spcPts val="600"/>
              </a:spcBef>
            </a:pPr>
            <a:endParaRPr lang="en-GB" dirty="0" smtClean="0"/>
          </a:p>
          <a:p>
            <a:pPr marL="355600" indent="-355600">
              <a:spcBef>
                <a:spcPts val="600"/>
              </a:spcBef>
              <a:buNone/>
            </a:pPr>
            <a:r>
              <a:rPr lang="en-GB" dirty="0" smtClean="0"/>
              <a:t>	This can be problematic where the assessment criteria for a presentation specifically mention eye contact, which may be difficult for some female students from the Indian sub-continent and others. </a:t>
            </a:r>
          </a:p>
          <a:p>
            <a:pPr marL="355600" indent="-355600">
              <a:spcBef>
                <a:spcPts val="600"/>
              </a:spcBef>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Further cultural issues: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There can be issues around students who are not prepared to ask questions in class or seek support, for fear of ‘losing face’, or causing the teacher to ‘lose face’;</a:t>
            </a:r>
          </a:p>
          <a:p>
            <a:pPr marL="355600" indent="-355600">
              <a:spcBef>
                <a:spcPts val="600"/>
              </a:spcBef>
            </a:pPr>
            <a:r>
              <a:rPr lang="en-GB" dirty="0" smtClean="0"/>
              <a:t>There is diversity in the extent to which robust discussion is valued, with students from some cultures preferring to focus on the importance of harmony and co-operation within the group rather the interests of the individual within it (Ryan, op cit, 2000).</a:t>
            </a:r>
          </a:p>
          <a:p>
            <a:pPr marL="355600" indent="-355600">
              <a:spcBef>
                <a:spcPts val="600"/>
              </a:spcBef>
            </a:pP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Diverse assessment approaches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pPr marL="355600" indent="-355600">
              <a:spcBef>
                <a:spcPts val="600"/>
              </a:spcBef>
            </a:pPr>
            <a:r>
              <a:rPr lang="en-GB" dirty="0" smtClean="0"/>
              <a:t>Group assessment is strongly encouraged in some nations , where problem based learning is commonplace and is frowned on or banned in others (Denmark for example currently).</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2"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p:spPr>
        <p:txBody>
          <a:bodyPr vert="horz" wrap="square" lIns="91440" tIns="45720" rIns="91440" bIns="45720" numCol="1" anchor="b" anchorCtr="0" compatLnSpc="1">
            <a:prstTxWarp prst="textNoShape">
              <a:avLst/>
            </a:prstTxWarp>
          </a:bodyPr>
          <a:lstStyle/>
          <a:p>
            <a:r>
              <a:rPr lang="en-GB" sz="3200" dirty="0" smtClean="0"/>
              <a:t>Contested terms which do not automatically translate include:</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Assessment and evaluation, </a:t>
            </a:r>
          </a:p>
          <a:p>
            <a:pPr marL="355600" indent="-355600">
              <a:spcBef>
                <a:spcPts val="600"/>
              </a:spcBef>
            </a:pPr>
            <a:r>
              <a:rPr lang="en-GB" dirty="0" smtClean="0"/>
              <a:t>Compensation, </a:t>
            </a:r>
          </a:p>
          <a:p>
            <a:pPr marL="355600" indent="-355600">
              <a:spcBef>
                <a:spcPts val="600"/>
              </a:spcBef>
            </a:pPr>
            <a:r>
              <a:rPr lang="en-GB" dirty="0" smtClean="0"/>
              <a:t>Faculty/staff/administration, </a:t>
            </a:r>
          </a:p>
          <a:p>
            <a:pPr marL="355600" indent="-355600">
              <a:spcBef>
                <a:spcPts val="600"/>
              </a:spcBef>
            </a:pPr>
            <a:r>
              <a:rPr lang="en-GB" dirty="0" smtClean="0"/>
              <a:t>Internationalising Higher Education, </a:t>
            </a:r>
          </a:p>
          <a:p>
            <a:pPr marL="355600" indent="-355600">
              <a:spcBef>
                <a:spcPts val="600"/>
              </a:spcBef>
            </a:pPr>
            <a:r>
              <a:rPr lang="en-GB" dirty="0" smtClean="0"/>
              <a:t>Inclusive learning. </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Diversity in classroom teaching approaches</a:t>
            </a:r>
            <a:endParaRPr lang="en-GB" sz="3200" dirty="0"/>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the UK (for example, in some HEIs in Italy is not uncommon for the (very low) fees to cover only mass lectures, with seminars and personal tutoring available as extras.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Teaching and technologies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The traditional lecture with little interaction is much more common in some nations than others;</a:t>
            </a:r>
          </a:p>
          <a:p>
            <a:pPr marL="355600" indent="-355600">
              <a:spcBef>
                <a:spcPts val="600"/>
              </a:spcBef>
            </a:pPr>
            <a:r>
              <a:rPr lang="en-GB" dirty="0" smtClean="0"/>
              <a:t>Students can expect different modes of delivery and diversity in the level of provision of support materials including handouts, electronic texts and social learning environments, depending where they are studying. </a:t>
            </a:r>
          </a:p>
          <a:p>
            <a:pPr marL="355600" indent="-355600">
              <a:spcBef>
                <a:spcPts val="600"/>
              </a:spcBef>
            </a:pPr>
            <a:r>
              <a:rPr lang="en-GB" dirty="0" smtClean="0"/>
              <a:t>Up-to-date IT equipment and even continuous electricity supplies to power computers are not ubiquitous. </a:t>
            </a:r>
          </a:p>
          <a:p>
            <a:pPr marL="355600" indent="-355600">
              <a:spcBef>
                <a:spcPts val="600"/>
              </a:spcBef>
            </a:pP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Diverse expectations concerning feedback</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There are considerable differences in expectations internationally about the type, timing and purpose of feedback;</a:t>
            </a:r>
          </a:p>
          <a:p>
            <a:pPr marL="355600" indent="-355600">
              <a:spcBef>
                <a:spcPts val="600"/>
              </a:spcBef>
            </a:pPr>
            <a:r>
              <a:rPr lang="en-GB" dirty="0" smtClean="0"/>
              <a:t>There is diversity in the explicitness of criteria and the amount of support students can expect if they are struggling with work. </a:t>
            </a:r>
          </a:p>
          <a:p>
            <a:pPr marL="355600" indent="-355600">
              <a:spcBef>
                <a:spcPts val="600"/>
              </a:spcBef>
            </a:pPr>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pPr marL="355600" indent="-355600">
              <a:spcBef>
                <a:spcPts val="600"/>
              </a:spcBef>
            </a:pP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endParaRPr lang="en-GB" sz="320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buNone/>
            </a:pPr>
            <a:r>
              <a:rPr lang="en-GB" dirty="0" smtClean="0"/>
              <a:t>	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pPr marL="355600" indent="-355600">
              <a:spcBef>
                <a:spcPts val="600"/>
              </a:spcBef>
            </a:pP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Some key questions on student support</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lvl="0" indent="-355600">
              <a:spcBef>
                <a:spcPts val="600"/>
              </a:spcBef>
            </a:pPr>
            <a:r>
              <a:rPr lang="en-GB" dirty="0" smtClean="0"/>
              <a:t>Is recruitment undertaken to ensure students have the potential to succeed?</a:t>
            </a:r>
          </a:p>
          <a:p>
            <a:pPr marL="355600" lvl="0" indent="-355600">
              <a:spcBef>
                <a:spcPts val="600"/>
              </a:spcBef>
            </a:pPr>
            <a:r>
              <a:rPr lang="en-GB" dirty="0" smtClean="0"/>
              <a:t>Is induction framed appropriately to welcome international students?</a:t>
            </a:r>
          </a:p>
          <a:p>
            <a:pPr marL="355600" lvl="0" indent="-355600">
              <a:spcBef>
                <a:spcPts val="600"/>
              </a:spcBef>
            </a:pPr>
            <a:r>
              <a:rPr lang="en-GB" dirty="0" smtClean="0"/>
              <a:t>Are steps taken proactively to ensure international students have a good chance of integrating with their study cohorts?</a:t>
            </a:r>
          </a:p>
          <a:p>
            <a:pPr marL="355600" lvl="0" indent="-355600">
              <a:spcBef>
                <a:spcPts val="600"/>
              </a:spcBef>
            </a:pPr>
            <a:r>
              <a:rPr lang="en-GB" dirty="0" smtClean="0"/>
              <a:t>Is the right kind of support offered (language, crisis support, befriending etc?)</a:t>
            </a:r>
          </a:p>
          <a:p>
            <a:pPr marL="355600" indent="-355600">
              <a:spcBef>
                <a:spcPts val="600"/>
              </a:spcBef>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p:spPr>
        <p:txBody>
          <a:bodyPr vert="horz" wrap="square" lIns="91440" tIns="45720" rIns="91440" bIns="45720" numCol="1" anchor="b" anchorCtr="0" compatLnSpc="1">
            <a:prstTxWarp prst="textNoShape">
              <a:avLst/>
            </a:prstTxWarp>
          </a:bodyPr>
          <a:lstStyle/>
          <a:p>
            <a:r>
              <a:rPr lang="en-GB" sz="3200" dirty="0" smtClean="0"/>
              <a:t>Do we currently have a global Higher Education environment?</a:t>
            </a:r>
            <a:endParaRPr lang="en-GB" sz="3200" dirty="0"/>
          </a:p>
        </p:txBody>
      </p:sp>
      <p:sp>
        <p:nvSpPr>
          <p:cNvPr id="3" name="Content Placeholder 2"/>
          <p:cNvSpPr>
            <a:spLocks noGrp="1"/>
          </p:cNvSpPr>
          <p:nvPr>
            <p:ph idx="1"/>
          </p:nvPr>
        </p:nvSpPr>
        <p:spPr/>
        <p:txBody>
          <a:bodyPr/>
          <a:lstStyle/>
          <a:p>
            <a:pPr marL="0">
              <a:spcBef>
                <a:spcPts val="600"/>
              </a:spcBef>
              <a:buNone/>
            </a:pPr>
            <a:r>
              <a:rPr lang="en-GB" dirty="0" smtClean="0"/>
              <a:t>Do we have, for example:</a:t>
            </a:r>
          </a:p>
          <a:p>
            <a:pPr marL="355600" indent="-355600">
              <a:spcBef>
                <a:spcPts val="600"/>
              </a:spcBef>
            </a:pPr>
            <a:r>
              <a:rPr lang="en-GB" dirty="0" smtClean="0"/>
              <a:t>shared concepts of pedagogy?</a:t>
            </a:r>
          </a:p>
          <a:p>
            <a:pPr marL="355600" indent="-355600">
              <a:spcBef>
                <a:spcPts val="600"/>
              </a:spcBef>
            </a:pPr>
            <a:r>
              <a:rPr lang="en-GB" dirty="0" smtClean="0"/>
              <a:t>equivalent and mutually </a:t>
            </a:r>
            <a:r>
              <a:rPr lang="en-GB" dirty="0" err="1" smtClean="0"/>
              <a:t>accreditable</a:t>
            </a:r>
            <a:r>
              <a:rPr lang="en-GB" dirty="0" smtClean="0"/>
              <a:t> assessment systems?</a:t>
            </a:r>
          </a:p>
          <a:p>
            <a:pPr marL="355600" indent="-355600">
              <a:spcBef>
                <a:spcPts val="600"/>
              </a:spcBef>
            </a:pPr>
            <a:r>
              <a:rPr lang="en-GB" dirty="0" smtClean="0"/>
              <a:t>compatible technologies for learning? </a:t>
            </a:r>
          </a:p>
          <a:p>
            <a:pPr marL="355600" indent="-355600">
              <a:spcBef>
                <a:spcPts val="600"/>
              </a:spcBef>
            </a:pPr>
            <a:r>
              <a:rPr lang="en-GB" dirty="0" smtClean="0"/>
              <a:t>comparable learning contexts?</a:t>
            </a:r>
          </a:p>
          <a:p>
            <a:pPr marL="355600" indent="-355600">
              <a:spcBef>
                <a:spcPts val="600"/>
              </a:spcBef>
            </a:pPr>
            <a:r>
              <a:rPr lang="en-GB" dirty="0" smtClean="0"/>
              <a:t>shared languages for learning? </a:t>
            </a:r>
          </a:p>
          <a:p>
            <a:pPr marL="355600" indent="-355600">
              <a:spcBef>
                <a:spcPts val="600"/>
              </a:spcBef>
            </a:pPr>
            <a:r>
              <a:rPr lang="en-GB" dirty="0" smtClean="0"/>
              <a:t>shared concepts of student support compared with our target markets?</a:t>
            </a:r>
          </a:p>
          <a:p>
            <a:pPr marL="0">
              <a:spcBef>
                <a:spcPts val="600"/>
              </a:spcBef>
            </a:pP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Conclusions</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marL="355600" indent="-355600">
              <a:spcBef>
                <a:spcPts val="600"/>
              </a:spcBef>
            </a:pPr>
            <a:r>
              <a:rPr lang="en-GB" dirty="0" smtClean="0"/>
              <a:t>Working in a global context, we need to familiarise ourselves with diverse expectations and practices in relation to assessment, learning and teaching if we are to successfully recruit and retain international students;</a:t>
            </a:r>
          </a:p>
          <a:p>
            <a:pPr marL="355600" indent="-355600">
              <a:spcBef>
                <a:spcPts val="600"/>
              </a:spcBef>
            </a:pPr>
            <a:r>
              <a:rPr lang="en-GB" dirty="0" smtClean="0"/>
              <a:t>Students are less likely to experience unpleasant surprises if the university staff who teach and support them familiarise ourselves with diverse international practice;</a:t>
            </a:r>
          </a:p>
          <a:p>
            <a:pPr marL="355600" indent="-355600">
              <a:spcBef>
                <a:spcPts val="600"/>
              </a:spcBef>
            </a:pPr>
            <a:r>
              <a:rPr lang="en-GB" dirty="0" smtClean="0"/>
              <a:t>Learning more about international higher education is likely to illuminate and enhance our own practices too. </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References and further reading</a:t>
            </a:r>
            <a:endParaRPr lang="en-GB" sz="3200" dirty="0"/>
          </a:p>
        </p:txBody>
      </p:sp>
      <p:sp>
        <p:nvSpPr>
          <p:cNvPr id="3" name="Content Placeholder 2"/>
          <p:cNvSpPr>
            <a:spLocks noGrp="1"/>
          </p:cNvSpPr>
          <p:nvPr>
            <p:ph idx="1"/>
          </p:nvPr>
        </p:nvSpPr>
        <p:spPr/>
        <p:txBody>
          <a:bodyPr/>
          <a:lstStyle/>
          <a:p>
            <a:pPr>
              <a:buNone/>
            </a:pPr>
            <a:r>
              <a:rPr lang="en-US" dirty="0" smtClean="0"/>
              <a:t>Carless, D., Joughin, G., </a:t>
            </a:r>
            <a:r>
              <a:rPr lang="en-US" dirty="0" err="1" smtClean="0"/>
              <a:t>Ngar</a:t>
            </a:r>
            <a:r>
              <a:rPr lang="en-US" dirty="0" smtClean="0"/>
              <a:t>-Fun, Liu. et al (2006) </a:t>
            </a:r>
            <a:r>
              <a:rPr lang="en-US" i="1" dirty="0" smtClean="0"/>
              <a:t>How Assessment supports learning: Learning orientated assessment in action,</a:t>
            </a:r>
            <a:r>
              <a:rPr lang="en-US" dirty="0" smtClean="0"/>
              <a:t> Hong Kong University Press.</a:t>
            </a:r>
            <a:endParaRPr lang="en-GB" dirty="0" smtClean="0"/>
          </a:p>
          <a:p>
            <a:pPr>
              <a:buNone/>
            </a:pPr>
            <a:r>
              <a:rPr lang="en-GB" dirty="0" smtClean="0"/>
              <a:t>Carroll, J. and Ryan, J. (2005) </a:t>
            </a:r>
            <a:r>
              <a:rPr lang="en-GB" i="1" dirty="0" smtClean="0"/>
              <a:t>Teaching International students: improving learning for all,</a:t>
            </a:r>
            <a:r>
              <a:rPr lang="en-GB" dirty="0" smtClean="0"/>
              <a:t> London: </a:t>
            </a:r>
            <a:r>
              <a:rPr lang="en-GB" dirty="0" err="1" smtClean="0"/>
              <a:t>Routledge</a:t>
            </a:r>
            <a:r>
              <a:rPr lang="en-GB" dirty="0" smtClean="0"/>
              <a:t> SEDA series.</a:t>
            </a:r>
          </a:p>
          <a:p>
            <a:pPr>
              <a:buNone/>
            </a:pPr>
            <a:r>
              <a:rPr lang="en-GB" dirty="0" smtClean="0"/>
              <a:t> Grace, S. and </a:t>
            </a:r>
            <a:r>
              <a:rPr lang="en-GB" dirty="0" err="1" smtClean="0"/>
              <a:t>Gravestock</a:t>
            </a:r>
            <a:r>
              <a:rPr lang="en-GB" dirty="0" smtClean="0"/>
              <a:t>, P. (2009) </a:t>
            </a:r>
            <a:r>
              <a:rPr lang="en-GB" i="1" dirty="0" smtClean="0"/>
              <a:t>Inclusion and Diversity: meeting the needs of all students</a:t>
            </a:r>
            <a:r>
              <a:rPr lang="en-GB" dirty="0" smtClean="0"/>
              <a:t>. Key guides for effective teaching in Higher Education, London: </a:t>
            </a:r>
            <a:r>
              <a:rPr lang="en-GB" dirty="0" err="1" smtClean="0"/>
              <a:t>Routledge</a:t>
            </a:r>
            <a:r>
              <a:rPr lang="en-GB" dirty="0" smtClean="0"/>
              <a:t>. </a:t>
            </a:r>
          </a:p>
          <a:p>
            <a:pPr>
              <a:buNone/>
            </a:pPr>
            <a:r>
              <a:rPr lang="en-GB" dirty="0" err="1" smtClean="0"/>
              <a:t>Humfrey</a:t>
            </a:r>
            <a:r>
              <a:rPr lang="en-GB" dirty="0" smtClean="0"/>
              <a:t> C (1999) </a:t>
            </a:r>
            <a:r>
              <a:rPr lang="en-GB" i="1" dirty="0" smtClean="0"/>
              <a:t>Managing International students</a:t>
            </a:r>
            <a:r>
              <a:rPr lang="en-GB" dirty="0" smtClean="0"/>
              <a:t> Maidenhead: Open University Press.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More references</a:t>
            </a:r>
            <a:endParaRPr lang="en-GB" sz="3200" dirty="0"/>
          </a:p>
        </p:txBody>
      </p:sp>
      <p:sp>
        <p:nvSpPr>
          <p:cNvPr id="3" name="Content Placeholder 2"/>
          <p:cNvSpPr>
            <a:spLocks noGrp="1"/>
          </p:cNvSpPr>
          <p:nvPr>
            <p:ph idx="1"/>
          </p:nvPr>
        </p:nvSpPr>
        <p:spPr/>
        <p:txBody>
          <a:bodyPr/>
          <a:lstStyle/>
          <a:p>
            <a:pPr>
              <a:buNone/>
            </a:pPr>
            <a:r>
              <a:rPr lang="en-GB" dirty="0" smtClean="0"/>
              <a:t>Jones, E. and Brown, S. (</a:t>
            </a:r>
            <a:r>
              <a:rPr lang="en-GB" dirty="0" err="1" smtClean="0"/>
              <a:t>Eds</a:t>
            </a:r>
            <a:r>
              <a:rPr lang="en-GB" dirty="0" smtClean="0"/>
              <a:t>) (2008) </a:t>
            </a:r>
            <a:r>
              <a:rPr lang="en-GB" i="1" dirty="0" smtClean="0"/>
              <a:t>Internationalising higher Education</a:t>
            </a:r>
            <a:r>
              <a:rPr lang="en-GB" dirty="0" smtClean="0"/>
              <a:t>, London: </a:t>
            </a:r>
            <a:r>
              <a:rPr lang="en-GB" dirty="0" err="1" smtClean="0"/>
              <a:t>Routledge</a:t>
            </a:r>
            <a:r>
              <a:rPr lang="en-GB" dirty="0" smtClean="0"/>
              <a:t>.</a:t>
            </a:r>
          </a:p>
          <a:p>
            <a:pPr>
              <a:buNone/>
            </a:pPr>
            <a:r>
              <a:rPr lang="en-GB" dirty="0" smtClean="0"/>
              <a:t>McNamara, D. and Harris, R. (1997) </a:t>
            </a:r>
            <a:r>
              <a:rPr lang="en-GB" i="1" dirty="0" smtClean="0"/>
              <a:t>Overseas students in Higher Education: issues in teaching and learning</a:t>
            </a:r>
            <a:r>
              <a:rPr lang="en-GB" dirty="0" smtClean="0"/>
              <a:t>, London: </a:t>
            </a:r>
            <a:r>
              <a:rPr lang="en-GB" dirty="0" err="1" smtClean="0"/>
              <a:t>Routledge</a:t>
            </a:r>
            <a:r>
              <a:rPr lang="en-GB" dirty="0" smtClean="0"/>
              <a:t>.</a:t>
            </a:r>
          </a:p>
          <a:p>
            <a:pPr>
              <a:buNone/>
            </a:pPr>
            <a:r>
              <a:rPr lang="en-GB" dirty="0" smtClean="0"/>
              <a:t>Ryan, J. (2000) </a:t>
            </a:r>
            <a:r>
              <a:rPr lang="en-GB" i="1" dirty="0" smtClean="0"/>
              <a:t>A Guide to Teaching International Students, </a:t>
            </a:r>
            <a:r>
              <a:rPr lang="en-GB" dirty="0" smtClean="0"/>
              <a:t>Oxford: Oxford Centre for Staff and Learning Development.</a:t>
            </a:r>
          </a:p>
          <a:p>
            <a:pPr>
              <a:buNone/>
            </a:pPr>
            <a:r>
              <a:rPr lang="en-GB" dirty="0" err="1" smtClean="0"/>
              <a:t>Wisker</a:t>
            </a:r>
            <a:r>
              <a:rPr lang="en-GB" dirty="0" smtClean="0"/>
              <a:t>, G. (2001) </a:t>
            </a:r>
            <a:r>
              <a:rPr lang="en-GB" i="1" dirty="0" smtClean="0"/>
              <a:t>Good practice working with international students</a:t>
            </a:r>
            <a:r>
              <a:rPr lang="en-GB" dirty="0" smtClean="0"/>
              <a:t>, SEDA paper 110, the Staff and educational Development Association Birmingham.</a:t>
            </a:r>
          </a:p>
          <a:p>
            <a:pPr>
              <a:buNone/>
            </a:pP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purposes of internationalisation</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dirty="0" smtClean="0"/>
              <a:t>Much of what is written about internationalising higher education focuses on how universities can maximise income by being welcoming to students who will come to universities paying high international fees. </a:t>
            </a:r>
          </a:p>
          <a:p>
            <a:pPr>
              <a:spcBef>
                <a:spcPts val="600"/>
              </a:spcBef>
            </a:pPr>
            <a:r>
              <a:rPr lang="en-GB" dirty="0" smtClean="0"/>
              <a:t>It is commonplace for university staff to regard international students as ‘other’ and problematic.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err="1" smtClean="0"/>
              <a:t>Problematising</a:t>
            </a:r>
            <a:r>
              <a:rPr lang="en-GB" sz="3200" dirty="0" smtClean="0"/>
              <a:t> the international student</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spcBef>
                <a:spcPts val="600"/>
              </a:spcBef>
              <a:buFont typeface="Wingdings" pitchFamily="2" charset="2"/>
              <a:buNone/>
            </a:pPr>
            <a:r>
              <a:rPr lang="en-GB" dirty="0" smtClean="0"/>
              <a:t>In writing about ‘The welcome package’ to be used when indicting international students, </a:t>
            </a:r>
            <a:r>
              <a:rPr lang="en-GB" dirty="0" err="1" smtClean="0"/>
              <a:t>Humfrey</a:t>
            </a:r>
            <a:r>
              <a:rPr lang="en-GB" dirty="0" smtClean="0"/>
              <a:t> (1999) advises:</a:t>
            </a:r>
          </a:p>
          <a:p>
            <a:pPr>
              <a:spcBef>
                <a:spcPts val="600"/>
              </a:spcBef>
              <a:buFont typeface="Wingdings" pitchFamily="2" charset="2"/>
              <a:buNone/>
            </a:pPr>
            <a:r>
              <a:rPr lang="en-GB" dirty="0" smtClean="0"/>
              <a:t>“Most problems occur when mores are misunderstood or their importance misinterpreted. An institution confident in its own care and concern for international students can talk to newcomers with insight, frankness and kindness about bathroom and toilet habits, and what is likely to give rise to friction and offence”.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Furthermore</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dirty="0" smtClean="0"/>
              <a:t>“It is just as important, but easier, to discuss for example, the British view on the use of ‘please’ and ‘thank you’ (they like frequent repetition of these words); the attitude to women in authority (it is the person, not the gender that matters); the approach to manual or catering staff (they are employees not servants); the expectation on receiving a social invitation (reply and then stick to it); and the custom with regard to punctuality (lectures, appointments and meals begin on time unless otherwise stated).” </a:t>
            </a:r>
          </a:p>
          <a:p>
            <a:pPr>
              <a:spcBef>
                <a:spcPts val="600"/>
              </a:spcBef>
              <a:buNone/>
            </a:pPr>
            <a:r>
              <a:rPr lang="en-GB" dirty="0" smtClean="0"/>
              <a:t>	</a:t>
            </a:r>
            <a:r>
              <a:rPr lang="en-GB" dirty="0" err="1" smtClean="0"/>
              <a:t>Humfrey</a:t>
            </a:r>
            <a:r>
              <a:rPr lang="en-GB" dirty="0" smtClean="0"/>
              <a:t>, 1999, pp. 89-90</a:t>
            </a:r>
          </a:p>
          <a:p>
            <a:pPr>
              <a:spcBef>
                <a:spcPts val="600"/>
              </a:spcBef>
            </a:pP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Surprises in the international context</a:t>
            </a:r>
          </a:p>
        </p:txBody>
      </p:sp>
      <p:sp>
        <p:nvSpPr>
          <p:cNvPr id="1843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smtClean="0"/>
              <a:t>Students studying away from home often find approaches, methods, content and context very different from what they are used to;</a:t>
            </a:r>
          </a:p>
          <a:p>
            <a:pPr>
              <a:spcBef>
                <a:spcPts val="600"/>
              </a:spcBef>
            </a:pPr>
            <a:r>
              <a:rPr lang="en-GB" smtClean="0"/>
              <a:t>Staff with diverse student cohorts are often surprised by student attributes and behaviours;</a:t>
            </a:r>
          </a:p>
          <a:p>
            <a:pPr>
              <a:spcBef>
                <a:spcPts val="600"/>
              </a:spcBef>
            </a:pPr>
            <a:r>
              <a:rPr lang="en-GB" smtClean="0"/>
              <a:t>Institutions are not always well set up to support international students and recognise their achievements.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What do students say?</a:t>
            </a:r>
            <a:endParaRPr lang="en-US" sz="3200" smtClean="0"/>
          </a:p>
        </p:txBody>
      </p:sp>
      <p:sp>
        <p:nvSpPr>
          <p:cNvPr id="1945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smtClean="0"/>
              <a:t>The following comments are typical of what international students say when they study in the UK and what UK students say when they study abroad.</a:t>
            </a:r>
          </a:p>
          <a:p>
            <a:pPr>
              <a:spcBef>
                <a:spcPts val="600"/>
              </a:spcBef>
            </a:pPr>
            <a:r>
              <a:rPr lang="en-GB" smtClean="0"/>
              <a:t>Which do you think are which?</a:t>
            </a:r>
          </a:p>
          <a:p>
            <a:pPr>
              <a:spcBef>
                <a:spcPts val="600"/>
              </a:spcBef>
            </a:pPr>
            <a:r>
              <a:rPr lang="en-GB" smtClean="0"/>
              <a:t>Do any of these surprises sound familiar to you?</a:t>
            </a: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i="1" dirty="0" smtClean="0"/>
              <a:t>On dealing with unfamiliar assessment formats</a:t>
            </a:r>
            <a:endParaRPr lang="en-US" sz="3200" i="1" dirty="0" smtClean="0"/>
          </a:p>
        </p:txBody>
      </p:sp>
      <p:sp>
        <p:nvSpPr>
          <p:cNvPr id="2048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a:spcBef>
                <a:spcPts val="600"/>
              </a:spcBef>
            </a:pPr>
            <a:r>
              <a:rPr lang="en-GB" smtClean="0"/>
              <a:t>“I couldn’t believe it when they told me there was no written exam. At first I thought it was wonderful but now I’m really worried because I don’t know what I am supposed to be doing.”</a:t>
            </a:r>
          </a:p>
          <a:p>
            <a:pPr>
              <a:spcBef>
                <a:spcPts val="600"/>
              </a:spcBef>
            </a:pPr>
            <a:r>
              <a:rPr lang="en-GB"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2245</Words>
  <Application>Microsoft Office PowerPoint</Application>
  <PresentationFormat>On-screen Show (4:3)</PresentationFormat>
  <Paragraphs>157</Paragraphs>
  <Slides>33</Slides>
  <Notes>32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LeedsMet template</vt:lpstr>
      <vt:lpstr>Internationalising the curriculum University of East Anglia 12th October 2012  </vt:lpstr>
      <vt:lpstr>Today's workshop will enable you to:</vt:lpstr>
      <vt:lpstr>Do we currently have a global Higher Education environment?</vt:lpstr>
      <vt:lpstr>The purposes of internationalisation</vt:lpstr>
      <vt:lpstr>Problematising the international student</vt:lpstr>
      <vt:lpstr>Furthermore</vt:lpstr>
      <vt:lpstr>Surprises in the international context</vt:lpstr>
      <vt:lpstr>What do students say?</vt:lpstr>
      <vt:lpstr>On dealing with unfamiliar assessment formats</vt:lpstr>
      <vt:lpstr>More unfamiliar formats</vt:lpstr>
      <vt:lpstr>Surprises about the assessment context</vt:lpstr>
      <vt:lpstr>On right answers</vt:lpstr>
      <vt:lpstr>On language</vt:lpstr>
      <vt:lpstr>On the authoritative role of the tutor</vt:lpstr>
      <vt:lpstr>On religious issues</vt:lpstr>
      <vt:lpstr>On ways of relating to others</vt:lpstr>
      <vt:lpstr>On expectations of a supportive relationship</vt:lpstr>
      <vt:lpstr>What do UK teachers say international students do that they find surprising?</vt:lpstr>
      <vt:lpstr>Variations in approaches based on cultural factors</vt:lpstr>
      <vt:lpstr>Cultural mores can impact on expectations</vt:lpstr>
      <vt:lpstr>Further cultural issues:</vt:lpstr>
      <vt:lpstr>Diverse assessment approaches</vt:lpstr>
      <vt:lpstr>Slide 23</vt:lpstr>
      <vt:lpstr>Contested terms which do not automatically translate include:</vt:lpstr>
      <vt:lpstr>Diversity in classroom teaching approaches</vt:lpstr>
      <vt:lpstr>Teaching and technologies</vt:lpstr>
      <vt:lpstr>Diverse expectations concerning feedback</vt:lpstr>
      <vt:lpstr>Slide 28</vt:lpstr>
      <vt:lpstr>Some key questions on student support</vt:lpstr>
      <vt:lpstr>Conclusions</vt:lpstr>
      <vt:lpstr>These and other slides will be available on my website at www.sally-brown.net</vt:lpstr>
      <vt:lpstr>References and further reading</vt:lpstr>
      <vt:lpstr>More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2012-10-09T21:23:26Z</dcterms:modified>
</cp:coreProperties>
</file>