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7.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3" r:id="rId1"/>
  </p:sldMasterIdLst>
  <p:notesMasterIdLst>
    <p:notesMasterId r:id="rId28"/>
  </p:notesMasterIdLst>
  <p:handoutMasterIdLst>
    <p:handoutMasterId r:id="rId29"/>
  </p:handoutMasterIdLst>
  <p:sldIdLst>
    <p:sldId id="352" r:id="rId2"/>
    <p:sldId id="364" r:id="rId3"/>
    <p:sldId id="401" r:id="rId4"/>
    <p:sldId id="409" r:id="rId5"/>
    <p:sldId id="410" r:id="rId6"/>
    <p:sldId id="411" r:id="rId7"/>
    <p:sldId id="415" r:id="rId8"/>
    <p:sldId id="418" r:id="rId9"/>
    <p:sldId id="420" r:id="rId10"/>
    <p:sldId id="421" r:id="rId11"/>
    <p:sldId id="422" r:id="rId12"/>
    <p:sldId id="423" r:id="rId13"/>
    <p:sldId id="427" r:id="rId14"/>
    <p:sldId id="428" r:id="rId15"/>
    <p:sldId id="429" r:id="rId16"/>
    <p:sldId id="430" r:id="rId17"/>
    <p:sldId id="431" r:id="rId18"/>
    <p:sldId id="402" r:id="rId19"/>
    <p:sldId id="403" r:id="rId20"/>
    <p:sldId id="404" r:id="rId21"/>
    <p:sldId id="405" r:id="rId22"/>
    <p:sldId id="406" r:id="rId23"/>
    <p:sldId id="438" r:id="rId24"/>
    <p:sldId id="439" r:id="rId25"/>
    <p:sldId id="434" r:id="rId26"/>
    <p:sldId id="435"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8947" autoAdjust="0"/>
  </p:normalViewPr>
  <p:slideViewPr>
    <p:cSldViewPr>
      <p:cViewPr varScale="1">
        <p:scale>
          <a:sx n="46" d="100"/>
          <a:sy n="46" d="100"/>
        </p:scale>
        <p:origin x="-1080" y="-96"/>
      </p:cViewPr>
      <p:guideLst>
        <p:guide orient="horz" pos="2160"/>
        <p:guide pos="2880"/>
      </p:guideLst>
    </p:cSldViewPr>
  </p:slideViewPr>
  <p:outlineViewPr>
    <p:cViewPr>
      <p:scale>
        <a:sx n="33" d="100"/>
        <a:sy n="33" d="100"/>
      </p:scale>
      <p:origin x="0" y="1128"/>
    </p:cViewPr>
  </p:outlineViewPr>
  <p:notesTextViewPr>
    <p:cViewPr>
      <p:scale>
        <a:sx n="100" d="100"/>
        <a:sy n="100" d="100"/>
      </p:scale>
      <p:origin x="0" y="0"/>
    </p:cViewPr>
  </p:notesTextViewPr>
  <p:sorterViewPr>
    <p:cViewPr>
      <p:scale>
        <a:sx n="75" d="100"/>
        <a:sy n="75" d="100"/>
      </p:scale>
      <p:origin x="0" y="374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71299A5C-DB3E-432C-973B-1ED3BDD1EC3D}" type="datetimeFigureOut">
              <a:rPr lang="en-GB"/>
              <a:pPr>
                <a:defRPr/>
              </a:pPr>
              <a:t>13/09/2012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CA0535B-6F8D-4C40-ADC3-DF948940B6C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144E0A4-0E3D-4EEA-B267-1FA4396753C7}" type="datetimeFigureOut">
              <a:rPr lang="en-US"/>
              <a:pPr>
                <a:defRPr/>
              </a:pPr>
              <a:t>9/13/2012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B8ADFDA-63A7-4FFE-92AE-486005AB26F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7DFECD57-1603-4A62-BD84-70B1CE7242D8}"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46C6AFB-72EA-4021-A343-0814466281E0}" type="slidenum">
              <a:rPr lang="en-GB" smtClean="0"/>
              <a:pPr>
                <a:defRPr/>
              </a:pPr>
              <a:t>12</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9E2E477-1A65-4A9F-A5DE-361DB0AFAD5A}" type="slidenum">
              <a:rPr lang="en-GB" smtClean="0"/>
              <a:pPr>
                <a:defRPr/>
              </a:pPr>
              <a:t>13</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D43BB8C-800F-4888-A816-CD6F2FAD84B2}" type="slidenum">
              <a:rPr lang="en-GB" smtClean="0"/>
              <a:pPr>
                <a:defRPr/>
              </a:pPr>
              <a:t>14</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920D2E2-959C-45B7-AA89-67DEC4F53B60}" type="slidenum">
              <a:rPr lang="en-GB" smtClean="0"/>
              <a:pPr>
                <a:defRPr/>
              </a:pPr>
              <a:t>15</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CAC074B-08FF-4900-A0C4-5710CB1D149F}" type="slidenum">
              <a:rPr lang="en-GB" smtClean="0"/>
              <a:pPr>
                <a:defRPr/>
              </a:pPr>
              <a:t>16</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A0B9AEF-0920-421E-AFDC-7ADFD0152691}" type="slidenum">
              <a:rPr lang="en-GB" smtClean="0"/>
              <a:pPr>
                <a:defRPr/>
              </a:pPr>
              <a:t>17</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491B161-936C-4E07-BF54-DFCED87FAADF}" type="slidenum">
              <a:rPr lang="en-GB" smtClean="0"/>
              <a:pPr>
                <a:defRPr/>
              </a:pPr>
              <a:t>25</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3A2B906E-8DAC-44ED-B068-43500182F7E8}" type="slidenum">
              <a:rPr lang="en-GB" smtClean="0"/>
              <a:pPr>
                <a:defRPr/>
              </a:pPr>
              <a:t>26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3F4BA37-14D5-4F81-8289-4233F5889053}" type="slidenum">
              <a:rPr lang="en-GB" smtClean="0"/>
              <a:pPr>
                <a:defRPr/>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09ABBEC-6FAC-4DA1-A555-4665BA2734D1}" type="slidenum">
              <a:rPr lang="en-GB" smtClean="0"/>
              <a:pPr>
                <a:defRPr/>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75251EA-441E-4CCF-9702-5AC4941BFE9C}" type="slidenum">
              <a:rPr lang="en-GB" smtClean="0"/>
              <a:pPr>
                <a:defRPr/>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9390D9B-1DF5-4082-AC01-EE32B5C6C6C7}" type="slidenum">
              <a:rPr lang="en-GB" smtClean="0"/>
              <a:pPr>
                <a:defRPr/>
              </a:pPr>
              <a:t>7</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CFAD16B-DC65-4A2D-BAED-3418DC302076}" type="slidenum">
              <a:rPr lang="en-GB" smtClean="0"/>
              <a:pPr>
                <a:defRPr/>
              </a:pPr>
              <a:t>8</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0695906-B246-4D0D-B4DF-0C6A03835FE2}" type="slidenum">
              <a:rPr lang="en-GB" smtClean="0"/>
              <a:pPr>
                <a:defRPr/>
              </a:pPr>
              <a:t>9</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401E09A-EB63-47B3-A92D-47D88DBBD9FF}" type="slidenum">
              <a:rPr lang="en-GB" smtClean="0"/>
              <a:pPr>
                <a:defRPr/>
              </a:pPr>
              <a:t>10</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F3D60FA-69F1-4F6D-97B1-7C78DBF70F1C}" type="slidenum">
              <a:rPr lang="en-GB" smtClean="0"/>
              <a:pPr>
                <a:defRPr/>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fld id="{AC9DA166-17AA-40F4-9574-BF26AADDF271}" type="datetimeFigureOut">
              <a:rPr lang="en-US"/>
              <a:pPr>
                <a:defRPr/>
              </a:pPr>
              <a:t>9/13/2012</a:t>
            </a:fld>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75EB1C20-651A-4F20-A43B-8135CAF06D4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56" r:id="rId1"/>
    <p:sldLayoutId id="2147483955" r:id="rId2"/>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228600" y="762000"/>
            <a:ext cx="8229600" cy="1828800"/>
          </a:xfrm>
        </p:spPr>
        <p:txBody>
          <a:bodyPr/>
          <a:lstStyle/>
          <a:p>
            <a:pPr algn="ctr" eaLnBrk="1" hangingPunct="1"/>
            <a:r>
              <a:rPr lang="en-GB" sz="4000" dirty="0" smtClean="0">
                <a:solidFill>
                  <a:srgbClr val="7030A0"/>
                </a:solidFill>
              </a:rPr>
              <a:t>Preparing for periodic review &amp; revalidation. Session 3: enhancing the quality of the student experience</a:t>
            </a:r>
          </a:p>
        </p:txBody>
      </p:sp>
      <p:sp>
        <p:nvSpPr>
          <p:cNvPr id="3075" name="Rectangle 5"/>
          <p:cNvSpPr>
            <a:spLocks noGrp="1"/>
          </p:cNvSpPr>
          <p:nvPr>
            <p:ph type="subTitle" idx="1"/>
          </p:nvPr>
        </p:nvSpPr>
        <p:spPr>
          <a:xfrm>
            <a:off x="381000" y="3048000"/>
            <a:ext cx="6248400" cy="3352800"/>
          </a:xfrm>
        </p:spPr>
        <p:txBody>
          <a:bodyPr/>
          <a:lstStyle/>
          <a:p>
            <a:pPr algn="ctr" eaLnBrk="1" hangingPunct="1"/>
            <a:r>
              <a:rPr lang="en-GB" sz="2800" b="1" dirty="0" smtClean="0"/>
              <a:t>Sunderland University</a:t>
            </a:r>
          </a:p>
          <a:p>
            <a:pPr algn="ctr" eaLnBrk="1" hangingPunct="1"/>
            <a:endParaRPr lang="en-GB" sz="2800" b="1" dirty="0" smtClean="0"/>
          </a:p>
          <a:p>
            <a:pPr algn="ctr" eaLnBrk="1" hangingPunct="1"/>
            <a:r>
              <a:rPr lang="en-GB" sz="2800" b="1" dirty="0" smtClean="0"/>
              <a:t>Sally Brown</a:t>
            </a:r>
          </a:p>
          <a:p>
            <a:pPr algn="ctr" eaLnBrk="1" hangingPunct="1"/>
            <a:r>
              <a:rPr lang="en-GB" sz="2000" b="1" dirty="0" smtClean="0"/>
              <a:t>September 2012</a:t>
            </a:r>
          </a:p>
          <a:p>
            <a:pPr algn="ctr" eaLnBrk="1" hangingPunct="1"/>
            <a:r>
              <a:rPr lang="en-GB" sz="2000" b="1" dirty="0" smtClean="0">
                <a:hlinkClick r:id="rId3"/>
              </a:rPr>
              <a:t>http://sally-brown.net</a:t>
            </a:r>
            <a:endParaRPr lang="en-GB" sz="2000" b="1" dirty="0" smtClean="0"/>
          </a:p>
          <a:p>
            <a:pPr algn="ctr" eaLnBrk="1" hangingPunct="1"/>
            <a:r>
              <a:rPr lang="en-GB" sz="1600" b="1" dirty="0" err="1" smtClean="0"/>
              <a:t>Emerita</a:t>
            </a:r>
            <a:r>
              <a:rPr lang="en-GB" sz="1600" b="1" dirty="0" smtClean="0"/>
              <a:t> Professor, Leeds Metropolitan University,</a:t>
            </a:r>
          </a:p>
          <a:p>
            <a:pPr algn="ctr" eaLnBrk="1" hangingPunct="1"/>
            <a:r>
              <a:rPr lang="en-GB" sz="1600" b="1" dirty="0" smtClean="0"/>
              <a:t>Adjunct professor, University of the Sunshine Coast, Central Queensland and James Cook University Queensland</a:t>
            </a:r>
          </a:p>
          <a:p>
            <a:pPr algn="ctr" eaLnBrk="1" hangingPunct="1"/>
            <a:r>
              <a:rPr lang="en-GB" sz="1600" b="1" dirty="0" smtClean="0"/>
              <a:t>Visiting Professor University of Plymouth and Liverpool John </a:t>
            </a:r>
            <a:r>
              <a:rPr lang="en-GB" sz="1600" b="1" dirty="0" err="1" smtClean="0"/>
              <a:t>Moores</a:t>
            </a:r>
            <a:r>
              <a:rPr lang="en-GB" sz="1600" b="1" dirty="0" smtClean="0"/>
              <a:t> University.</a:t>
            </a:r>
            <a:endParaRPr lang="en-GB" sz="2000" b="1" dirty="0" smtClean="0"/>
          </a:p>
          <a:p>
            <a:pPr eaLnBrk="1" hangingPunct="1"/>
            <a:endParaRPr lang="en-GB" b="1" dirty="0" smtClean="0">
              <a:solidFill>
                <a:srgbClr val="002060"/>
              </a:solidFill>
            </a:endParaRPr>
          </a:p>
          <a:p>
            <a:pPr eaLnBrk="1" hangingPunct="1"/>
            <a:endParaRPr lang="en-GB" b="1"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Mapping assessment</a:t>
            </a:r>
          </a:p>
        </p:txBody>
      </p:sp>
      <p:sp>
        <p:nvSpPr>
          <p:cNvPr id="19459" name="Content Placeholder 4"/>
          <p:cNvSpPr>
            <a:spLocks noGrp="1"/>
          </p:cNvSpPr>
          <p:nvPr>
            <p:ph idx="1"/>
          </p:nvPr>
        </p:nvSpPr>
        <p:spPr>
          <a:xfrm>
            <a:off x="457200" y="1371600"/>
            <a:ext cx="8229600" cy="4754563"/>
          </a:xfrm>
        </p:spPr>
        <p:txBody>
          <a:bodyPr/>
          <a:lstStyle/>
          <a:p>
            <a:pPr eaLnBrk="1" hangingPunct="1"/>
            <a:r>
              <a:rPr lang="en-GB" sz="2400" b="1" dirty="0" smtClean="0"/>
              <a:t>Are summative assessments undertaken throughout the course, or is everything ‘sudden death’ end-point? </a:t>
            </a:r>
          </a:p>
          <a:p>
            <a:pPr eaLnBrk="1" hangingPunct="1"/>
            <a:r>
              <a:rPr lang="en-GB" sz="2400" b="1" dirty="0" smtClean="0"/>
              <a:t>Is there excessive bunching of assignments in different modules that is highly stressful for students and unmanageable staff?</a:t>
            </a:r>
          </a:p>
          <a:p>
            <a:pPr eaLnBrk="1" hangingPunct="1"/>
            <a:r>
              <a:rPr lang="en-GB" sz="2400" b="1" dirty="0" smtClean="0"/>
              <a:t>Are there plenty of opportunities for formative assessment, especially early on?</a:t>
            </a:r>
          </a:p>
          <a:p>
            <a:pPr eaLnBrk="1" hangingPunct="1"/>
            <a:r>
              <a:rPr lang="en-GB" sz="2400" b="1" dirty="0" smtClean="0"/>
              <a:t>Are students over-assessed? </a:t>
            </a:r>
          </a:p>
          <a:p>
            <a:pPr eaLnBrk="1" hangingPunct="1"/>
            <a:r>
              <a:rPr lang="en-GB" sz="2400" b="1" dirty="0" smtClean="0"/>
              <a:t>When you have introduced innovative assignments, have they been as well or instead of existing ones?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p:txBody>
          <a:bodyPr/>
          <a:lstStyle/>
          <a:p>
            <a:pPr eaLnBrk="1" hangingPunct="1"/>
            <a:r>
              <a:rPr lang="en-GB" sz="3200" dirty="0" smtClean="0"/>
              <a:t>Mapping progression</a:t>
            </a:r>
          </a:p>
        </p:txBody>
      </p:sp>
      <p:sp>
        <p:nvSpPr>
          <p:cNvPr id="20483" name="Content Placeholder 4"/>
          <p:cNvSpPr>
            <a:spLocks noGrp="1"/>
          </p:cNvSpPr>
          <p:nvPr>
            <p:ph idx="1"/>
          </p:nvPr>
        </p:nvSpPr>
        <p:spPr/>
        <p:txBody>
          <a:bodyPr/>
          <a:lstStyle/>
          <a:p>
            <a:pPr eaLnBrk="1" hangingPunct="1"/>
            <a:r>
              <a:rPr lang="en-GB" sz="2400" b="1" dirty="0" smtClean="0"/>
              <a:t>Is there a coherent model of progression across the student life-cycle from induction to ‘</a:t>
            </a:r>
            <a:r>
              <a:rPr lang="en-GB" sz="2400" b="1" dirty="0" err="1" smtClean="0"/>
              <a:t>outduction</a:t>
            </a:r>
            <a:r>
              <a:rPr lang="en-GB" sz="2400" b="1" dirty="0" smtClean="0"/>
              <a:t>’? </a:t>
            </a:r>
          </a:p>
          <a:p>
            <a:pPr eaLnBrk="1" hangingPunct="1"/>
            <a:r>
              <a:rPr lang="en-GB" sz="2400" b="1" dirty="0" smtClean="0"/>
              <a:t>Do you manage transitions from year one to year two and year two to year three to ensure students remain committed and engaged?</a:t>
            </a:r>
          </a:p>
          <a:p>
            <a:pPr eaLnBrk="1" hangingPunct="1"/>
            <a:r>
              <a:rPr lang="en-GB" sz="2400" b="1" dirty="0" smtClean="0"/>
              <a:t>Is there some continuity in the sources of student support throughout the course (e.g. personal tutors)?</a:t>
            </a:r>
          </a:p>
          <a:p>
            <a:pPr eaLnBrk="1" hangingPunct="1"/>
            <a:r>
              <a:rPr lang="en-GB" sz="2400" b="1" dirty="0" smtClean="0"/>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pPr eaLnBrk="1" hangingPunct="1"/>
            <a:r>
              <a:rPr lang="en-GB" sz="3200" dirty="0" smtClean="0"/>
              <a:t>Assessment and its impact on retention</a:t>
            </a:r>
          </a:p>
        </p:txBody>
      </p:sp>
      <p:sp>
        <p:nvSpPr>
          <p:cNvPr id="21507" name="Rectangle 3"/>
          <p:cNvSpPr>
            <a:spLocks noGrp="1"/>
          </p:cNvSpPr>
          <p:nvPr>
            <p:ph idx="1"/>
          </p:nvPr>
        </p:nvSpPr>
        <p:spPr/>
        <p:txBody>
          <a:bodyPr/>
          <a:lstStyle/>
          <a:p>
            <a:pPr eaLnBrk="1" hangingPunct="1"/>
            <a:r>
              <a:rPr lang="en-GB" sz="2400" b="1" dirty="0" smtClean="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a:t>
            </a:r>
            <a:r>
              <a:rPr lang="en-GB" sz="2400" b="1" dirty="0" err="1" smtClean="0"/>
              <a:t>Yorke</a:t>
            </a:r>
            <a:r>
              <a:rPr lang="en-GB" sz="2400" b="1" dirty="0" smtClean="0"/>
              <a:t> p37)</a:t>
            </a:r>
          </a:p>
          <a:p>
            <a:pPr eaLnBrk="1" hangingPunct="1"/>
            <a:r>
              <a:rPr lang="en-GB" sz="2400" b="1" dirty="0" smtClean="0"/>
              <a:t>Implications: assessment in the first semester is critical: it should be formative, informative, developmental and remediable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pPr eaLnBrk="1" hangingPunct="1"/>
            <a:r>
              <a:rPr lang="en-GB" sz="3200" dirty="0" smtClean="0"/>
              <a:t>Helping students understand the rules of the game</a:t>
            </a:r>
          </a:p>
        </p:txBody>
      </p:sp>
      <p:sp>
        <p:nvSpPr>
          <p:cNvPr id="25603" name="Rectangle 3"/>
          <p:cNvSpPr>
            <a:spLocks noGrp="1"/>
          </p:cNvSpPr>
          <p:nvPr>
            <p:ph idx="1"/>
          </p:nvPr>
        </p:nvSpPr>
        <p:spPr/>
        <p:txBody>
          <a:bodyPr/>
          <a:lstStyle/>
          <a:p>
            <a:pPr eaLnBrk="1" hangingPunct="1">
              <a:lnSpc>
                <a:spcPct val="90000"/>
              </a:lnSpc>
              <a:buFont typeface="Wingdings" pitchFamily="2" charset="2"/>
              <a:buNone/>
            </a:pPr>
            <a:r>
              <a:rPr lang="en-GB" sz="2400" b="1" dirty="0" smtClean="0"/>
              <a:t>	The hardship was not understanding. When they give you an assignment and say it was on this handout. But my difficulty is not understanding what to do at first… I think that there’s a lack of my reading ability, which I can’t blame anyone for. I can only blame myself because I don’t like reading. And if you don’t read, you’re not going to learn certain things. So I suppose that’s to do with me…..it’s reading as well as putting what you read into your essay. You can read it and understand it. I can read and understand it, but then you have to incorporate it into your own words. But in the words they want you to say it in, not just: She said this, and this is the way it should be. The words, the proper language. (Bowl op cit 2003 p90).</a:t>
            </a:r>
          </a:p>
          <a:p>
            <a:pPr eaLnBrk="1" hangingPunct="1">
              <a:lnSpc>
                <a:spcPct val="7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p:txBody>
          <a:bodyPr/>
          <a:lstStyle/>
          <a:p>
            <a:pPr eaLnBrk="1" hangingPunct="1"/>
            <a:r>
              <a:rPr lang="en-GB" sz="3200" dirty="0" smtClean="0"/>
              <a:t>Problems associated with reading</a:t>
            </a:r>
          </a:p>
        </p:txBody>
      </p:sp>
      <p:sp>
        <p:nvSpPr>
          <p:cNvPr id="26627" name="Rectangle 3"/>
          <p:cNvSpPr>
            <a:spLocks noGrp="1"/>
          </p:cNvSpPr>
          <p:nvPr>
            <p:ph idx="1"/>
          </p:nvPr>
        </p:nvSpPr>
        <p:spPr/>
        <p:txBody>
          <a:bodyPr/>
          <a:lstStyle/>
          <a:p>
            <a:pPr eaLnBrk="1" hangingPunct="1">
              <a:lnSpc>
                <a:spcPct val="90000"/>
              </a:lnSpc>
              <a:buFont typeface="Wingdings" pitchFamily="2" charset="2"/>
              <a:buNone/>
            </a:pPr>
            <a:r>
              <a:rPr lang="en-GB" sz="2400" b="1" dirty="0" smtClean="0"/>
              <a:t>	If 25% of your marks is from reading, you’ve got to try and show that, even if you haven’t read. I’m not going to sit there and read a chapter, and I’m certainly not going to read a book. But I’ll read little paragraphs that I think are relevant to what I’m writing, and it’s got me through, and my marks have been fine. But I can’t read. If I read too much, it goes over my head. If I’m writing something, I know what I want to say and I need something to back me up… then I will find something in a book that goes with that. I’m not going to try to take in the whole book just for one little bit. I have my book next to me and then I can pick out the bits. (Jenny, full-time community and youth work student). (Marion Bowl Non-traditional entrants to Higher Education 2003 p89).</a:t>
            </a:r>
          </a:p>
          <a:p>
            <a:pPr eaLnBrk="1" hangingPunct="1">
              <a:lnSpc>
                <a:spcPct val="8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pPr eaLnBrk="1" hangingPunct="1"/>
            <a:r>
              <a:rPr lang="en-GB" sz="3200" dirty="0" smtClean="0"/>
              <a:t>Help students understand what is required with reading</a:t>
            </a:r>
          </a:p>
        </p:txBody>
      </p:sp>
      <p:sp>
        <p:nvSpPr>
          <p:cNvPr id="27651" name="Rectangle 3"/>
          <p:cNvSpPr>
            <a:spLocks noGrp="1"/>
          </p:cNvSpPr>
          <p:nvPr>
            <p:ph idx="1"/>
          </p:nvPr>
        </p:nvSpPr>
        <p:spPr/>
        <p:txBody>
          <a:bodyPr/>
          <a:lstStyle/>
          <a:p>
            <a:pPr eaLnBrk="1" hangingPunct="1"/>
            <a:r>
              <a:rPr lang="en-GB" sz="2400" b="1" dirty="0" smtClean="0"/>
              <a:t>Help them also to understand that there are different kinds of approaches needed for reading depending on whether they are reading for pleasure, for information, for understanding or reading around a topic;</a:t>
            </a:r>
          </a:p>
          <a:p>
            <a:pPr eaLnBrk="1" hangingPunct="1"/>
            <a:r>
              <a:rPr lang="en-GB" sz="2400" b="1" dirty="0" smtClean="0"/>
              <a:t>Help them to become active readers with a pen and Post-its in hand, rather than passive readers, fitting the task in alongside television and other noisy distractions;</a:t>
            </a:r>
          </a:p>
          <a:p>
            <a:pPr eaLnBrk="1" hangingPunct="1"/>
            <a:r>
              <a:rPr lang="en-GB" sz="2400" b="1" dirty="0" smtClean="0"/>
              <a:t>Give them clear guidance in the early stages about how much they need to read and what kinds of materials they need to focus on.</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pPr eaLnBrk="1" hangingPunct="1"/>
            <a:r>
              <a:rPr lang="en-GB" sz="3200" dirty="0" smtClean="0"/>
              <a:t>Use formative assessment to help students with writing</a:t>
            </a:r>
          </a:p>
        </p:txBody>
      </p:sp>
      <p:sp>
        <p:nvSpPr>
          <p:cNvPr id="28675" name="Rectangle 3"/>
          <p:cNvSpPr>
            <a:spLocks noGrp="1"/>
          </p:cNvSpPr>
          <p:nvPr>
            <p:ph idx="1"/>
          </p:nvPr>
        </p:nvSpPr>
        <p:spPr/>
        <p:txBody>
          <a:bodyPr/>
          <a:lstStyle/>
          <a:p>
            <a:pPr eaLnBrk="1" hangingPunct="1"/>
            <a:r>
              <a:rPr lang="en-GB" sz="2400" b="1" dirty="0" smtClean="0"/>
              <a:t>Devote energy to helping students understand what is required of them in terms of writing;</a:t>
            </a:r>
          </a:p>
          <a:p>
            <a:pPr eaLnBrk="1" hangingPunct="1"/>
            <a:r>
              <a:rPr lang="en-GB" sz="2400" b="1" dirty="0" smtClean="0"/>
              <a:t>Work with them to understand the various academic discourses that are employed within the subject/institution; </a:t>
            </a:r>
          </a:p>
          <a:p>
            <a:pPr eaLnBrk="1" hangingPunct="1"/>
            <a:r>
              <a:rPr lang="en-GB" sz="2400" b="1"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pPr eaLnBrk="1" hangingPunct="1"/>
            <a:r>
              <a:rPr lang="en-GB" sz="3200" dirty="0" smtClean="0"/>
              <a:t>Making the most of feedback</a:t>
            </a:r>
          </a:p>
        </p:txBody>
      </p:sp>
      <p:sp>
        <p:nvSpPr>
          <p:cNvPr id="29699" name="Rectangle 3"/>
          <p:cNvSpPr>
            <a:spLocks noGrp="1"/>
          </p:cNvSpPr>
          <p:nvPr>
            <p:ph idx="1"/>
          </p:nvPr>
        </p:nvSpPr>
        <p:spPr/>
        <p:txBody>
          <a:bodyPr/>
          <a:lstStyle/>
          <a:p>
            <a:pPr eaLnBrk="1" hangingPunct="1"/>
            <a:r>
              <a:rPr lang="en-GB" sz="2400" b="1" dirty="0" smtClean="0"/>
              <a:t>Plan to maximise the impact of formative feedback. Make extra time helping students to understand the importance of feedback and the value of spending some of their time after receiving work back to learn from the experience. </a:t>
            </a:r>
          </a:p>
          <a:p>
            <a:pPr eaLnBrk="1" hangingPunct="1"/>
            <a:r>
              <a:rPr lang="en-GB" sz="2400" b="1" dirty="0" smtClean="0"/>
              <a:t>Provide opportunities for students to respond to our feedback, for example, by giving students follow-up task or give them ‘feed-forward’ comments to improve their next piece of work.</a:t>
            </a:r>
          </a:p>
          <a:p>
            <a:pPr eaLnBrk="1" hangingPunct="1"/>
            <a:r>
              <a:rPr lang="en-GB" sz="2400" b="1" dirty="0" smtClean="0"/>
              <a:t>Think about the means by which we deliver feedback, since this can be vital in determining how much notice students take of what you say. </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Supporting those at risk of failure &amp; falling short of their potential. We can</a:t>
            </a:r>
            <a:endParaRPr lang="en-US" sz="3200" dirty="0"/>
          </a:p>
        </p:txBody>
      </p:sp>
      <p:sp>
        <p:nvSpPr>
          <p:cNvPr id="3" name="Content Placeholder 2"/>
          <p:cNvSpPr>
            <a:spLocks noGrp="1"/>
          </p:cNvSpPr>
          <p:nvPr>
            <p:ph idx="1"/>
          </p:nvPr>
        </p:nvSpPr>
        <p:spPr/>
        <p:txBody>
          <a:bodyPr/>
          <a:lstStyle/>
          <a:p>
            <a:pPr eaLnBrk="1" hangingPunct="1"/>
            <a:r>
              <a:rPr lang="en-GB" sz="2400" b="1" dirty="0" smtClean="0"/>
              <a:t>Monitor achievement regularly:</a:t>
            </a:r>
          </a:p>
          <a:p>
            <a:pPr eaLnBrk="1" hangingPunct="1"/>
            <a:r>
              <a:rPr lang="en-GB" sz="2400" b="1" dirty="0" smtClean="0"/>
              <a:t>Set small assessed tasks (formative or summative) and turn them round fast with feedback particularly in the crucial first semester;</a:t>
            </a:r>
          </a:p>
          <a:p>
            <a:pPr eaLnBrk="1" hangingPunct="1"/>
            <a:r>
              <a:rPr lang="en-GB" sz="2400" b="1" dirty="0" smtClean="0"/>
              <a:t>Monitor student attendance/ engagement and take action when students disappear and particularly when work is not handed in;</a:t>
            </a:r>
          </a:p>
          <a:p>
            <a:pPr eaLnBrk="1" hangingPunct="1"/>
            <a:r>
              <a:rPr lang="en-GB" sz="2400" b="1" dirty="0" smtClean="0"/>
              <a:t>Notice and challenge students when their outputs don’t match their potential as judged at entry;</a:t>
            </a:r>
          </a:p>
          <a:p>
            <a:pPr eaLnBrk="1" hangingPunct="1"/>
            <a:r>
              <a:rPr lang="en-GB" sz="2400" b="1" dirty="0" smtClean="0"/>
              <a:t>Personalise the learning experience as far as we can;</a:t>
            </a:r>
          </a:p>
          <a:p>
            <a:pPr eaLnBrk="1" hangingPunct="1"/>
            <a:r>
              <a:rPr lang="en-GB" sz="2400" b="1" dirty="0" smtClean="0"/>
              <a:t>Provide extension tasks for coasting students.</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ea typeface="Cambria Math" pitchFamily="18" charset="0"/>
              </a:rPr>
              <a:t>Using student feedback to trigger enhancements</a:t>
            </a:r>
            <a:endParaRPr lang="en-US" dirty="0"/>
          </a:p>
        </p:txBody>
      </p:sp>
      <p:sp>
        <p:nvSpPr>
          <p:cNvPr id="3" name="Content Placeholder 2"/>
          <p:cNvSpPr>
            <a:spLocks noGrp="1"/>
          </p:cNvSpPr>
          <p:nvPr>
            <p:ph idx="1"/>
          </p:nvPr>
        </p:nvSpPr>
        <p:spPr/>
        <p:txBody>
          <a:bodyPr/>
          <a:lstStyle/>
          <a:p>
            <a:r>
              <a:rPr lang="en-GB" dirty="0" smtClean="0"/>
              <a:t>Review annual feedback and NSS results;</a:t>
            </a:r>
          </a:p>
          <a:p>
            <a:r>
              <a:rPr lang="en-GB" dirty="0" smtClean="0"/>
              <a:t> Use a reality and viability check;</a:t>
            </a:r>
          </a:p>
          <a:p>
            <a:r>
              <a:rPr lang="en-GB" dirty="0" smtClean="0"/>
              <a:t> Prioritise issues </a:t>
            </a:r>
            <a:r>
              <a:rPr lang="en-GB" dirty="0" smtClean="0"/>
              <a:t>and act </a:t>
            </a:r>
            <a:r>
              <a:rPr lang="en-GB" dirty="0" smtClean="0"/>
              <a:t>on the really important ones fast;</a:t>
            </a:r>
          </a:p>
          <a:p>
            <a:r>
              <a:rPr lang="en-GB" dirty="0" smtClean="0"/>
              <a:t>Look for quick hits and rapid solutions where you can;</a:t>
            </a:r>
          </a:p>
          <a:p>
            <a:r>
              <a:rPr lang="en-GB" dirty="0" smtClean="0"/>
              <a:t> Make sure students, all colleagues, managers, QA staff and external examiners know what actions have been taken for enhancement.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8153400" cy="457201"/>
          </a:xfrm>
        </p:spPr>
        <p:txBody>
          <a:bodyPr/>
          <a:lstStyle/>
          <a:p>
            <a:r>
              <a:rPr lang="en-GB" dirty="0" smtClean="0"/>
              <a:t>The purposes of this session. </a:t>
            </a:r>
            <a:br>
              <a:rPr lang="en-GB" dirty="0" smtClean="0"/>
            </a:br>
            <a:r>
              <a:rPr lang="en-GB" dirty="0" smtClean="0"/>
              <a:t>To help you</a:t>
            </a:r>
            <a:endParaRPr lang="en-US" dirty="0"/>
          </a:p>
        </p:txBody>
      </p:sp>
      <p:sp>
        <p:nvSpPr>
          <p:cNvPr id="3" name="Content Placeholder 2"/>
          <p:cNvSpPr>
            <a:spLocks noGrp="1"/>
          </p:cNvSpPr>
          <p:nvPr>
            <p:ph idx="1"/>
          </p:nvPr>
        </p:nvSpPr>
        <p:spPr/>
        <p:txBody>
          <a:bodyPr/>
          <a:lstStyle/>
          <a:p>
            <a:r>
              <a:rPr lang="en-GB" sz="2400" dirty="0" smtClean="0"/>
              <a:t>Review effective interventions to support retention;</a:t>
            </a:r>
          </a:p>
          <a:p>
            <a:r>
              <a:rPr lang="en-GB" sz="2400" dirty="0" smtClean="0"/>
              <a:t>Consider how best to support those at risk of failure as well as those falling short of their maximum potential; </a:t>
            </a:r>
          </a:p>
          <a:p>
            <a:r>
              <a:rPr lang="en-GB" sz="2400" dirty="0" smtClean="0">
                <a:ea typeface="Cambria Math" pitchFamily="18" charset="0"/>
              </a:rPr>
              <a:t>Review how best to use student feedback to trigger enhancements (closing the feedback loop)</a:t>
            </a:r>
            <a:r>
              <a:rPr lang="en-GB" sz="2400" dirty="0" smtClean="0"/>
              <a:t>;</a:t>
            </a:r>
          </a:p>
          <a:p>
            <a:r>
              <a:rPr lang="en-GB" sz="2400" dirty="0" smtClean="0"/>
              <a:t>Think about how to best use student reps;</a:t>
            </a:r>
          </a:p>
          <a:p>
            <a:r>
              <a:rPr lang="en-GB" sz="2400" dirty="0" smtClean="0"/>
              <a:t>Enhance PDP opportunities</a:t>
            </a:r>
          </a:p>
          <a:p>
            <a:r>
              <a:rPr lang="en-GB" sz="2400" dirty="0" smtClean="0"/>
              <a:t>Ensure consistency of the student experience across programmes.</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effective use of </a:t>
            </a:r>
            <a:r>
              <a:rPr lang="en-GB" sz="4000" dirty="0" smtClean="0"/>
              <a:t>student reps</a:t>
            </a:r>
            <a:endParaRPr lang="en-US" dirty="0"/>
          </a:p>
        </p:txBody>
      </p:sp>
      <p:sp>
        <p:nvSpPr>
          <p:cNvPr id="3" name="Content Placeholder 2"/>
          <p:cNvSpPr>
            <a:spLocks noGrp="1"/>
          </p:cNvSpPr>
          <p:nvPr>
            <p:ph idx="1"/>
          </p:nvPr>
        </p:nvSpPr>
        <p:spPr/>
        <p:txBody>
          <a:bodyPr/>
          <a:lstStyle/>
          <a:p>
            <a:r>
              <a:rPr lang="en-GB" dirty="0" smtClean="0"/>
              <a:t>Reconsider the number of reps you have to improve </a:t>
            </a:r>
            <a:r>
              <a:rPr lang="en-GB" dirty="0" err="1" smtClean="0"/>
              <a:t>representativeness</a:t>
            </a:r>
            <a:r>
              <a:rPr lang="en-GB" dirty="0" smtClean="0"/>
              <a:t>;</a:t>
            </a:r>
          </a:p>
          <a:p>
            <a:r>
              <a:rPr lang="en-GB" dirty="0" smtClean="0"/>
              <a:t>Train student reps on how to present views strongly and appropriately;</a:t>
            </a:r>
          </a:p>
          <a:p>
            <a:r>
              <a:rPr lang="en-GB" dirty="0" smtClean="0"/>
              <a:t>Consider offering incentives for course reps (e.g. academic skills credit)(Some HEIS pay);</a:t>
            </a:r>
          </a:p>
          <a:p>
            <a:r>
              <a:rPr lang="en-GB" dirty="0" smtClean="0"/>
              <a:t>Don’t just use them for annual review but engage with them regularly e.g. through open forums;</a:t>
            </a:r>
          </a:p>
          <a:p>
            <a:r>
              <a:rPr lang="en-GB" dirty="0" smtClean="0"/>
              <a:t>Involve them in identifying outstanding staff.</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Enhancing PDP opportunities: 5 strategies</a:t>
            </a:r>
            <a:endParaRPr lang="en-US" dirty="0"/>
          </a:p>
        </p:txBody>
      </p:sp>
      <p:sp>
        <p:nvSpPr>
          <p:cNvPr id="3" name="Content Placeholder 2"/>
          <p:cNvSpPr>
            <a:spLocks noGrp="1"/>
          </p:cNvSpPr>
          <p:nvPr>
            <p:ph idx="1"/>
          </p:nvPr>
        </p:nvSpPr>
        <p:spPr/>
        <p:txBody>
          <a:bodyPr/>
          <a:lstStyle/>
          <a:p>
            <a:pPr>
              <a:buNone/>
            </a:pPr>
            <a:r>
              <a:rPr lang="en-GB" sz="2800" b="1" i="1" dirty="0" smtClean="0"/>
              <a:t>1. Personal development planning introduced as a support mechanism </a:t>
            </a:r>
            <a:r>
              <a:rPr lang="en-GB" sz="2800" b="1" dirty="0" smtClean="0"/>
              <a:t>within a personal tutor system (e.g. University of Nottingham)</a:t>
            </a:r>
          </a:p>
          <a:p>
            <a:pPr>
              <a:buNone/>
              <a:tabLst>
                <a:tab pos="7175500" algn="l"/>
              </a:tabLst>
            </a:pPr>
            <a:r>
              <a:rPr lang="en-GB" sz="2800" b="1" i="1" dirty="0" smtClean="0"/>
              <a:t>2. An extracurricular award framework to develop </a:t>
            </a:r>
            <a:r>
              <a:rPr lang="en-GB" sz="2800" b="1" dirty="0" smtClean="0"/>
              <a:t>non-academic skills e.g. York award </a:t>
            </a:r>
            <a:endParaRPr lang="en-GB" sz="2800" b="1" i="1" dirty="0" smtClean="0"/>
          </a:p>
          <a:p>
            <a:pPr>
              <a:buNone/>
              <a:tabLst>
                <a:tab pos="7175500" algn="l"/>
              </a:tabLst>
            </a:pPr>
            <a:r>
              <a:rPr lang="en-GB" sz="2800" b="1" i="1" dirty="0" smtClean="0"/>
              <a:t>3. The development of four-year programmes which include a placement year e.g. Surrey</a:t>
            </a:r>
          </a:p>
          <a:p>
            <a:pPr>
              <a:buNone/>
              <a:tabLst>
                <a:tab pos="7175500" algn="l"/>
              </a:tabLst>
            </a:pPr>
            <a:r>
              <a:rPr lang="en-GB" sz="2800" b="1" i="1" dirty="0" smtClean="0"/>
              <a:t>4. Adoption of an external award</a:t>
            </a:r>
          </a:p>
          <a:p>
            <a:pPr>
              <a:buNone/>
            </a:pPr>
            <a:r>
              <a:rPr lang="en-GB" sz="2800" b="1" i="1" dirty="0" smtClean="0"/>
              <a:t> 5. The development and use of an automated </a:t>
            </a:r>
            <a:r>
              <a:rPr lang="en-GB" sz="2800" b="1" i="1" smtClean="0"/>
              <a:t>profiling </a:t>
            </a:r>
            <a:r>
              <a:rPr lang="en-GB" sz="2800" b="1" i="1" smtClean="0"/>
              <a:t>tool </a:t>
            </a:r>
            <a:endParaRPr lang="en-US" sz="28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2238"/>
            <a:ext cx="7772400" cy="1074737"/>
          </a:xfrm>
        </p:spPr>
        <p:txBody>
          <a:bodyPr/>
          <a:lstStyle/>
          <a:p>
            <a:r>
              <a:rPr lang="en-GB" sz="3600" dirty="0" smtClean="0"/>
              <a:t>Ensuring consistency of student experience across programmes.</a:t>
            </a:r>
            <a:endParaRPr lang="en-US" dirty="0"/>
          </a:p>
        </p:txBody>
      </p:sp>
      <p:sp>
        <p:nvSpPr>
          <p:cNvPr id="3" name="Content Placeholder 2"/>
          <p:cNvSpPr>
            <a:spLocks noGrp="1"/>
          </p:cNvSpPr>
          <p:nvPr>
            <p:ph idx="1"/>
          </p:nvPr>
        </p:nvSpPr>
        <p:spPr/>
        <p:txBody>
          <a:bodyPr/>
          <a:lstStyle/>
          <a:p>
            <a:pPr>
              <a:buNone/>
            </a:pPr>
            <a:r>
              <a:rPr lang="en-GB" dirty="0" smtClean="0"/>
              <a:t>We need to be consistent in:</a:t>
            </a:r>
          </a:p>
          <a:p>
            <a:r>
              <a:rPr lang="en-GB" dirty="0" smtClean="0"/>
              <a:t>Marking (obviously) and the way we treat marks when aggregating them at exam boards;</a:t>
            </a:r>
          </a:p>
          <a:p>
            <a:r>
              <a:rPr lang="en-GB" dirty="0" smtClean="0"/>
              <a:t>The ways in which we offer extensions and accept mitigating circumstances;</a:t>
            </a:r>
          </a:p>
          <a:p>
            <a:r>
              <a:rPr lang="en-GB" dirty="0" smtClean="0"/>
              <a:t>The treatment of episodes of plagiarism and cheating (which to me suggests limiting tutors’ individual discretion);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 also need to be consistent about:</a:t>
            </a:r>
            <a:endParaRPr lang="en-US" dirty="0"/>
          </a:p>
        </p:txBody>
      </p:sp>
      <p:sp>
        <p:nvSpPr>
          <p:cNvPr id="3" name="Content Placeholder 2"/>
          <p:cNvSpPr>
            <a:spLocks noGrp="1"/>
          </p:cNvSpPr>
          <p:nvPr>
            <p:ph idx="1"/>
          </p:nvPr>
        </p:nvSpPr>
        <p:spPr/>
        <p:txBody>
          <a:bodyPr/>
          <a:lstStyle/>
          <a:p>
            <a:r>
              <a:rPr lang="en-GB" dirty="0" smtClean="0"/>
              <a:t>The help we offer to students seeking placements and internship;</a:t>
            </a:r>
            <a:endParaRPr lang="en-US" dirty="0" smtClean="0"/>
          </a:p>
          <a:p>
            <a:r>
              <a:rPr lang="en-GB" dirty="0" smtClean="0"/>
              <a:t>The support we offer in identifying and locating reference material;</a:t>
            </a:r>
          </a:p>
          <a:p>
            <a:r>
              <a:rPr lang="en-GB" dirty="0" smtClean="0"/>
              <a:t>The amount of support we give individuals (which for me suggests fewer signed-up for individual appointments and more mandatory group problem-addressing sessions.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US" dirty="0"/>
          </a:p>
        </p:txBody>
      </p:sp>
      <p:sp>
        <p:nvSpPr>
          <p:cNvPr id="3" name="Content Placeholder 2"/>
          <p:cNvSpPr>
            <a:spLocks noGrp="1"/>
          </p:cNvSpPr>
          <p:nvPr>
            <p:ph idx="1"/>
          </p:nvPr>
        </p:nvSpPr>
        <p:spPr/>
        <p:txBody>
          <a:bodyPr/>
          <a:lstStyle/>
          <a:p>
            <a:r>
              <a:rPr lang="en-GB" dirty="0" smtClean="0"/>
              <a:t>Do check for and act on earlier recommendations and conditions and have an audit trail to show what you have done.</a:t>
            </a:r>
            <a:endParaRPr lang="en-US" dirty="0" smtClean="0"/>
          </a:p>
          <a:p>
            <a:r>
              <a:rPr lang="en-GB" dirty="0" smtClean="0"/>
              <a:t>Curriculum enhancement is an ongoing process not an event, so this should be regarded as a continuous process;</a:t>
            </a:r>
          </a:p>
          <a:p>
            <a:r>
              <a:rPr lang="en-GB" dirty="0" smtClean="0"/>
              <a:t>An </a:t>
            </a:r>
            <a:r>
              <a:rPr lang="en-GB" dirty="0" smtClean="0"/>
              <a:t>annual curriculum </a:t>
            </a:r>
            <a:r>
              <a:rPr lang="en-GB" dirty="0" smtClean="0"/>
              <a:t>spring clean is a jolly good idea!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pPr eaLnBrk="1" hangingPunct="1"/>
            <a:r>
              <a:rPr lang="en-GB" sz="3200" dirty="0" smtClean="0"/>
              <a:t>Useful references</a:t>
            </a:r>
          </a:p>
        </p:txBody>
      </p:sp>
      <p:sp>
        <p:nvSpPr>
          <p:cNvPr id="35843" name="Rectangle 3"/>
          <p:cNvSpPr>
            <a:spLocks noGrp="1"/>
          </p:cNvSpPr>
          <p:nvPr>
            <p:ph idx="1"/>
          </p:nvPr>
        </p:nvSpPr>
        <p:spPr/>
        <p:txBody>
          <a:bodyPr/>
          <a:lstStyle/>
          <a:p>
            <a:pPr eaLnBrk="1" hangingPunct="1">
              <a:buFont typeface="Wingdings" pitchFamily="2" charset="2"/>
              <a:buNone/>
              <a:defRPr/>
            </a:pPr>
            <a:r>
              <a:rPr lang="en-GB" sz="2000" b="1" dirty="0" smtClean="0"/>
              <a:t>Bowl, M (2003) Non-traditional entrants to higher education ‘they talk about people like me’ Stoke on Trent, UK, </a:t>
            </a:r>
            <a:r>
              <a:rPr lang="en-GB" sz="2000" b="1" dirty="0" err="1" smtClean="0"/>
              <a:t>Trentham</a:t>
            </a:r>
            <a:r>
              <a:rPr lang="en-GB" sz="2000" b="1" dirty="0" smtClean="0"/>
              <a:t> Books.</a:t>
            </a:r>
          </a:p>
          <a:p>
            <a:pPr eaLnBrk="1" hangingPunct="1">
              <a:buFont typeface="Wingdings" pitchFamily="2" charset="2"/>
              <a:buNone/>
              <a:defRPr/>
            </a:pPr>
            <a:r>
              <a:rPr lang="en-GB" sz="2000" b="1" dirty="0" err="1" smtClean="0"/>
              <a:t>Boud</a:t>
            </a:r>
            <a:r>
              <a:rPr lang="en-GB" sz="2000" b="1" dirty="0" smtClean="0"/>
              <a:t>, D (1995) Enhancing learning through self-assessment London, Routledge.</a:t>
            </a:r>
          </a:p>
          <a:p>
            <a:pPr marL="609600" indent="-609600" eaLnBrk="1" hangingPunct="1">
              <a:buFont typeface="Wingdings" pitchFamily="2" charset="2"/>
              <a:buNone/>
              <a:defRPr/>
            </a:pPr>
            <a:r>
              <a:rPr lang="en-GB" sz="2000" b="1" dirty="0" smtClean="0"/>
              <a:t>Gibbs, G. (1999) </a:t>
            </a:r>
            <a:r>
              <a:rPr lang="en-GB" sz="2000" b="1" i="1" dirty="0" smtClean="0"/>
              <a:t>Using assessment strategically to change the way students learn,</a:t>
            </a:r>
            <a:r>
              <a:rPr lang="en-GB" sz="2000" b="1" dirty="0" smtClean="0"/>
              <a:t> In Brown S. &amp; </a:t>
            </a:r>
            <a:r>
              <a:rPr lang="en-GB" sz="2000" b="1" dirty="0" err="1" smtClean="0"/>
              <a:t>Glasner</a:t>
            </a:r>
            <a:r>
              <a:rPr lang="en-GB" sz="2000" b="1" dirty="0" smtClean="0"/>
              <a:t>, A. (eds.), </a:t>
            </a:r>
            <a:r>
              <a:rPr lang="en-GB" sz="2000" b="1" i="1" dirty="0" smtClean="0"/>
              <a:t>Assessment Matters in Higher Education: Choosing and Using Diverse Approaches</a:t>
            </a:r>
            <a:r>
              <a:rPr lang="en-GB" sz="2000" b="1" dirty="0" smtClean="0"/>
              <a:t> Maidenhead: SRHE/Open University Press.</a:t>
            </a:r>
          </a:p>
          <a:p>
            <a:pPr marL="609600" indent="-609600" eaLnBrk="1" hangingPunct="1">
              <a:buFont typeface="Wingdings" pitchFamily="2" charset="2"/>
              <a:buNone/>
              <a:defRPr/>
            </a:pPr>
            <a:r>
              <a:rPr lang="en-GB" sz="2000" b="1" dirty="0" smtClean="0"/>
              <a:t>Gibbs G. (September 2008) </a:t>
            </a:r>
            <a:r>
              <a:rPr lang="en-US" sz="2000" b="1" i="1" dirty="0" smtClean="0">
                <a:cs typeface="Times New Roman" pitchFamily="18" charset="0"/>
              </a:rPr>
              <a:t>Designing assessment to support student learning</a:t>
            </a:r>
            <a:r>
              <a:rPr lang="en-GB" sz="2000" b="1" dirty="0" smtClean="0"/>
              <a:t> Keynote at Leeds Met staff Development festival.</a:t>
            </a:r>
          </a:p>
          <a:p>
            <a:pPr marL="609600" indent="-609600" eaLnBrk="1" hangingPunct="1">
              <a:buFont typeface="Wingdings" pitchFamily="2" charset="2"/>
              <a:buNone/>
              <a:defRPr/>
            </a:pPr>
            <a:r>
              <a:rPr lang="en-GB" sz="2000" b="1" dirty="0" err="1" smtClean="0"/>
              <a:t>Kneale</a:t>
            </a:r>
            <a:r>
              <a:rPr lang="en-GB" sz="2000" b="1" dirty="0" smtClean="0"/>
              <a:t>, P. E. (1997) </a:t>
            </a:r>
            <a:r>
              <a:rPr lang="en-GB" sz="2000" b="1" i="1" dirty="0" smtClean="0"/>
              <a:t>The rise of the "strategic student": how can we adapt to cope?</a:t>
            </a:r>
            <a:r>
              <a:rPr lang="en-GB" sz="2000" b="1" dirty="0" smtClean="0"/>
              <a:t> in Armstrong, S., Thompson, G. and Brown, S. (</a:t>
            </a:r>
            <a:r>
              <a:rPr lang="en-GB" sz="2000" b="1" dirty="0" err="1" smtClean="0"/>
              <a:t>eds</a:t>
            </a:r>
            <a:r>
              <a:rPr lang="en-GB" sz="2000" b="1" dirty="0" smtClean="0"/>
              <a:t>) </a:t>
            </a:r>
            <a:r>
              <a:rPr lang="en-GB" sz="2000" b="1" i="1" dirty="0" smtClean="0"/>
              <a:t>Facing up to Radical Changes in Universities and Colleges,</a:t>
            </a:r>
            <a:r>
              <a:rPr lang="en-GB" sz="2000" b="1" dirty="0" smtClean="0"/>
              <a:t> 119-139 London: </a:t>
            </a:r>
            <a:r>
              <a:rPr lang="en-GB" sz="2000" b="1" dirty="0" err="1" smtClean="0"/>
              <a:t>Kogan</a:t>
            </a:r>
            <a:r>
              <a:rPr lang="en-GB" sz="2000" b="1" dirty="0" smtClean="0"/>
              <a:t> Page.</a:t>
            </a:r>
          </a:p>
          <a:p>
            <a:pPr eaLnBrk="1" hangingPunct="1">
              <a:defRPr/>
            </a:pPr>
            <a:endParaRPr lang="en-GB" sz="2400" b="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p:txBody>
          <a:bodyPr/>
          <a:lstStyle/>
          <a:p>
            <a:pPr eaLnBrk="1" hangingPunct="1"/>
            <a:r>
              <a:rPr lang="en-GB" sz="3200" dirty="0" smtClean="0"/>
              <a:t>Further references</a:t>
            </a:r>
          </a:p>
        </p:txBody>
      </p:sp>
      <p:sp>
        <p:nvSpPr>
          <p:cNvPr id="33795" name="Rectangle 3"/>
          <p:cNvSpPr>
            <a:spLocks noGrp="1"/>
          </p:cNvSpPr>
          <p:nvPr>
            <p:ph idx="1"/>
          </p:nvPr>
        </p:nvSpPr>
        <p:spPr>
          <a:xfrm>
            <a:off x="533400" y="1219200"/>
            <a:ext cx="8229600" cy="4941888"/>
          </a:xfrm>
        </p:spPr>
        <p:txBody>
          <a:bodyPr/>
          <a:lstStyle/>
          <a:p>
            <a:pPr eaLnBrk="1" hangingPunct="1">
              <a:buFont typeface="Wingdings" pitchFamily="2" charset="2"/>
              <a:buNone/>
            </a:pPr>
            <a:r>
              <a:rPr lang="en-GB" sz="1800" b="1" dirty="0" smtClean="0"/>
              <a:t>Higher Education Statistics Agency http://www.hesa.ac.uk/pi/default.htm</a:t>
            </a:r>
          </a:p>
          <a:p>
            <a:pPr eaLnBrk="1" hangingPunct="1">
              <a:buFont typeface="Wingdings" pitchFamily="2" charset="2"/>
              <a:buNone/>
            </a:pPr>
            <a:r>
              <a:rPr lang="en-GB" sz="1800" b="1" dirty="0" smtClean="0"/>
              <a:t>Hilton A (2003) Saving our Students (</a:t>
            </a:r>
            <a:r>
              <a:rPr lang="en-GB" sz="1800" b="1" dirty="0" err="1" smtClean="0"/>
              <a:t>SoS</a:t>
            </a:r>
            <a:r>
              <a:rPr lang="en-GB" sz="1800" b="1" dirty="0" smtClean="0"/>
              <a:t>) embedding </a:t>
            </a:r>
            <a:r>
              <a:rPr lang="en-GB" sz="1800" b="1" dirty="0" smtClean="0"/>
              <a:t>successful projects across institutions, Project Report York: Higher Education Academy.</a:t>
            </a:r>
          </a:p>
          <a:p>
            <a:pPr>
              <a:buNone/>
            </a:pPr>
            <a:r>
              <a:rPr lang="en-GB" sz="1800" b="1" i="1" dirty="0" smtClean="0"/>
              <a:t>Jackson, N and Ward (2003),</a:t>
            </a:r>
            <a:r>
              <a:rPr lang="en-GB" sz="1800" b="1" dirty="0" smtClean="0"/>
              <a:t> A fresh perspective on progress files—a</a:t>
            </a:r>
          </a:p>
          <a:p>
            <a:pPr>
              <a:buNone/>
            </a:pPr>
            <a:r>
              <a:rPr lang="en-GB" sz="1800" b="1" dirty="0" smtClean="0"/>
              <a:t>way of representing complex learning and achievement in higher education </a:t>
            </a:r>
            <a:r>
              <a:rPr lang="en-GB" sz="1800" b="1" i="1" dirty="0" smtClean="0"/>
              <a:t>Assessment &amp; Evaluation in Higher Education </a:t>
            </a:r>
            <a:r>
              <a:rPr lang="pt-BR" sz="1800" b="1" i="1" dirty="0" smtClean="0"/>
              <a:t>Vol. 29, No. 4, August 2004</a:t>
            </a:r>
          </a:p>
          <a:p>
            <a:pPr>
              <a:buNone/>
            </a:pPr>
            <a:r>
              <a:rPr lang="en-GB" sz="1800" b="1" dirty="0" smtClean="0"/>
              <a:t>Northedge </a:t>
            </a:r>
            <a:r>
              <a:rPr lang="en-GB" sz="1800" b="1" dirty="0" smtClean="0"/>
              <a:t>A (</a:t>
            </a:r>
            <a:r>
              <a:rPr lang="en-GB" sz="1800" b="1" dirty="0" smtClean="0"/>
              <a:t>2003) Enabling participation in academic discourse </a:t>
            </a:r>
            <a:r>
              <a:rPr lang="en-GB" sz="1800" b="1" i="1" dirty="0" smtClean="0"/>
              <a:t>Teaching in Higher Education, Vol. 8, No. 2, 2003, pp. 169–180 </a:t>
            </a:r>
            <a:r>
              <a:rPr lang="en-GB" sz="1800" b="1" dirty="0" err="1" smtClean="0"/>
              <a:t>Carfax</a:t>
            </a:r>
            <a:r>
              <a:rPr lang="en-GB" sz="1800" b="1" dirty="0" smtClean="0"/>
              <a:t>, Taylor and Francis</a:t>
            </a:r>
          </a:p>
          <a:p>
            <a:pPr eaLnBrk="1" hangingPunct="1">
              <a:buFont typeface="Wingdings" pitchFamily="2" charset="2"/>
              <a:buNone/>
            </a:pPr>
            <a:r>
              <a:rPr lang="en-GB" sz="1800" b="1" dirty="0" err="1" smtClean="0"/>
              <a:t>Peelo</a:t>
            </a:r>
            <a:r>
              <a:rPr lang="en-GB" sz="1800" b="1" dirty="0" smtClean="0"/>
              <a:t>, M and Wareham, T (eds.) (2002) Failing Students in higher education Maidenhead, UK, SRHE/Open University Press.</a:t>
            </a:r>
          </a:p>
          <a:p>
            <a:pPr eaLnBrk="1" hangingPunct="1">
              <a:buFont typeface="Wingdings" pitchFamily="2" charset="2"/>
              <a:buNone/>
            </a:pPr>
            <a:r>
              <a:rPr lang="en-GB" sz="1800" b="1" dirty="0" smtClean="0"/>
              <a:t>Yorke M, 1999, Leaving Early: Undergraduate Non-Completion in Higher Education, London, Taylor and Francis.</a:t>
            </a:r>
          </a:p>
          <a:p>
            <a:pPr eaLnBrk="1" hangingPunct="1">
              <a:buFont typeface="Wingdings" pitchFamily="2" charset="2"/>
              <a:buNone/>
            </a:pPr>
            <a:r>
              <a:rPr lang="en-GB" sz="1800" b="1" dirty="0" err="1" smtClean="0"/>
              <a:t>Yorke</a:t>
            </a:r>
            <a:r>
              <a:rPr lang="en-GB" sz="1800" b="1" dirty="0" smtClean="0"/>
              <a:t> M and </a:t>
            </a:r>
            <a:r>
              <a:rPr lang="en-GB" sz="1800" b="1" dirty="0" err="1" smtClean="0"/>
              <a:t>Longden</a:t>
            </a:r>
            <a:r>
              <a:rPr lang="en-GB" sz="1800" b="1" dirty="0" smtClean="0"/>
              <a:t> B, 2004, Retention and Student Success in Higher Education, Maidenhead, Open University Press</a:t>
            </a:r>
          </a:p>
          <a:p>
            <a:pPr eaLnBrk="1" hangingPunct="1"/>
            <a:endParaRPr lang="en-GB" sz="2000" b="1" dirty="0" smtClean="0"/>
          </a:p>
          <a:p>
            <a:pPr eaLnBrk="1" hangingPunct="1"/>
            <a:endParaRPr lang="en-GB" sz="20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Effective interventions to support retention. It’s important for:</a:t>
            </a:r>
            <a:endParaRPr lang="en-US" sz="3200" dirty="0"/>
          </a:p>
        </p:txBody>
      </p:sp>
      <p:sp>
        <p:nvSpPr>
          <p:cNvPr id="3" name="Content Placeholder 2"/>
          <p:cNvSpPr>
            <a:spLocks noGrp="1"/>
          </p:cNvSpPr>
          <p:nvPr>
            <p:ph idx="1"/>
          </p:nvPr>
        </p:nvSpPr>
        <p:spPr/>
        <p:txBody>
          <a:bodyPr/>
          <a:lstStyle/>
          <a:p>
            <a:pPr eaLnBrk="1" hangingPunct="1"/>
            <a:r>
              <a:rPr lang="en-GB" sz="3200" b="1" dirty="0" smtClean="0"/>
              <a:t>Financial imperatives, since universities lose money if students drop out;</a:t>
            </a:r>
          </a:p>
          <a:p>
            <a:pPr eaLnBrk="1" hangingPunct="1"/>
            <a:r>
              <a:rPr lang="en-GB" sz="3200" b="1" dirty="0" smtClean="0"/>
              <a:t>Quality assurance concerns about high levels of attrition;</a:t>
            </a:r>
          </a:p>
          <a:p>
            <a:pPr eaLnBrk="1" hangingPunct="1">
              <a:buNone/>
            </a:pPr>
            <a:r>
              <a:rPr lang="en-GB" sz="3200" b="1" dirty="0" smtClean="0"/>
              <a:t>But more importantly because of</a:t>
            </a:r>
          </a:p>
          <a:p>
            <a:pPr eaLnBrk="1" hangingPunct="1"/>
            <a:r>
              <a:rPr lang="en-GB" sz="3200" b="1" dirty="0" smtClean="0"/>
              <a:t>The high emotional and financial cost to individual students of dropping out, particularly if they have come from disadvantaged backgrounds.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152400" y="274638"/>
            <a:ext cx="7772400" cy="1143000"/>
          </a:xfrm>
        </p:spPr>
        <p:txBody>
          <a:bodyPr/>
          <a:lstStyle/>
          <a:p>
            <a:pPr eaLnBrk="1" hangingPunct="1"/>
            <a:r>
              <a:rPr lang="en-GB" sz="2800" dirty="0" err="1" smtClean="0"/>
              <a:t>Yorke</a:t>
            </a:r>
            <a:r>
              <a:rPr lang="en-GB" sz="2800" dirty="0" smtClean="0"/>
              <a:t> (1999:53) reported that for full-time and sandwich students, factors which influenced drop out were:</a:t>
            </a:r>
          </a:p>
        </p:txBody>
      </p:sp>
      <p:sp>
        <p:nvSpPr>
          <p:cNvPr id="7171" name="Rectangle 3"/>
          <p:cNvSpPr>
            <a:spLocks noGrp="1"/>
          </p:cNvSpPr>
          <p:nvPr>
            <p:ph idx="1"/>
          </p:nvPr>
        </p:nvSpPr>
        <p:spPr/>
        <p:txBody>
          <a:bodyPr/>
          <a:lstStyle/>
          <a:p>
            <a:pPr eaLnBrk="1" hangingPunct="1"/>
            <a:r>
              <a:rPr lang="en-GB" sz="2400" b="1" dirty="0" smtClean="0"/>
              <a:t>Poor quality of experience</a:t>
            </a:r>
          </a:p>
          <a:p>
            <a:pPr eaLnBrk="1" hangingPunct="1">
              <a:lnSpc>
                <a:spcPct val="80000"/>
              </a:lnSpc>
            </a:pPr>
            <a:r>
              <a:rPr lang="en-GB" sz="2400" b="1" dirty="0" smtClean="0"/>
              <a:t>Inability to cope with course demands</a:t>
            </a:r>
          </a:p>
          <a:p>
            <a:pPr eaLnBrk="1" hangingPunct="1">
              <a:lnSpc>
                <a:spcPct val="80000"/>
              </a:lnSpc>
            </a:pPr>
            <a:r>
              <a:rPr lang="en-GB" sz="2400" b="1" dirty="0" smtClean="0"/>
              <a:t>Unhappy with social environment</a:t>
            </a:r>
          </a:p>
          <a:p>
            <a:pPr eaLnBrk="1" hangingPunct="1">
              <a:lnSpc>
                <a:spcPct val="80000"/>
              </a:lnSpc>
            </a:pPr>
            <a:r>
              <a:rPr lang="en-GB" sz="2400" b="1" dirty="0" smtClean="0"/>
              <a:t>Wrong choice of course</a:t>
            </a:r>
          </a:p>
          <a:p>
            <a:pPr eaLnBrk="1" hangingPunct="1">
              <a:lnSpc>
                <a:spcPct val="80000"/>
              </a:lnSpc>
            </a:pPr>
            <a:r>
              <a:rPr lang="en-GB" sz="2400" b="1" dirty="0" smtClean="0"/>
              <a:t>Financial need</a:t>
            </a:r>
          </a:p>
          <a:p>
            <a:pPr eaLnBrk="1" hangingPunct="1">
              <a:lnSpc>
                <a:spcPct val="80000"/>
              </a:lnSpc>
            </a:pPr>
            <a:r>
              <a:rPr lang="en-GB" sz="2400" b="1" dirty="0" smtClean="0"/>
              <a:t>Dissatisfaction with some part of university provision.</a:t>
            </a:r>
          </a:p>
          <a:p>
            <a:pPr eaLnBrk="1" hangingPunct="1">
              <a:lnSpc>
                <a:spcPct val="80000"/>
              </a:lnSpc>
              <a:buFont typeface="Wingdings" pitchFamily="2" charset="2"/>
              <a:buNone/>
            </a:pPr>
            <a:endParaRPr lang="en-GB" sz="2400" b="1" dirty="0" smtClean="0"/>
          </a:p>
          <a:p>
            <a:pPr eaLnBrk="1" hangingPunct="1">
              <a:lnSpc>
                <a:spcPct val="80000"/>
              </a:lnSpc>
              <a:buFont typeface="Wingdings" pitchFamily="2" charset="2"/>
              <a:buNone/>
            </a:pPr>
            <a:r>
              <a:rPr lang="en-GB" sz="2400" b="1" dirty="0" err="1" smtClean="0"/>
              <a:t>Yorke</a:t>
            </a:r>
            <a:r>
              <a:rPr lang="en-GB" sz="2400" b="1" dirty="0" smtClean="0"/>
              <a:t>, M (1999) p8 Leaving early: undergraduate non-completion in higher education London, </a:t>
            </a:r>
            <a:r>
              <a:rPr lang="en-GB" sz="2400" b="1" dirty="0" err="1" smtClean="0"/>
              <a:t>Falmer</a:t>
            </a:r>
            <a:r>
              <a:rPr lang="en-GB" sz="2400" b="1" dirty="0" smtClean="0"/>
              <a:t> press.</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pPr eaLnBrk="1" hangingPunct="1"/>
            <a:r>
              <a:rPr lang="en-GB" sz="3200" dirty="0" smtClean="0"/>
              <a:t>Additionally, withdrawal of failure is more probable when:</a:t>
            </a:r>
          </a:p>
        </p:txBody>
      </p:sp>
      <p:sp>
        <p:nvSpPr>
          <p:cNvPr id="8195" name="Rectangle 3"/>
          <p:cNvSpPr>
            <a:spLocks noGrp="1"/>
          </p:cNvSpPr>
          <p:nvPr>
            <p:ph idx="1"/>
          </p:nvPr>
        </p:nvSpPr>
        <p:spPr/>
        <p:txBody>
          <a:bodyPr/>
          <a:lstStyle/>
          <a:p>
            <a:pPr eaLnBrk="1" hangingPunct="1">
              <a:lnSpc>
                <a:spcPct val="90000"/>
              </a:lnSpc>
            </a:pPr>
            <a:r>
              <a:rPr lang="en-GB" sz="2400" b="1" dirty="0" smtClean="0"/>
              <a:t>Students have chosen ‘the wrong programme’;</a:t>
            </a:r>
          </a:p>
          <a:p>
            <a:pPr eaLnBrk="1" hangingPunct="1">
              <a:lnSpc>
                <a:spcPct val="90000"/>
              </a:lnSpc>
            </a:pPr>
            <a:r>
              <a:rPr lang="en-GB" sz="2400" b="1" dirty="0" smtClean="0"/>
              <a:t>Students lack commitment and/or interest;</a:t>
            </a:r>
          </a:p>
          <a:p>
            <a:pPr eaLnBrk="1" hangingPunct="1">
              <a:lnSpc>
                <a:spcPct val="90000"/>
              </a:lnSpc>
            </a:pPr>
            <a:r>
              <a:rPr lang="en-GB" sz="2400" b="1" dirty="0" smtClean="0"/>
              <a:t>Students’ expectations are not met;</a:t>
            </a:r>
          </a:p>
          <a:p>
            <a:pPr eaLnBrk="1" hangingPunct="1">
              <a:lnSpc>
                <a:spcPct val="90000"/>
              </a:lnSpc>
            </a:pPr>
            <a:r>
              <a:rPr lang="en-GB" sz="2400" b="1" dirty="0" smtClean="0"/>
              <a:t>The quality of teaching is poor;</a:t>
            </a:r>
          </a:p>
          <a:p>
            <a:pPr eaLnBrk="1" hangingPunct="1">
              <a:lnSpc>
                <a:spcPct val="90000"/>
              </a:lnSpc>
            </a:pPr>
            <a:r>
              <a:rPr lang="en-GB" sz="2400" b="1" dirty="0" smtClean="0"/>
              <a:t>The academic culture is unsupportive (even hostile) to learning;</a:t>
            </a:r>
          </a:p>
          <a:p>
            <a:pPr eaLnBrk="1" hangingPunct="1">
              <a:lnSpc>
                <a:spcPct val="90000"/>
              </a:lnSpc>
            </a:pPr>
            <a:r>
              <a:rPr lang="en-GB" sz="2400" b="1" dirty="0" smtClean="0"/>
              <a:t>Students experience financial difficulty; and</a:t>
            </a:r>
          </a:p>
          <a:p>
            <a:pPr eaLnBrk="1" hangingPunct="1">
              <a:lnSpc>
                <a:spcPct val="90000"/>
              </a:lnSpc>
            </a:pPr>
            <a:r>
              <a:rPr lang="en-GB" sz="2400" b="1" dirty="0" smtClean="0"/>
              <a:t>Demands for other commitments supervene.</a:t>
            </a:r>
          </a:p>
          <a:p>
            <a:pPr eaLnBrk="1" hangingPunct="1">
              <a:lnSpc>
                <a:spcPct val="90000"/>
              </a:lnSpc>
              <a:buFont typeface="Wingdings" pitchFamily="2" charset="2"/>
              <a:buNone/>
            </a:pPr>
            <a:endParaRPr lang="en-GB" sz="2400" b="1" dirty="0" smtClean="0"/>
          </a:p>
          <a:p>
            <a:pPr eaLnBrk="1" hangingPunct="1">
              <a:lnSpc>
                <a:spcPct val="90000"/>
              </a:lnSpc>
              <a:buFont typeface="Wingdings" pitchFamily="2" charset="2"/>
              <a:buNone/>
            </a:pPr>
            <a:r>
              <a:rPr lang="en-GB" sz="2400" b="1" dirty="0" err="1" smtClean="0"/>
              <a:t>Peelo</a:t>
            </a:r>
            <a:r>
              <a:rPr lang="en-GB" sz="2400" b="1" dirty="0" smtClean="0"/>
              <a:t> and Wareham p 34-5</a:t>
            </a:r>
          </a:p>
          <a:p>
            <a:pPr eaLnBrk="1" hangingPunct="1">
              <a:lnSpc>
                <a:spcPct val="90000"/>
              </a:lnSpc>
            </a:pPr>
            <a:endParaRPr lang="en-GB" sz="2400" b="1" dirty="0" smtClean="0"/>
          </a:p>
          <a:p>
            <a:pPr eaLnBrk="1" hangingPunct="1">
              <a:lnSpc>
                <a:spcPct val="90000"/>
              </a:lnSpc>
            </a:pPr>
            <a:endParaRPr lang="en-GB" sz="24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pPr eaLnBrk="1" hangingPunct="1"/>
            <a:r>
              <a:rPr lang="en-GB" sz="3200" dirty="0" smtClean="0"/>
              <a:t>Poor attendance also correlates with drop out:</a:t>
            </a:r>
          </a:p>
        </p:txBody>
      </p:sp>
      <p:sp>
        <p:nvSpPr>
          <p:cNvPr id="9219" name="Rectangle 3"/>
          <p:cNvSpPr>
            <a:spLocks noGrp="1"/>
          </p:cNvSpPr>
          <p:nvPr>
            <p:ph idx="1"/>
          </p:nvPr>
        </p:nvSpPr>
        <p:spPr>
          <a:xfrm>
            <a:off x="468313" y="1295400"/>
            <a:ext cx="8229600" cy="4906963"/>
          </a:xfrm>
        </p:spPr>
        <p:txBody>
          <a:bodyPr/>
          <a:lstStyle/>
          <a:p>
            <a:pPr eaLnBrk="1" hangingPunct="1"/>
            <a:r>
              <a:rPr lang="en-GB" sz="2400" b="1" dirty="0" smtClean="0"/>
              <a:t>Research at Southampton institute (Lim), Glasgow Caledonian University (</a:t>
            </a:r>
            <a:r>
              <a:rPr lang="en-GB" sz="2400" b="1" dirty="0" err="1" smtClean="0"/>
              <a:t>Begg</a:t>
            </a:r>
            <a:r>
              <a:rPr lang="en-GB" sz="2400" b="1" dirty="0" smtClean="0"/>
              <a:t>) and University of Kent (Van </a:t>
            </a:r>
            <a:r>
              <a:rPr lang="en-GB" sz="2400" b="1" dirty="0" err="1" smtClean="0"/>
              <a:t>der</a:t>
            </a:r>
            <a:r>
              <a:rPr lang="en-GB" sz="2400" b="1" dirty="0" smtClean="0"/>
              <a:t> </a:t>
            </a:r>
            <a:r>
              <a:rPr lang="en-GB" sz="2400" b="1" dirty="0" err="1" smtClean="0"/>
              <a:t>Velden</a:t>
            </a:r>
            <a:r>
              <a:rPr lang="en-GB" sz="2400" b="1" dirty="0" smtClean="0"/>
              <a:t>) shows associations between weak attendance patterns and attrition;</a:t>
            </a:r>
          </a:p>
          <a:p>
            <a:pPr eaLnBrk="1" hangingPunct="1"/>
            <a:r>
              <a:rPr lang="en-GB" sz="2400" b="1" dirty="0" smtClean="0"/>
              <a:t>Whatever the cause, not being there exacerbates other problems with study;</a:t>
            </a:r>
          </a:p>
          <a:p>
            <a:pPr eaLnBrk="1" hangingPunct="1"/>
            <a:r>
              <a:rPr lang="en-GB" sz="2400" b="1" dirty="0" smtClean="0"/>
              <a:t>Endeavours to monitor and follow-up poor attendance has high pay off in terms of improving retention.</a:t>
            </a:r>
          </a:p>
          <a:p>
            <a:pPr eaLnBrk="1" hangingPunct="1"/>
            <a:r>
              <a:rPr lang="en-GB" sz="2400" b="1" dirty="0" smtClean="0"/>
              <a:t>Most universities now have or are developing attendance policies</a:t>
            </a:r>
          </a:p>
          <a:p>
            <a:pPr eaLnBrk="1" hangingPunct="1">
              <a:buFont typeface="Wingdings" pitchFamily="2" charset="2"/>
              <a:buNone/>
            </a:pPr>
            <a:r>
              <a:rPr lang="en-GB" sz="2400" b="1" dirty="0" smtClean="0"/>
              <a:t>(For me, the real issue is engagement rather than attendance)</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Retention of international students: some important considerations</a:t>
            </a:r>
          </a:p>
        </p:txBody>
      </p:sp>
      <p:sp>
        <p:nvSpPr>
          <p:cNvPr id="13315" name="Content Placeholder 2"/>
          <p:cNvSpPr>
            <a:spLocks noGrp="1"/>
          </p:cNvSpPr>
          <p:nvPr>
            <p:ph idx="1"/>
          </p:nvPr>
        </p:nvSpPr>
        <p:spPr/>
        <p:txBody>
          <a:bodyPr/>
          <a:lstStyle/>
          <a:p>
            <a:pPr eaLnBrk="1" hangingPunct="1">
              <a:lnSpc>
                <a:spcPct val="90000"/>
              </a:lnSpc>
            </a:pPr>
            <a:r>
              <a:rPr lang="en-GB" sz="2400" b="1" dirty="0" smtClean="0"/>
              <a:t>Is recruitment undertaken to ensure students have the potential to succeed?</a:t>
            </a:r>
          </a:p>
          <a:p>
            <a:pPr eaLnBrk="1" hangingPunct="1">
              <a:lnSpc>
                <a:spcPct val="90000"/>
              </a:lnSpc>
            </a:pPr>
            <a:r>
              <a:rPr lang="en-GB" sz="2400" b="1" dirty="0" smtClean="0"/>
              <a:t>Is induction framed appropriately to welcome international students?</a:t>
            </a:r>
          </a:p>
          <a:p>
            <a:pPr eaLnBrk="1" hangingPunct="1">
              <a:lnSpc>
                <a:spcPct val="90000"/>
              </a:lnSpc>
            </a:pPr>
            <a:r>
              <a:rPr lang="en-GB" sz="2400" b="1" dirty="0" smtClean="0"/>
              <a:t>Are steps taken proactively to ensure international students have a good chance of integrating with their study cohorts?</a:t>
            </a:r>
          </a:p>
          <a:p>
            <a:pPr eaLnBrk="1" hangingPunct="1">
              <a:lnSpc>
                <a:spcPct val="90000"/>
              </a:lnSpc>
            </a:pPr>
            <a:r>
              <a:rPr lang="en-GB" sz="2400" b="1"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p:txBody>
          <a:bodyPr/>
          <a:lstStyle/>
          <a:p>
            <a:pPr eaLnBrk="1" hangingPunct="1"/>
            <a:r>
              <a:rPr lang="en-GB" sz="3200" dirty="0" smtClean="0"/>
              <a:t>Enhancements to curriculum design and delivery: we can:</a:t>
            </a:r>
          </a:p>
        </p:txBody>
      </p:sp>
      <p:sp>
        <p:nvSpPr>
          <p:cNvPr id="16387" name="Content Placeholder 4"/>
          <p:cNvSpPr>
            <a:spLocks noGrp="1"/>
          </p:cNvSpPr>
          <p:nvPr>
            <p:ph idx="1"/>
          </p:nvPr>
        </p:nvSpPr>
        <p:spPr/>
        <p:txBody>
          <a:bodyPr/>
          <a:lstStyle/>
          <a:p>
            <a:pPr eaLnBrk="1" hangingPunct="1"/>
            <a:r>
              <a:rPr lang="en-GB" sz="2400" b="1" dirty="0" smtClean="0"/>
              <a:t>Explore how we can best use the first half of the first semester to induct students into good study patterns and practices to enhance learning and improve retention (</a:t>
            </a:r>
            <a:r>
              <a:rPr lang="en-GB" sz="2400" b="1" dirty="0" err="1" smtClean="0"/>
              <a:t>Yorke</a:t>
            </a:r>
            <a:r>
              <a:rPr lang="en-GB" sz="2400" b="1" dirty="0" smtClean="0"/>
              <a:t> 2009);</a:t>
            </a:r>
          </a:p>
          <a:p>
            <a:pPr eaLnBrk="1" hangingPunct="1"/>
            <a:r>
              <a:rPr lang="en-GB" sz="2400" b="1" dirty="0" smtClean="0"/>
              <a:t>Reconsider the kinds so activities students engage with the maximum ‘learning by doing’;</a:t>
            </a:r>
          </a:p>
          <a:p>
            <a:pPr eaLnBrk="1" hangingPunct="1"/>
            <a:r>
              <a:rPr lang="en-GB" sz="2400" b="1" dirty="0" smtClean="0"/>
              <a:t>Rethink the way in which we use lecture periods to include activity as well as delivery;</a:t>
            </a:r>
          </a:p>
          <a:p>
            <a:pPr eaLnBrk="1" hangingPunct="1"/>
            <a:r>
              <a:rPr lang="en-GB" sz="2400" b="1" dirty="0" smtClean="0"/>
              <a:t>Consider how we can best make use of technologies to support learning and </a:t>
            </a:r>
            <a:r>
              <a:rPr lang="en-GB" sz="2400" b="1" dirty="0" err="1" smtClean="0"/>
              <a:t>engagment</a:t>
            </a:r>
            <a:r>
              <a:rPr lang="en-GB" sz="2400" b="1" dirty="0" smtClean="0"/>
              <a:t>. </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Mapping out the programme as a whole: some questions</a:t>
            </a:r>
          </a:p>
        </p:txBody>
      </p:sp>
      <p:sp>
        <p:nvSpPr>
          <p:cNvPr id="18435" name="Content Placeholder 4"/>
          <p:cNvSpPr>
            <a:spLocks noGrp="1"/>
          </p:cNvSpPr>
          <p:nvPr>
            <p:ph idx="1"/>
          </p:nvPr>
        </p:nvSpPr>
        <p:spPr/>
        <p:txBody>
          <a:bodyPr/>
          <a:lstStyle/>
          <a:p>
            <a:pPr eaLnBrk="1" hangingPunct="1"/>
            <a:r>
              <a:rPr lang="en-GB" sz="2400" b="1" dirty="0" smtClean="0"/>
              <a:t>Are you ensuring that students are immersed in the subject they have come to study from the outset?</a:t>
            </a:r>
          </a:p>
          <a:p>
            <a:pPr eaLnBrk="1" hangingPunct="1"/>
            <a:r>
              <a:rPr lang="en-GB" sz="2400" b="1" dirty="0" smtClean="0"/>
              <a:t>Is induction a valuable and productive introduction to the course?</a:t>
            </a:r>
          </a:p>
          <a:p>
            <a:pPr eaLnBrk="1" hangingPunct="1"/>
            <a:r>
              <a:rPr lang="en-GB" sz="2400" b="1" dirty="0" smtClean="0"/>
              <a:t>Do students have a positive and balanced experience across the programme?</a:t>
            </a:r>
          </a:p>
          <a:p>
            <a:pPr eaLnBrk="1" hangingPunct="1"/>
            <a:r>
              <a:rPr lang="en-GB" sz="2400" b="1" dirty="0" smtClean="0"/>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2053</Words>
  <Application>Microsoft Office PowerPoint</Application>
  <PresentationFormat>On-screen Show (4:3)</PresentationFormat>
  <Paragraphs>161</Paragraphs>
  <Slides>26</Slides>
  <Notes>17</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1_LeedsMet template</vt:lpstr>
      <vt:lpstr>Preparing for periodic review &amp; revalidation. Session 3: enhancing the quality of the student experience</vt:lpstr>
      <vt:lpstr>The purposes of this session.  To help you</vt:lpstr>
      <vt:lpstr>Effective interventions to support retention. It’s important for:</vt:lpstr>
      <vt:lpstr>Yorke (1999:53) reported that for full-time and sandwich students, factors which influenced drop out were:</vt:lpstr>
      <vt:lpstr>Additionally, withdrawal of failure is more probable when:</vt:lpstr>
      <vt:lpstr>Poor attendance also correlates with drop out:</vt:lpstr>
      <vt:lpstr>Retention of international students: some important considerations</vt:lpstr>
      <vt:lpstr>Enhancements to curriculum design and delivery: we can:</vt:lpstr>
      <vt:lpstr>Mapping out the programme as a whole: some questions</vt:lpstr>
      <vt:lpstr>Mapping assessment</vt:lpstr>
      <vt:lpstr>Mapping progression</vt:lpstr>
      <vt:lpstr>Assessment and its impact on retention</vt:lpstr>
      <vt:lpstr>Helping students understand the rules of the game</vt:lpstr>
      <vt:lpstr>Problems associated with reading</vt:lpstr>
      <vt:lpstr>Help students understand what is required with reading</vt:lpstr>
      <vt:lpstr>Use formative assessment to help students with writing</vt:lpstr>
      <vt:lpstr>Making the most of feedback</vt:lpstr>
      <vt:lpstr>Supporting those at risk of failure &amp; falling short of their potential. We can</vt:lpstr>
      <vt:lpstr>Using student feedback to trigger enhancements</vt:lpstr>
      <vt:lpstr>Making effective use of student reps</vt:lpstr>
      <vt:lpstr>Enhancing PDP opportunities: 5 strategies</vt:lpstr>
      <vt:lpstr>Ensuring consistency of student experience across programmes.</vt:lpstr>
      <vt:lpstr>We also need to be consistent about:</vt:lpstr>
      <vt:lpstr>Conclusions</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51</cp:revision>
  <dcterms:created xsi:type="dcterms:W3CDTF">2006-08-16T00:00:00Z</dcterms:created>
  <dcterms:modified xsi:type="dcterms:W3CDTF">2012-09-13T16:17:05Z</dcterms:modified>
</cp:coreProperties>
</file>