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747" r:id="rId2"/>
    <p:sldMasterId id="2147483749" r:id="rId3"/>
    <p:sldMasterId id="2147483751" r:id="rId4"/>
    <p:sldMasterId id="2147483753" r:id="rId5"/>
    <p:sldMasterId id="2147483755" r:id="rId6"/>
  </p:sldMasterIdLst>
  <p:notesMasterIdLst>
    <p:notesMasterId r:id="rId46"/>
  </p:notesMasterIdLst>
  <p:handoutMasterIdLst>
    <p:handoutMasterId r:id="rId47"/>
  </p:handoutMasterIdLst>
  <p:sldIdLst>
    <p:sldId id="370" r:id="rId7"/>
    <p:sldId id="417" r:id="rId8"/>
    <p:sldId id="419" r:id="rId9"/>
    <p:sldId id="451" r:id="rId10"/>
    <p:sldId id="452" r:id="rId11"/>
    <p:sldId id="453" r:id="rId12"/>
    <p:sldId id="420" r:id="rId13"/>
    <p:sldId id="422" r:id="rId14"/>
    <p:sldId id="423" r:id="rId15"/>
    <p:sldId id="424" r:id="rId16"/>
    <p:sldId id="425" r:id="rId17"/>
    <p:sldId id="426" r:id="rId18"/>
    <p:sldId id="427" r:id="rId19"/>
    <p:sldId id="428" r:id="rId20"/>
    <p:sldId id="429" r:id="rId21"/>
    <p:sldId id="430" r:id="rId22"/>
    <p:sldId id="431" r:id="rId23"/>
    <p:sldId id="432" r:id="rId24"/>
    <p:sldId id="435" r:id="rId25"/>
    <p:sldId id="436" r:id="rId26"/>
    <p:sldId id="437" r:id="rId27"/>
    <p:sldId id="454" r:id="rId28"/>
    <p:sldId id="438" r:id="rId29"/>
    <p:sldId id="439" r:id="rId30"/>
    <p:sldId id="440" r:id="rId31"/>
    <p:sldId id="441" r:id="rId32"/>
    <p:sldId id="456" r:id="rId33"/>
    <p:sldId id="457" r:id="rId34"/>
    <p:sldId id="458" r:id="rId35"/>
    <p:sldId id="459" r:id="rId36"/>
    <p:sldId id="460" r:id="rId37"/>
    <p:sldId id="442" r:id="rId38"/>
    <p:sldId id="443" r:id="rId39"/>
    <p:sldId id="444" r:id="rId40"/>
    <p:sldId id="445" r:id="rId41"/>
    <p:sldId id="446" r:id="rId42"/>
    <p:sldId id="447" r:id="rId43"/>
    <p:sldId id="448" r:id="rId44"/>
    <p:sldId id="449" r:id="rId4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15" autoAdjust="0"/>
    <p:restoredTop sz="86441" autoAdjust="0"/>
  </p:normalViewPr>
  <p:slideViewPr>
    <p:cSldViewPr>
      <p:cViewPr>
        <p:scale>
          <a:sx n="80" d="100"/>
          <a:sy n="80" d="100"/>
        </p:scale>
        <p:origin x="-612" y="792"/>
      </p:cViewPr>
      <p:guideLst>
        <p:guide orient="horz" pos="2160"/>
        <p:guide pos="2880"/>
      </p:guideLst>
    </p:cSldViewPr>
  </p:slideViewPr>
  <p:outlineViewPr>
    <p:cViewPr>
      <p:scale>
        <a:sx n="33" d="100"/>
        <a:sy n="33" d="100"/>
      </p:scale>
      <p:origin x="54" y="2203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presProps" Target="presProps.xml"/><Relationship Id="rId8" Type="http://schemas.openxmlformats.org/officeDocument/2006/relationships/slide" Target="slides/slide2.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0AEA381-B67E-48B9-92A7-E5B78AC53192}"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0F92012-2569-41D4-8A2B-037F197B5FE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0F92012-2569-41D4-8A2B-037F197B5FE9}"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E48F78F-E532-470E-95A9-B4A3B64232A5}" type="slidenum">
              <a:rPr lang="en-GB" smtClean="0"/>
              <a:pPr>
                <a:defRPr/>
              </a:pPr>
              <a:t>10</a:t>
            </a:fld>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5060" name="Slide Number Placeholder 3"/>
          <p:cNvSpPr>
            <a:spLocks noGrp="1"/>
          </p:cNvSpPr>
          <p:nvPr>
            <p:ph type="sldNum" sz="quarter" idx="5"/>
          </p:nvPr>
        </p:nvSpPr>
        <p:spPr/>
        <p:txBody>
          <a:bodyPr/>
          <a:lstStyle/>
          <a:p>
            <a:pPr>
              <a:defRPr/>
            </a:pPr>
            <a:fld id="{89A0C0E5-C733-4E02-BC81-DB7868D09553}" type="slidenum">
              <a:rPr lang="en-US" smtClean="0"/>
              <a:pPr>
                <a:defRPr/>
              </a:pPr>
              <a:t>11</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7155FB00-84DF-4ACC-9C99-408781C426FD}" type="slidenum">
              <a:rPr lang="en-US" smtClean="0"/>
              <a:pPr>
                <a:defRPr/>
              </a:pPr>
              <a:t>12</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2D8F056-670E-407E-B074-FB225815DB45}" type="slidenum">
              <a:rPr lang="en-GB" smtClean="0"/>
              <a:pPr>
                <a:defRPr/>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2EA9767-786E-40FD-8F78-FF54E4D5BD11}" type="slidenum">
              <a:rPr lang="en-GB" smtClean="0"/>
              <a:pPr>
                <a:defRPr/>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A44D799-AE19-4CAD-90F1-9E92EE223112}" type="slidenum">
              <a:rPr lang="en-GB" smtClean="0"/>
              <a:pPr>
                <a:defRPr/>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5867CAD-E2C4-4245-B99E-8A20471D352C}" type="slidenum">
              <a:rPr lang="en-GB" smtClean="0"/>
              <a:pPr>
                <a:defRPr/>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0CB4131-19EA-4FB2-9644-3A1A202869F0}" type="slidenum">
              <a:rPr lang="en-GB" smtClean="0"/>
              <a:pPr>
                <a:defRPr/>
              </a:pPr>
              <a:t>17</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3B413CD-848D-4AFA-81B3-DC0EA8E09B0F}" type="slidenum">
              <a:rPr lang="en-GB" smtClean="0"/>
              <a:pPr>
                <a:defRPr/>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9E4C019-776E-483D-93B5-90298F18BEA8}" type="slidenum">
              <a:rPr lang="en-GB" smtClean="0"/>
              <a:pPr>
                <a:defRPr/>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1988" name="Slide Number Placeholder 3"/>
          <p:cNvSpPr>
            <a:spLocks noGrp="1"/>
          </p:cNvSpPr>
          <p:nvPr>
            <p:ph type="sldNum" sz="quarter" idx="5"/>
          </p:nvPr>
        </p:nvSpPr>
        <p:spPr/>
        <p:txBody>
          <a:bodyPr/>
          <a:lstStyle/>
          <a:p>
            <a:pPr>
              <a:defRPr/>
            </a:pPr>
            <a:fld id="{4DF891CE-C6FF-4BEF-BA10-911E1E621B7C}" type="slidenum">
              <a:rPr lang="en-US" smtClean="0"/>
              <a:pPr>
                <a:defRPr/>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A9493D5-4259-4A8F-A531-41B333B23F8B}" type="slidenum">
              <a:rPr lang="en-GB" smtClean="0"/>
              <a:pPr>
                <a:defRPr/>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F6427E-4EEF-4C51-8835-DF09F5305812}" type="slidenum">
              <a:rPr lang="en-GB" smtClean="0"/>
              <a:pPr>
                <a:defRPr/>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0F92012-2569-41D4-8A2B-037F197B5FE9}"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2228" name="Slide Number Placeholder 3"/>
          <p:cNvSpPr>
            <a:spLocks noGrp="1"/>
          </p:cNvSpPr>
          <p:nvPr>
            <p:ph type="sldNum" sz="quarter" idx="5"/>
          </p:nvPr>
        </p:nvSpPr>
        <p:spPr/>
        <p:txBody>
          <a:bodyPr/>
          <a:lstStyle/>
          <a:p>
            <a:pPr>
              <a:defRPr/>
            </a:pPr>
            <a:fld id="{064AD013-1269-4DAB-B160-107F0D9F7F21}" type="slidenum">
              <a:rPr lang="en-US" smtClean="0"/>
              <a:pPr>
                <a:defRPr/>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3252" name="Slide Number Placeholder 3"/>
          <p:cNvSpPr>
            <a:spLocks noGrp="1"/>
          </p:cNvSpPr>
          <p:nvPr>
            <p:ph type="sldNum" sz="quarter" idx="5"/>
          </p:nvPr>
        </p:nvSpPr>
        <p:spPr/>
        <p:txBody>
          <a:bodyPr/>
          <a:lstStyle/>
          <a:p>
            <a:pPr>
              <a:defRPr/>
            </a:pPr>
            <a:fld id="{EDCD8BC8-1325-4F9E-8625-5534B04C89AC}" type="slidenum">
              <a:rPr lang="en-US" smtClean="0"/>
              <a:pPr>
                <a:defRPr/>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F2F0297-631C-47EC-8D94-7499E632D7D4}" type="slidenum">
              <a:rPr lang="en-GB" smtClean="0"/>
              <a:pPr>
                <a:defRPr/>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5300" name="Slide Number Placeholder 3"/>
          <p:cNvSpPr>
            <a:spLocks noGrp="1"/>
          </p:cNvSpPr>
          <p:nvPr>
            <p:ph type="sldNum" sz="quarter" idx="5"/>
          </p:nvPr>
        </p:nvSpPr>
        <p:spPr/>
        <p:txBody>
          <a:bodyPr/>
          <a:lstStyle/>
          <a:p>
            <a:pPr>
              <a:defRPr/>
            </a:pPr>
            <a:fld id="{1116F7DF-97C1-4EEB-9CD4-254B61A91E5F}" type="slidenum">
              <a:rPr lang="en-GB" smtClean="0"/>
              <a:pPr>
                <a:defRPr/>
              </a:pPr>
              <a:t>26</a:t>
            </a:fld>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0F92012-2569-41D4-8A2B-037F197B5FE9}"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0F92012-2569-41D4-8A2B-037F197B5FE9}"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0F92012-2569-41D4-8A2B-037F197B5FE9}"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45B909C-394F-4E74-936A-DFB6006C0982}" type="slidenum">
              <a:rPr lang="en-GB" smtClean="0"/>
              <a:pPr>
                <a:defRPr/>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0F92012-2569-41D4-8A2B-037F197B5FE9}"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0F92012-2569-41D4-8A2B-037F197B5FE9}"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B7582A3-6E0A-4342-BD40-5FE8FBDE43EE}" type="slidenum">
              <a:rPr lang="en-GB" smtClean="0"/>
              <a:pPr>
                <a:defRPr/>
              </a:pPr>
              <a:t>32</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CD79168-A7FC-4A11-AE71-63EE82F7BE42}" type="slidenum">
              <a:rPr lang="en-GB" smtClean="0"/>
              <a:pPr>
                <a:defRPr/>
              </a:pPr>
              <a:t>33</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925788D-526B-4A14-94F7-9030F48D4F1B}" type="slidenum">
              <a:rPr lang="en-GB" smtClean="0"/>
              <a:pPr>
                <a:defRPr/>
              </a:pPr>
              <a:t>34</a:t>
            </a:fld>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0D248EFA-A9D9-4C95-9996-5DD477919E0F}" type="slidenum">
              <a:rPr lang="en-US" smtClean="0"/>
              <a:pPr>
                <a:defRPr/>
              </a:pPr>
              <a:t>35</a:t>
            </a:fld>
            <a:endParaRPr lang="en-US" smtClean="0"/>
          </a:p>
        </p:txBody>
      </p:sp>
      <p:sp>
        <p:nvSpPr>
          <p:cNvPr id="696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96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173748C-40CB-4761-82B7-4E9474FFFABC}" type="slidenum">
              <a:rPr lang="en-GB" smtClean="0"/>
              <a:pPr>
                <a:defRPr/>
              </a:pPr>
              <a:t>36</a:t>
            </a:fld>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47B2374-34DA-4037-9FCB-14BCE1BA4075}" type="slidenum">
              <a:rPr lang="en-GB" smtClean="0"/>
              <a:pPr>
                <a:defRPr/>
              </a:pPr>
              <a:t>37</a:t>
            </a:fld>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16DA699-9724-44BB-AEE1-463919127563}" type="slidenum">
              <a:rPr lang="en-GB" smtClean="0"/>
              <a:pPr>
                <a:defRPr/>
              </a:pPr>
              <a:t>38</a:t>
            </a:fld>
            <a:endParaRPr lang="en-GB"/>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22975B3-501F-4792-99ED-1E5EF8E26DD9}" type="slidenum">
              <a:rPr lang="en-GB" smtClean="0"/>
              <a:pPr>
                <a:defRPr/>
              </a:pPr>
              <a:t>39</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0F92012-2569-41D4-8A2B-037F197B5FE9}"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99CF233-1481-4BAE-9617-67FC54E8A675}"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A4ADC88-4862-482F-A62A-DD49E599B2D7}"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76A0502-D35B-4D6D-8A38-0E679A1FBB59}" type="slidenum">
              <a:rPr lang="en-GB" smtClean="0"/>
              <a:pPr>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fld id="{9D08B2B7-76B6-402C-91E3-BB52B8783843}" type="datetime1">
              <a:rPr lang="en-GB"/>
              <a:pPr>
                <a:defRPr/>
              </a:pPr>
              <a:t>13/09/2012</a:t>
            </a:fld>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5DC34EB0-6172-48AF-87DD-C1857AD974C9}"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EE7B676-6226-428B-811F-ADB414471E6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1316798-6943-4AD1-A192-ACB6BE032EF0}"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84B8822-C102-4604-AF14-15976C76F9AA}"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1FD93F11-77B0-4156-88D2-8A9A3017D2AB}"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725C9F37-8F5E-46E0-963A-023CC219FF05}"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ACB33E0C-278F-4C10-9AEC-01B3B162EAC9}"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A88322DC-F2C4-4B5B-AAE4-A3A24D27A682}"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363CCB2C-ACEB-48CB-8DC1-389A40E0340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39F55E8-306C-4272-A15D-C4CE94888B8F}"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8AEAFAFC-6EB4-4D15-8D10-9149DBD2A9A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ABBFD20A-6F85-45F4-BB2F-CDABE19907B5}" type="slidenum">
              <a:rPr lang="en-GB" altLang="en-US"/>
              <a:pPr>
                <a:defRPr/>
              </a:pPr>
              <a:t>‹#›</a:t>
            </a:fld>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grpSp>
    </p:spTree>
  </p:cSld>
  <p:clrMap bg1="lt1" tx1="dk1" bg2="lt2" tx2="dk2" accent1="accent1" accent2="accent2" accent3="accent3" accent4="accent4" accent5="accent5" accent6="accent6" hlink="hlink" folHlink="folHlink"/>
  <p:sldLayoutIdLst>
    <p:sldLayoutId id="2147483748"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grpSp>
    </p:spTree>
  </p:cSld>
  <p:clrMap bg1="lt1" tx1="dk1" bg2="lt2" tx2="dk2" accent1="accent1" accent2="accent2" accent3="accent3" accent4="accent4" accent5="accent5" accent6="accent6" hlink="hlink" folHlink="folHlink"/>
  <p:sldLayoutIdLst>
    <p:sldLayoutId id="2147483750"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grpSp>
    </p:spTree>
  </p:cSld>
  <p:clrMap bg1="lt1" tx1="dk1" bg2="lt2" tx2="dk2" accent1="accent1" accent2="accent2" accent3="accent3" accent4="accent4" accent5="accent5" accent6="accent6" hlink="hlink" folHlink="folHlink"/>
  <p:sldLayoutIdLst>
    <p:sldLayoutId id="2147483752"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grpSp>
    </p:spTree>
  </p:cSld>
  <p:clrMap bg1="lt1" tx1="dk1" bg2="lt2" tx2="dk2" accent1="accent1" accent2="accent2" accent3="accent3" accent4="accent4" accent5="accent5" accent6="accent6" hlink="hlink" folHlink="folHlink"/>
  <p:sldLayoutIdLst>
    <p:sldLayoutId id="2147483754"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cs typeface="Arial" charset="0"/>
              </a:endParaRPr>
            </a:p>
          </p:txBody>
        </p:sp>
      </p:grpSp>
    </p:spTree>
  </p:cSld>
  <p:clrMap bg1="lt1" tx1="dk1" bg2="lt2" tx2="dk2" accent1="accent1" accent2="accent2" accent3="accent3" accent4="accent4" accent5="accent5" accent6="accent6" hlink="hlink" folHlink="folHlink"/>
  <p:sldLayoutIdLst>
    <p:sldLayoutId id="2147483756" r:id="rId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28596" y="260350"/>
            <a:ext cx="6786610" cy="2811463"/>
          </a:xfrm>
          <a:noFill/>
        </p:spPr>
        <p:txBody>
          <a:bodyPr anchor="ctr"/>
          <a:lstStyle/>
          <a:p>
            <a:pPr algn="l"/>
            <a:r>
              <a:rPr lang="en-GB" sz="3600" dirty="0" smtClean="0"/>
              <a:t>Enhancing the student experience: working to improve student satisfaction </a:t>
            </a:r>
            <a:br>
              <a:rPr lang="en-GB" sz="3600" dirty="0" smtClean="0"/>
            </a:br>
            <a:r>
              <a:rPr lang="en-GB" sz="3600" dirty="0" smtClean="0"/>
              <a:t>(and NSS scores!)</a:t>
            </a:r>
            <a:endParaRPr lang="en-GB" sz="1800" b="0" dirty="0" smtClean="0"/>
          </a:p>
        </p:txBody>
      </p:sp>
      <p:sp>
        <p:nvSpPr>
          <p:cNvPr id="3075" name="Rectangle 3"/>
          <p:cNvSpPr>
            <a:spLocks noGrp="1" noChangeArrowheads="1"/>
          </p:cNvSpPr>
          <p:nvPr>
            <p:ph type="subTitle" idx="1"/>
          </p:nvPr>
        </p:nvSpPr>
        <p:spPr>
          <a:xfrm>
            <a:off x="571500" y="3071813"/>
            <a:ext cx="6503988" cy="3006725"/>
          </a:xfrm>
        </p:spPr>
        <p:txBody>
          <a:bodyPr/>
          <a:lstStyle/>
          <a:p>
            <a:pPr algn="l"/>
            <a:r>
              <a:rPr lang="en-GB" sz="2800" dirty="0" smtClean="0">
                <a:solidFill>
                  <a:srgbClr val="002060"/>
                </a:solidFill>
              </a:rPr>
              <a:t>University of Brighton </a:t>
            </a:r>
          </a:p>
          <a:p>
            <a:pPr algn="l"/>
            <a:r>
              <a:rPr lang="en-GB" sz="2800" smtClean="0">
                <a:solidFill>
                  <a:srgbClr val="002060"/>
                </a:solidFill>
              </a:rPr>
              <a:t>14</a:t>
            </a:r>
            <a:r>
              <a:rPr lang="en-GB" sz="2800" baseline="30000" smtClean="0">
                <a:solidFill>
                  <a:srgbClr val="002060"/>
                </a:solidFill>
              </a:rPr>
              <a:t>th</a:t>
            </a:r>
            <a:r>
              <a:rPr lang="en-GB" sz="2800" smtClean="0">
                <a:solidFill>
                  <a:srgbClr val="002060"/>
                </a:solidFill>
              </a:rPr>
              <a:t> September </a:t>
            </a:r>
            <a:r>
              <a:rPr lang="en-GB" sz="2800" dirty="0" smtClean="0">
                <a:solidFill>
                  <a:srgbClr val="002060"/>
                </a:solidFill>
              </a:rPr>
              <a:t>2012</a:t>
            </a:r>
            <a:endParaRPr lang="en-GB" sz="2400" dirty="0" smtClean="0"/>
          </a:p>
          <a:p>
            <a:pPr algn="l" eaLnBrk="1" hangingPunct="1">
              <a:defRPr/>
            </a:pPr>
            <a:r>
              <a:rPr lang="en-GB" sz="2400" dirty="0" smtClean="0">
                <a:solidFill>
                  <a:srgbClr val="002060"/>
                </a:solidFill>
              </a:rPr>
              <a:t>Sally Brown</a:t>
            </a:r>
          </a:p>
          <a:p>
            <a:pPr algn="l" eaLnBrk="1" hangingPunct="1">
              <a:defRPr/>
            </a:pPr>
            <a:r>
              <a:rPr lang="en-GB" sz="1400" dirty="0" smtClean="0"/>
              <a:t>Emerita Professor, Leeds Metropolitan University,</a:t>
            </a:r>
          </a:p>
          <a:p>
            <a:pPr algn="l" eaLnBrk="1" hangingPunct="1">
              <a:defRPr/>
            </a:pPr>
            <a:r>
              <a:rPr lang="en-GB" sz="1400" dirty="0" smtClean="0"/>
              <a:t>Adjunct Professor, University of the Sunshine Coast, University of Central Queensland and James Cook University Queensland</a:t>
            </a:r>
          </a:p>
          <a:p>
            <a:pPr algn="l" eaLnBrk="1" hangingPunct="1">
              <a:defRPr/>
            </a:pPr>
            <a:r>
              <a:rPr lang="en-GB" sz="1400" dirty="0" smtClean="0"/>
              <a:t>Visiting Professor University of Plymouth &amp; Liverpool John Moores University</a:t>
            </a:r>
            <a:endParaRPr lang="en-GB" sz="1400" dirty="0" smtClean="0">
              <a:solidFill>
                <a:srgbClr val="002060"/>
              </a:solidFill>
            </a:endParaRPr>
          </a:p>
          <a:p>
            <a:pPr algn="l"/>
            <a:endParaRPr lang="en-GB" sz="1400" dirty="0" smtClean="0">
              <a:solidFill>
                <a:srgbClr val="002060"/>
              </a:solidFill>
            </a:endParaRPr>
          </a:p>
          <a:p>
            <a:pPr algn="l"/>
            <a:endParaRPr lang="en-GB" sz="1400" dirty="0" smtClean="0">
              <a:solidFill>
                <a:srgbClr val="002060"/>
              </a:solidFill>
            </a:endParaRP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8"/>
            <a:ext cx="8001000" cy="1074737"/>
          </a:xfrm>
        </p:spPr>
        <p:txBody>
          <a:bodyPr/>
          <a:lstStyle/>
          <a:p>
            <a:r>
              <a:rPr lang="en-GB" sz="3200" dirty="0" smtClean="0"/>
              <a:t>Engagement of international students: some important considerations</a:t>
            </a:r>
          </a:p>
        </p:txBody>
      </p:sp>
      <p:sp>
        <p:nvSpPr>
          <p:cNvPr id="11267" name="Content Placeholder 2"/>
          <p:cNvSpPr>
            <a:spLocks noGrp="1"/>
          </p:cNvSpPr>
          <p:nvPr>
            <p:ph idx="1"/>
          </p:nvPr>
        </p:nvSpPr>
        <p:spPr>
          <a:xfrm>
            <a:off x="285720" y="1295400"/>
            <a:ext cx="8643998" cy="5029200"/>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400" dirty="0" smtClean="0"/>
              <a:t>Is recruitment undertaken to ensure students have the potential to succeed?</a:t>
            </a:r>
          </a:p>
          <a:p>
            <a:pPr>
              <a:lnSpc>
                <a:spcPct val="100000"/>
              </a:lnSpc>
            </a:pPr>
            <a:r>
              <a:rPr lang="en-GB" sz="2400" dirty="0" smtClean="0"/>
              <a:t>Is induction framed appropriately to welcome international students?</a:t>
            </a:r>
          </a:p>
          <a:p>
            <a:pPr>
              <a:lnSpc>
                <a:spcPct val="100000"/>
              </a:lnSpc>
            </a:pPr>
            <a:r>
              <a:rPr lang="en-GB" sz="2400" dirty="0" smtClean="0"/>
              <a:t>Are steps taken proactively to ensure international students have a good chance of integrating with their study cohorts?</a:t>
            </a:r>
          </a:p>
          <a:p>
            <a:pPr>
              <a:lnSpc>
                <a:spcPct val="100000"/>
              </a:lnSpc>
            </a:pPr>
            <a:r>
              <a:rPr lang="en-GB" sz="2400" dirty="0" smtClean="0"/>
              <a:t>Are we training our staff to be aware of diverse international approaches to HE learning and teaching, or are we just expecting students to get on with our systems?</a:t>
            </a:r>
          </a:p>
          <a:p>
            <a:pPr>
              <a:lnSpc>
                <a:spcPct val="100000"/>
              </a:lnSpc>
            </a:pPr>
            <a:r>
              <a:rPr lang="en-GB" sz="2400" dirty="0" smtClean="0"/>
              <a:t>Is the right kind of support offered (language, crisis support, befriending etc.?)</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49238"/>
            <a:ext cx="7543800" cy="893762"/>
          </a:xfrm>
        </p:spPr>
        <p:txBody>
          <a:bodyPr/>
          <a:lstStyle/>
          <a:p>
            <a:pPr eaLnBrk="1" hangingPunct="1"/>
            <a:r>
              <a:rPr lang="en-GB" sz="3200" dirty="0" smtClean="0"/>
              <a:t>Consistency and coherence: mapping the student experience </a:t>
            </a:r>
          </a:p>
        </p:txBody>
      </p:sp>
      <p:sp>
        <p:nvSpPr>
          <p:cNvPr id="12291" name="Content Placeholder 2"/>
          <p:cNvSpPr>
            <a:spLocks noGrp="1"/>
          </p:cNvSpPr>
          <p:nvPr>
            <p:ph idx="1"/>
          </p:nvPr>
        </p:nvSpPr>
        <p:spPr>
          <a:xfrm>
            <a:off x="468313" y="1125538"/>
            <a:ext cx="8229600" cy="5203825"/>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Will students feel from the outset that they are on the programme they signed up to?</a:t>
            </a:r>
          </a:p>
          <a:p>
            <a:pPr>
              <a:lnSpc>
                <a:spcPct val="100000"/>
              </a:lnSpc>
            </a:pPr>
            <a:r>
              <a:rPr lang="en-GB" sz="2600" dirty="0" smtClean="0"/>
              <a:t>Do students feel that they are immersed in the subject they have signed up to study from the outset?</a:t>
            </a:r>
          </a:p>
          <a:p>
            <a:pPr>
              <a:lnSpc>
                <a:spcPct val="100000"/>
              </a:lnSpc>
            </a:pPr>
            <a:r>
              <a:rPr lang="en-GB" sz="2600" dirty="0" smtClean="0"/>
              <a:t>Is induction a valuable and productive introduction to the course (or just the distribution of endless information)?</a:t>
            </a:r>
          </a:p>
          <a:p>
            <a:pPr>
              <a:lnSpc>
                <a:spcPct val="100000"/>
              </a:lnSpc>
            </a:pPr>
            <a:r>
              <a:rPr lang="en-GB" sz="2600" dirty="0" smtClean="0"/>
              <a:t>Do students have a positive and balanced experience across the programme?</a:t>
            </a:r>
          </a:p>
          <a:p>
            <a:pPr>
              <a:lnSpc>
                <a:spcPct val="100000"/>
              </a:lnSpc>
            </a:pPr>
            <a:r>
              <a:rPr lang="en-GB" sz="2600" dirty="0" smtClean="0"/>
              <a:t>Are there points in the academic year when there doesn’t seem to be much going on?</a:t>
            </a:r>
          </a:p>
          <a:p>
            <a:pPr>
              <a:lnSpc>
                <a:spcPct val="100000"/>
              </a:lnSpc>
            </a:pPr>
            <a:endParaRPr lang="en-US" sz="26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sz="3200" dirty="0" smtClean="0"/>
              <a:t>Teaching for learning</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Is there a coherent model of progression across programmes? </a:t>
            </a:r>
          </a:p>
          <a:p>
            <a:pPr>
              <a:lnSpc>
                <a:spcPct val="100000"/>
              </a:lnSpc>
            </a:pPr>
            <a:r>
              <a:rPr lang="en-GB" sz="2600" dirty="0" smtClean="0"/>
              <a:t>Are there clearly way-marked sources of student support throughout their studies?</a:t>
            </a:r>
          </a:p>
          <a:p>
            <a:pPr>
              <a:lnSpc>
                <a:spcPct val="100000"/>
              </a:lnSpc>
            </a:pPr>
            <a:r>
              <a:rPr lang="en-GB" sz="2600" dirty="0" smtClean="0"/>
              <a:t>Are students using critical thinking and high levels of analytical thought?</a:t>
            </a:r>
          </a:p>
          <a:p>
            <a:pPr>
              <a:lnSpc>
                <a:spcPct val="100000"/>
              </a:lnSpc>
            </a:pPr>
            <a:r>
              <a:rPr lang="en-GB" sz="2600" dirty="0" smtClean="0"/>
              <a:t>Are students working autonomously?</a:t>
            </a:r>
          </a:p>
          <a:p>
            <a:pPr>
              <a:lnSpc>
                <a:spcPct val="100000"/>
              </a:lnSpc>
            </a:pPr>
            <a:r>
              <a:rPr lang="en-GB" sz="2600" dirty="0" smtClean="0"/>
              <a:t>Do students have opportunities of working together?</a:t>
            </a:r>
          </a:p>
          <a:p>
            <a:pPr>
              <a:lnSpc>
                <a:spcPct val="100000"/>
              </a:lnSpc>
            </a:pPr>
            <a:endParaRPr lang="en-US" sz="2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z="3200" dirty="0" smtClean="0"/>
              <a:t>What does high quality teaching look like? Our views:</a:t>
            </a:r>
          </a:p>
        </p:txBody>
      </p:sp>
      <p:sp>
        <p:nvSpPr>
          <p:cNvPr id="14339" name="Content Placeholder 2"/>
          <p:cNvSpPr>
            <a:spLocks noGrp="1"/>
          </p:cNvSpPr>
          <p:nvPr>
            <p:ph idx="1"/>
          </p:nvPr>
        </p:nvSpPr>
        <p:spPr>
          <a:xfrm>
            <a:off x="228600" y="1219200"/>
            <a:ext cx="8763000" cy="498316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Students graduate with good degrees;</a:t>
            </a:r>
          </a:p>
          <a:p>
            <a:pPr>
              <a:lnSpc>
                <a:spcPct val="100000"/>
              </a:lnSpc>
            </a:pPr>
            <a:r>
              <a:rPr lang="en-GB" sz="2600" dirty="0" smtClean="0"/>
              <a:t>Relatively few students drop out;</a:t>
            </a:r>
          </a:p>
          <a:p>
            <a:pPr>
              <a:lnSpc>
                <a:spcPct val="100000"/>
              </a:lnSpc>
            </a:pPr>
            <a:r>
              <a:rPr lang="en-GB" sz="2600" dirty="0" smtClean="0"/>
              <a:t>Student evaluations of teaching are good;</a:t>
            </a:r>
          </a:p>
          <a:p>
            <a:pPr>
              <a:lnSpc>
                <a:spcPct val="100000"/>
              </a:lnSpc>
            </a:pPr>
            <a:r>
              <a:rPr lang="en-GB" sz="2600" dirty="0" smtClean="0"/>
              <a:t>External </a:t>
            </a:r>
            <a:r>
              <a:rPr lang="en-GB" sz="2600" dirty="0" err="1" smtClean="0"/>
              <a:t>scrutineers</a:t>
            </a:r>
            <a:r>
              <a:rPr lang="en-GB" sz="2600" dirty="0" smtClean="0"/>
              <a:t>, including Professional and Subject Bodies, are comfortable with the standard of work achieved by students;</a:t>
            </a:r>
          </a:p>
          <a:p>
            <a:pPr>
              <a:lnSpc>
                <a:spcPct val="100000"/>
              </a:lnSpc>
            </a:pPr>
            <a:r>
              <a:rPr lang="en-GB" sz="2600" dirty="0" smtClean="0"/>
              <a:t>Students are employable at the end of the learning process, and fit-to-practise where appropriate;</a:t>
            </a:r>
          </a:p>
          <a:p>
            <a:pPr>
              <a:lnSpc>
                <a:spcPct val="100000"/>
              </a:lnSpc>
            </a:pPr>
            <a:r>
              <a:rPr lang="en-GB" sz="2600" dirty="0" smtClean="0"/>
              <a:t>Teachers find the workload manageable, and gain satisfaction from their work.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200" dirty="0" smtClean="0"/>
              <a:t>What does high quality learning look like? My views:</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Students are able to progress from high levels of support to high levels of independence in their approaches to learning;</a:t>
            </a:r>
          </a:p>
          <a:p>
            <a:pPr>
              <a:lnSpc>
                <a:spcPct val="100000"/>
              </a:lnSpc>
            </a:pPr>
            <a:r>
              <a:rPr lang="en-GB" sz="2600" dirty="0" smtClean="0"/>
              <a:t>Students develop a good tool kit of appropriate skills for learning, including information literacy;</a:t>
            </a:r>
          </a:p>
          <a:p>
            <a:pPr>
              <a:lnSpc>
                <a:spcPct val="100000"/>
              </a:lnSpc>
            </a:pPr>
            <a:r>
              <a:rPr lang="en-GB" sz="2600" dirty="0" smtClean="0"/>
              <a:t>Students learn flexibly, have high levels of self-efficacy and confidence;</a:t>
            </a:r>
          </a:p>
          <a:p>
            <a:pPr>
              <a:lnSpc>
                <a:spcPct val="100000"/>
              </a:lnSpc>
            </a:pPr>
            <a:r>
              <a:rPr lang="en-GB" sz="2600" dirty="0" smtClean="0"/>
              <a:t>Teachers and students engage in meaningful learning dialogues.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3200" dirty="0" smtClean="0"/>
              <a:t>Supporting students inclusively: we need to:</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Adopt a holistic approach to the development of skills, particularly information literacy, so that this is fully integrated into the learning programme;</a:t>
            </a:r>
            <a:r>
              <a:rPr lang="en-US" sz="2600" dirty="0" smtClean="0"/>
              <a:t> </a:t>
            </a:r>
          </a:p>
          <a:p>
            <a:pPr>
              <a:lnSpc>
                <a:spcPct val="100000"/>
              </a:lnSpc>
            </a:pPr>
            <a:r>
              <a:rPr lang="en-US" sz="2600" dirty="0" smtClean="0"/>
              <a:t>Enable students to become self-aware and reflexive learners who become robust in the face of problems;</a:t>
            </a:r>
          </a:p>
          <a:p>
            <a:pPr>
              <a:lnSpc>
                <a:spcPct val="100000"/>
              </a:lnSpc>
            </a:pPr>
            <a:r>
              <a:rPr lang="en-US" sz="2600" dirty="0" smtClean="0"/>
              <a:t>Help students build resilience through ‘a diet of early successes’ and positive reinforcement.</a:t>
            </a:r>
            <a:endParaRPr lang="en-GB" sz="2600" dirty="0" smtClean="0"/>
          </a:p>
          <a:p>
            <a:pPr>
              <a:lnSpc>
                <a:spcPct val="100000"/>
              </a:lnSpc>
            </a:pPr>
            <a:endParaRPr lang="en-GB" sz="2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Inclusivity: it’s helpful to ask from the outset:</a:t>
            </a:r>
          </a:p>
        </p:txBody>
      </p:sp>
      <p:sp>
        <p:nvSpPr>
          <p:cNvPr id="17411" name="Content Placeholder 2"/>
          <p:cNvSpPr>
            <a:spLocks noGrp="1"/>
          </p:cNvSpPr>
          <p:nvPr>
            <p:ph idx="1"/>
          </p:nvPr>
        </p:nvSpPr>
        <p:spPr>
          <a:xfrm>
            <a:off x="468313" y="1295400"/>
            <a:ext cx="8229600" cy="490696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Is the content of learning materials excessively or exclusively focussed on materials from a single context?</a:t>
            </a:r>
          </a:p>
          <a:p>
            <a:pPr>
              <a:lnSpc>
                <a:spcPct val="100000"/>
              </a:lnSpc>
            </a:pPr>
            <a:r>
              <a:rPr lang="en-GB" sz="2600" dirty="0" smtClean="0"/>
              <a:t>Can students recognise their own experiences in at least some of the examples used? </a:t>
            </a:r>
          </a:p>
          <a:p>
            <a:pPr>
              <a:lnSpc>
                <a:spcPct val="100000"/>
              </a:lnSpc>
            </a:pPr>
            <a:r>
              <a:rPr lang="en-GB" sz="2600" dirty="0" smtClean="0"/>
              <a:t> Are students with disabilities enabled to participate fully in group tasks and assignments?</a:t>
            </a:r>
          </a:p>
          <a:p>
            <a:pPr>
              <a:lnSpc>
                <a:spcPct val="100000"/>
              </a:lnSpc>
            </a:pPr>
            <a:r>
              <a:rPr lang="en-GB" sz="2600" dirty="0" smtClean="0"/>
              <a:t>Are </a:t>
            </a:r>
            <a:r>
              <a:rPr lang="en-GB" sz="2600" i="1" dirty="0" smtClean="0"/>
              <a:t>reasonable adjustments </a:t>
            </a:r>
            <a:r>
              <a:rPr lang="en-GB" sz="2600" dirty="0" smtClean="0"/>
              <a:t>for students with disabilities identified from the outset?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p:txBody>
          <a:bodyPr/>
          <a:lstStyle/>
          <a:p>
            <a:pPr eaLnBrk="1" hangingPunct="1"/>
            <a:r>
              <a:rPr lang="en-GB" sz="3200" dirty="0" smtClean="0"/>
              <a:t>Active learning: we can:</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Explore how we can best use the early stages of a programme to induct students into good study patterns and practices to enhance learning and improve engagement early on (Yorke, 2009);</a:t>
            </a:r>
          </a:p>
          <a:p>
            <a:pPr>
              <a:lnSpc>
                <a:spcPct val="100000"/>
              </a:lnSpc>
            </a:pPr>
            <a:r>
              <a:rPr lang="en-GB" sz="2600" dirty="0" smtClean="0"/>
              <a:t>Reconsider the kinds so activities students engage with the maximum ‘learning by doing’;</a:t>
            </a:r>
          </a:p>
          <a:p>
            <a:pPr>
              <a:lnSpc>
                <a:spcPct val="100000"/>
              </a:lnSpc>
            </a:pPr>
            <a:r>
              <a:rPr lang="en-GB" sz="2600" dirty="0" smtClean="0"/>
              <a:t>Rethink the way in which we use all learning opportunities to include activity as well as delivery;</a:t>
            </a:r>
          </a:p>
          <a:p>
            <a:pPr>
              <a:lnSpc>
                <a:spcPct val="100000"/>
              </a:lnSpc>
            </a:pPr>
            <a:r>
              <a:rPr lang="en-GB" sz="2600" dirty="0" smtClean="0"/>
              <a:t>Consider how we can best make use of technologies to support learning and engagement. </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pPr eaLnBrk="1" hangingPunct="1"/>
            <a:r>
              <a:rPr lang="en-GB" sz="3200" dirty="0" smtClean="0"/>
              <a:t>What can we do in the first six weeks of the first semester of the first year?</a:t>
            </a:r>
          </a:p>
        </p:txBody>
      </p:sp>
      <p:sp>
        <p:nvSpPr>
          <p:cNvPr id="19459"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Enable students to feel part of a cohort rather than a number of a list;</a:t>
            </a:r>
          </a:p>
          <a:p>
            <a:pPr>
              <a:lnSpc>
                <a:spcPct val="100000"/>
              </a:lnSpc>
            </a:pPr>
            <a:r>
              <a:rPr lang="en-GB" sz="2600" dirty="0" smtClean="0"/>
              <a:t>Help students acclimatise to the new learning context in which they find themselves;</a:t>
            </a:r>
          </a:p>
          <a:p>
            <a:pPr>
              <a:lnSpc>
                <a:spcPct val="100000"/>
              </a:lnSpc>
            </a:pPr>
            <a:r>
              <a:rPr lang="en-GB" sz="2600" dirty="0" smtClean="0"/>
              <a:t>Familiarise them with the language and culture of the subject area they are studying (</a:t>
            </a:r>
            <a:r>
              <a:rPr lang="en-GB" sz="2600" dirty="0" err="1" smtClean="0"/>
              <a:t>Northedge</a:t>
            </a:r>
            <a:r>
              <a:rPr lang="en-GB" sz="2600" dirty="0" smtClean="0"/>
              <a:t>, 2003);</a:t>
            </a:r>
          </a:p>
          <a:p>
            <a:pPr>
              <a:lnSpc>
                <a:spcPct val="100000"/>
              </a:lnSpc>
            </a:pPr>
            <a:r>
              <a:rPr lang="en-GB" sz="2600" dirty="0" smtClean="0"/>
              <a:t>Foster the information literacy and other skills that students will need to succeed;</a:t>
            </a:r>
          </a:p>
          <a:p>
            <a:pPr>
              <a:lnSpc>
                <a:spcPct val="100000"/>
              </a:lnSpc>
            </a:pPr>
            <a:r>
              <a:rPr lang="en-GB" sz="2600" dirty="0" smtClean="0"/>
              <a:t>Guide them on where to go for specialist help as necessary.</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pPr eaLnBrk="1" hangingPunct="1"/>
            <a:r>
              <a:rPr lang="en-GB" sz="3200" dirty="0" smtClean="0"/>
              <a:t>We can help students understand what is required with reading</a:t>
            </a:r>
          </a:p>
        </p:txBody>
      </p:sp>
      <p:sp>
        <p:nvSpPr>
          <p:cNvPr id="22531"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Help them to understand that there are different kinds of approaches needed for reading depending on whether they are reading for pleasure, for information, for understanding or reading around a topic;</a:t>
            </a:r>
          </a:p>
          <a:p>
            <a:pPr>
              <a:lnSpc>
                <a:spcPct val="100000"/>
              </a:lnSpc>
            </a:pPr>
            <a:r>
              <a:rPr lang="en-GB" sz="2600" dirty="0" smtClean="0"/>
              <a:t>Help them to become active readers with a pen and Post-its in hand, rather than passive readers, fitting the task in alongside television and other noisy distractions;</a:t>
            </a:r>
          </a:p>
          <a:p>
            <a:pPr>
              <a:lnSpc>
                <a:spcPct val="100000"/>
              </a:lnSpc>
            </a:pPr>
            <a:r>
              <a:rPr lang="en-GB" sz="2600" dirty="0" smtClean="0"/>
              <a:t>Give them clear guidance in the early stages about how much they need to read and what kinds of materials they need to focus on.</a:t>
            </a:r>
          </a:p>
          <a:p>
            <a:pPr>
              <a:lnSpc>
                <a:spcPct val="100000"/>
              </a:lnSpc>
            </a:pPr>
            <a:endParaRPr lang="en-GB" sz="2600" dirty="0" smtClean="0"/>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49238"/>
            <a:ext cx="7543800" cy="876300"/>
          </a:xfrm>
        </p:spPr>
        <p:txBody>
          <a:bodyPr/>
          <a:lstStyle/>
          <a:p>
            <a:pPr eaLnBrk="1" hangingPunct="1"/>
            <a:r>
              <a:rPr lang="en-GB" sz="3200" dirty="0" smtClean="0"/>
              <a:t>The current context</a:t>
            </a:r>
          </a:p>
        </p:txBody>
      </p:sp>
      <p:sp>
        <p:nvSpPr>
          <p:cNvPr id="4099" name="Rectangle 3"/>
          <p:cNvSpPr>
            <a:spLocks noGrp="1" noChangeArrowheads="1"/>
          </p:cNvSpPr>
          <p:nvPr>
            <p:ph type="body" idx="1"/>
          </p:nvPr>
        </p:nvSpPr>
        <p:spPr>
          <a:xfrm>
            <a:off x="228600" y="1357313"/>
            <a:ext cx="8686800" cy="4972050"/>
          </a:xfrm>
        </p:spPr>
        <p:txBody>
          <a:bodyPr/>
          <a:lstStyle/>
          <a:p>
            <a:r>
              <a:rPr lang="en-GB" sz="2400" b="1" dirty="0" smtClean="0"/>
              <a:t>A changing HE context in a global economic downturn both for HEIs and our graduating students;</a:t>
            </a:r>
          </a:p>
          <a:p>
            <a:r>
              <a:rPr lang="en-GB" sz="2400" b="1" dirty="0" smtClean="0"/>
              <a:t>International issues including competition (e.g. many nations teaching programmes in English), global perspectives and trade agreements and UK Borders Agency issues;</a:t>
            </a:r>
          </a:p>
          <a:p>
            <a:r>
              <a:rPr lang="en-GB" sz="2400" b="1" dirty="0" smtClean="0"/>
              <a:t>Issues around how best to deliver the curriculum including using appropriate technologies;</a:t>
            </a:r>
          </a:p>
          <a:p>
            <a:r>
              <a:rPr lang="en-GB" sz="2400" dirty="0" smtClean="0"/>
              <a:t>Recognition that students nowadays can choose educational providers internationally, and that increasing numbers pick and mix to match their requirements regardless of physical location;</a:t>
            </a:r>
            <a:endParaRPr lang="en-GB" sz="2400" b="1" dirty="0" smtClean="0"/>
          </a:p>
          <a:p>
            <a:r>
              <a:rPr lang="en-GB" sz="2400" dirty="0" smtClean="0"/>
              <a:t>The challenge of how to met students high expectations of what they will receive in return for their fees. </a:t>
            </a:r>
          </a:p>
          <a:p>
            <a:endParaRPr lang="en-GB" sz="2400" b="1" dirty="0" smtClean="0"/>
          </a:p>
          <a:p>
            <a:endParaRPr lang="en-GB" sz="2400" b="1"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pPr eaLnBrk="1" hangingPunct="1"/>
            <a:r>
              <a:rPr lang="en-GB" sz="3200" dirty="0" smtClean="0"/>
              <a:t>We can help students write at the appropriate level: we can:</a:t>
            </a:r>
          </a:p>
        </p:txBody>
      </p:sp>
      <p:sp>
        <p:nvSpPr>
          <p:cNvPr id="2355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Devote energy to helping students understand what is required of them in terms of writing by showing them good examples;</a:t>
            </a:r>
          </a:p>
          <a:p>
            <a:pPr>
              <a:lnSpc>
                <a:spcPct val="100000"/>
              </a:lnSpc>
            </a:pPr>
            <a:r>
              <a:rPr lang="en-GB" sz="2600" dirty="0" smtClean="0"/>
              <a:t>Work with them to understand the various academic discourses that are employed within the subject/institution; </a:t>
            </a:r>
          </a:p>
          <a:p>
            <a:pPr>
              <a:lnSpc>
                <a:spcPct val="100000"/>
              </a:lnSpc>
            </a:pPr>
            <a:r>
              <a:rPr lang="en-GB" sz="2600"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a:lnSpc>
                <a:spcPct val="100000"/>
              </a:lnSpc>
            </a:pPr>
            <a:endParaRPr lang="en-GB" sz="2600" dirty="0" smtClean="0"/>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sz="3200" dirty="0" smtClean="0"/>
              <a:t>Using assessment for learning</a:t>
            </a:r>
          </a:p>
        </p:txBody>
      </p:sp>
      <p:sp>
        <p:nvSpPr>
          <p:cNvPr id="2457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US" sz="2600" dirty="0" smtClean="0"/>
              <a:t>Assessment that is meaningful to students can provide them with a framework for activity;</a:t>
            </a:r>
          </a:p>
          <a:p>
            <a:pPr>
              <a:lnSpc>
                <a:spcPct val="100000"/>
              </a:lnSpc>
            </a:pPr>
            <a:r>
              <a:rPr lang="en-US" sz="2600" dirty="0" smtClean="0"/>
              <a:t>“Students can escape bad teaching but they can’t escape bad assessment” (</a:t>
            </a:r>
            <a:r>
              <a:rPr lang="en-US" sz="2600" dirty="0" err="1" smtClean="0"/>
              <a:t>Boud</a:t>
            </a:r>
            <a:r>
              <a:rPr lang="en-US" sz="2600" dirty="0" smtClean="0"/>
              <a:t>);</a:t>
            </a:r>
          </a:p>
          <a:p>
            <a:pPr>
              <a:lnSpc>
                <a:spcPct val="100000"/>
              </a:lnSpc>
            </a:pPr>
            <a:r>
              <a:rPr lang="en-US" sz="2600" dirty="0" smtClean="0"/>
              <a:t>Where assessment is fully part of the learning process and integrated within it, the act of being assessed can help students make sense of their learning;</a:t>
            </a:r>
          </a:p>
          <a:p>
            <a:pPr>
              <a:lnSpc>
                <a:spcPct val="100000"/>
              </a:lnSpc>
            </a:pPr>
            <a:r>
              <a:rPr lang="en-GB" sz="2600" dirty="0" smtClean="0"/>
              <a:t>Assessment should be formative, informative, developmental and remediable.</a:t>
            </a:r>
          </a:p>
          <a:p>
            <a:pPr>
              <a:lnSpc>
                <a:spcPct val="100000"/>
              </a:lnSpc>
            </a:pPr>
            <a:endParaRPr lang="en-US"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 Five things HEIs can do to improve NSS scores on assessment and feedback</a:t>
            </a:r>
            <a:endParaRPr lang="en-GB" sz="28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14350" indent="-514350">
              <a:lnSpc>
                <a:spcPct val="100000"/>
              </a:lnSpc>
              <a:buSzPct val="100000"/>
              <a:buFont typeface="+mj-lt"/>
              <a:buAutoNum type="arabicPeriod"/>
            </a:pPr>
            <a:r>
              <a:rPr lang="en-GB" sz="2600" dirty="0" smtClean="0"/>
              <a:t>Clarify what students can expect in terms of feedback and stick to what you say;</a:t>
            </a:r>
          </a:p>
          <a:p>
            <a:pPr marL="514350" indent="-514350">
              <a:lnSpc>
                <a:spcPct val="100000"/>
              </a:lnSpc>
              <a:buSzPct val="100000"/>
              <a:buFont typeface="+mj-lt"/>
              <a:buAutoNum type="arabicPeriod"/>
            </a:pPr>
            <a:r>
              <a:rPr lang="en-GB" sz="2600" dirty="0" smtClean="0"/>
              <a:t>Speed up the turn around of assessed work so that students have time to learn from it before they complete the next assignment;</a:t>
            </a:r>
          </a:p>
          <a:p>
            <a:pPr marL="514350" indent="-514350">
              <a:lnSpc>
                <a:spcPct val="100000"/>
              </a:lnSpc>
              <a:buSzPct val="100000"/>
              <a:buFont typeface="+mj-lt"/>
              <a:buAutoNum type="arabicPeriod"/>
            </a:pPr>
            <a:r>
              <a:rPr lang="en-GB" sz="2600" dirty="0" smtClean="0"/>
              <a:t>Focus on developmental feedback which concentrates on helping students know what to do to improve;</a:t>
            </a:r>
          </a:p>
          <a:p>
            <a:pPr marL="514350" indent="-514350">
              <a:lnSpc>
                <a:spcPct val="100000"/>
              </a:lnSpc>
              <a:buSzPct val="100000"/>
              <a:buFont typeface="+mj-lt"/>
              <a:buAutoNum type="arabicPeriod"/>
            </a:pPr>
            <a:r>
              <a:rPr lang="en-GB" sz="2600" dirty="0" smtClean="0"/>
              <a:t>Ensure the language of feedback comments is understandable, helpful and appropriate;</a:t>
            </a:r>
          </a:p>
          <a:p>
            <a:pPr marL="514350" indent="-514350">
              <a:lnSpc>
                <a:spcPct val="100000"/>
              </a:lnSpc>
              <a:buSzPct val="100000"/>
              <a:buFont typeface="+mj-lt"/>
              <a:buAutoNum type="arabicPeriod"/>
            </a:pPr>
            <a:r>
              <a:rPr lang="en-GB" sz="2600" dirty="0" smtClean="0"/>
              <a:t>Find ways to ensure that students use the feedback they receive.</a:t>
            </a:r>
          </a:p>
          <a:p>
            <a:pPr marL="514350" indent="-514350">
              <a:lnSpc>
                <a:spcPct val="100000"/>
              </a:lnSpc>
              <a:buSzPct val="100000"/>
              <a:buFont typeface="+mj-lt"/>
              <a:buAutoNum type="arabicPeriod"/>
            </a:pPr>
            <a:endParaRPr lang="en-GB" sz="2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249238"/>
            <a:ext cx="8243888" cy="658812"/>
          </a:xfrm>
        </p:spPr>
        <p:txBody>
          <a:bodyPr/>
          <a:lstStyle/>
          <a:p>
            <a:pPr eaLnBrk="1" hangingPunct="1"/>
            <a:r>
              <a:rPr lang="en-GB" sz="3200" dirty="0" err="1" smtClean="0"/>
              <a:t>Boud</a:t>
            </a:r>
            <a:r>
              <a:rPr lang="en-GB" sz="3200" dirty="0" smtClean="0"/>
              <a:t>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152400" y="908050"/>
            <a:ext cx="8991600" cy="5421313"/>
          </a:xfrm>
        </p:spPr>
        <p:txBody>
          <a:bodyPr/>
          <a:lstStyle/>
          <a:p>
            <a:pPr marL="533400" indent="-533400" eaLnBrk="1" hangingPunct="1">
              <a:buFont typeface="Wingdings" pitchFamily="2" charset="2"/>
              <a:buNone/>
              <a:defRPr/>
            </a:pPr>
            <a:r>
              <a:rPr lang="en-GB" sz="2400" b="1" dirty="0" smtClean="0"/>
              <a:t>Assessment has most effect when...:</a:t>
            </a:r>
          </a:p>
          <a:p>
            <a:pPr marL="533400" indent="-533400" eaLnBrk="1" hangingPunct="1">
              <a:buSzPct val="100000"/>
              <a:buFont typeface="+mj-lt"/>
              <a:buAutoNum type="arabicPeriod"/>
              <a:defRPr/>
            </a:pPr>
            <a:r>
              <a:rPr lang="en-GB" sz="2400" b="1" dirty="0" smtClean="0"/>
              <a:t>It is used to </a:t>
            </a:r>
            <a:r>
              <a:rPr lang="en-GB" sz="2400" b="1" dirty="0" smtClean="0">
                <a:solidFill>
                  <a:schemeClr val="tx2">
                    <a:lumMod val="40000"/>
                    <a:lumOff val="60000"/>
                  </a:schemeClr>
                </a:solidFill>
              </a:rPr>
              <a:t>engage</a:t>
            </a:r>
            <a:r>
              <a:rPr lang="en-GB" sz="2400" b="1" dirty="0" smtClean="0"/>
              <a:t> students in learning that is productive.</a:t>
            </a:r>
          </a:p>
          <a:p>
            <a:pPr marL="533400" indent="-533400" eaLnBrk="1" hangingPunct="1">
              <a:buSzPct val="100000"/>
              <a:buFont typeface="+mj-lt"/>
              <a:buAutoNum type="arabicPeriod"/>
              <a:defRPr/>
            </a:pPr>
            <a:r>
              <a:rPr lang="en-GB" sz="2400" b="1" dirty="0" smtClean="0"/>
              <a:t>Feedback is used to actively </a:t>
            </a:r>
            <a:r>
              <a:rPr lang="en-GB" sz="2400" b="1" dirty="0" smtClean="0">
                <a:solidFill>
                  <a:schemeClr val="tx2">
                    <a:lumMod val="40000"/>
                    <a:lumOff val="60000"/>
                  </a:schemeClr>
                </a:solidFill>
              </a:rPr>
              <a:t>improve </a:t>
            </a:r>
            <a:r>
              <a:rPr lang="en-GB" sz="2400" b="1" dirty="0" smtClean="0"/>
              <a:t>student learning.</a:t>
            </a:r>
          </a:p>
          <a:p>
            <a:pPr marL="533400" indent="-533400" eaLnBrk="1" hangingPunct="1">
              <a:buSzPct val="100000"/>
              <a:buFont typeface="+mj-lt"/>
              <a:buAutoNum type="arabicPeriod"/>
              <a:defRPr/>
            </a:pPr>
            <a:r>
              <a:rPr lang="en-US" sz="2400" b="1" dirty="0" smtClean="0"/>
              <a:t>Students and teachers become </a:t>
            </a:r>
            <a:r>
              <a:rPr lang="en-US" sz="2400" b="1" dirty="0" smtClean="0">
                <a:solidFill>
                  <a:schemeClr val="tx2">
                    <a:lumMod val="40000"/>
                    <a:lumOff val="60000"/>
                  </a:schemeClr>
                </a:solidFill>
              </a:rPr>
              <a:t>responsible partners </a:t>
            </a:r>
            <a:r>
              <a:rPr lang="en-US" sz="2400" b="1" dirty="0" smtClean="0"/>
              <a:t>in learning and assessment.</a:t>
            </a:r>
          </a:p>
          <a:p>
            <a:pPr marL="533400" indent="-533400" eaLnBrk="1" hangingPunct="1">
              <a:buSzPct val="100000"/>
              <a:buFont typeface="+mj-lt"/>
              <a:buAutoNum type="arabicPeriod"/>
              <a:defRPr/>
            </a:pPr>
            <a:r>
              <a:rPr lang="en-US" sz="2400" b="1" dirty="0" smtClean="0"/>
              <a:t>Students are </a:t>
            </a:r>
            <a:r>
              <a:rPr lang="en-US" sz="2400" b="1" dirty="0" smtClean="0">
                <a:solidFill>
                  <a:schemeClr val="tx2">
                    <a:lumMod val="40000"/>
                    <a:lumOff val="60000"/>
                  </a:schemeClr>
                </a:solidFill>
              </a:rPr>
              <a:t>inducted </a:t>
            </a:r>
            <a:r>
              <a:rPr lang="en-US" sz="2400" b="1" dirty="0" smtClean="0"/>
              <a:t>into the assessment practices and cultures of higher education.</a:t>
            </a:r>
          </a:p>
          <a:p>
            <a:pPr marL="533400" indent="-533400" eaLnBrk="1" hangingPunct="1">
              <a:buSzPct val="100000"/>
              <a:buFont typeface="+mj-lt"/>
              <a:buAutoNum type="arabicPeriod"/>
              <a:defRPr/>
            </a:pPr>
            <a:r>
              <a:rPr lang="en-US" sz="2400" b="1" dirty="0" smtClean="0"/>
              <a:t>Assessment </a:t>
            </a:r>
            <a:r>
              <a:rPr lang="en-US" sz="2400" b="1" i="1" dirty="0" smtClean="0"/>
              <a:t>for</a:t>
            </a:r>
            <a:r>
              <a:rPr lang="en-US" sz="2400" b="1" dirty="0" smtClean="0"/>
              <a:t> learning is placed at the </a:t>
            </a:r>
            <a:r>
              <a:rPr lang="en-US" sz="2400" b="1" dirty="0" smtClean="0">
                <a:solidFill>
                  <a:schemeClr val="tx2">
                    <a:lumMod val="40000"/>
                    <a:lumOff val="60000"/>
                  </a:schemeClr>
                </a:solidFill>
              </a:rPr>
              <a:t>centre</a:t>
            </a:r>
            <a:r>
              <a:rPr lang="en-US" sz="2400" b="1" dirty="0" smtClean="0"/>
              <a:t> of subject and program design.</a:t>
            </a:r>
          </a:p>
          <a:p>
            <a:pPr marL="533400" indent="-533400" eaLnBrk="1" hangingPunct="1">
              <a:buSzPct val="100000"/>
              <a:buFont typeface="+mj-lt"/>
              <a:buAutoNum type="arabicPeriod"/>
              <a:defRPr/>
            </a:pPr>
            <a:r>
              <a:rPr lang="en-US" sz="2400" b="1" dirty="0" smtClean="0"/>
              <a:t>Assessment for learning is a focus for staff and institutional </a:t>
            </a:r>
            <a:r>
              <a:rPr lang="en-US" sz="2400" b="1" dirty="0" smtClean="0">
                <a:solidFill>
                  <a:schemeClr val="tx2">
                    <a:lumMod val="40000"/>
                    <a:lumOff val="60000"/>
                  </a:schemeClr>
                </a:solidFill>
              </a:rPr>
              <a:t>development</a:t>
            </a:r>
            <a:r>
              <a:rPr lang="en-US" sz="2400" b="1" dirty="0" smtClean="0"/>
              <a:t>.</a:t>
            </a:r>
          </a:p>
          <a:p>
            <a:pPr marL="533400" indent="-533400" eaLnBrk="1" hangingPunct="1">
              <a:buSzPct val="100000"/>
              <a:buFont typeface="+mj-lt"/>
              <a:buAutoNum type="arabicPeriod"/>
              <a:defRPr/>
            </a:pPr>
            <a:r>
              <a:rPr lang="en-US" sz="2400" b="1" dirty="0" smtClean="0"/>
              <a:t>Assessment provides inclusive and trustworthy </a:t>
            </a:r>
            <a:r>
              <a:rPr lang="en-US" sz="2400" b="1" dirty="0" smtClean="0">
                <a:solidFill>
                  <a:schemeClr val="tx2">
                    <a:lumMod val="40000"/>
                    <a:lumOff val="60000"/>
                  </a:schemeClr>
                </a:solidFill>
              </a:rPr>
              <a:t>representation of student achievement</a:t>
            </a:r>
            <a:r>
              <a:rPr lang="en-US" sz="2400" b="1" dirty="0" smtClean="0"/>
              <a:t>.</a:t>
            </a:r>
          </a:p>
          <a:p>
            <a:pPr marL="533400" indent="-533400" eaLnBrk="1" hangingPunct="1">
              <a:defRPr/>
            </a:pPr>
            <a:endParaRPr lang="en-US" sz="2400"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z="3200" dirty="0" smtClean="0"/>
              <a:t>Mapping assessment</a:t>
            </a:r>
          </a:p>
        </p:txBody>
      </p:sp>
      <p:sp>
        <p:nvSpPr>
          <p:cNvPr id="26627" name="Content Placeholder 2"/>
          <p:cNvSpPr>
            <a:spLocks noGrp="1"/>
          </p:cNvSpPr>
          <p:nvPr>
            <p:ph idx="1"/>
          </p:nvPr>
        </p:nvSpPr>
        <p:spPr>
          <a:xfrm>
            <a:off x="468313" y="1428750"/>
            <a:ext cx="8229600" cy="490061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Are tasks aligned to the learning outcomes?</a:t>
            </a:r>
          </a:p>
          <a:p>
            <a:pPr>
              <a:lnSpc>
                <a:spcPct val="100000"/>
              </a:lnSpc>
            </a:pPr>
            <a:r>
              <a:rPr lang="en-GB" sz="2600" dirty="0" smtClean="0"/>
              <a:t>Is assessments part of the learning programme, or is everything ‘sudden death’ end-point? </a:t>
            </a:r>
          </a:p>
          <a:p>
            <a:pPr>
              <a:lnSpc>
                <a:spcPct val="100000"/>
              </a:lnSpc>
            </a:pPr>
            <a:r>
              <a:rPr lang="en-GB" sz="2600" dirty="0" smtClean="0"/>
              <a:t>Is there excessive bunching of the assessment workload that is highly stressful for students and unmanageable for staff?</a:t>
            </a:r>
          </a:p>
          <a:p>
            <a:pPr>
              <a:lnSpc>
                <a:spcPct val="100000"/>
              </a:lnSpc>
            </a:pPr>
            <a:r>
              <a:rPr lang="en-GB" sz="2600" dirty="0" smtClean="0"/>
              <a:t>Are there plenty of opportunities for formative assessment, especially for students struggling to gauge the level of study?</a:t>
            </a:r>
          </a:p>
          <a:p>
            <a:pPr>
              <a:lnSpc>
                <a:spcPct val="100000"/>
              </a:lnSpc>
            </a:pPr>
            <a:r>
              <a:rPr lang="en-GB" sz="2600" dirty="0" smtClean="0"/>
              <a:t>Are students over-assessed? </a:t>
            </a:r>
          </a:p>
          <a:p>
            <a:pPr>
              <a:lnSpc>
                <a:spcPct val="100000"/>
              </a:lnSpc>
            </a:pPr>
            <a:r>
              <a:rPr lang="en-GB" sz="2600" dirty="0" smtClean="0"/>
              <a:t>Are your assignments uninspiring / tame / excessively traditional?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p:txBody>
          <a:bodyPr/>
          <a:lstStyle/>
          <a:p>
            <a:pPr eaLnBrk="1" hangingPunct="1"/>
            <a:r>
              <a:rPr lang="en-GB" sz="3200" dirty="0" smtClean="0"/>
              <a:t>Making the most of formative and summative assessment</a:t>
            </a:r>
          </a:p>
        </p:txBody>
      </p:sp>
      <p:sp>
        <p:nvSpPr>
          <p:cNvPr id="27651"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Are summative assessments undertaken throughout the course, or is everything ‘sudden death’ end-point? </a:t>
            </a:r>
          </a:p>
          <a:p>
            <a:pPr>
              <a:lnSpc>
                <a:spcPct val="100000"/>
              </a:lnSpc>
            </a:pPr>
            <a:r>
              <a:rPr lang="en-GB" sz="2600" dirty="0" smtClean="0"/>
              <a:t>Is there excessive bunching of assignments in different modules that is highly stressful for students and unmanageable staff?</a:t>
            </a:r>
          </a:p>
          <a:p>
            <a:pPr>
              <a:lnSpc>
                <a:spcPct val="100000"/>
              </a:lnSpc>
            </a:pPr>
            <a:r>
              <a:rPr lang="en-GB" sz="2600" dirty="0" smtClean="0"/>
              <a:t>Are there plenty of opportunities for formative assessment, especially early on?</a:t>
            </a:r>
          </a:p>
          <a:p>
            <a:pPr>
              <a:lnSpc>
                <a:spcPct val="100000"/>
              </a:lnSpc>
            </a:pPr>
            <a:r>
              <a:rPr lang="en-GB" sz="2600" dirty="0" smtClean="0"/>
              <a:t>Are students over-assessed? </a:t>
            </a:r>
          </a:p>
          <a:p>
            <a:pPr>
              <a:lnSpc>
                <a:spcPct val="100000"/>
              </a:lnSpc>
            </a:pPr>
            <a:r>
              <a:rPr lang="en-GB" sz="2600" dirty="0" smtClean="0"/>
              <a:t>When you have introduced innovative assignments, have they been as well as, or instead of, existing ones?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249238"/>
            <a:ext cx="7543800" cy="876300"/>
          </a:xfrm>
        </p:spPr>
        <p:txBody>
          <a:bodyPr/>
          <a:lstStyle/>
          <a:p>
            <a:r>
              <a:rPr lang="en-GB" sz="3200" dirty="0" smtClean="0"/>
              <a:t>Making the most of feedback</a:t>
            </a:r>
          </a:p>
        </p:txBody>
      </p:sp>
      <p:sp>
        <p:nvSpPr>
          <p:cNvPr id="28675" name="Rectangle 3"/>
          <p:cNvSpPr>
            <a:spLocks noGrp="1"/>
          </p:cNvSpPr>
          <p:nvPr>
            <p:ph idx="1"/>
          </p:nvPr>
        </p:nvSpPr>
        <p:spPr>
          <a:xfrm>
            <a:off x="468313" y="1268413"/>
            <a:ext cx="8229600" cy="5060950"/>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Plan to maximise the impact of formative feedback. Release extra time helping students to understand the importance of feedback, and the value of spending some of their time after receiving work back, to learn from the experience. </a:t>
            </a:r>
          </a:p>
          <a:p>
            <a:pPr>
              <a:lnSpc>
                <a:spcPct val="100000"/>
              </a:lnSpc>
            </a:pPr>
            <a:r>
              <a:rPr lang="en-GB" sz="2600" dirty="0" smtClean="0"/>
              <a:t>Provide opportunities for students to respond to our feedback, for example, by giving students follow-up task or give them ‘feed-forward’ comments to improve their next piece of work.</a:t>
            </a:r>
          </a:p>
          <a:p>
            <a:pPr>
              <a:lnSpc>
                <a:spcPct val="100000"/>
              </a:lnSpc>
            </a:pPr>
            <a:r>
              <a:rPr lang="en-GB" sz="2600" dirty="0" smtClean="0"/>
              <a:t>Think about the means by which we deliver feedback, since this can be vital in determining how much notice students take of what you say. </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Supporting those at risk of failure &amp; falling short of their potential. We can</a:t>
            </a:r>
            <a:endParaRPr lang="en-US" sz="3200" dirty="0"/>
          </a:p>
        </p:txBody>
      </p:sp>
      <p:sp>
        <p:nvSpPr>
          <p:cNvPr id="3" name="Content Placeholder 2"/>
          <p:cNvSpPr>
            <a:spLocks noGrp="1"/>
          </p:cNvSpPr>
          <p:nvPr>
            <p:ph idx="1"/>
          </p:nvPr>
        </p:nvSpPr>
        <p:spPr/>
        <p:txBody>
          <a:bodyPr/>
          <a:lstStyle/>
          <a:p>
            <a:pPr eaLnBrk="1" hangingPunct="1"/>
            <a:r>
              <a:rPr lang="en-GB" sz="2400" b="1" dirty="0" smtClean="0"/>
              <a:t>Monitor achievement regularly:</a:t>
            </a:r>
          </a:p>
          <a:p>
            <a:pPr eaLnBrk="1" hangingPunct="1"/>
            <a:r>
              <a:rPr lang="en-GB" sz="2400" b="1" dirty="0" smtClean="0"/>
              <a:t>Monitor student attendance/ engagement and take action when students disappear and particularly when work is not handed in;</a:t>
            </a:r>
          </a:p>
          <a:p>
            <a:pPr eaLnBrk="1" hangingPunct="1"/>
            <a:r>
              <a:rPr lang="en-GB" sz="2400" b="1" dirty="0" smtClean="0"/>
              <a:t>Notice and challenge students when their outputs don’t match their potential as judged at entry;</a:t>
            </a:r>
          </a:p>
          <a:p>
            <a:pPr eaLnBrk="1" hangingPunct="1"/>
            <a:r>
              <a:rPr lang="en-GB" sz="2400" b="1" dirty="0" smtClean="0"/>
              <a:t>Personalise the learning experience as far as we can;</a:t>
            </a:r>
          </a:p>
          <a:p>
            <a:pPr eaLnBrk="1" hangingPunct="1"/>
            <a:r>
              <a:rPr lang="en-GB" sz="2400" b="1" dirty="0" smtClean="0"/>
              <a:t>Provide extension tasks for coasting students.</a:t>
            </a:r>
          </a:p>
          <a:p>
            <a:pPr>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ea typeface="Cambria Math" pitchFamily="18" charset="0"/>
              </a:rPr>
              <a:t>Using student feedback to trigger enhancements</a:t>
            </a:r>
            <a:endParaRPr lang="en-US"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Regularly and frequently review all student feedback and NSS results;</a:t>
            </a:r>
          </a:p>
          <a:p>
            <a:r>
              <a:rPr lang="en-GB" sz="2400" b="1" dirty="0" smtClean="0"/>
              <a:t> Use a reality and viability check;</a:t>
            </a:r>
          </a:p>
          <a:p>
            <a:r>
              <a:rPr lang="en-GB" sz="2400" b="1" dirty="0" smtClean="0"/>
              <a:t> Prioritise issues and act on the really important ones fast;</a:t>
            </a:r>
          </a:p>
          <a:p>
            <a:r>
              <a:rPr lang="en-GB" sz="2400" b="1" dirty="0" smtClean="0"/>
              <a:t>Look for quick hits and rapid solutions where you can;</a:t>
            </a:r>
          </a:p>
          <a:p>
            <a:r>
              <a:rPr lang="en-GB" sz="2400" b="1" dirty="0" smtClean="0"/>
              <a:t> Make sure students, all colleagues, managers, QA staff and external examiners know what actions have been taken for enhancement. (“You said, we did”)</a:t>
            </a:r>
            <a:endParaRPr lang="en-US" sz="24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effective use of </a:t>
            </a:r>
            <a:r>
              <a:rPr lang="en-GB" sz="4000" dirty="0" smtClean="0"/>
              <a:t>student reps</a:t>
            </a:r>
            <a:endParaRPr lang="en-US"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Reconsider the number of reps you have to improve representativeness;</a:t>
            </a:r>
          </a:p>
          <a:p>
            <a:r>
              <a:rPr lang="en-GB" sz="2400" b="1" dirty="0" smtClean="0"/>
              <a:t>Train student reps on how to present views strongly and appropriately;</a:t>
            </a:r>
          </a:p>
          <a:p>
            <a:r>
              <a:rPr lang="en-GB" sz="2400" b="1" dirty="0" smtClean="0"/>
              <a:t>Consider offering incentives for course reps (e.g. academic skills credit) (Some HEIs pay);</a:t>
            </a:r>
          </a:p>
          <a:p>
            <a:r>
              <a:rPr lang="en-GB" sz="2400" b="1" dirty="0" smtClean="0"/>
              <a:t>Don’t just use them for annual review but engage with them regularly e.g. through open forums;</a:t>
            </a:r>
          </a:p>
          <a:p>
            <a:r>
              <a:rPr lang="en-GB" sz="2400" b="1" dirty="0" smtClean="0"/>
              <a:t>Involve them in identifying outstanding staff.</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z="2800" dirty="0" smtClean="0"/>
              <a:t>How can we make changes to enhance learning and teaching in universities?</a:t>
            </a:r>
          </a:p>
        </p:txBody>
      </p:sp>
      <p:sp>
        <p:nvSpPr>
          <p:cNvPr id="6147" name="Content Placeholder 2"/>
          <p:cNvSpPr>
            <a:spLocks noGrp="1"/>
          </p:cNvSpPr>
          <p:nvPr>
            <p:ph idx="1"/>
          </p:nvPr>
        </p:nvSpPr>
        <p:spPr/>
        <p:txBody>
          <a:bodyPr/>
          <a:lstStyle/>
          <a:p>
            <a:r>
              <a:rPr lang="en-GB" sz="2400" b="1" dirty="0" smtClean="0"/>
              <a:t>External stimuli (e.g. NSS scores) can be powerful triggers for change but are not sufficient for really making a difference;</a:t>
            </a:r>
          </a:p>
          <a:p>
            <a:r>
              <a:rPr lang="en-GB" sz="2400" dirty="0" smtClean="0"/>
              <a:t>It’s more important (and effective) to look at enhancing the student experience than at how to massage NSS scores;</a:t>
            </a:r>
            <a:endParaRPr lang="en-GB" sz="2400" b="1" dirty="0" smtClean="0"/>
          </a:p>
          <a:p>
            <a:r>
              <a:rPr lang="en-GB" sz="2400" b="1" dirty="0" smtClean="0"/>
              <a:t>In my view, firm direction and dictat are much less effective than passion, persuasion and people-centred approaches;</a:t>
            </a:r>
          </a:p>
          <a:p>
            <a:r>
              <a:rPr lang="en-GB" sz="2400" b="1" dirty="0" smtClean="0"/>
              <a:t>Evidence-based practice helps to change </a:t>
            </a:r>
            <a:r>
              <a:rPr lang="en-GB" sz="2400" dirty="0" smtClean="0"/>
              <a:t>better than instruction</a:t>
            </a:r>
            <a:r>
              <a:rPr lang="en-GB" sz="2400" b="1" dirty="0" smtClean="0"/>
              <a:t>;</a:t>
            </a:r>
          </a:p>
          <a:p>
            <a:r>
              <a:rPr lang="en-GB" sz="2400" b="1" dirty="0" smtClean="0"/>
              <a:t>Working within university systems is essential if changes are to be long-lasting.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2238"/>
            <a:ext cx="7772400" cy="1074737"/>
          </a:xfrm>
        </p:spPr>
        <p:txBody>
          <a:bodyPr/>
          <a:lstStyle/>
          <a:p>
            <a:r>
              <a:rPr lang="en-GB" sz="3600" dirty="0" smtClean="0"/>
              <a:t>Ensuring consistency of student experience across programmes.</a:t>
            </a:r>
            <a:endParaRPr lang="en-US"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GB" sz="2400" b="1" dirty="0" smtClean="0"/>
              <a:t>We need to be consistent in:</a:t>
            </a:r>
          </a:p>
          <a:p>
            <a:r>
              <a:rPr lang="en-GB" sz="2400" b="1" dirty="0" smtClean="0"/>
              <a:t>Marking (obviously) and the way we treat marks when aggregating them at exam boards;</a:t>
            </a:r>
          </a:p>
          <a:p>
            <a:r>
              <a:rPr lang="en-GB" sz="2400" b="1" dirty="0" smtClean="0"/>
              <a:t>The ways in which we offer extensions and accept mitigating circumstances;</a:t>
            </a:r>
          </a:p>
          <a:p>
            <a:r>
              <a:rPr lang="en-GB" sz="2400" b="1" dirty="0" smtClean="0"/>
              <a:t>The treatment of episodes of plagiarism and cheating (which to me suggests limiting tutors’ individual discretion);</a:t>
            </a:r>
          </a:p>
          <a:p>
            <a:endParaRPr lang="en-US"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 also need to be consistent about:</a:t>
            </a:r>
            <a:endParaRPr lang="en-US"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The help we offer to students seeking placements and internship;</a:t>
            </a:r>
            <a:endParaRPr lang="en-US" sz="2400" b="1" dirty="0" smtClean="0"/>
          </a:p>
          <a:p>
            <a:r>
              <a:rPr lang="en-GB" sz="2400" b="1" dirty="0" smtClean="0"/>
              <a:t>The support we offer in identifying and locating reference material;</a:t>
            </a:r>
          </a:p>
          <a:p>
            <a:r>
              <a:rPr lang="en-GB" sz="2400" b="1" dirty="0" smtClean="0"/>
              <a:t>The amount of support we give individuals (which for me suggests fewer signed-up for individual appointments and more mandatory group problem-addressing sessions).</a:t>
            </a:r>
          </a:p>
          <a:p>
            <a:endParaRPr lang="en-US" sz="24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z="3200" dirty="0" smtClean="0"/>
              <a:t>Fostering robust quality measures: </a:t>
            </a:r>
            <a:br>
              <a:rPr lang="en-GB" sz="3200" dirty="0" smtClean="0"/>
            </a:br>
            <a:r>
              <a:rPr lang="en-GB" sz="3200" dirty="0" smtClean="0"/>
              <a:t>I argue for:</a:t>
            </a:r>
          </a:p>
        </p:txBody>
      </p:sp>
      <p:sp>
        <p:nvSpPr>
          <p:cNvPr id="2969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spcBef>
                <a:spcPct val="20000"/>
              </a:spcBef>
            </a:pPr>
            <a:r>
              <a:rPr lang="en-GB" sz="2400" dirty="0" smtClean="0"/>
              <a:t>Rapid turnaround of assignments with detailed and useful feedback;</a:t>
            </a:r>
          </a:p>
          <a:p>
            <a:pPr>
              <a:lnSpc>
                <a:spcPct val="100000"/>
              </a:lnSpc>
              <a:spcBef>
                <a:spcPct val="20000"/>
              </a:spcBef>
            </a:pPr>
            <a:r>
              <a:rPr lang="en-GB" sz="2400" dirty="0" smtClean="0"/>
              <a:t>Proactive and positive initial training for teaching staff and ongoing CPD;</a:t>
            </a:r>
          </a:p>
          <a:p>
            <a:pPr>
              <a:lnSpc>
                <a:spcPct val="100000"/>
              </a:lnSpc>
              <a:spcBef>
                <a:spcPct val="20000"/>
              </a:spcBef>
            </a:pPr>
            <a:r>
              <a:rPr lang="en-GB" sz="2400" dirty="0" smtClean="0"/>
              <a:t>Peer Observation of various kinds; </a:t>
            </a:r>
          </a:p>
          <a:p>
            <a:pPr>
              <a:lnSpc>
                <a:spcPct val="100000"/>
              </a:lnSpc>
              <a:spcBef>
                <a:spcPct val="20000"/>
              </a:spcBef>
            </a:pPr>
            <a:r>
              <a:rPr lang="en-GB" sz="2400" dirty="0" smtClean="0"/>
              <a:t>Teaching based on a supportive/ reflective model;</a:t>
            </a:r>
          </a:p>
          <a:p>
            <a:pPr>
              <a:lnSpc>
                <a:spcPct val="100000"/>
              </a:lnSpc>
              <a:spcBef>
                <a:spcPct val="20000"/>
              </a:spcBef>
            </a:pPr>
            <a:r>
              <a:rPr lang="en-GB" sz="2400" dirty="0" smtClean="0"/>
              <a:t>Clear and widely publicised mutual expectations for students and staff.</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z="3200" dirty="0" smtClean="0"/>
              <a:t>And also</a:t>
            </a:r>
          </a:p>
        </p:txBody>
      </p:sp>
      <p:sp>
        <p:nvSpPr>
          <p:cNvPr id="3072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Recognising and rewarding good teaching and learning support, and having obvious career pathways for those who dedicate their lives to enhancing the student experience;</a:t>
            </a:r>
          </a:p>
          <a:p>
            <a:pPr>
              <a:lnSpc>
                <a:spcPct val="100000"/>
              </a:lnSpc>
            </a:pPr>
            <a:r>
              <a:rPr lang="en-GB" sz="2600" dirty="0" smtClean="0"/>
              <a:t>Taking student feedback very seriously, and publicising widely action take as a result of feedback.</a:t>
            </a:r>
          </a:p>
          <a:p>
            <a:pPr>
              <a:lnSpc>
                <a:spcPct val="100000"/>
              </a:lnSpc>
            </a:pPr>
            <a:endParaRPr lang="en-GB" sz="26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z="3200" dirty="0" smtClean="0"/>
              <a:t>Maximising efficiency in curriculum design</a:t>
            </a:r>
          </a:p>
        </p:txBody>
      </p:sp>
      <p:sp>
        <p:nvSpPr>
          <p:cNvPr id="317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Wise HEIs carefully model the costs of curriculum provision to ensure the best possible offer to students;</a:t>
            </a:r>
          </a:p>
          <a:p>
            <a:pPr>
              <a:lnSpc>
                <a:spcPct val="100000"/>
              </a:lnSpc>
            </a:pPr>
            <a:r>
              <a:rPr lang="en-GB" sz="2600" dirty="0" smtClean="0"/>
              <a:t>Reusable Learning Objects of all kinds build flexibility into what we can offer;</a:t>
            </a:r>
          </a:p>
          <a:p>
            <a:pPr>
              <a:lnSpc>
                <a:spcPct val="100000"/>
              </a:lnSpc>
            </a:pPr>
            <a:r>
              <a:rPr lang="en-GB" sz="2600" dirty="0" smtClean="0"/>
              <a:t>Open Educational Resources throughout higher education are increasingly being used (see particularly JISC projects e.g. Unicycle at Leeds Met).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GB" sz="3200" dirty="0" smtClean="0"/>
              <a:t>Conclusions</a:t>
            </a:r>
          </a:p>
        </p:txBody>
      </p:sp>
      <p:sp>
        <p:nvSpPr>
          <p:cNvPr id="32771"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The changes we make to improve the student experience need to be strategic and evidence-based;</a:t>
            </a:r>
          </a:p>
          <a:p>
            <a:pPr>
              <a:lnSpc>
                <a:spcPct val="100000"/>
              </a:lnSpc>
            </a:pPr>
            <a:r>
              <a:rPr lang="en-GB" sz="2600" dirty="0" smtClean="0"/>
              <a:t>It is possible to make significant improvements to promote high quality learning, but it needs ownership by staff at every level;</a:t>
            </a:r>
          </a:p>
          <a:p>
            <a:pPr>
              <a:lnSpc>
                <a:spcPct val="100000"/>
              </a:lnSpc>
            </a:pPr>
            <a:r>
              <a:rPr lang="en-GB" sz="2600" dirty="0" smtClean="0"/>
              <a:t>Strategic approaches aren’t worth a fig if individual staff don’t embrace the need to improve things;</a:t>
            </a:r>
          </a:p>
          <a:p>
            <a:pPr>
              <a:lnSpc>
                <a:spcPct val="100000"/>
              </a:lnSpc>
            </a:pPr>
            <a:r>
              <a:rPr lang="en-GB" sz="2600" dirty="0" smtClean="0"/>
              <a:t>Doing the same things we have always done in the same way we have always done them is doomed to failure.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 y="122238"/>
            <a:ext cx="8229600" cy="639762"/>
          </a:xfrm>
        </p:spPr>
        <p:txBody>
          <a:bodyPr/>
          <a:lstStyle/>
          <a:p>
            <a:pPr eaLnBrk="1" hangingPunct="1"/>
            <a:r>
              <a:rPr lang="en-GB" sz="3200" dirty="0" smtClean="0"/>
              <a:t>References and wider reading 1 </a:t>
            </a:r>
          </a:p>
        </p:txBody>
      </p:sp>
      <p:sp>
        <p:nvSpPr>
          <p:cNvPr id="29700" name="Rectangle 3"/>
          <p:cNvSpPr>
            <a:spLocks noGrp="1" noChangeArrowheads="1"/>
          </p:cNvSpPr>
          <p:nvPr>
            <p:ph type="body" idx="1"/>
          </p:nvPr>
        </p:nvSpPr>
        <p:spPr>
          <a:xfrm>
            <a:off x="228600" y="762000"/>
            <a:ext cx="8458200" cy="5762625"/>
          </a:xfrm>
        </p:spPr>
        <p:txBody>
          <a:bodyPr/>
          <a:lstStyle/>
          <a:p>
            <a:pPr marL="609600" indent="-609600" eaLnBrk="1" hangingPunct="1">
              <a:buFont typeface="Wingdings" pitchFamily="2" charset="2"/>
              <a:buNone/>
              <a:defRPr/>
            </a:pPr>
            <a:r>
              <a:rPr lang="en-GB" sz="1600" b="1" dirty="0" smtClean="0"/>
              <a:t>Assessment Reform Group (1999) </a:t>
            </a:r>
            <a:r>
              <a:rPr lang="en-GB" sz="1600" b="1" i="1" dirty="0" smtClean="0"/>
              <a:t>Assessment for Learning : Beyond the black box </a:t>
            </a:r>
            <a:r>
              <a:rPr lang="en-GB" sz="1600" b="1" dirty="0" smtClean="0"/>
              <a:t>Cambridge UK: University of Cambridge School of Education</a:t>
            </a:r>
            <a:r>
              <a:rPr lang="en-GB" sz="1600" b="1" dirty="0" smtClean="0">
                <a:cs typeface="Times New Roman" pitchFamily="18" charset="0"/>
              </a:rPr>
              <a:t> </a:t>
            </a:r>
          </a:p>
          <a:p>
            <a:pPr>
              <a:buFont typeface="Wingdings" pitchFamily="2" charset="2"/>
              <a:buNone/>
              <a:defRPr/>
            </a:pPr>
            <a:r>
              <a:rPr lang="en-GB" sz="1600" b="1" dirty="0" smtClean="0"/>
              <a:t>Biggs, J. (2003) </a:t>
            </a:r>
            <a:r>
              <a:rPr lang="en-GB" sz="1600" b="1" i="1" dirty="0" smtClean="0"/>
              <a:t>Teaching for Quality Learning at University, </a:t>
            </a:r>
            <a:r>
              <a:rPr lang="en-GB" sz="1600" b="1" dirty="0" smtClean="0"/>
              <a:t>Maidenhead: SRHE &amp; Open University Press.</a:t>
            </a:r>
          </a:p>
          <a:p>
            <a:pPr>
              <a:buFont typeface="Wingdings" pitchFamily="2" charset="2"/>
              <a:buNone/>
              <a:defRPr/>
            </a:pPr>
            <a:r>
              <a:rPr lang="en-GB" sz="1600" b="1" dirty="0" err="1" smtClean="0"/>
              <a:t>Boud</a:t>
            </a:r>
            <a:r>
              <a:rPr lang="en-GB" sz="1600" b="1" dirty="0" smtClean="0"/>
              <a:t>, D. (1995) </a:t>
            </a:r>
            <a:r>
              <a:rPr lang="en-GB" sz="1600" b="1" i="1" dirty="0" smtClean="0"/>
              <a:t>Enhancing learning through self-assessment,</a:t>
            </a:r>
            <a:r>
              <a:rPr lang="en-GB" sz="1600" b="1" dirty="0" smtClean="0"/>
              <a:t> London: Routledge.</a:t>
            </a:r>
          </a:p>
          <a:p>
            <a:pPr>
              <a:buFont typeface="Wingdings" pitchFamily="2" charset="2"/>
              <a:buNone/>
              <a:defRPr/>
            </a:pPr>
            <a:r>
              <a:rPr lang="en-GB" sz="1600" b="1" dirty="0" smtClean="0"/>
              <a:t>Bowl, M. (2003) </a:t>
            </a:r>
            <a:r>
              <a:rPr lang="en-GB" sz="1600" b="1" i="1" dirty="0" smtClean="0"/>
              <a:t>Non-traditional entrants to higher education ‘they talk about people like me’</a:t>
            </a:r>
            <a:r>
              <a:rPr lang="en-GB" sz="1600" b="1" dirty="0" smtClean="0"/>
              <a:t> Stoke on Trent, UK: </a:t>
            </a:r>
            <a:r>
              <a:rPr lang="en-GB" sz="1600" b="1" dirty="0" err="1" smtClean="0"/>
              <a:t>Trentham</a:t>
            </a:r>
            <a:r>
              <a:rPr lang="en-GB" sz="1600" b="1" dirty="0" smtClean="0"/>
              <a:t> Books.</a:t>
            </a:r>
          </a:p>
          <a:p>
            <a:pPr>
              <a:buFont typeface="Wingdings" pitchFamily="2" charset="2"/>
              <a:buNone/>
              <a:defRPr/>
            </a:pPr>
            <a:r>
              <a:rPr lang="en-GB" sz="1600" b="1" dirty="0" smtClean="0"/>
              <a:t>Brown, G. with Bull, J. and </a:t>
            </a:r>
            <a:r>
              <a:rPr lang="en-GB" sz="1600" b="1" dirty="0" err="1" smtClean="0"/>
              <a:t>Pendlebury</a:t>
            </a:r>
            <a:r>
              <a:rPr lang="en-GB" sz="1600" b="1" dirty="0" smtClean="0"/>
              <a:t>, M. (1997) </a:t>
            </a:r>
            <a:r>
              <a:rPr lang="en-GB" sz="1600" b="1" i="1" dirty="0" smtClean="0"/>
              <a:t>Assessing Student Learning in Higher Education,</a:t>
            </a:r>
            <a:r>
              <a:rPr lang="en-GB" sz="1600" b="1" dirty="0" smtClean="0"/>
              <a:t> London: Routledge.</a:t>
            </a:r>
          </a:p>
          <a:p>
            <a:pPr>
              <a:buFont typeface="Wingdings" pitchFamily="2" charset="2"/>
              <a:buNone/>
              <a:defRPr/>
            </a:pPr>
            <a:r>
              <a:rPr lang="en-GB" sz="1600" b="1" dirty="0" smtClean="0">
                <a:cs typeface="Times New Roman" pitchFamily="18" charset="0"/>
              </a:rPr>
              <a:t>Brown, S., Rust, C. and Gibbs, G. (1994) </a:t>
            </a:r>
            <a:r>
              <a:rPr lang="en-GB" sz="1600" b="1" i="1" dirty="0" smtClean="0">
                <a:cs typeface="Times New Roman" pitchFamily="18" charset="0"/>
              </a:rPr>
              <a:t>Strategies for Diversifying Assessment</a:t>
            </a:r>
            <a:r>
              <a:rPr lang="en-GB" sz="1600" b="1" dirty="0" smtClean="0">
                <a:cs typeface="Times New Roman" pitchFamily="18" charset="0"/>
              </a:rPr>
              <a:t>, Oxford: Oxford Centre for Staff Development. </a:t>
            </a:r>
          </a:p>
          <a:p>
            <a:pPr>
              <a:buFont typeface="Wingdings" pitchFamily="2" charset="2"/>
              <a:buNone/>
              <a:defRPr/>
            </a:pPr>
            <a:r>
              <a:rPr lang="en-GB" sz="1600" b="1" dirty="0" smtClean="0"/>
              <a:t>Brown, S. and </a:t>
            </a:r>
            <a:r>
              <a:rPr lang="en-GB" sz="1600" b="1" dirty="0" err="1" smtClean="0"/>
              <a:t>Glasner</a:t>
            </a:r>
            <a:r>
              <a:rPr lang="en-GB" sz="1600" b="1" dirty="0" smtClean="0"/>
              <a:t>, A. (eds.) (1999) </a:t>
            </a:r>
            <a:r>
              <a:rPr lang="en-GB" sz="1600" b="1" i="1" dirty="0" smtClean="0"/>
              <a:t>Assessment Matters in Higher Education, Choosing and Using Diverse Approaches,</a:t>
            </a:r>
            <a:r>
              <a:rPr lang="en-GB" sz="1600" b="1" dirty="0" smtClean="0"/>
              <a:t> Buckingham: Open University Press.</a:t>
            </a:r>
          </a:p>
          <a:p>
            <a:pPr>
              <a:buFont typeface="Wingdings" pitchFamily="2" charset="2"/>
              <a:buNone/>
              <a:defRPr/>
            </a:pPr>
            <a:r>
              <a:rPr lang="en-GB" sz="1600" b="1" dirty="0" smtClean="0"/>
              <a:t>Brown, S. and Knight, P. (1994) </a:t>
            </a:r>
            <a:r>
              <a:rPr lang="en-GB" sz="1600" b="1" i="1" dirty="0" smtClean="0"/>
              <a:t>Assessing Learners in Higher Education,</a:t>
            </a:r>
            <a:r>
              <a:rPr lang="en-GB" sz="1600" b="1" dirty="0" smtClean="0"/>
              <a:t> London: </a:t>
            </a:r>
            <a:r>
              <a:rPr lang="en-GB" sz="1600" b="1" dirty="0" err="1" smtClean="0"/>
              <a:t>Kogan</a:t>
            </a:r>
            <a:r>
              <a:rPr lang="en-GB" sz="1600" b="1" dirty="0" smtClean="0"/>
              <a:t> Page.</a:t>
            </a:r>
          </a:p>
          <a:p>
            <a:pPr>
              <a:buFont typeface="Wingdings" pitchFamily="2" charset="2"/>
              <a:buNone/>
              <a:defRPr/>
            </a:pPr>
            <a:r>
              <a:rPr lang="en-GB" sz="1600" b="1" dirty="0" smtClean="0"/>
              <a:t>Brown, S. and Denton, S. (2010) </a:t>
            </a:r>
            <a:r>
              <a:rPr lang="en-GB" sz="1600" b="1" i="1" dirty="0" smtClean="0"/>
              <a:t>Leading the University Beyond Bureaucracy</a:t>
            </a:r>
            <a:r>
              <a:rPr lang="en-GB" sz="1600" b="1" dirty="0" smtClean="0"/>
              <a:t> in </a:t>
            </a:r>
            <a:r>
              <a:rPr lang="en-GB" sz="1600" b="1" i="1" dirty="0" smtClean="0"/>
              <a:t>A practical guide to University and College management</a:t>
            </a:r>
            <a:r>
              <a:rPr lang="en-GB" sz="1600" b="1" dirty="0" smtClean="0"/>
              <a:t> (Eds. Denton, S and Brown, S) New York and London: Routledge.</a:t>
            </a:r>
          </a:p>
          <a:p>
            <a:pPr>
              <a:buFont typeface="Wingdings" pitchFamily="2" charset="2"/>
              <a:buNone/>
              <a:defRPr/>
            </a:pPr>
            <a:r>
              <a:rPr lang="en-GB" sz="1600" b="1" dirty="0" smtClean="0"/>
              <a:t>Brown, S. (2011) </a:t>
            </a:r>
            <a:r>
              <a:rPr lang="en-GB" sz="1600" b="1" i="1" dirty="0" smtClean="0"/>
              <a:t>Bringing about positive change in higher education; a case study </a:t>
            </a:r>
            <a:r>
              <a:rPr lang="en-GB" sz="1600" b="1" dirty="0" smtClean="0"/>
              <a:t>Quality Assurance in Education </a:t>
            </a:r>
            <a:r>
              <a:rPr lang="en-GB" sz="1600" b="1" dirty="0" err="1" smtClean="0"/>
              <a:t>Vol</a:t>
            </a:r>
            <a:r>
              <a:rPr lang="en-GB" sz="1600" b="1" dirty="0" smtClean="0"/>
              <a:t> 19 No 3 pp.195-207.</a:t>
            </a:r>
          </a:p>
          <a:p>
            <a:pPr>
              <a:buFont typeface="Wingdings" pitchFamily="2" charset="2"/>
              <a:buNone/>
              <a:defRPr/>
            </a:pPr>
            <a:endParaRPr lang="en-GB" sz="1600" b="1"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8"/>
            <a:ext cx="7543800" cy="800100"/>
          </a:xfrm>
          <a:noFill/>
        </p:spPr>
        <p:txBody>
          <a:bodyPr anchor="ctr"/>
          <a:lstStyle/>
          <a:p>
            <a:r>
              <a:rPr lang="en-GB" sz="3200" dirty="0" smtClean="0"/>
              <a:t>References and wider reading 2</a:t>
            </a:r>
          </a:p>
        </p:txBody>
      </p:sp>
      <p:sp>
        <p:nvSpPr>
          <p:cNvPr id="207875" name="Rectangle 3"/>
          <p:cNvSpPr>
            <a:spLocks noGrp="1" noChangeArrowheads="1"/>
          </p:cNvSpPr>
          <p:nvPr>
            <p:ph type="body" idx="1"/>
          </p:nvPr>
        </p:nvSpPr>
        <p:spPr>
          <a:xfrm>
            <a:off x="250825" y="838200"/>
            <a:ext cx="8713788" cy="5686425"/>
          </a:xfrm>
        </p:spPr>
        <p:txBody>
          <a:bodyPr/>
          <a:lstStyle/>
          <a:p>
            <a:pPr>
              <a:buFont typeface="Wingdings" pitchFamily="2" charset="2"/>
              <a:buNone/>
              <a:defRPr/>
            </a:pPr>
            <a:r>
              <a:rPr lang="en-GB" sz="1600" b="1" dirty="0" smtClean="0"/>
              <a:t>Carroll, J. and Ryan, J. (2005) </a:t>
            </a:r>
            <a:r>
              <a:rPr lang="en-GB" sz="1600" b="1" i="1" dirty="0" smtClean="0"/>
              <a:t>Teaching International students: improving learning for all,</a:t>
            </a:r>
            <a:r>
              <a:rPr lang="en-GB" sz="1600" b="1" dirty="0" smtClean="0"/>
              <a:t> London: Routledge SEDA series.</a:t>
            </a:r>
          </a:p>
          <a:p>
            <a:pPr>
              <a:buFont typeface="Wingdings" pitchFamily="2" charset="2"/>
              <a:buNone/>
              <a:defRPr/>
            </a:pPr>
            <a:r>
              <a:rPr lang="en-GB" sz="1600" b="1" dirty="0" err="1" smtClean="0"/>
              <a:t>Dweck</a:t>
            </a:r>
            <a:r>
              <a:rPr lang="en-GB" sz="1600" b="1" dirty="0" smtClean="0"/>
              <a:t>, C. (2000) </a:t>
            </a:r>
            <a:r>
              <a:rPr lang="en-GB" sz="1600" b="1" i="1" dirty="0" smtClean="0"/>
              <a:t>Self-theories: their role in motivation, personality, and development </a:t>
            </a:r>
            <a:r>
              <a:rPr lang="en-GB" sz="1600" b="1" dirty="0" smtClean="0"/>
              <a:t>Philadelphia: Psychology press: Essays in Social Psychology Taylor and Francis.</a:t>
            </a:r>
          </a:p>
          <a:p>
            <a:pPr>
              <a:buFont typeface="Wingdings" pitchFamily="2" charset="2"/>
              <a:buNone/>
              <a:defRPr/>
            </a:pPr>
            <a:r>
              <a:rPr lang="en-GB" sz="1600" b="1" dirty="0" err="1" smtClean="0"/>
              <a:t>Falchikov</a:t>
            </a:r>
            <a:r>
              <a:rPr lang="en-GB" sz="1600" b="1" dirty="0" smtClean="0"/>
              <a:t>, N. (2004) </a:t>
            </a:r>
            <a:r>
              <a:rPr lang="en-GB" sz="1600" b="1" i="1" dirty="0" smtClean="0"/>
              <a:t>Improving Assessment through Student Involvement: Practical Solutions for Aiding Learning in Higher and Further Education,</a:t>
            </a:r>
            <a:r>
              <a:rPr lang="en-GB" sz="1600" b="1" dirty="0" smtClean="0"/>
              <a:t> London: Routledge.</a:t>
            </a:r>
          </a:p>
          <a:p>
            <a:pPr>
              <a:buFont typeface="Wingdings" pitchFamily="2" charset="2"/>
              <a:buNone/>
              <a:defRPr/>
            </a:pPr>
            <a:r>
              <a:rPr lang="en-GB" sz="1600" b="1" dirty="0" smtClean="0"/>
              <a:t>Flint, N.R. and Johnson, B. (2011) </a:t>
            </a:r>
            <a:r>
              <a:rPr lang="en-GB" sz="1600" b="1" i="1" dirty="0" smtClean="0"/>
              <a:t>Towards fairer university assessment: recognising the concerns of students,</a:t>
            </a:r>
            <a:r>
              <a:rPr lang="en-GB" sz="1600" b="1" dirty="0" smtClean="0"/>
              <a:t> London: Routledge.</a:t>
            </a:r>
          </a:p>
          <a:p>
            <a:pPr>
              <a:buFont typeface="Wingdings" pitchFamily="2" charset="2"/>
              <a:buNone/>
              <a:defRPr/>
            </a:pPr>
            <a:r>
              <a:rPr lang="en-GB" sz="1600" b="1" dirty="0" smtClean="0"/>
              <a:t>Gibbs, G. (2010) </a:t>
            </a:r>
            <a:r>
              <a:rPr lang="en-GB" sz="1600" b="1" i="1" dirty="0" smtClean="0"/>
              <a:t>Using assessment to support student learning,</a:t>
            </a:r>
            <a:r>
              <a:rPr lang="en-GB" sz="1600" b="1" dirty="0" smtClean="0"/>
              <a:t> Leeds: Leeds Metropolitan University.</a:t>
            </a:r>
          </a:p>
          <a:p>
            <a:pPr>
              <a:buFont typeface="Wingdings" pitchFamily="2" charset="2"/>
              <a:buNone/>
              <a:defRPr/>
            </a:pPr>
            <a:r>
              <a:rPr lang="en-GB" sz="1600" b="1" dirty="0" smtClean="0"/>
              <a:t>Kneale, P. E. (1997) </a:t>
            </a:r>
            <a:r>
              <a:rPr lang="en-GB" sz="1600" b="1" i="1" dirty="0" smtClean="0"/>
              <a:t>The rise of the "strategic student": how can we adapt to cope?</a:t>
            </a:r>
            <a:r>
              <a:rPr lang="en-GB" sz="1600" b="1" dirty="0" smtClean="0"/>
              <a:t> in Armstrong, S., Thompson, G. and Brown, S. (</a:t>
            </a:r>
            <a:r>
              <a:rPr lang="en-GB" sz="1600" b="1" dirty="0" err="1" smtClean="0"/>
              <a:t>eds</a:t>
            </a:r>
            <a:r>
              <a:rPr lang="en-GB" sz="1600" b="1" dirty="0" smtClean="0"/>
              <a:t>) </a:t>
            </a:r>
            <a:r>
              <a:rPr lang="en-GB" sz="1600" b="1" i="1" dirty="0" smtClean="0"/>
              <a:t>Facing up to Radical Changes in Universities and Colleges,</a:t>
            </a:r>
            <a:r>
              <a:rPr lang="en-GB" sz="1600" b="1" dirty="0" smtClean="0"/>
              <a:t> 119-139, London: </a:t>
            </a:r>
            <a:r>
              <a:rPr lang="en-GB" sz="1600" b="1" dirty="0" err="1" smtClean="0"/>
              <a:t>Kogan</a:t>
            </a:r>
            <a:r>
              <a:rPr lang="en-GB" sz="1600" b="1" dirty="0" smtClean="0"/>
              <a:t> Page.</a:t>
            </a:r>
          </a:p>
          <a:p>
            <a:pPr>
              <a:buFont typeface="Wingdings" pitchFamily="2" charset="2"/>
              <a:buNone/>
              <a:defRPr/>
            </a:pPr>
            <a:r>
              <a:rPr lang="en-GB" sz="1600" b="1" dirty="0" smtClean="0"/>
              <a:t>Knight, P. and Yorke, M. (2003) </a:t>
            </a:r>
            <a:r>
              <a:rPr lang="en-GB" sz="1600" b="1" i="1" dirty="0" smtClean="0"/>
              <a:t>Assessment, learning and employability,</a:t>
            </a:r>
            <a:r>
              <a:rPr lang="en-GB" sz="1600" b="1" dirty="0" smtClean="0"/>
              <a:t> Maidenhead, UK: SRHE/Open University Press.</a:t>
            </a:r>
          </a:p>
          <a:p>
            <a:pPr>
              <a:buFont typeface="Wingdings" pitchFamily="2" charset="2"/>
              <a:buNone/>
              <a:defRPr/>
            </a:pPr>
            <a:r>
              <a:rPr lang="en-GB" sz="1600" b="1" dirty="0" smtClean="0"/>
              <a:t>Marshall, P. and Massy, W. (2010) ‘Managing in turbulent times’ in </a:t>
            </a:r>
            <a:r>
              <a:rPr lang="en-GB" sz="1600" b="1" i="1" dirty="0" smtClean="0"/>
              <a:t>Forum for the Future of Higher Education, papers from the 2009 Aspen symposium</a:t>
            </a:r>
            <a:r>
              <a:rPr lang="en-GB" sz="1600" b="1" dirty="0" smtClean="0"/>
              <a:t> Massachusetts Institute of Technology Cambridge USA.</a:t>
            </a:r>
          </a:p>
          <a:p>
            <a:pPr marL="609600" indent="-609600" eaLnBrk="1" hangingPunct="1">
              <a:buFont typeface="Wingdings" pitchFamily="2" charset="2"/>
              <a:buNone/>
              <a:defRPr/>
            </a:pPr>
            <a:endParaRPr lang="en-US" sz="1600"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122238"/>
            <a:ext cx="7543800" cy="639762"/>
          </a:xfrm>
        </p:spPr>
        <p:txBody>
          <a:bodyPr/>
          <a:lstStyle/>
          <a:p>
            <a:r>
              <a:rPr lang="en-GB" sz="3200" dirty="0" smtClean="0"/>
              <a:t>References and wider reading 3</a:t>
            </a:r>
          </a:p>
        </p:txBody>
      </p:sp>
      <p:sp>
        <p:nvSpPr>
          <p:cNvPr id="37891" name="Content Placeholder 2"/>
          <p:cNvSpPr>
            <a:spLocks noGrp="1"/>
          </p:cNvSpPr>
          <p:nvPr>
            <p:ph idx="1"/>
          </p:nvPr>
        </p:nvSpPr>
        <p:spPr>
          <a:xfrm>
            <a:off x="304800" y="838200"/>
            <a:ext cx="8393113" cy="5364163"/>
          </a:xfrm>
        </p:spPr>
        <p:txBody>
          <a:bodyPr/>
          <a:lstStyle/>
          <a:p>
            <a:pPr marL="609600" indent="-609600" eaLnBrk="1" hangingPunct="1">
              <a:buFont typeface="Wingdings" pitchFamily="2" charset="2"/>
              <a:buNone/>
              <a:defRPr/>
            </a:pPr>
            <a:r>
              <a:rPr lang="en-GB" sz="1600" b="1" dirty="0" smtClean="0"/>
              <a:t>Morgan, M. (2012,) </a:t>
            </a:r>
            <a:r>
              <a:rPr lang="en-GB" sz="1600" b="1" i="1" dirty="0" smtClean="0"/>
              <a:t>Improving and Enhancing the Student Experience- A practical guide</a:t>
            </a:r>
            <a:r>
              <a:rPr lang="en-GB" sz="1600" b="1" dirty="0" smtClean="0"/>
              <a:t>, London: Routledge. Newton, J. (2003) Implementing an Institution-wide learning and Teaching strategy: lessons in managing change Studies in Higher Education </a:t>
            </a:r>
            <a:r>
              <a:rPr lang="en-GB" sz="1600" b="1" dirty="0" err="1" smtClean="0"/>
              <a:t>Vol</a:t>
            </a:r>
            <a:r>
              <a:rPr lang="en-GB" sz="1600" b="1" dirty="0" smtClean="0"/>
              <a:t> 28 No 4</a:t>
            </a:r>
          </a:p>
          <a:p>
            <a:pPr marL="609600" indent="-609600" eaLnBrk="1" hangingPunct="1">
              <a:buFont typeface="Wingdings" pitchFamily="2" charset="2"/>
              <a:buNone/>
              <a:defRPr/>
            </a:pPr>
            <a:r>
              <a:rPr lang="en-GB" sz="1600" b="1" dirty="0" err="1" smtClean="0">
                <a:solidFill>
                  <a:srgbClr val="000000"/>
                </a:solidFill>
              </a:rPr>
              <a:t>Nicol</a:t>
            </a:r>
            <a:r>
              <a:rPr lang="en-GB" sz="1600" b="1" dirty="0" smtClean="0">
                <a:solidFill>
                  <a:srgbClr val="000000"/>
                </a:solidFill>
              </a:rPr>
              <a:t>, D. J. and Macfarlane-Dick, D. Formative assessment and self-regulated learning: A model and seven principles of good feedback practice, </a:t>
            </a:r>
            <a:r>
              <a:rPr lang="en-GB" sz="1600" b="1" i="1" dirty="0" smtClean="0">
                <a:solidFill>
                  <a:srgbClr val="000000"/>
                </a:solidFill>
              </a:rPr>
              <a:t>Studies in Higher Education.</a:t>
            </a:r>
            <a:endParaRPr lang="en-GB" sz="1600" b="1" dirty="0" smtClean="0"/>
          </a:p>
          <a:p>
            <a:pPr marL="360000" eaLnBrk="1" hangingPunct="1">
              <a:spcBef>
                <a:spcPts val="0"/>
              </a:spcBef>
              <a:buFont typeface="Wingdings" pitchFamily="2" charset="2"/>
              <a:buNone/>
              <a:defRPr/>
            </a:pPr>
            <a:r>
              <a:rPr lang="en-GB" sz="1600" b="1" dirty="0" err="1" smtClean="0"/>
              <a:t>Northedge</a:t>
            </a:r>
            <a:r>
              <a:rPr lang="en-GB" sz="1600" b="1" dirty="0" smtClean="0"/>
              <a:t>, A. (2003) Enabling participation in academic discourse </a:t>
            </a:r>
            <a:r>
              <a:rPr lang="en-GB" sz="1600" b="1" i="1" dirty="0" smtClean="0"/>
              <a:t>Teaching in Higher Education, Vol. 8, No. 2, 2003, pp. 169–180.</a:t>
            </a:r>
            <a:endParaRPr lang="en-GB" sz="1600" b="1" dirty="0" smtClean="0"/>
          </a:p>
          <a:p>
            <a:pPr marL="360000" eaLnBrk="1" hangingPunct="1">
              <a:spcBef>
                <a:spcPts val="0"/>
              </a:spcBef>
              <a:buFont typeface="Wingdings" pitchFamily="2" charset="2"/>
              <a:buNone/>
              <a:defRPr/>
            </a:pPr>
            <a:r>
              <a:rPr lang="en-GB" sz="1600" b="1" dirty="0" smtClean="0"/>
              <a:t>PASS project: Bradford http://www.pass.brad.ac.uk/ </a:t>
            </a:r>
          </a:p>
          <a:p>
            <a:pPr>
              <a:buFont typeface="Wingdings" pitchFamily="2" charset="2"/>
              <a:buNone/>
              <a:defRPr/>
            </a:pPr>
            <a:r>
              <a:rPr lang="en-GB" sz="1600" b="1" dirty="0" err="1" smtClean="0"/>
              <a:t>Peelo</a:t>
            </a:r>
            <a:r>
              <a:rPr lang="en-GB" sz="1600" b="1" dirty="0" smtClean="0"/>
              <a:t>, M. and Wareham, T. (</a:t>
            </a:r>
            <a:r>
              <a:rPr lang="en-GB" sz="1600" b="1" dirty="0" err="1" smtClean="0"/>
              <a:t>eds</a:t>
            </a:r>
            <a:r>
              <a:rPr lang="en-GB" sz="1600" b="1" dirty="0" smtClean="0"/>
              <a:t>) (2002) </a:t>
            </a:r>
            <a:r>
              <a:rPr lang="en-GB" sz="1600" b="1" i="1" dirty="0" smtClean="0"/>
              <a:t>Failing Students in higher education</a:t>
            </a:r>
            <a:r>
              <a:rPr lang="en-GB" sz="1600" b="1" dirty="0" smtClean="0"/>
              <a:t> Buckingham, UK, SRHE/Open University Press.</a:t>
            </a:r>
          </a:p>
          <a:p>
            <a:pPr>
              <a:buFont typeface="Wingdings" pitchFamily="2" charset="2"/>
              <a:buNone/>
              <a:defRPr/>
            </a:pPr>
            <a:r>
              <a:rPr lang="en-GB" sz="1600" b="1" dirty="0" smtClean="0"/>
              <a:t>Pickford, R. and Brown, S. (2006) </a:t>
            </a:r>
            <a:r>
              <a:rPr lang="en-GB" sz="1600" b="1" i="1" dirty="0" smtClean="0"/>
              <a:t>Assessing skills and practice</a:t>
            </a:r>
            <a:r>
              <a:rPr lang="en-GB" sz="1600" b="1" dirty="0" smtClean="0"/>
              <a:t> London: Routledge.</a:t>
            </a:r>
          </a:p>
          <a:p>
            <a:pPr>
              <a:buFont typeface="Wingdings" pitchFamily="2" charset="2"/>
              <a:buNone/>
              <a:defRPr/>
            </a:pPr>
            <a:r>
              <a:rPr lang="en-GB" sz="1600" b="1" dirty="0" smtClean="0">
                <a:cs typeface="Times New Roman" pitchFamily="18" charset="0"/>
              </a:rPr>
              <a:t>Race, P. (2001) </a:t>
            </a:r>
            <a:r>
              <a:rPr lang="en-GB" sz="1600" b="1" i="1" dirty="0" smtClean="0">
                <a:cs typeface="Times New Roman" pitchFamily="18" charset="0"/>
              </a:rPr>
              <a:t>A Briefing on Self, Peer &amp; Group Assessment</a:t>
            </a:r>
            <a:r>
              <a:rPr lang="en-GB" sz="1600" b="1" dirty="0" smtClean="0">
                <a:cs typeface="Times New Roman" pitchFamily="18" charset="0"/>
              </a:rPr>
              <a:t> in LTSN Generic Centre Assessment Series No 9 LTSN York.</a:t>
            </a:r>
            <a:r>
              <a:rPr lang="en-GB" sz="1600" b="1" dirty="0" smtClean="0"/>
              <a:t> </a:t>
            </a:r>
          </a:p>
          <a:p>
            <a:pPr>
              <a:buFont typeface="Wingdings" pitchFamily="2" charset="2"/>
              <a:buNone/>
              <a:defRPr/>
            </a:pPr>
            <a:r>
              <a:rPr lang="en-GB" sz="1600" b="1" dirty="0" smtClean="0"/>
              <a:t>Race, P. (2006) </a:t>
            </a:r>
            <a:r>
              <a:rPr lang="en-GB" sz="1600" b="1" i="1" dirty="0" smtClean="0"/>
              <a:t>The lecturer’s toolkit (3rd edition)</a:t>
            </a:r>
            <a:r>
              <a:rPr lang="en-GB" sz="1600" b="1" dirty="0" smtClean="0"/>
              <a:t> London: Routledge.</a:t>
            </a:r>
          </a:p>
          <a:p>
            <a:pPr>
              <a:spcBef>
                <a:spcPts val="0"/>
              </a:spcBef>
              <a:buFont typeface="Wingdings" pitchFamily="2" charset="2"/>
              <a:buNone/>
              <a:defRPr/>
            </a:pPr>
            <a:r>
              <a:rPr lang="en-GB" sz="1600" b="1" dirty="0" smtClean="0"/>
              <a:t>Race, P. </a:t>
            </a:r>
            <a:r>
              <a:rPr lang="en-GB" sz="1600" b="1" i="1" dirty="0" smtClean="0"/>
              <a:t>et al </a:t>
            </a:r>
            <a:r>
              <a:rPr lang="en-GB" sz="1600" b="1" dirty="0" smtClean="0"/>
              <a:t>(2009) </a:t>
            </a:r>
            <a:r>
              <a:rPr lang="en-GB" sz="1600" b="1" i="1" dirty="0" smtClean="0"/>
              <a:t>Using peer observation to enhance teaching,</a:t>
            </a:r>
            <a:r>
              <a:rPr lang="en-GB" sz="1600" b="1" dirty="0" smtClean="0"/>
              <a:t> Leeds: Leeds Metropolitan Press.</a:t>
            </a:r>
          </a:p>
          <a:p>
            <a:pPr>
              <a:spcBef>
                <a:spcPts val="0"/>
              </a:spcBef>
              <a:buFont typeface="Wingdings" pitchFamily="2" charset="2"/>
              <a:buNone/>
              <a:defRPr/>
            </a:pPr>
            <a:r>
              <a:rPr lang="en-GB" sz="1600" b="1" dirty="0" smtClean="0"/>
              <a:t>Race, P. and Pickford, R. (2007) </a:t>
            </a:r>
            <a:r>
              <a:rPr lang="en-GB" sz="1600" b="1" i="1" dirty="0" smtClean="0"/>
              <a:t>Making Teaching work: Teaching smarter in post-compulsory education</a:t>
            </a:r>
            <a:r>
              <a:rPr lang="en-GB" sz="1600" b="1" dirty="0" smtClean="0"/>
              <a:t>, London: Sage.</a:t>
            </a:r>
          </a:p>
          <a:p>
            <a:pPr>
              <a:spcBef>
                <a:spcPts val="0"/>
              </a:spcBef>
              <a:buFont typeface="Wingdings" pitchFamily="2" charset="2"/>
              <a:buNone/>
              <a:defRPr/>
            </a:pPr>
            <a:endParaRPr lang="en-GB" sz="1600" b="1" dirty="0" smtClean="0"/>
          </a:p>
          <a:p>
            <a:pPr>
              <a:spcBef>
                <a:spcPts val="0"/>
              </a:spcBef>
              <a:defRPr/>
            </a:pPr>
            <a:endParaRPr lang="en-GB" b="1"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228600"/>
            <a:ext cx="7543800" cy="679450"/>
          </a:xfrm>
        </p:spPr>
        <p:txBody>
          <a:bodyPr/>
          <a:lstStyle/>
          <a:p>
            <a:r>
              <a:rPr lang="en-GB" sz="3200" dirty="0" smtClean="0"/>
              <a:t>References and wider reading 4 </a:t>
            </a:r>
          </a:p>
        </p:txBody>
      </p:sp>
      <p:sp>
        <p:nvSpPr>
          <p:cNvPr id="36867" name="Rectangle 3"/>
          <p:cNvSpPr>
            <a:spLocks noGrp="1" noChangeArrowheads="1"/>
          </p:cNvSpPr>
          <p:nvPr>
            <p:ph type="body" idx="1"/>
          </p:nvPr>
        </p:nvSpPr>
        <p:spPr>
          <a:xfrm>
            <a:off x="304800" y="1143000"/>
            <a:ext cx="8393113" cy="5238750"/>
          </a:xfrm>
        </p:spPr>
        <p:txBody>
          <a:bodyPr/>
          <a:lstStyle/>
          <a:p>
            <a:pPr>
              <a:buFont typeface="Wingdings" pitchFamily="2" charset="2"/>
              <a:buNone/>
            </a:pPr>
            <a:r>
              <a:rPr lang="en-GB" sz="1600" b="1" dirty="0" smtClean="0"/>
              <a:t>Renfro, W. L. and Morrison, J. L. (1983) ‘Anticipating and managing change in educational organisations’, Educational Leadership Association of Supervision and Curriculum Development. </a:t>
            </a:r>
          </a:p>
          <a:p>
            <a:pPr>
              <a:buFont typeface="Wingdings" pitchFamily="2" charset="2"/>
              <a:buNone/>
            </a:pPr>
            <a:r>
              <a:rPr lang="en-GB" sz="1600" b="1" dirty="0" smtClean="0"/>
              <a:t>Robertson, C., Robins, A. and Cox, R. (2009) Co-constructing an academic community ethos- challenging culture and managing change in higher education: a case study undertaken over two years, in </a:t>
            </a:r>
            <a:r>
              <a:rPr lang="en-GB" sz="1600" b="1" i="1" dirty="0" smtClean="0"/>
              <a:t>Management in Education</a:t>
            </a:r>
            <a:r>
              <a:rPr lang="en-GB" sz="1600" b="1" dirty="0" smtClean="0"/>
              <a:t> Vol. 23 Issue 1. </a:t>
            </a:r>
          </a:p>
          <a:p>
            <a:pPr>
              <a:buFont typeface="Wingdings" pitchFamily="2" charset="2"/>
              <a:buNone/>
            </a:pPr>
            <a:r>
              <a:rPr lang="en-GB" sz="1600" b="1" dirty="0" smtClean="0"/>
              <a:t>Rust, C., Price, M. and O’Donovan, B. (2003) Improving students’ learning by developing their understanding of assessment criteria and processes, </a:t>
            </a:r>
            <a:r>
              <a:rPr lang="en-GB" sz="1600" b="1" i="1" dirty="0" smtClean="0"/>
              <a:t>Assessment and Evaluation in Higher Education. 28 (2), 147-164</a:t>
            </a:r>
            <a:r>
              <a:rPr lang="en-GB" sz="1600" b="1" dirty="0" smtClean="0"/>
              <a:t>. </a:t>
            </a:r>
          </a:p>
          <a:p>
            <a:pPr>
              <a:spcBef>
                <a:spcPts val="600"/>
              </a:spcBef>
              <a:buNone/>
              <a:defRPr/>
            </a:pPr>
            <a:r>
              <a:rPr lang="en-GB" sz="1600" dirty="0" smtClean="0"/>
              <a:t>Ryan, J. (2000) </a:t>
            </a:r>
            <a:r>
              <a:rPr lang="en-GB" sz="1600" i="1" dirty="0" smtClean="0"/>
              <a:t>A Guide to Teaching International Students</a:t>
            </a:r>
            <a:r>
              <a:rPr lang="en-GB" sz="1600" dirty="0" smtClean="0"/>
              <a:t> Oxford: Oxford Centre for Staff and Learning Development.</a:t>
            </a:r>
          </a:p>
          <a:p>
            <a:pPr>
              <a:spcBef>
                <a:spcPts val="600"/>
              </a:spcBef>
              <a:buNone/>
              <a:defRPr/>
            </a:pPr>
            <a:r>
              <a:rPr lang="en-GB" sz="1600" dirty="0" smtClean="0"/>
              <a:t>Sadler, D. R. (1998) Formative assessment: revisiting the territory </a:t>
            </a:r>
            <a:r>
              <a:rPr lang="en-GB" sz="1600" i="1" dirty="0" smtClean="0"/>
              <a:t>Assessment in Education: Principles, Policy and Practice </a:t>
            </a:r>
            <a:r>
              <a:rPr lang="en-GB" sz="1600" dirty="0" smtClean="0"/>
              <a:t>5, 77-8.</a:t>
            </a:r>
          </a:p>
          <a:p>
            <a:pPr>
              <a:spcBef>
                <a:spcPts val="600"/>
              </a:spcBef>
              <a:buNone/>
              <a:defRPr/>
            </a:pPr>
            <a:r>
              <a:rPr lang="en-GB" sz="1600" dirty="0" smtClean="0"/>
              <a:t>Wisker, G. and Constable, J. (2005) </a:t>
            </a:r>
            <a:r>
              <a:rPr lang="en-GB" sz="1600" i="1" dirty="0" smtClean="0"/>
              <a:t>Fellowship and Communities of Practice</a:t>
            </a:r>
            <a:r>
              <a:rPr lang="en-GB" sz="1600" dirty="0" smtClean="0"/>
              <a:t>, SEDA, Anglia Ruskin University UK.</a:t>
            </a:r>
          </a:p>
          <a:p>
            <a:pPr marL="360000" eaLnBrk="1" hangingPunct="1">
              <a:spcBef>
                <a:spcPts val="600"/>
              </a:spcBef>
              <a:buNone/>
              <a:defRPr/>
            </a:pPr>
            <a:r>
              <a:rPr lang="en-GB" sz="1600" dirty="0" smtClean="0"/>
              <a:t>Yorke, M. (1999) </a:t>
            </a:r>
            <a:r>
              <a:rPr lang="en-GB" sz="1600" i="1" dirty="0" smtClean="0"/>
              <a:t>Leaving Early: Undergraduate Non-Completion in Higher Education</a:t>
            </a:r>
            <a:r>
              <a:rPr lang="en-GB" sz="1600" dirty="0" smtClean="0"/>
              <a:t>, London: Taylor and Francis.</a:t>
            </a:r>
          </a:p>
          <a:p>
            <a:pPr marL="360000" eaLnBrk="1" hangingPunct="1">
              <a:spcBef>
                <a:spcPts val="600"/>
              </a:spcBef>
              <a:buNone/>
              <a:defRPr/>
            </a:pPr>
            <a:r>
              <a:rPr lang="en-GB" sz="1600" dirty="0" smtClean="0"/>
              <a:t>Yorke, M. and </a:t>
            </a:r>
            <a:r>
              <a:rPr lang="en-GB" sz="1600" dirty="0" err="1" smtClean="0"/>
              <a:t>Longden</a:t>
            </a:r>
            <a:r>
              <a:rPr lang="en-GB" sz="1600" dirty="0" smtClean="0"/>
              <a:t>, B. (2004) </a:t>
            </a:r>
            <a:r>
              <a:rPr lang="en-GB" sz="1600" i="1" dirty="0" smtClean="0"/>
              <a:t>Retention and Student Success in Higher Education</a:t>
            </a:r>
            <a:r>
              <a:rPr lang="en-GB" sz="1600" dirty="0" smtClean="0"/>
              <a:t>, Maidenhead: Open University Press.</a:t>
            </a:r>
          </a:p>
          <a:p>
            <a:pPr>
              <a:buFont typeface="Wingdings" pitchFamily="2" charset="2"/>
              <a:buNone/>
            </a:pPr>
            <a:endParaRPr lang="en-GB" sz="1600" b="1" dirty="0" smtClean="0"/>
          </a:p>
          <a:p>
            <a:pPr>
              <a:buFont typeface="Wingdings" pitchFamily="2" charset="2"/>
              <a:buNone/>
            </a:pPr>
            <a:endParaRPr lang="en-GB" sz="1600" b="1" dirty="0" smtClean="0"/>
          </a:p>
          <a:p>
            <a:pPr>
              <a:buFont typeface="Wingdings" pitchFamily="2" charset="2"/>
              <a:buNone/>
            </a:pPr>
            <a:endParaRPr lang="en-GB" sz="1600" b="1" dirty="0" smtClean="0"/>
          </a:p>
          <a:p>
            <a:pPr>
              <a:buFont typeface="Wingdings" pitchFamily="2" charset="2"/>
              <a:buNone/>
            </a:pPr>
            <a:endParaRPr lang="en-GB" sz="1600" b="1" dirty="0" smtClean="0"/>
          </a:p>
          <a:p>
            <a:pPr>
              <a:buFont typeface="Wingdings" pitchFamily="2" charset="2"/>
              <a:buNone/>
            </a:pPr>
            <a:endParaRPr lang="en-GB" sz="16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students think about assessment</a:t>
            </a:r>
          </a:p>
        </p:txBody>
      </p:sp>
      <p:sp>
        <p:nvSpPr>
          <p:cNvPr id="15363" name="Content Placeholder 2"/>
          <p:cNvSpPr>
            <a:spLocks noGrp="1"/>
          </p:cNvSpPr>
          <p:nvPr>
            <p:ph idx="1"/>
          </p:nvPr>
        </p:nvSpPr>
        <p:spPr/>
        <p:txBody>
          <a:bodyPr/>
          <a:lstStyle/>
          <a:p>
            <a:pPr>
              <a:buFont typeface="Wingdings" pitchFamily="2" charset="2"/>
              <a:buNone/>
            </a:pPr>
            <a:r>
              <a:rPr lang="en-GB" sz="2400" dirty="0" smtClean="0"/>
              <a:t>Student evaluations frequently reveal poor assessment practices that:</a:t>
            </a:r>
          </a:p>
          <a:p>
            <a:r>
              <a:rPr lang="en-GB" sz="2400" dirty="0" smtClean="0"/>
              <a:t>Lack authenticity and relevance to real world tasks;</a:t>
            </a:r>
          </a:p>
          <a:p>
            <a:r>
              <a:rPr lang="en-GB" sz="2400" dirty="0" smtClean="0"/>
              <a:t>Make unreasonable demands on students;</a:t>
            </a:r>
          </a:p>
          <a:p>
            <a:r>
              <a:rPr lang="en-GB" sz="2400" dirty="0" smtClean="0"/>
              <a:t>Are narrow in scope;</a:t>
            </a:r>
          </a:p>
          <a:p>
            <a:r>
              <a:rPr lang="en-GB" sz="2400" dirty="0" smtClean="0"/>
              <a:t>Have little long-term benefit;</a:t>
            </a:r>
          </a:p>
          <a:p>
            <a:r>
              <a:rPr lang="en-GB" sz="2400" dirty="0" smtClean="0"/>
              <a:t>Fail to reward genuine effort;</a:t>
            </a:r>
          </a:p>
          <a:p>
            <a:r>
              <a:rPr lang="en-GB" sz="2400" dirty="0" smtClean="0"/>
              <a:t>Have unclear expectations and assessment criteria;</a:t>
            </a:r>
          </a:p>
          <a:p>
            <a:r>
              <a:rPr lang="en-GB" sz="2400" dirty="0" smtClean="0"/>
              <a:t>Fail to provide adequate feedback to students;</a:t>
            </a:r>
          </a:p>
          <a:p>
            <a:r>
              <a:rPr lang="en-GB" sz="2400" dirty="0" smtClean="0"/>
              <a:t>Rely heavily on factual recall rather than on higher-order thinking and problem-solving skills.</a:t>
            </a:r>
          </a:p>
          <a:p>
            <a:pPr>
              <a:buFont typeface="Wingdings" pitchFamily="2" charset="2"/>
              <a:buNone/>
            </a:pPr>
            <a:r>
              <a:rPr lang="en-GB" sz="2400" dirty="0" smtClean="0"/>
              <a:t> (Flint and Johnson, 2011, p.2) </a:t>
            </a:r>
          </a:p>
          <a:p>
            <a:pPr>
              <a:buFont typeface="Wingdings" pitchFamily="2" charset="2"/>
              <a:buNone/>
            </a:pPr>
            <a:endParaRPr lang="en-GB" sz="2000" dirty="0" smtClean="0"/>
          </a:p>
          <a:p>
            <a:pPr>
              <a:buFont typeface="Wingdings" pitchFamily="2" charset="2"/>
              <a:buNone/>
            </a:pPr>
            <a:endParaRPr lang="en-GB"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28625" y="214313"/>
            <a:ext cx="7543800" cy="8604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Interpreting NSS scores</a:t>
            </a:r>
          </a:p>
        </p:txBody>
      </p:sp>
      <p:sp>
        <p:nvSpPr>
          <p:cNvPr id="16387" name="Content Placeholder 2"/>
          <p:cNvSpPr>
            <a:spLocks noGrp="1"/>
          </p:cNvSpPr>
          <p:nvPr>
            <p:ph idx="1"/>
          </p:nvPr>
        </p:nvSpPr>
        <p:spPr/>
        <p:txBody>
          <a:bodyPr/>
          <a:lstStyle/>
          <a:p>
            <a:pPr>
              <a:lnSpc>
                <a:spcPct val="100000"/>
              </a:lnSpc>
            </a:pPr>
            <a:r>
              <a:rPr lang="en-GB" sz="2600" dirty="0" smtClean="0"/>
              <a:t>NSS scores are an unreliable indicator as they can be skewed by all kinds of extraneous factors, but do give us some hints on what we should be doing;</a:t>
            </a:r>
          </a:p>
          <a:p>
            <a:pPr>
              <a:lnSpc>
                <a:spcPct val="100000"/>
              </a:lnSpc>
            </a:pPr>
            <a:r>
              <a:rPr lang="en-GB" sz="2600" dirty="0" smtClean="0"/>
              <a:t>Attempts to massage NSS scores usually fail;</a:t>
            </a:r>
          </a:p>
          <a:p>
            <a:pPr>
              <a:lnSpc>
                <a:spcPct val="100000"/>
              </a:lnSpc>
            </a:pPr>
            <a:r>
              <a:rPr lang="en-GB" sz="2600" dirty="0" smtClean="0"/>
              <a:t>It is much more sensible and worthwhile to concentrate on improving the student experience of assessment and feedback, since these are so central to enhancing the student experience.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But what we can do is: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Scrutinise NSS scores and free response feedback to see where enhancements can be made;</a:t>
            </a:r>
          </a:p>
          <a:p>
            <a:pPr>
              <a:lnSpc>
                <a:spcPct val="100000"/>
              </a:lnSpc>
            </a:pPr>
            <a:r>
              <a:rPr lang="en-GB" sz="2600" dirty="0" smtClean="0"/>
              <a:t>Carefully consider the context and the student cohort experience;</a:t>
            </a:r>
          </a:p>
          <a:p>
            <a:pPr>
              <a:lnSpc>
                <a:spcPct val="100000"/>
              </a:lnSpc>
            </a:pPr>
            <a:r>
              <a:rPr lang="en-GB" sz="2600" dirty="0" smtClean="0"/>
              <a:t>Honestly review where improvements can be made;</a:t>
            </a:r>
          </a:p>
          <a:p>
            <a:pPr>
              <a:lnSpc>
                <a:spcPct val="100000"/>
              </a:lnSpc>
            </a:pPr>
            <a:r>
              <a:rPr lang="en-GB" sz="2600" dirty="0" smtClean="0"/>
              <a:t>Develop a strategic implementation plan that doesn’t just contain pious hopes, but specifies concrete action.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z="3200" dirty="0" smtClean="0"/>
              <a:t>Setting changes in place</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buNone/>
            </a:pPr>
            <a:r>
              <a:rPr lang="en-GB" sz="2600" dirty="0" smtClean="0"/>
              <a:t>Marshall and Massy argue that when leading in turbulent times, the first step to be taken is to: </a:t>
            </a:r>
          </a:p>
          <a:p>
            <a:pPr>
              <a:lnSpc>
                <a:spcPct val="100000"/>
              </a:lnSpc>
              <a:buNone/>
            </a:pPr>
            <a:r>
              <a:rPr lang="en-GB" sz="2600" dirty="0" smtClean="0"/>
              <a:t>“create a sense of urgency about the crisis. While it’s easy to scare people, the aim is to at the same time present a plan about how, by doing g things differently, the university can break the momentum taking it in the wrong direction and work its way out of the problem. The key is to create a sense of urgency without instilling a feeling of hopelessness.” (p.68).</a:t>
            </a:r>
          </a:p>
          <a:p>
            <a:pPr>
              <a:lnSpc>
                <a:spcPct val="100000"/>
              </a:lnSpc>
            </a:pPr>
            <a:endParaRPr lang="en-GB" sz="2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3200" dirty="0" smtClean="0"/>
              <a:t>What do we want to change?</a:t>
            </a:r>
          </a:p>
        </p:txBody>
      </p:sp>
      <p:sp>
        <p:nvSpPr>
          <p:cNvPr id="9219" name="Content Placeholder 2"/>
          <p:cNvSpPr>
            <a:spLocks noGrp="1"/>
          </p:cNvSpPr>
          <p:nvPr>
            <p:ph idx="1"/>
          </p:nvPr>
        </p:nvSpPr>
        <p:spPr/>
        <p:txBody>
          <a:bodyPr/>
          <a:lstStyle/>
          <a:p>
            <a:r>
              <a:rPr lang="en-GB" sz="2400" b="1" dirty="0" smtClean="0"/>
              <a:t>A focus on engagement;</a:t>
            </a:r>
          </a:p>
          <a:p>
            <a:r>
              <a:rPr lang="en-GB" sz="2400" b="1" dirty="0" smtClean="0"/>
              <a:t>Being more consistent and coherent;</a:t>
            </a:r>
          </a:p>
          <a:p>
            <a:r>
              <a:rPr lang="en-GB" sz="2400" b="1" dirty="0" smtClean="0"/>
              <a:t>Orientation towards teaching for learning;</a:t>
            </a:r>
          </a:p>
          <a:p>
            <a:r>
              <a:rPr lang="en-GB" sz="2400" b="1" dirty="0" smtClean="0"/>
              <a:t>Supporting students inclusively;</a:t>
            </a:r>
          </a:p>
          <a:p>
            <a:r>
              <a:rPr lang="en-GB" sz="2400" b="1" dirty="0" smtClean="0"/>
              <a:t>Using assessment to promote learning;</a:t>
            </a:r>
          </a:p>
          <a:p>
            <a:r>
              <a:rPr lang="en-GB" sz="2400" b="1" dirty="0" smtClean="0"/>
              <a:t>Fostering robust quality measures;</a:t>
            </a:r>
          </a:p>
          <a:p>
            <a:r>
              <a:rPr lang="en-GB" sz="2400" b="1" dirty="0" smtClean="0"/>
              <a:t>Maximising efficiency in curriculum design.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r>
              <a:rPr lang="en-GB" sz="3200" dirty="0" smtClean="0"/>
              <a:t>Engagement: why talk about it? Because:</a:t>
            </a:r>
          </a:p>
        </p:txBody>
      </p:sp>
      <p:sp>
        <p:nvSpPr>
          <p:cNvPr id="10243"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Academics and learning support staff report increasing levels of disengagement by students of the ‘</a:t>
            </a:r>
            <a:r>
              <a:rPr lang="en-GB" sz="2600" dirty="0" err="1" smtClean="0"/>
              <a:t>iGeneration</a:t>
            </a:r>
            <a:r>
              <a:rPr lang="en-GB" sz="2600" dirty="0" smtClean="0"/>
              <a:t>’; </a:t>
            </a:r>
          </a:p>
          <a:p>
            <a:pPr>
              <a:lnSpc>
                <a:spcPct val="100000"/>
              </a:lnSpc>
            </a:pPr>
            <a:r>
              <a:rPr lang="en-GB" sz="2600" dirty="0" smtClean="0"/>
              <a:t>Potentially the nature of student behaviour in higher education is changing radically in terms of academic and other </a:t>
            </a:r>
            <a:r>
              <a:rPr lang="en-GB" sz="2600" dirty="0" err="1" smtClean="0"/>
              <a:t>literacies</a:t>
            </a:r>
            <a:r>
              <a:rPr lang="en-GB" sz="2600" dirty="0" smtClean="0"/>
              <a:t>; </a:t>
            </a:r>
          </a:p>
          <a:p>
            <a:pPr>
              <a:lnSpc>
                <a:spcPct val="100000"/>
              </a:lnSpc>
            </a:pPr>
            <a:r>
              <a:rPr lang="en-GB" sz="2600" dirty="0" smtClean="0"/>
              <a:t>Institutions need to ensure that new students enter with, or have the opportunity to acquire, the skills needed for academic success;</a:t>
            </a:r>
          </a:p>
          <a:p>
            <a:pPr>
              <a:lnSpc>
                <a:spcPct val="100000"/>
              </a:lnSpc>
            </a:pPr>
            <a:r>
              <a:rPr lang="en-GB" sz="2600" dirty="0" smtClean="0"/>
              <a:t>HEIs must devise programmes in which the emphasis is on maximising students' development.</a:t>
            </a:r>
          </a:p>
          <a:p>
            <a:pPr>
              <a:lnSpc>
                <a:spcPct val="100000"/>
              </a:lnSpc>
            </a:pPr>
            <a:endParaRPr lang="en-GB" sz="2600" dirty="0" smtClean="0"/>
          </a:p>
          <a:p>
            <a:pPr>
              <a:lnSpc>
                <a:spcPct val="100000"/>
              </a:lnSpc>
            </a:pPr>
            <a:endParaRPr lang="en-GB" sz="2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3809</Words>
  <Application>Microsoft Office PowerPoint</Application>
  <PresentationFormat>On-screen Show (4:3)</PresentationFormat>
  <Paragraphs>275</Paragraphs>
  <Slides>39</Slides>
  <Notes>39</Notes>
  <HiddenSlides>0</HiddenSlides>
  <MMClips>0</MMClips>
  <ScaleCrop>false</ScaleCrop>
  <HeadingPairs>
    <vt:vector size="4" baseType="variant">
      <vt:variant>
        <vt:lpstr>Theme</vt:lpstr>
      </vt:variant>
      <vt:variant>
        <vt:i4>6</vt:i4>
      </vt:variant>
      <vt:variant>
        <vt:lpstr>Slide Titles</vt:lpstr>
      </vt:variant>
      <vt:variant>
        <vt:i4>39</vt:i4>
      </vt:variant>
    </vt:vector>
  </HeadingPairs>
  <TitlesOfParts>
    <vt:vector size="45" baseType="lpstr">
      <vt:lpstr>LeedsMet template</vt:lpstr>
      <vt:lpstr>2_LeedsMet template</vt:lpstr>
      <vt:lpstr>3_LeedsMet template</vt:lpstr>
      <vt:lpstr>4_LeedsMet template</vt:lpstr>
      <vt:lpstr>5_LeedsMet template</vt:lpstr>
      <vt:lpstr>6_LeedsMet template</vt:lpstr>
      <vt:lpstr>Enhancing the student experience: working to improve student satisfaction  (and NSS scores!)</vt:lpstr>
      <vt:lpstr>The current context</vt:lpstr>
      <vt:lpstr>How can we make changes to enhance learning and teaching in universities?</vt:lpstr>
      <vt:lpstr>What students think about assessment</vt:lpstr>
      <vt:lpstr>Interpreting NSS scores</vt:lpstr>
      <vt:lpstr>But what we can do is:</vt:lpstr>
      <vt:lpstr>Setting changes in place</vt:lpstr>
      <vt:lpstr>What do we want to change?</vt:lpstr>
      <vt:lpstr>Engagement: why talk about it? Because:</vt:lpstr>
      <vt:lpstr>Engagement of international students: some important considerations</vt:lpstr>
      <vt:lpstr>Consistency and coherence: mapping the student experience </vt:lpstr>
      <vt:lpstr>Teaching for learning</vt:lpstr>
      <vt:lpstr>What does high quality teaching look like? Our views:</vt:lpstr>
      <vt:lpstr>What does high quality learning look like? My views:</vt:lpstr>
      <vt:lpstr>Supporting students inclusively: we need to:</vt:lpstr>
      <vt:lpstr>Inclusivity: it’s helpful to ask from the outset:</vt:lpstr>
      <vt:lpstr>Active learning: we can:</vt:lpstr>
      <vt:lpstr>What can we do in the first six weeks of the first semester of the first year?</vt:lpstr>
      <vt:lpstr>We can help students understand what is required with reading</vt:lpstr>
      <vt:lpstr>We can help students write at the appropriate level: we can:</vt:lpstr>
      <vt:lpstr>Using assessment for learning</vt:lpstr>
      <vt:lpstr> Five things HEIs can do to improve NSS scores on assessment and feedback</vt:lpstr>
      <vt:lpstr>Boud et al 2010: ‘Assessment 2020’</vt:lpstr>
      <vt:lpstr>Mapping assessment</vt:lpstr>
      <vt:lpstr>Making the most of formative and summative assessment</vt:lpstr>
      <vt:lpstr>Making the most of feedback</vt:lpstr>
      <vt:lpstr>Supporting those at risk of failure &amp; falling short of their potential. We can</vt:lpstr>
      <vt:lpstr>Using student feedback to trigger enhancements</vt:lpstr>
      <vt:lpstr>Making effective use of student reps</vt:lpstr>
      <vt:lpstr>Ensuring consistency of student experience across programmes.</vt:lpstr>
      <vt:lpstr>We also need to be consistent about:</vt:lpstr>
      <vt:lpstr>Fostering robust quality measures:  I argue for:</vt:lpstr>
      <vt:lpstr>And also</vt:lpstr>
      <vt:lpstr>Maximising efficiency in curriculum design</vt:lpstr>
      <vt:lpstr>Conclusions</vt:lpstr>
      <vt:lpstr>References and wider reading 1 </vt:lpstr>
      <vt:lpstr>References and wider reading 2</vt:lpstr>
      <vt:lpstr>References and wider reading 3</vt:lpstr>
      <vt:lpstr>References and wider reading 4 </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112</cp:revision>
  <dcterms:created xsi:type="dcterms:W3CDTF">2007-03-06T12:05:28Z</dcterms:created>
  <dcterms:modified xsi:type="dcterms:W3CDTF">2012-09-13T16:12:19Z</dcterms:modified>
</cp:coreProperties>
</file>