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comments/comment1.xml" ContentType="application/vnd.openxmlformats-officedocument.presentationml.comments+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35"/>
  </p:notesMasterIdLst>
  <p:handoutMasterIdLst>
    <p:handoutMasterId r:id="rId36"/>
  </p:handoutMasterIdLst>
  <p:sldIdLst>
    <p:sldId id="257" r:id="rId2"/>
    <p:sldId id="372" r:id="rId3"/>
    <p:sldId id="373" r:id="rId4"/>
    <p:sldId id="349" r:id="rId5"/>
    <p:sldId id="319" r:id="rId6"/>
    <p:sldId id="320" r:id="rId7"/>
    <p:sldId id="334" r:id="rId8"/>
    <p:sldId id="338" r:id="rId9"/>
    <p:sldId id="321" r:id="rId10"/>
    <p:sldId id="322" r:id="rId11"/>
    <p:sldId id="355" r:id="rId12"/>
    <p:sldId id="356" r:id="rId13"/>
    <p:sldId id="357" r:id="rId14"/>
    <p:sldId id="358" r:id="rId15"/>
    <p:sldId id="359" r:id="rId16"/>
    <p:sldId id="336" r:id="rId17"/>
    <p:sldId id="361" r:id="rId18"/>
    <p:sldId id="362" r:id="rId19"/>
    <p:sldId id="335" r:id="rId20"/>
    <p:sldId id="363" r:id="rId21"/>
    <p:sldId id="364" r:id="rId22"/>
    <p:sldId id="365" r:id="rId23"/>
    <p:sldId id="366" r:id="rId24"/>
    <p:sldId id="367" r:id="rId25"/>
    <p:sldId id="337" r:id="rId26"/>
    <p:sldId id="341" r:id="rId27"/>
    <p:sldId id="342" r:id="rId28"/>
    <p:sldId id="343" r:id="rId29"/>
    <p:sldId id="316" r:id="rId30"/>
    <p:sldId id="270" r:id="rId31"/>
    <p:sldId id="271" r:id="rId32"/>
    <p:sldId id="272" r:id="rId33"/>
    <p:sldId id="317" r:id="rId34"/>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463" autoAdjust="0"/>
    <p:restoredTop sz="99000" autoAdjust="0"/>
  </p:normalViewPr>
  <p:slideViewPr>
    <p:cSldViewPr>
      <p:cViewPr>
        <p:scale>
          <a:sx n="70" d="100"/>
          <a:sy n="70" d="100"/>
        </p:scale>
        <p:origin x="-1476" y="-990"/>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90" d="100"/>
        <a:sy n="90"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1-10-31T11:45:26.322" idx="7">
    <p:pos x="5211" y="1145"/>
    <p:text>would it make sense to realing this with 'in both school and home'?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10</a:t>
            </a:fld>
            <a:endParaRPr lang="en-US" smtClean="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smtClean="0"/>
          </a:p>
        </p:txBody>
      </p:sp>
      <p:sp>
        <p:nvSpPr>
          <p:cNvPr id="6042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97A5476-295C-4F37-9D9E-889D798F1D04}" type="slidenum">
              <a:rPr lang="en-US" sz="1200"/>
              <a:pPr algn="r"/>
              <a:t>10</a:t>
            </a:fld>
            <a:endParaRPr 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B92CFA9-88C9-45B4-85AD-FD67D300F702}" type="slidenum">
              <a:rPr lang="en-US" smtClean="0"/>
              <a:pPr/>
              <a:t>11</a:t>
            </a:fld>
            <a:endParaRPr lang="en-US" smtClean="0"/>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a:ln/>
        </p:spPr>
        <p:txBody>
          <a:bodyPr/>
          <a:lstStyle/>
          <a:p>
            <a:pPr eaLnBrk="1" hangingPunct="1"/>
            <a:endParaRPr lang="en-US" smtClean="0"/>
          </a:p>
        </p:txBody>
      </p:sp>
      <p:sp>
        <p:nvSpPr>
          <p:cNvPr id="6144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D84E925-665F-4C66-B196-6E0239591013}" type="slidenum">
              <a:rPr lang="en-US" sz="1200"/>
              <a:pPr algn="r"/>
              <a:t>11</a:t>
            </a:fld>
            <a:endParaRPr 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BBDE169-4458-4750-A78F-DBEF90C1B855}" type="slidenum">
              <a:rPr lang="en-US" smtClean="0"/>
              <a:pPr/>
              <a:t>12</a:t>
            </a:fld>
            <a:endParaRPr lang="en-US" smtClean="0"/>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smtClean="0"/>
          </a:p>
        </p:txBody>
      </p:sp>
      <p:sp>
        <p:nvSpPr>
          <p:cNvPr id="6246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3CF8BA1-76B0-487E-A3A6-A7B182AFCF50}" type="slidenum">
              <a:rPr lang="en-US" sz="1200"/>
              <a:pPr algn="r"/>
              <a:t>12</a:t>
            </a:fld>
            <a:endParaRPr 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B05B98A-C0DE-41DD-8959-9A4D5FDEE361}" type="slidenum">
              <a:rPr lang="en-US" smtClean="0"/>
              <a:pPr/>
              <a:t>13</a:t>
            </a:fld>
            <a:endParaRPr lang="en-US" smtClean="0"/>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a:ln/>
        </p:spPr>
        <p:txBody>
          <a:bodyPr/>
          <a:lstStyle/>
          <a:p>
            <a:pPr eaLnBrk="1" hangingPunct="1"/>
            <a:endParaRPr lang="en-US" smtClean="0"/>
          </a:p>
        </p:txBody>
      </p:sp>
      <p:sp>
        <p:nvSpPr>
          <p:cNvPr id="6349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EDFF0F2-B7BB-4F03-8B33-97F5FCE13D2E}" type="slidenum">
              <a:rPr lang="en-US" sz="1200"/>
              <a:pPr algn="r"/>
              <a:t>13</a:t>
            </a:fld>
            <a:endParaRPr 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CAE7B6F1-7B3D-4C4A-8535-F78B55018756}" type="slidenum">
              <a:rPr lang="en-US" smtClean="0"/>
              <a:pPr/>
              <a:t>14</a:t>
            </a:fld>
            <a:endParaRPr lang="en-US" smtClean="0"/>
          </a:p>
        </p:txBody>
      </p:sp>
      <p:sp>
        <p:nvSpPr>
          <p:cNvPr id="64515" name="Slide Image Placeholder 1"/>
          <p:cNvSpPr>
            <a:spLocks noGrp="1" noRot="1" noChangeAspect="1" noTextEdit="1"/>
          </p:cNvSpPr>
          <p:nvPr>
            <p:ph type="sldImg"/>
          </p:nvPr>
        </p:nvSpPr>
        <p:spPr>
          <a:ln/>
        </p:spPr>
      </p:sp>
      <p:sp>
        <p:nvSpPr>
          <p:cNvPr id="64516" name="Notes Placeholder 2"/>
          <p:cNvSpPr>
            <a:spLocks noGrp="1"/>
          </p:cNvSpPr>
          <p:nvPr>
            <p:ph type="body" idx="1"/>
          </p:nvPr>
        </p:nvSpPr>
        <p:spPr>
          <a:noFill/>
          <a:ln/>
        </p:spPr>
        <p:txBody>
          <a:bodyPr/>
          <a:lstStyle/>
          <a:p>
            <a:pPr eaLnBrk="1" hangingPunct="1"/>
            <a:endParaRPr lang="en-US" smtClean="0"/>
          </a:p>
        </p:txBody>
      </p:sp>
      <p:sp>
        <p:nvSpPr>
          <p:cNvPr id="6451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F2AC809-382E-4314-B27B-20A193BBC9B2}" type="slidenum">
              <a:rPr lang="en-US" sz="1200"/>
              <a:pPr algn="r"/>
              <a:t>14</a:t>
            </a:fld>
            <a:endParaRPr 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B7E9A480-BFD2-47A9-9B7B-145B06DD62F2}" type="slidenum">
              <a:rPr lang="en-US" smtClean="0"/>
              <a:pPr/>
              <a:t>15</a:t>
            </a:fld>
            <a:endParaRPr lang="en-US" smtClean="0"/>
          </a:p>
        </p:txBody>
      </p:sp>
      <p:sp>
        <p:nvSpPr>
          <p:cNvPr id="65539" name="Slide Image Placeholder 1"/>
          <p:cNvSpPr>
            <a:spLocks noGrp="1" noRot="1" noChangeAspect="1" noTextEdit="1"/>
          </p:cNvSpPr>
          <p:nvPr>
            <p:ph type="sldImg"/>
          </p:nvPr>
        </p:nvSpPr>
        <p:spPr>
          <a:ln/>
        </p:spPr>
      </p:sp>
      <p:sp>
        <p:nvSpPr>
          <p:cNvPr id="65540" name="Notes Placeholder 2"/>
          <p:cNvSpPr>
            <a:spLocks noGrp="1"/>
          </p:cNvSpPr>
          <p:nvPr>
            <p:ph type="body" idx="1"/>
          </p:nvPr>
        </p:nvSpPr>
        <p:spPr>
          <a:noFill/>
          <a:ln/>
        </p:spPr>
        <p:txBody>
          <a:bodyPr/>
          <a:lstStyle/>
          <a:p>
            <a:pPr eaLnBrk="1" hangingPunct="1"/>
            <a:endParaRPr lang="en-US" smtClean="0"/>
          </a:p>
        </p:txBody>
      </p:sp>
      <p:sp>
        <p:nvSpPr>
          <p:cNvPr id="6554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5664DC3-ABBB-4E12-95FF-A002F169CDC4}" type="slidenum">
              <a:rPr lang="en-US" sz="1200"/>
              <a:pPr algn="r"/>
              <a:t>15</a:t>
            </a:fld>
            <a:endParaRPr 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5F7843C2-CE61-4F5B-A41E-94F7BDBE89CB}" type="slidenum">
              <a:rPr lang="en-US" smtClean="0"/>
              <a:pPr/>
              <a:t>16</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r>
              <a:rPr lang="en-GB" smtClean="0"/>
              <a:t>La evaluación debe ser diversa e innovadora.</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AF750D6-F3EA-479D-8C7A-9CADCAF191C8}" type="slidenum">
              <a:rPr lang="en-US" smtClean="0"/>
              <a:pPr/>
              <a:t>17</a:t>
            </a:fld>
            <a:endParaRPr lang="en-US" smtClean="0"/>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a:ln/>
        </p:spPr>
        <p:txBody>
          <a:bodyPr/>
          <a:lstStyle/>
          <a:p>
            <a:pPr eaLnBrk="1" hangingPunct="1"/>
            <a:endParaRPr lang="en-US" smtClean="0"/>
          </a:p>
        </p:txBody>
      </p:sp>
      <p:sp>
        <p:nvSpPr>
          <p:cNvPr id="6758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BE139A3-407D-43F0-AF6C-8CD56A617952}" type="slidenum">
              <a:rPr lang="en-US" sz="1200"/>
              <a:pPr algn="r"/>
              <a:t>17</a:t>
            </a:fld>
            <a:endParaRPr 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A06E6FC0-FBEF-4840-9795-5EA5435950B1}" type="slidenum">
              <a:rPr lang="en-US" smtClean="0"/>
              <a:pPr/>
              <a:t>18</a:t>
            </a:fld>
            <a:endParaRPr lang="en-US" smtClean="0"/>
          </a:p>
        </p:txBody>
      </p:sp>
      <p:sp>
        <p:nvSpPr>
          <p:cNvPr id="68611" name="Slide Image Placeholder 1"/>
          <p:cNvSpPr>
            <a:spLocks noGrp="1" noRot="1" noChangeAspect="1" noTextEdit="1"/>
          </p:cNvSpPr>
          <p:nvPr>
            <p:ph type="sldImg"/>
          </p:nvPr>
        </p:nvSpPr>
        <p:spPr>
          <a:ln/>
        </p:spPr>
      </p:sp>
      <p:sp>
        <p:nvSpPr>
          <p:cNvPr id="68612" name="Notes Placeholder 2"/>
          <p:cNvSpPr>
            <a:spLocks noGrp="1"/>
          </p:cNvSpPr>
          <p:nvPr>
            <p:ph type="body" idx="1"/>
          </p:nvPr>
        </p:nvSpPr>
        <p:spPr>
          <a:noFill/>
          <a:ln/>
        </p:spPr>
        <p:txBody>
          <a:bodyPr/>
          <a:lstStyle/>
          <a:p>
            <a:pPr eaLnBrk="1" hangingPunct="1"/>
            <a:endParaRPr lang="en-US" smtClean="0"/>
          </a:p>
        </p:txBody>
      </p:sp>
      <p:sp>
        <p:nvSpPr>
          <p:cNvPr id="6861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281453C-BA62-4478-889A-CFDB56BAB625}" type="slidenum">
              <a:rPr lang="en-US" sz="1200"/>
              <a:pPr algn="r"/>
              <a:t>18</a:t>
            </a:fld>
            <a:endParaRPr 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F7477C84-711A-411E-B7B2-3C44C1EE6C18}" type="slidenum">
              <a:rPr lang="en-US" smtClean="0"/>
              <a:pPr/>
              <a:t>19</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r>
              <a:rPr lang="en-GB" smtClean="0"/>
              <a:t>Prácticas eficaces en las primeras 6 semanas son la clave.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smtClean="0"/>
          </a:p>
        </p:txBody>
      </p:sp>
      <p:sp>
        <p:nvSpPr>
          <p:cNvPr id="50180" name="Slide Number Placeholder 3"/>
          <p:cNvSpPr>
            <a:spLocks noGrp="1"/>
          </p:cNvSpPr>
          <p:nvPr>
            <p:ph type="sldNum" sz="quarter" idx="5"/>
          </p:nvPr>
        </p:nvSpPr>
        <p:spPr>
          <a:noFill/>
        </p:spPr>
        <p:txBody>
          <a:bodyPr/>
          <a:lstStyle/>
          <a:p>
            <a:fld id="{D86BFED2-38B5-4AAA-BC96-8ADE7AE3DE4A}"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1F8FFF92-8941-48AE-B04B-A42FE3E8C9C2}"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4D5C264E-5D82-499F-B1C3-BC346D7121A3}" type="slidenum">
              <a:rPr lang="en-US" smtClean="0"/>
              <a:pPr/>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25</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B4ED15E3-E9EA-45C8-A700-EBA911D35F54}" type="slidenum">
              <a:rPr lang="en-US" smtClean="0"/>
              <a:pPr/>
              <a:t>26</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r>
              <a:rPr lang="en-GB" smtClean="0"/>
              <a:t>Es mejor la evaluación PARA el aprendizaje que DEL aprendizaje.</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30790D12-5A07-4C20-A27B-454EC7FBD62D}" type="slidenum">
              <a:rPr lang="en-US" smtClean="0"/>
              <a:pPr/>
              <a:t>27</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r>
              <a:rPr lang="en-GB" smtClean="0"/>
              <a:t>La evaluación es aun más eficaz si es divertida.</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39F5A70F-26A8-4960-AA08-1C6A75B527A3}" type="slidenum">
              <a:rPr lang="en-US" smtClean="0"/>
              <a:pPr/>
              <a:t>28</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r>
              <a:rPr lang="en-GB" smtClean="0"/>
              <a:t>Los que preparan la evaluación deben ser formados en las mejores técnicas.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184E1A11-1949-4C8F-A6FB-B0A0BF157F99}" type="slidenum">
              <a:rPr lang="en-US" smtClean="0"/>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BE6119AE-EA1D-4640-9706-736DE15E287A}" type="slidenum">
              <a:rPr lang="en-US" smtClean="0"/>
              <a:pPr/>
              <a:t>4</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marL="228600" indent="-228600"/>
            <a:r>
              <a:rPr lang="en-GB" smtClean="0"/>
              <a:t>En el futuro las universidades tendrán dos funciones clave</a:t>
            </a:r>
          </a:p>
          <a:p>
            <a:pPr marL="228600" indent="-228600">
              <a:buFontTx/>
              <a:buAutoNum type="arabicParenR"/>
            </a:pPr>
            <a:r>
              <a:rPr lang="en-GB" smtClean="0"/>
              <a:t>El reconocimiento y la homologación del rendimiento, logros, éxitos del estudiante aunque fueran conseguidos fuera de la universidad</a:t>
            </a:r>
          </a:p>
          <a:p>
            <a:pPr marL="228600" indent="-228600">
              <a:buFontTx/>
              <a:buAutoNum type="arabicParenR"/>
            </a:pPr>
            <a:r>
              <a:rPr lang="en-GB" smtClean="0"/>
              <a:t>El apoyo del aprendizaje y del compromiso del estudiante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5</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6</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GB" smtClean="0"/>
              <a:t>La evaluación dbe ser parte íntegra del aprendizaje.</a:t>
            </a:r>
          </a:p>
          <a:p>
            <a:r>
              <a:rPr lang="en-GB" smtClean="0"/>
              <a:t>“Alineamiento constructivo” según Biggs</a:t>
            </a:r>
          </a:p>
          <a:p>
            <a:r>
              <a:rPr lang="en-GB" smtClean="0"/>
              <a:t>Los estudiantes prefieren tareas auténticas.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7</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r>
              <a:rPr lang="en-GB" smtClean="0"/>
              <a:t>La evaluación influye sobre el comportamiento del estudiante (Refs)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8</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GB" smtClean="0"/>
              <a:t>La evaluación formativa concentra en el feedback.</a:t>
            </a:r>
          </a:p>
          <a:p>
            <a:r>
              <a:rPr lang="en-GB" smtClean="0"/>
              <a:t>La evaluación sumativa trata de una nota final.</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016C64A9-6983-4F06-A7E5-F918A8C01440}" type="datetime1">
              <a:rPr lang="en-GB"/>
              <a:pPr>
                <a:defRPr/>
              </a:pPr>
              <a:t>13/09/2012</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8A00E4DF-EFD1-4A12-B9BF-65275F4CEFB9}" type="datetime1">
              <a:rPr lang="en-GB"/>
              <a:pPr>
                <a:defRPr/>
              </a:pPr>
              <a:t>13/09/2012</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5F973B0A-A54F-4A74-9354-E411B097E3E9}" type="datetime1">
              <a:rPr lang="en-GB"/>
              <a:pPr>
                <a:defRPr/>
              </a:pPr>
              <a:t>13/09/2012</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63D172B3-1794-46E8-B9C9-1E3D27086648}" type="datetime1">
              <a:rPr lang="en-GB"/>
              <a:pPr>
                <a:defRPr/>
              </a:pPr>
              <a:t>13/09/2012</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0347CE19-FE1C-4B06-BBA9-10A21D91036B}" type="datetime1">
              <a:rPr lang="en-GB"/>
              <a:pPr>
                <a:defRPr/>
              </a:pPr>
              <a:t>13/09/2012</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305F7B0D-F9DC-4BBE-B62C-A1B65C65482A}" type="datetime1">
              <a:rPr lang="en-GB"/>
              <a:pPr>
                <a:defRPr/>
              </a:pPr>
              <a:t>13/09/2012</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8062C886-E92A-485D-B7A1-92D236DB8615}" type="datetime1">
              <a:rPr lang="en-GB"/>
              <a:pPr>
                <a:defRPr/>
              </a:pPr>
              <a:t>13/09/2012</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F75B22B2-177B-40D2-A4B5-EE24667E5467}" type="datetime1">
              <a:rPr lang="en-GB"/>
              <a:pPr>
                <a:defRPr/>
              </a:pPr>
              <a:t>13/09/2012</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522E82A2-DF58-4191-ADE5-EBE5DC67D2A7}" type="datetime1">
              <a:rPr lang="en-GB"/>
              <a:pPr>
                <a:defRPr/>
              </a:pPr>
              <a:t>13/09/2012</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99E905A2-C8FB-44C4-8ABF-9F903AC7A933}" type="datetime1">
              <a:rPr lang="en-GB"/>
              <a:pPr>
                <a:defRPr/>
              </a:pPr>
              <a:t>13/09/2012</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A7319E1-E700-46BC-9D59-3160D3FE27A9}" type="datetime1">
              <a:rPr lang="en-GB"/>
              <a:pPr>
                <a:defRPr/>
              </a:pPr>
              <a:t>13/09/2012</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D250A522-A162-4E4C-B7A9-EC86B3D46CEC}" type="datetime1">
              <a:rPr lang="en-GB"/>
              <a:pPr>
                <a:defRPr/>
              </a:pPr>
              <a:t>13/09/2012</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a:noFill/>
        </p:spPr>
        <p:txBody>
          <a:bodyPr anchor="ctr"/>
          <a:lstStyle/>
          <a:p>
            <a:pPr eaLnBrk="1" hangingPunct="1"/>
            <a:r>
              <a:rPr lang="en-GB" sz="4400" dirty="0" smtClean="0"/>
              <a:t>Using assessment to enhance student learning</a:t>
            </a:r>
            <a:endParaRPr lang="en-GB" sz="4000" b="0" dirty="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Brighton University</a:t>
            </a:r>
          </a:p>
          <a:p>
            <a:pPr algn="ctr" eaLnBrk="1" hangingPunct="1">
              <a:defRPr/>
            </a:pPr>
            <a:r>
              <a:rPr lang="en-GB" sz="2400" dirty="0" smtClean="0"/>
              <a:t>Thursday September 13th 2012</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p:spPr>
        <p:txBody>
          <a:bodyPr lIns="92075" tIns="46038" rIns="92075" bIns="46038"/>
          <a:lstStyle/>
          <a:p>
            <a:r>
              <a:rPr lang="en-US" dirty="0" smtClean="0">
                <a:solidFill>
                  <a:srgbClr val="002060"/>
                </a:solidFill>
              </a:rPr>
              <a:t>A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smtClean="0"/>
              <a:t>Why are we assessing?</a:t>
            </a:r>
          </a:p>
          <a:p>
            <a:r>
              <a:rPr lang="en-US" dirty="0" smtClean="0"/>
              <a:t>What is it we are actually assessing?</a:t>
            </a:r>
          </a:p>
          <a:p>
            <a:r>
              <a:rPr lang="en-US" dirty="0" smtClean="0"/>
              <a:t>How are we assessing?</a:t>
            </a:r>
          </a:p>
          <a:p>
            <a:r>
              <a:rPr lang="en-US" dirty="0" smtClean="0"/>
              <a:t>Who is best placed to assess?</a:t>
            </a:r>
          </a:p>
          <a:p>
            <a:r>
              <a:rPr lang="en-US" dirty="0" smtClean="0"/>
              <a:t>When should we assess?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304800"/>
            <a:ext cx="7848600" cy="1552575"/>
          </a:xfrm>
          <a:noFill/>
        </p:spPr>
        <p:txBody>
          <a:bodyPr lIns="92075" tIns="46038" rIns="92075" bIns="46038"/>
          <a:lstStyle/>
          <a:p>
            <a:pPr eaLnBrk="1" hangingPunct="1"/>
            <a:r>
              <a:rPr lang="en-US" sz="2800" dirty="0" smtClean="0">
                <a:solidFill>
                  <a:srgbClr val="002060"/>
                </a:solidFill>
              </a:rPr>
              <a:t>Why are we assessing?</a:t>
            </a:r>
            <a:br>
              <a:rPr lang="en-US" sz="2800" dirty="0" smtClean="0">
                <a:solidFill>
                  <a:srgbClr val="002060"/>
                </a:solidFill>
              </a:rPr>
            </a:br>
            <a:r>
              <a:rPr lang="en-US" sz="2800" dirty="0" smtClean="0">
                <a:solidFill>
                  <a:srgbClr val="002060"/>
                </a:solidFill>
              </a:rPr>
              <a:t>Choosing the reasons for assessment: </a:t>
            </a:r>
            <a:br>
              <a:rPr lang="en-US" sz="2800" dirty="0" smtClean="0">
                <a:solidFill>
                  <a:srgbClr val="002060"/>
                </a:solidFill>
              </a:rPr>
            </a:br>
            <a:r>
              <a:rPr lang="en-US" sz="2800" dirty="0" smtClean="0">
                <a:solidFill>
                  <a:srgbClr val="002060"/>
                </a:solidFill>
              </a:rPr>
              <a:t>these may include:</a:t>
            </a:r>
            <a:br>
              <a:rPr lang="en-US" sz="2800" dirty="0" smtClean="0">
                <a:solidFill>
                  <a:srgbClr val="002060"/>
                </a:solidFill>
              </a:rPr>
            </a:br>
            <a:endParaRPr lang="en-US" sz="2800" b="0" dirty="0" smtClean="0">
              <a:solidFill>
                <a:srgbClr val="002060"/>
              </a:solidFill>
            </a:endParaRPr>
          </a:p>
        </p:txBody>
      </p:sp>
      <p:sp>
        <p:nvSpPr>
          <p:cNvPr id="20483" name="Rectangle 3"/>
          <p:cNvSpPr>
            <a:spLocks noGrp="1" noChangeArrowheads="1"/>
          </p:cNvSpPr>
          <p:nvPr>
            <p:ph type="body" idx="4294967295"/>
          </p:nvPr>
        </p:nvSpPr>
        <p:spPr>
          <a:xfrm>
            <a:off x="914400" y="1484784"/>
            <a:ext cx="7239000" cy="4992216"/>
          </a:xfrm>
          <a:noFill/>
        </p:spPr>
        <p:txBody>
          <a:bodyPr lIns="92075" tIns="46038" rIns="92075" bIns="46038"/>
          <a:lstStyle/>
          <a:p>
            <a:pPr eaLnBrk="1" hangingPunct="1"/>
            <a:r>
              <a:rPr lang="en-US" sz="2600" dirty="0" smtClean="0"/>
              <a:t>Enabling students to get the measure of their achievement; </a:t>
            </a:r>
          </a:p>
          <a:p>
            <a:pPr eaLnBrk="1" hangingPunct="1"/>
            <a:r>
              <a:rPr lang="en-US" sz="2600" dirty="0" smtClean="0"/>
              <a:t>Helping them consolidate their learning;</a:t>
            </a:r>
          </a:p>
          <a:p>
            <a:pPr eaLnBrk="1" hangingPunct="1"/>
            <a:r>
              <a:rPr lang="en-US" sz="2600" dirty="0" smtClean="0"/>
              <a:t>Providing feedback so they can improve and remedy any deficiencies;</a:t>
            </a:r>
          </a:p>
          <a:p>
            <a:pPr eaLnBrk="1" hangingPunct="1"/>
            <a:r>
              <a:rPr lang="en-US" sz="2600" dirty="0" smtClean="0"/>
              <a:t>motivating students to engage in their learning;</a:t>
            </a:r>
          </a:p>
          <a:p>
            <a:pPr eaLnBrk="1" hangingPunct="1"/>
            <a:r>
              <a:rPr lang="en-US" sz="2600" dirty="0" smtClean="0"/>
              <a:t>providing them with opportunities to relate theory and practice, especially in HE and FE.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p:spPr>
        <p:txBody>
          <a:bodyPr lIns="92075" tIns="46038" rIns="92075" bIns="46038"/>
          <a:lstStyle/>
          <a:p>
            <a:pPr eaLnBrk="1" hangingPunct="1"/>
            <a:r>
              <a:rPr lang="en-US" sz="2800" dirty="0" smtClean="0"/>
              <a:t>more purposes...</a:t>
            </a:r>
          </a:p>
        </p:txBody>
      </p:sp>
      <p:sp>
        <p:nvSpPr>
          <p:cNvPr id="21507" name="Rectangle 3"/>
          <p:cNvSpPr>
            <a:spLocks noGrp="1" noChangeArrowheads="1"/>
          </p:cNvSpPr>
          <p:nvPr>
            <p:ph type="body" idx="4294967295"/>
          </p:nvPr>
        </p:nvSpPr>
        <p:spPr>
          <a:xfrm>
            <a:off x="642938" y="1285875"/>
            <a:ext cx="8001000" cy="4217988"/>
          </a:xfrm>
          <a:noFill/>
        </p:spPr>
        <p:txBody>
          <a:bodyPr lIns="92075" tIns="46038" rIns="92075" bIns="46038"/>
          <a:lstStyle/>
          <a:p>
            <a:pPr eaLnBrk="1" hangingPunct="1"/>
            <a:r>
              <a:rPr lang="en-US" sz="2600" dirty="0" smtClean="0"/>
              <a:t>Helping students make sensible choices about option alternatives and directions for further study;</a:t>
            </a:r>
          </a:p>
          <a:p>
            <a:pPr eaLnBrk="1" hangingPunct="1"/>
            <a:r>
              <a:rPr lang="en-US" sz="2600" dirty="0" smtClean="0"/>
              <a:t>demonstrating student employability;</a:t>
            </a:r>
          </a:p>
          <a:p>
            <a:pPr eaLnBrk="1" hangingPunct="1"/>
            <a:r>
              <a:rPr lang="en-US" sz="2600" dirty="0" smtClean="0"/>
              <a:t>providing assurance of fitness to practice (in HE);</a:t>
            </a:r>
          </a:p>
          <a:p>
            <a:pPr eaLnBrk="1" hangingPunct="1"/>
            <a:r>
              <a:rPr lang="en-US" sz="2600" dirty="0" smtClean="0"/>
              <a:t>giving feedback to teachers on effectiveness;</a:t>
            </a:r>
          </a:p>
          <a:p>
            <a:pPr eaLnBrk="1" hangingPunct="1"/>
            <a:r>
              <a:rPr lang="en-US" sz="2600" dirty="0" smtClean="0"/>
              <a:t>providing statistics for internal and external agencies.</a:t>
            </a:r>
          </a:p>
          <a:p>
            <a:pPr eaLnBrk="1" hangingPunct="1"/>
            <a:endParaRPr lang="en-US" sz="26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pPr eaLnBrk="1" hangingPunct="1"/>
            <a:r>
              <a:rPr lang="en-US" dirty="0" smtClean="0"/>
              <a:t>Choosing what we assess</a:t>
            </a:r>
          </a:p>
        </p:txBody>
      </p:sp>
      <p:sp>
        <p:nvSpPr>
          <p:cNvPr id="22531" name="Rectangle 3"/>
          <p:cNvSpPr>
            <a:spLocks noGrp="1" noChangeArrowheads="1"/>
          </p:cNvSpPr>
          <p:nvPr>
            <p:ph type="body" idx="4294967295"/>
          </p:nvPr>
        </p:nvSpPr>
        <p:spPr/>
        <p:txBody>
          <a:bodyPr/>
          <a:lstStyle/>
          <a:p>
            <a:pPr eaLnBrk="1" hangingPunct="1"/>
            <a:r>
              <a:rPr lang="en-US" dirty="0" smtClean="0"/>
              <a:t>product or process?</a:t>
            </a:r>
          </a:p>
          <a:p>
            <a:pPr eaLnBrk="1" hangingPunct="1"/>
            <a:r>
              <a:rPr lang="en-US" dirty="0" smtClean="0"/>
              <a:t>theory or practice (HE particularly); </a:t>
            </a:r>
          </a:p>
          <a:p>
            <a:pPr eaLnBrk="1" hangingPunct="1"/>
            <a:r>
              <a:rPr lang="en-US" dirty="0" smtClean="0"/>
              <a:t>knowledge, skills and attitude (all sectors)?</a:t>
            </a:r>
          </a:p>
          <a:p>
            <a:pPr eaLnBrk="1" hangingPunct="1"/>
            <a:r>
              <a:rPr lang="en-US" dirty="0" smtClean="0"/>
              <a:t>subject knowledge or application?</a:t>
            </a:r>
          </a:p>
          <a:p>
            <a:pPr eaLnBrk="1" hangingPunct="1"/>
            <a:r>
              <a:rPr lang="en-US" dirty="0" smtClean="0"/>
              <a:t>what we’ve always assessed?</a:t>
            </a:r>
          </a:p>
          <a:p>
            <a:pPr eaLnBrk="1" hangingPunct="1"/>
            <a:r>
              <a:rPr lang="en-US" dirty="0" smtClean="0"/>
              <a:t>what it’s easy to assess?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sz="2800" dirty="0" smtClean="0"/>
              <a:t>Being imaginative by choosing diverse assessment methods?</a:t>
            </a:r>
          </a:p>
        </p:txBody>
      </p:sp>
      <p:sp>
        <p:nvSpPr>
          <p:cNvPr id="23555" name="Rectangle 3"/>
          <p:cNvSpPr>
            <a:spLocks noGrp="1" noChangeArrowheads="1"/>
          </p:cNvSpPr>
          <p:nvPr>
            <p:ph type="body" idx="4294967295"/>
          </p:nvPr>
        </p:nvSpPr>
        <p:spPr>
          <a:noFill/>
        </p:spPr>
        <p:txBody>
          <a:bodyPr lIns="92075" tIns="46038" rIns="92075" bIns="46038"/>
          <a:lstStyle/>
          <a:p>
            <a:pPr eaLnBrk="1" hangingPunct="1"/>
            <a:r>
              <a:rPr lang="en-US" dirty="0" smtClean="0"/>
              <a:t>essays, unseen written exams, reports</a:t>
            </a:r>
          </a:p>
          <a:p>
            <a:pPr eaLnBrk="1" hangingPunct="1"/>
            <a:r>
              <a:rPr lang="en-US" dirty="0" smtClean="0"/>
              <a:t>portfolios, projects, vivas, assessed seminars, poster presentations, annotated bibliographies, blogs, diaries, reflective journals, critical incident accounts, </a:t>
            </a:r>
            <a:r>
              <a:rPr lang="en-US" dirty="0" err="1" smtClean="0"/>
              <a:t>artefacts</a:t>
            </a:r>
            <a:r>
              <a:rPr lang="en-US" dirty="0" smtClean="0"/>
              <a:t>, productions, case studies, field studies, exhibitions, critiques, theses…….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en-US" dirty="0" smtClean="0"/>
              <a:t>Alternatives to traditional exams</a:t>
            </a:r>
          </a:p>
        </p:txBody>
      </p:sp>
      <p:sp>
        <p:nvSpPr>
          <p:cNvPr id="24579" name="Rectangle 3"/>
          <p:cNvSpPr>
            <a:spLocks noGrp="1" noChangeArrowheads="1"/>
          </p:cNvSpPr>
          <p:nvPr>
            <p:ph type="body" idx="4294967295"/>
          </p:nvPr>
        </p:nvSpPr>
        <p:spPr>
          <a:xfrm>
            <a:off x="609600" y="1600200"/>
            <a:ext cx="7848600" cy="4495800"/>
          </a:xfrm>
        </p:spPr>
        <p:txBody>
          <a:bodyPr/>
          <a:lstStyle/>
          <a:p>
            <a:pPr eaLnBrk="1" hangingPunct="1">
              <a:buFontTx/>
              <a:buNone/>
            </a:pPr>
            <a:r>
              <a:rPr lang="en-US" sz="2600" dirty="0" smtClean="0"/>
              <a:t>Open-book exams 	Take-away papers</a:t>
            </a:r>
          </a:p>
          <a:p>
            <a:pPr eaLnBrk="1" hangingPunct="1">
              <a:buFontTx/>
              <a:buNone/>
            </a:pPr>
            <a:r>
              <a:rPr lang="en-US" sz="2600" dirty="0" smtClean="0"/>
              <a:t>Case studies		Simulations</a:t>
            </a:r>
          </a:p>
          <a:p>
            <a:pPr eaLnBrk="1" hangingPunct="1">
              <a:buFontTx/>
              <a:buNone/>
            </a:pPr>
            <a:r>
              <a:rPr lang="en-US" sz="2600" dirty="0" smtClean="0"/>
              <a:t>Objective Structured Clinical Examinations (OSCEs)</a:t>
            </a:r>
          </a:p>
          <a:p>
            <a:pPr eaLnBrk="1" hangingPunct="1">
              <a:buFontTx/>
              <a:buNone/>
            </a:pPr>
            <a:r>
              <a:rPr lang="en-US" sz="2600" dirty="0" smtClean="0"/>
              <a:t>Short answer questions</a:t>
            </a:r>
          </a:p>
          <a:p>
            <a:pPr eaLnBrk="1" hangingPunct="1">
              <a:buFontTx/>
              <a:buNone/>
            </a:pPr>
            <a:r>
              <a:rPr lang="en-US" sz="2600" dirty="0" smtClean="0"/>
              <a:t>In-tray exercises		Live assignments</a:t>
            </a:r>
          </a:p>
          <a:p>
            <a:pPr eaLnBrk="1" hangingPunct="1">
              <a:buFont typeface="Wingdings" pitchFamily="2" charset="2"/>
              <a:buNone/>
            </a:pPr>
            <a:r>
              <a:rPr lang="en-US" sz="2600" dirty="0" smtClean="0"/>
              <a:t>Multiple choice Questions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188641"/>
            <a:ext cx="7543800" cy="720079"/>
          </a:xfrm>
        </p:spPr>
        <p:txBody>
          <a:bodyPr/>
          <a:lstStyle/>
          <a:p>
            <a:r>
              <a:rPr lang="en-GB" dirty="0" smtClean="0"/>
              <a:t>Diverse and innovative assessment helps</a:t>
            </a:r>
          </a:p>
        </p:txBody>
      </p:sp>
      <p:sp>
        <p:nvSpPr>
          <p:cNvPr id="26627" name="Rectangle 3"/>
          <p:cNvSpPr>
            <a:spLocks noGrp="1" noChangeArrowheads="1"/>
          </p:cNvSpPr>
          <p:nvPr>
            <p:ph type="body" idx="1"/>
          </p:nvPr>
        </p:nvSpPr>
        <p:spPr>
          <a:xfrm>
            <a:off x="457200" y="1052736"/>
            <a:ext cx="8229600" cy="5400452"/>
          </a:xfrm>
          <a:noFill/>
        </p:spPr>
        <p:txBody>
          <a:bodyPr/>
          <a:lstStyle/>
          <a:p>
            <a:pPr marL="609600" indent="-609600"/>
            <a:r>
              <a:rPr lang="en-GB" dirty="0" smtClean="0"/>
              <a:t>Traditional assessment methods tend to reinforce rather limited approaches to learning by students, by encouraging memorisation, unproductive rote learning and attitude to knowledge acquisition that are reminiscent of the language of eating disorders (stuffing in and regurgitation of facts). We need to utilise a wide range of assessment methods and approaches.</a:t>
            </a:r>
          </a:p>
          <a:p>
            <a:pPr marL="609600" indent="-609600"/>
            <a:r>
              <a:rPr lang="en-GB" dirty="0" smtClean="0"/>
              <a:t>Innovative assessment approaches can foster a spirit of enquiry, encourage curiosity and promote autonomy where they encourage students to become closely involved with evaluating their own and each others’ learning. (</a:t>
            </a:r>
            <a:r>
              <a:rPr lang="en-GB" dirty="0" err="1" smtClean="0"/>
              <a:t>Falchikov</a:t>
            </a:r>
            <a:r>
              <a:rPr lang="en-GB" dirty="0" smtClean="0"/>
              <a:t>, Pickford and Brown, 2006).</a:t>
            </a:r>
          </a:p>
          <a:p>
            <a:pPr marL="609600" indent="-609600"/>
            <a:endParaRPr lang="en-GB"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noFill/>
        </p:spPr>
        <p:txBody>
          <a:bodyPr lIns="92075" tIns="46038" rIns="92075" bIns="46038"/>
          <a:lstStyle/>
          <a:p>
            <a:pPr eaLnBrk="1" hangingPunct="1"/>
            <a:r>
              <a:rPr lang="en-US" dirty="0" smtClean="0"/>
              <a:t>Choosing who is best placed to assess</a:t>
            </a:r>
          </a:p>
        </p:txBody>
      </p:sp>
      <p:sp>
        <p:nvSpPr>
          <p:cNvPr id="27651" name="Rectangle 3"/>
          <p:cNvSpPr>
            <a:spLocks noGrp="1" noChangeArrowheads="1"/>
          </p:cNvSpPr>
          <p:nvPr>
            <p:ph type="body" idx="4294967295"/>
          </p:nvPr>
        </p:nvSpPr>
        <p:spPr>
          <a:noFill/>
        </p:spPr>
        <p:txBody>
          <a:bodyPr lIns="92075" tIns="46038" rIns="92075" bIns="46038"/>
          <a:lstStyle/>
          <a:p>
            <a:pPr eaLnBrk="1" hangingPunct="1"/>
            <a:r>
              <a:rPr lang="en-US" smtClean="0"/>
              <a:t>tutor assessment</a:t>
            </a:r>
          </a:p>
          <a:p>
            <a:pPr eaLnBrk="1" hangingPunct="1"/>
            <a:r>
              <a:rPr lang="en-US" smtClean="0"/>
              <a:t>self-assessment</a:t>
            </a:r>
          </a:p>
          <a:p>
            <a:pPr eaLnBrk="1" hangingPunct="1"/>
            <a:r>
              <a:rPr lang="en-US" smtClean="0"/>
              <a:t>peer assessment, (either inter or intra peer)</a:t>
            </a:r>
          </a:p>
          <a:p>
            <a:pPr eaLnBrk="1" hangingPunct="1"/>
            <a:r>
              <a:rPr lang="en-US" smtClean="0"/>
              <a:t>employers, practice tutors and line managers</a:t>
            </a:r>
          </a:p>
          <a:p>
            <a:pPr eaLnBrk="1" hangingPunct="1"/>
            <a:r>
              <a:rPr lang="en-US" smtClean="0"/>
              <a:t>client assessment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noFill/>
        </p:spPr>
        <p:txBody>
          <a:bodyPr lIns="92075" tIns="46038" rIns="92075" bIns="46038"/>
          <a:lstStyle/>
          <a:p>
            <a:pPr eaLnBrk="1" hangingPunct="1"/>
            <a:r>
              <a:rPr lang="en-US" dirty="0" smtClean="0"/>
              <a:t>When should assessment take place?</a:t>
            </a:r>
          </a:p>
        </p:txBody>
      </p:sp>
      <p:sp>
        <p:nvSpPr>
          <p:cNvPr id="29699" name="Rectangle 3"/>
          <p:cNvSpPr>
            <a:spLocks noGrp="1" noChangeArrowheads="1"/>
          </p:cNvSpPr>
          <p:nvPr>
            <p:ph type="body" idx="4294967295"/>
          </p:nvPr>
        </p:nvSpPr>
        <p:spPr>
          <a:noFill/>
        </p:spPr>
        <p:txBody>
          <a:bodyPr lIns="92075" tIns="46038" rIns="92075" bIns="46038"/>
          <a:lstStyle/>
          <a:p>
            <a:pPr eaLnBrk="1" hangingPunct="1"/>
            <a:r>
              <a:rPr lang="en-US" dirty="0" smtClean="0"/>
              <a:t>No sudden death.</a:t>
            </a:r>
          </a:p>
          <a:p>
            <a:pPr eaLnBrk="1" hangingPunct="1"/>
            <a:r>
              <a:rPr lang="en-US" dirty="0" smtClean="0"/>
              <a:t>end point or incrementally?</a:t>
            </a:r>
          </a:p>
          <a:p>
            <a:pPr eaLnBrk="1" hangingPunct="1"/>
            <a:r>
              <a:rPr lang="en-US" dirty="0" smtClean="0"/>
              <a:t>when students have finished learning or when there is still time for improvement?</a:t>
            </a:r>
          </a:p>
          <a:p>
            <a:pPr eaLnBrk="1" hangingPunct="1"/>
            <a:r>
              <a:rPr lang="en-US" dirty="0" smtClean="0"/>
              <a:t>when it is convenient to our systems?</a:t>
            </a:r>
          </a:p>
          <a:p>
            <a:pPr eaLnBrk="1" hangingPunct="1"/>
            <a:r>
              <a:rPr lang="en-US" dirty="0" smtClean="0"/>
              <a:t>when it is manageable for students? (avoiding assessment log jams).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714474"/>
          </a:xfrm>
        </p:spPr>
        <p:txBody>
          <a:bodyPr/>
          <a:lstStyle/>
          <a:p>
            <a:r>
              <a:rPr lang="en-GB" dirty="0" smtClean="0"/>
              <a:t>Setting good patterns</a:t>
            </a:r>
          </a:p>
        </p:txBody>
      </p:sp>
      <p:sp>
        <p:nvSpPr>
          <p:cNvPr id="30723" name="Rectangle 3"/>
          <p:cNvSpPr>
            <a:spLocks noGrp="1" noChangeArrowheads="1"/>
          </p:cNvSpPr>
          <p:nvPr>
            <p:ph type="body" idx="1"/>
          </p:nvPr>
        </p:nvSpPr>
        <p:spPr>
          <a:xfrm>
            <a:off x="251520" y="980728"/>
            <a:ext cx="8446393" cy="5221635"/>
          </a:xfrm>
          <a:noFill/>
        </p:spPr>
        <p:txBody>
          <a:bodyPr/>
          <a:lstStyle/>
          <a:p>
            <a:pPr marL="609600" indent="-609600"/>
            <a:r>
              <a:rPr lang="en-GB" sz="2400" dirty="0" smtClean="0"/>
              <a:t>Students rarely respond positively to exhortation or vague threats of poor marks: we need to change the assessment practices so that they make routine these behaviours very early on in their learning careers.</a:t>
            </a:r>
          </a:p>
          <a:p>
            <a:pPr marL="609600" indent="-609600"/>
            <a:r>
              <a:rPr lang="en-GB" sz="2400" dirty="0" smtClean="0"/>
              <a:t>Yorke (1999) encourages us to believe that the first six weeks of the first semester of the first year of university are crucial and that how we assess within that period can make a difference to student success or failure. Similar factors apply in other sectors.</a:t>
            </a:r>
          </a:p>
          <a:p>
            <a:pPr marL="609600" indent="-609600"/>
            <a:r>
              <a:rPr lang="en-GB" sz="2400" dirty="0" smtClean="0"/>
              <a:t>Avoidance of early assessment doesn’t solve the problem. Designing a really coherent first six weeks for students, which includes assessment opportunities can be very helpful.</a:t>
            </a:r>
          </a:p>
          <a:p>
            <a:pPr marL="609600" indent="-609600"/>
            <a:endParaRPr lang="en-GB" sz="21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GB" sz="3200" dirty="0" smtClean="0"/>
              <a:t>The current context</a:t>
            </a:r>
          </a:p>
        </p:txBody>
      </p:sp>
      <p:sp>
        <p:nvSpPr>
          <p:cNvPr id="4099" name="Rectangle 3"/>
          <p:cNvSpPr>
            <a:spLocks noGrp="1" noChangeArrowheads="1"/>
          </p:cNvSpPr>
          <p:nvPr>
            <p:ph type="body" idx="1"/>
          </p:nvPr>
        </p:nvSpPr>
        <p:spPr>
          <a:xfrm>
            <a:off x="468313" y="1357313"/>
            <a:ext cx="8229600" cy="4972050"/>
          </a:xfrm>
        </p:spPr>
        <p:txBody>
          <a:bodyPr/>
          <a:lstStyle/>
          <a:p>
            <a:pPr eaLnBrk="1" hangingPunct="1"/>
            <a:r>
              <a:rPr lang="en-GB" sz="2600" dirty="0" smtClean="0"/>
              <a:t>Tougher times than ever before in HE.</a:t>
            </a:r>
          </a:p>
          <a:p>
            <a:pPr eaLnBrk="1" hangingPunct="1"/>
            <a:r>
              <a:rPr lang="en-GB" sz="2600" dirty="0" smtClean="0"/>
              <a:t>Financial instability: substantial cuts (including in year) and little or no protection for teaching income;</a:t>
            </a:r>
          </a:p>
          <a:p>
            <a:pPr eaLnBrk="1" hangingPunct="1"/>
            <a:r>
              <a:rPr lang="en-GB" sz="2600" dirty="0" smtClean="0"/>
              <a:t>Capricious staffing decisions as HEIs manage cuts;</a:t>
            </a:r>
          </a:p>
          <a:p>
            <a:pPr eaLnBrk="1" hangingPunct="1"/>
            <a:r>
              <a:rPr lang="en-GB" sz="2600" dirty="0" smtClean="0"/>
              <a:t>Long-term and even short-term planning nigh-on impossible.</a:t>
            </a:r>
          </a:p>
          <a:p>
            <a:pPr eaLnBrk="1" hangingPunct="1"/>
            <a:endParaRPr lang="en-GB" sz="2600" dirty="0" smtClean="0"/>
          </a:p>
          <a:p>
            <a:pPr eaLnBrk="1" hangingPunct="1">
              <a:buFont typeface="Wingdings" pitchFamily="2" charset="2"/>
              <a:buNone/>
            </a:pPr>
            <a:endParaRPr lang="en-GB" sz="26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122239"/>
            <a:ext cx="7543800" cy="786482"/>
          </a:xfrm>
        </p:spPr>
        <p:txBody>
          <a:bodyPr/>
          <a:lstStyle/>
          <a:p>
            <a:r>
              <a:rPr lang="en-GB" dirty="0" smtClean="0"/>
              <a:t>Assessment, confidence and retention</a:t>
            </a:r>
          </a:p>
        </p:txBody>
      </p:sp>
      <p:sp>
        <p:nvSpPr>
          <p:cNvPr id="31747" name="Content Placeholder 2"/>
          <p:cNvSpPr>
            <a:spLocks noGrp="1"/>
          </p:cNvSpPr>
          <p:nvPr>
            <p:ph idx="1"/>
          </p:nvPr>
        </p:nvSpPr>
        <p:spPr>
          <a:xfrm>
            <a:off x="468313" y="908720"/>
            <a:ext cx="8229600" cy="5293643"/>
          </a:xfrm>
        </p:spPr>
        <p:txBody>
          <a:bodyPr/>
          <a:lstStyle/>
          <a:p>
            <a:pPr eaLnBrk="1" hangingPunct="1"/>
            <a:r>
              <a:rPr lang="en-GB" sz="2600" dirty="0" smtClean="0"/>
              <a:t>Crudely, student achievement is linked to students own beliefs about their abilities, whether these are fixed or malleable;</a:t>
            </a:r>
          </a:p>
          <a:p>
            <a:pPr eaLnBrk="1" hangingPunct="1"/>
            <a:r>
              <a:rPr lang="en-GB" sz="2600" dirty="0" smtClean="0"/>
              <a:t>Students who subscribe to an entity (fixed) theory of intelligence need ‘a diet of easy successes’ (</a:t>
            </a:r>
            <a:r>
              <a:rPr lang="en-GB" sz="2600" dirty="0" err="1" smtClean="0"/>
              <a:t>Dweck</a:t>
            </a:r>
            <a:r>
              <a:rPr lang="en-GB" sz="2600" dirty="0" smtClean="0"/>
              <a:t>, 2000) to confirm their ability and are fearful of learning goals as this involves an element of risk and personal failure. Assessment for these students is an all-encompassing activity that defines them as people. If they fail at the task, they are failures. </a:t>
            </a:r>
          </a:p>
          <a:p>
            <a:pPr>
              <a:buFont typeface="Wingdings" pitchFamily="2" charset="2"/>
              <a:buNone/>
            </a:pPr>
            <a:endParaRPr lang="en-GB" sz="26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dirty="0" smtClean="0"/>
              <a:t>Students who believe that intelligence is malleable may be more robust</a:t>
            </a:r>
          </a:p>
        </p:txBody>
      </p:sp>
      <p:sp>
        <p:nvSpPr>
          <p:cNvPr id="32771" name="Content Placeholder 2"/>
          <p:cNvSpPr>
            <a:spLocks noGrp="1"/>
          </p:cNvSpPr>
          <p:nvPr>
            <p:ph idx="1"/>
          </p:nvPr>
        </p:nvSpPr>
        <p:spPr>
          <a:xfrm>
            <a:off x="468313" y="1268760"/>
            <a:ext cx="8229600" cy="4933603"/>
          </a:xfrm>
        </p:spPr>
        <p:txBody>
          <a:bodyPr/>
          <a:lstStyle/>
          <a:p>
            <a:pPr>
              <a:buFont typeface="Wingdings" pitchFamily="2" charset="2"/>
              <a:buNone/>
            </a:pPr>
            <a:r>
              <a:rPr lang="en-GB" sz="2600" dirty="0" smtClean="0"/>
              <a:t>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a:t>
            </a:r>
            <a:r>
              <a:rPr lang="en-GB" sz="2600" dirty="0" err="1" smtClean="0"/>
              <a:t>Peelo</a:t>
            </a:r>
            <a:r>
              <a:rPr lang="en-GB" sz="2600" dirty="0" smtClean="0"/>
              <a:t> and Wareham, 2002)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smtClean="0"/>
              <a:t>1</a:t>
            </a:r>
            <a:r>
              <a:rPr lang="en-GB" dirty="0" smtClean="0"/>
              <a:t>.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buFont typeface="Wingdings" pitchFamily="2" charset="2"/>
              <a:buNone/>
              <a:defRPr/>
            </a:pPr>
            <a:r>
              <a:rPr lang="en-GB" sz="2000" dirty="0" smtClean="0"/>
              <a:t>4. 	Assessment should encourage </a:t>
            </a:r>
            <a:r>
              <a:rPr lang="en-GB" sz="2000" dirty="0" err="1" smtClean="0">
                <a:solidFill>
                  <a:srgbClr val="AD5CFF"/>
                </a:solidFill>
              </a:rPr>
              <a:t>metacognition</a:t>
            </a:r>
            <a:r>
              <a:rPr lang="en-GB" sz="2000" dirty="0" smtClean="0"/>
              <a:t>, promoting thinking about the learning process not just the learning outcomes;</a:t>
            </a:r>
          </a:p>
          <a:p>
            <a:pPr marL="438150" indent="-438150" eaLnBrk="1" hangingPunct="1">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a:t>
            </a:r>
            <a:r>
              <a:rPr lang="en-GB" sz="2000" dirty="0" err="1" smtClean="0"/>
              <a:t>feedforward</a:t>
            </a:r>
            <a:r>
              <a:rPr lang="en-GB" sz="20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smtClean="0"/>
              <a:t>6. 	Assessment expectations should be made </a:t>
            </a:r>
            <a:r>
              <a:rPr lang="en-GB" sz="2000" dirty="0" smtClean="0">
                <a:solidFill>
                  <a:schemeClr val="tx2">
                    <a:lumMod val="40000"/>
                    <a:lumOff val="60000"/>
                  </a:schemeClr>
                </a:solidFill>
              </a:rPr>
              <a:t>visible</a:t>
            </a:r>
            <a:r>
              <a:rPr lang="en-GB" sz="2000" dirty="0" smtClean="0">
                <a:solidFill>
                  <a:srgbClr val="7030A0"/>
                </a:solidFill>
              </a:rPr>
              <a:t> </a:t>
            </a:r>
            <a:r>
              <a:rPr lang="en-GB" sz="2000" dirty="0" smtClean="0"/>
              <a:t>to students as far as possible;</a:t>
            </a:r>
          </a:p>
          <a:p>
            <a:pPr marL="538163" indent="-538163" eaLnBrk="1" hangingPunct="1">
              <a:buFont typeface="Wingdings" pitchFamily="2" charset="2"/>
              <a:buNone/>
              <a:defRPr/>
            </a:pPr>
            <a:r>
              <a:rPr lang="en-GB" sz="2000" dirty="0" smtClean="0"/>
              <a:t>7. 	Tasks should involve the </a:t>
            </a:r>
            <a:r>
              <a:rPr lang="en-GB" sz="2000" dirty="0" smtClean="0">
                <a:solidFill>
                  <a:schemeClr val="tx2">
                    <a:lumMod val="40000"/>
                    <a:lumOff val="60000"/>
                  </a:schemeClr>
                </a:solidFill>
              </a:rPr>
              <a:t>active engagement </a:t>
            </a:r>
            <a:r>
              <a:rPr lang="en-GB" sz="2000" dirty="0" smtClean="0"/>
              <a:t>of students developing the capacity to find things out for themselves and learn independently;</a:t>
            </a:r>
          </a:p>
          <a:p>
            <a:pPr marL="538163" indent="-538163" eaLnBrk="1" hangingPunct="1">
              <a:buFont typeface="Wingdings" pitchFamily="2" charset="2"/>
              <a:buNone/>
              <a:defRPr/>
            </a:pPr>
            <a:r>
              <a:rPr lang="en-GB" sz="2000" dirty="0" smtClean="0"/>
              <a:t>8. 	Tasks should be </a:t>
            </a:r>
            <a:r>
              <a:rPr lang="en-GB" sz="2000" dirty="0" smtClean="0">
                <a:solidFill>
                  <a:schemeClr val="tx2">
                    <a:lumMod val="40000"/>
                    <a:lumOff val="60000"/>
                  </a:schemeClr>
                </a:solidFill>
              </a:rPr>
              <a:t>authentic</a:t>
            </a:r>
            <a:r>
              <a:rPr lang="en-GB" sz="2000" dirty="0" smtClean="0"/>
              <a:t>; worthwhile, relevant and offering students some level of control over their work;</a:t>
            </a:r>
          </a:p>
          <a:p>
            <a:pPr marL="538163" indent="-538163" eaLnBrk="1" hangingPunct="1">
              <a:buFont typeface="Wingdings" pitchFamily="2" charset="2"/>
              <a:buNone/>
              <a:defRPr/>
            </a:pPr>
            <a:r>
              <a:rPr lang="en-GB" sz="2000" dirty="0" smtClean="0"/>
              <a:t>9. 	Tasks are </a:t>
            </a:r>
            <a:r>
              <a:rPr lang="en-GB" sz="2000" dirty="0" smtClean="0">
                <a:solidFill>
                  <a:schemeClr val="tx2">
                    <a:lumMod val="40000"/>
                    <a:lumOff val="60000"/>
                  </a:schemeClr>
                </a:solidFill>
              </a:rPr>
              <a:t>fit for purpose </a:t>
            </a:r>
            <a:r>
              <a:rPr lang="en-GB" sz="2000" dirty="0" smtClean="0"/>
              <a:t>and align with important learning outcomes;</a:t>
            </a:r>
          </a:p>
          <a:p>
            <a:pPr marL="538163" indent="-538163" eaLnBrk="1" hangingPunct="1">
              <a:buFont typeface="Wingdings" pitchFamily="2" charset="2"/>
              <a:buNone/>
              <a:defRPr/>
            </a:pPr>
            <a:r>
              <a:rPr lang="en-GB" sz="2000" dirty="0" smtClean="0"/>
              <a:t>10. 	Assessment should be used to </a:t>
            </a:r>
            <a:r>
              <a:rPr lang="en-GB" sz="2000" dirty="0" smtClean="0">
                <a:solidFill>
                  <a:schemeClr val="tx2">
                    <a:lumMod val="40000"/>
                    <a:lumOff val="60000"/>
                  </a:schemeClr>
                </a:solidFill>
              </a:rPr>
              <a:t>evaluate teaching </a:t>
            </a:r>
            <a:r>
              <a:rPr lang="en-GB" sz="2000" dirty="0" smtClean="0"/>
              <a:t>as well as student learning.</a:t>
            </a:r>
          </a:p>
          <a:p>
            <a:pPr eaLnBrk="1" hangingPunct="1">
              <a:buFont typeface="Wingdings" pitchFamily="2" charset="2"/>
              <a:buNone/>
              <a:defRPr/>
            </a:pPr>
            <a:r>
              <a:rPr lang="en-GB" sz="2000" i="1" dirty="0" smtClean="0"/>
              <a:t>(Sue </a:t>
            </a:r>
            <a:r>
              <a:rPr lang="en-GB" sz="2000" i="1" dirty="0" err="1" smtClean="0"/>
              <a:t>Bloxham</a:t>
            </a:r>
            <a:r>
              <a:rPr lang="en-GB" sz="2000" i="1" dirty="0" smtClean="0"/>
              <a:t>, unpublished paper for HEA)</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sz="2300" dirty="0" smtClean="0"/>
              <a:t>Assessment has most effect when...:</a:t>
            </a:r>
          </a:p>
          <a:p>
            <a:pPr marL="533400" indent="-533400" eaLnBrk="1" hangingPunct="1">
              <a:buSzPct val="100000"/>
              <a:buFont typeface="+mj-lt"/>
              <a:buAutoNum type="arabicPeriod"/>
              <a:defRPr/>
            </a:pPr>
            <a:r>
              <a:rPr lang="en-GB" sz="2300" dirty="0" smtClean="0"/>
              <a:t>It is used to </a:t>
            </a:r>
            <a:r>
              <a:rPr lang="en-GB" sz="2300" dirty="0" smtClean="0">
                <a:solidFill>
                  <a:schemeClr val="tx2">
                    <a:lumMod val="40000"/>
                    <a:lumOff val="60000"/>
                  </a:schemeClr>
                </a:solidFill>
              </a:rPr>
              <a:t>engage</a:t>
            </a:r>
            <a:r>
              <a:rPr lang="en-GB" sz="2300" dirty="0" smtClean="0"/>
              <a:t> students in learning that is productive.</a:t>
            </a:r>
          </a:p>
          <a:p>
            <a:pPr marL="533400" indent="-533400" eaLnBrk="1" hangingPunct="1">
              <a:buSzPct val="100000"/>
              <a:buFont typeface="+mj-lt"/>
              <a:buAutoNum type="arabicPeriod"/>
              <a:defRPr/>
            </a:pPr>
            <a:r>
              <a:rPr lang="en-GB" sz="2300" dirty="0" smtClean="0"/>
              <a:t>Feedback is used to actively </a:t>
            </a:r>
            <a:r>
              <a:rPr lang="en-GB" sz="2300" dirty="0" smtClean="0">
                <a:solidFill>
                  <a:schemeClr val="tx2">
                    <a:lumMod val="40000"/>
                    <a:lumOff val="60000"/>
                  </a:schemeClr>
                </a:solidFill>
              </a:rPr>
              <a:t>improve </a:t>
            </a:r>
            <a:r>
              <a:rPr lang="en-GB" sz="2300" dirty="0" smtClean="0"/>
              <a:t>student learning.</a:t>
            </a:r>
          </a:p>
          <a:p>
            <a:pPr marL="533400" indent="-533400" eaLnBrk="1" hangingPunct="1">
              <a:buSzPct val="100000"/>
              <a:buFont typeface="+mj-lt"/>
              <a:buAutoNum type="arabicPeriod"/>
              <a:defRPr/>
            </a:pPr>
            <a:r>
              <a:rPr lang="en-US" sz="2300" dirty="0" smtClean="0"/>
              <a:t>Students and teachers become </a:t>
            </a:r>
            <a:r>
              <a:rPr lang="en-US" sz="2300" dirty="0" smtClean="0">
                <a:solidFill>
                  <a:schemeClr val="tx2">
                    <a:lumMod val="40000"/>
                    <a:lumOff val="60000"/>
                  </a:schemeClr>
                </a:solidFill>
              </a:rPr>
              <a:t>responsible partners </a:t>
            </a:r>
            <a:r>
              <a:rPr lang="en-US" sz="2300" dirty="0" smtClean="0"/>
              <a:t>in learning and assessment.</a:t>
            </a:r>
          </a:p>
          <a:p>
            <a:pPr marL="533400" indent="-533400" eaLnBrk="1" hangingPunct="1">
              <a:buSzPct val="100000"/>
              <a:buFont typeface="+mj-lt"/>
              <a:buAutoNum type="arabicPeriod"/>
              <a:defRPr/>
            </a:pPr>
            <a:r>
              <a:rPr lang="en-US" sz="2300" dirty="0" smtClean="0"/>
              <a:t>Students are </a:t>
            </a:r>
            <a:r>
              <a:rPr lang="en-US" sz="2300" dirty="0" smtClean="0">
                <a:solidFill>
                  <a:schemeClr val="tx2">
                    <a:lumMod val="40000"/>
                    <a:lumOff val="60000"/>
                  </a:schemeClr>
                </a:solidFill>
              </a:rPr>
              <a:t>inducted </a:t>
            </a:r>
            <a:r>
              <a:rPr lang="en-US" sz="2300" dirty="0" smtClean="0"/>
              <a:t>into the assessment practices and cultures of higher education.</a:t>
            </a:r>
          </a:p>
          <a:p>
            <a:pPr marL="533400" indent="-533400" eaLnBrk="1" hangingPunct="1">
              <a:buSzPct val="100000"/>
              <a:buFont typeface="+mj-lt"/>
              <a:buAutoNum type="arabicPeriod"/>
              <a:defRPr/>
            </a:pPr>
            <a:r>
              <a:rPr lang="en-US" sz="2300" dirty="0" smtClean="0"/>
              <a:t>Assessment </a:t>
            </a:r>
            <a:r>
              <a:rPr lang="en-US" sz="2300" i="1" dirty="0" smtClean="0"/>
              <a:t>for</a:t>
            </a:r>
            <a:r>
              <a:rPr lang="en-US" sz="2300" dirty="0" smtClean="0"/>
              <a:t> learning is placed at the </a:t>
            </a:r>
            <a:r>
              <a:rPr lang="en-US" sz="2300" dirty="0" smtClean="0">
                <a:solidFill>
                  <a:schemeClr val="tx2">
                    <a:lumMod val="40000"/>
                    <a:lumOff val="60000"/>
                  </a:schemeClr>
                </a:solidFill>
              </a:rPr>
              <a:t>centre</a:t>
            </a:r>
            <a:r>
              <a:rPr lang="en-US" sz="2300" dirty="0" smtClean="0"/>
              <a:t> of subject and program design.</a:t>
            </a:r>
          </a:p>
          <a:p>
            <a:pPr marL="533400" indent="-533400" eaLnBrk="1" hangingPunct="1">
              <a:buSzPct val="100000"/>
              <a:buFont typeface="+mj-lt"/>
              <a:buAutoNum type="arabicPeriod"/>
              <a:defRPr/>
            </a:pPr>
            <a:r>
              <a:rPr lang="en-US" sz="2300" dirty="0" smtClean="0"/>
              <a:t>Assessment for learning is a focus for staff and institutional </a:t>
            </a:r>
            <a:r>
              <a:rPr lang="en-US" sz="2300" dirty="0" smtClean="0">
                <a:solidFill>
                  <a:schemeClr val="tx2">
                    <a:lumMod val="40000"/>
                    <a:lumOff val="60000"/>
                  </a:schemeClr>
                </a:solidFill>
              </a:rPr>
              <a:t>development</a:t>
            </a:r>
            <a:r>
              <a:rPr lang="en-US" sz="2300" dirty="0" smtClean="0"/>
              <a:t>.</a:t>
            </a:r>
          </a:p>
          <a:p>
            <a:pPr marL="533400" indent="-533400" eaLnBrk="1" hangingPunct="1">
              <a:buSzPct val="100000"/>
              <a:buFont typeface="+mj-lt"/>
              <a:buAutoNum type="arabicPeriod"/>
              <a:defRPr/>
            </a:pPr>
            <a:r>
              <a:rPr lang="en-US" sz="2300" dirty="0" smtClean="0"/>
              <a:t>Assessment provides inclusive and trustworthy </a:t>
            </a:r>
            <a:r>
              <a:rPr lang="en-US" sz="2300" dirty="0" smtClean="0">
                <a:solidFill>
                  <a:schemeClr val="tx2">
                    <a:lumMod val="40000"/>
                    <a:lumOff val="60000"/>
                  </a:schemeClr>
                </a:solidFill>
              </a:rPr>
              <a:t>representation of student achievement</a:t>
            </a:r>
            <a:r>
              <a:rPr lang="en-US" sz="2300" dirty="0" smtClean="0"/>
              <a:t>.</a:t>
            </a:r>
          </a:p>
          <a:p>
            <a:pPr marL="533400" indent="-533400" eaLnBrk="1" hangingPunct="1">
              <a:defRPr/>
            </a:pPr>
            <a:endParaRPr lang="en-US" sz="23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smtClean="0"/>
              <a:t>Good assessment is valid, reliable, practical, developmental, manageable, cost-effective, fit for purpose, relevant, authentic, inclusive, closely linked to learning outcomes and fair.</a:t>
            </a:r>
          </a:p>
          <a:p>
            <a:pPr marL="609600" indent="-609600"/>
            <a:r>
              <a:rPr lang="en-GB" sz="2800" dirty="0" smtClean="0"/>
              <a:t>Is it possible also to make it enjoyable for staff and students?</a:t>
            </a:r>
          </a:p>
          <a:p>
            <a:pPr marL="609600" indent="-609600"/>
            <a:r>
              <a:rPr lang="en-GB" sz="2800" dirty="0" smtClean="0"/>
              <a:t>Incremental assessment has more value in promoting student learning than end-point ‘sudden death’ approaches.</a:t>
            </a:r>
          </a:p>
          <a:p>
            <a:pPr marL="609600" indent="-609600"/>
            <a:endParaRPr lang="en-GB" sz="21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GB" dirty="0" smtClean="0"/>
              <a:t>Assessment to improve learning needs to be:</a:t>
            </a:r>
          </a:p>
        </p:txBody>
      </p:sp>
      <p:sp>
        <p:nvSpPr>
          <p:cNvPr id="39939" name="Rectangle 3"/>
          <p:cNvSpPr>
            <a:spLocks noGrp="1" noChangeArrowheads="1"/>
          </p:cNvSpPr>
          <p:nvPr>
            <p:ph type="body" idx="1"/>
          </p:nvPr>
        </p:nvSpPr>
        <p:spPr>
          <a:xfrm>
            <a:off x="468312" y="1124744"/>
            <a:ext cx="8424167" cy="5399881"/>
          </a:xfrm>
          <a:noFill/>
        </p:spPr>
        <p:txBody>
          <a:bodyPr/>
          <a:lstStyle/>
          <a:p>
            <a:pPr marL="609600" indent="-609600"/>
            <a:r>
              <a:rPr lang="en-GB" sz="2600" dirty="0" smtClean="0">
                <a:solidFill>
                  <a:srgbClr val="A50021"/>
                </a:solidFill>
              </a:rPr>
              <a:t>Rewarding</a:t>
            </a:r>
            <a:r>
              <a:rPr lang="en-GB" sz="2600" dirty="0" smtClean="0"/>
              <a:t>: students need to feel they are involved in authentic activities that have value and relevance;</a:t>
            </a:r>
          </a:p>
          <a:p>
            <a:pPr marL="609600" indent="-609600"/>
            <a:r>
              <a:rPr lang="en-GB" sz="2600" dirty="0" smtClean="0">
                <a:solidFill>
                  <a:srgbClr val="A50021"/>
                </a:solidFill>
              </a:rPr>
              <a:t>Inclusive</a:t>
            </a:r>
            <a:r>
              <a:rPr lang="en-GB" sz="2600" dirty="0" smtClean="0"/>
              <a:t>: so that students feel part of the programme rather than marginalised. Inclusive assessment uses cross-cultural case studies, references and examples, and mainstreams disability provision;</a:t>
            </a:r>
          </a:p>
          <a:p>
            <a:pPr marL="609600" indent="-609600"/>
            <a:r>
              <a:rPr lang="en-GB" sz="2600" dirty="0" smtClean="0">
                <a:solidFill>
                  <a:srgbClr val="A50021"/>
                </a:solidFill>
              </a:rPr>
              <a:t>Engaging</a:t>
            </a:r>
            <a:r>
              <a:rPr lang="en-GB" sz="2600" dirty="0" smtClean="0"/>
              <a:t>: without pandering to the lowest common denominator, designers of assignments need to consider how best to get students at all levels excited about the tasks being undertaken.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GB" dirty="0" smtClean="0"/>
              <a:t>Can we also make assessment:</a:t>
            </a:r>
          </a:p>
        </p:txBody>
      </p:sp>
      <p:sp>
        <p:nvSpPr>
          <p:cNvPr id="40963" name="Rectangle 3"/>
          <p:cNvSpPr>
            <a:spLocks noGrp="1" noChangeArrowheads="1"/>
          </p:cNvSpPr>
          <p:nvPr>
            <p:ph type="body" idx="1"/>
          </p:nvPr>
        </p:nvSpPr>
        <p:spPr>
          <a:noFill/>
        </p:spPr>
        <p:txBody>
          <a:bodyPr/>
          <a:lstStyle/>
          <a:p>
            <a:pPr marL="609600" indent="-609600"/>
            <a:r>
              <a:rPr lang="en-GB" sz="2600" dirty="0" smtClean="0">
                <a:solidFill>
                  <a:srgbClr val="A50021"/>
                </a:solidFill>
              </a:rPr>
              <a:t>Developmental</a:t>
            </a:r>
            <a:r>
              <a:rPr lang="en-GB" sz="2600" dirty="0" smtClean="0"/>
              <a:t> so students are demonstrating the skills they need for future employment, research and life?</a:t>
            </a:r>
          </a:p>
          <a:p>
            <a:pPr marL="609600" indent="-609600"/>
            <a:r>
              <a:rPr lang="en-GB" sz="2600" dirty="0" smtClean="0">
                <a:solidFill>
                  <a:srgbClr val="A50021"/>
                </a:solidFill>
              </a:rPr>
              <a:t>Personalised</a:t>
            </a:r>
            <a:r>
              <a:rPr lang="en-GB" sz="2600" dirty="0" smtClean="0"/>
              <a:t>: even with huge cohorts can we aim to build in elements of one-to-one interaction and choice within assessment?</a:t>
            </a:r>
          </a:p>
          <a:p>
            <a:pPr marL="609600" indent="-609600"/>
            <a:r>
              <a:rPr lang="en-GB" sz="2600" dirty="0" smtClean="0">
                <a:solidFill>
                  <a:srgbClr val="A50021"/>
                </a:solidFill>
              </a:rPr>
              <a:t>Enjoyable</a:t>
            </a:r>
            <a:r>
              <a:rPr lang="en-GB" sz="2600" dirty="0" smtClean="0"/>
              <a:t>: both for the students being assessed and the staff doing the marking?</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GB" dirty="0" smtClean="0"/>
              <a:t>The people doing the assessment need to be:</a:t>
            </a:r>
          </a:p>
        </p:txBody>
      </p:sp>
      <p:sp>
        <p:nvSpPr>
          <p:cNvPr id="41987" name="Rectangle 3"/>
          <p:cNvSpPr>
            <a:spLocks noGrp="1" noChangeArrowheads="1"/>
          </p:cNvSpPr>
          <p:nvPr>
            <p:ph type="body" idx="1"/>
          </p:nvPr>
        </p:nvSpPr>
        <p:spPr>
          <a:xfrm>
            <a:off x="323528" y="1196752"/>
            <a:ext cx="8568951" cy="5145311"/>
          </a:xfrm>
          <a:noFill/>
        </p:spPr>
        <p:txBody>
          <a:bodyPr/>
          <a:lstStyle/>
          <a:p>
            <a:pPr marL="609600" indent="-609600"/>
            <a:r>
              <a:rPr lang="en-GB" sz="2200" smtClean="0">
                <a:solidFill>
                  <a:srgbClr val="A50021"/>
                </a:solidFill>
              </a:rPr>
              <a:t>Professional</a:t>
            </a:r>
            <a:r>
              <a:rPr lang="en-GB" sz="2200" smtClean="0"/>
              <a:t>: staff should be professionally trained at the right level to undertake assessment and moderation and need to undertake professional development regularly;</a:t>
            </a:r>
          </a:p>
          <a:p>
            <a:pPr marL="609600" indent="-609600"/>
            <a:r>
              <a:rPr lang="en-GB" sz="2200" smtClean="0">
                <a:solidFill>
                  <a:srgbClr val="A50021"/>
                </a:solidFill>
              </a:rPr>
              <a:t>Recognised and rewarded: </a:t>
            </a:r>
            <a:r>
              <a:rPr lang="en-GB" sz="2200" smtClean="0"/>
              <a:t>we need to work out the true costs of assessment in time and money and plan accordingly.</a:t>
            </a:r>
            <a:endParaRPr lang="en-GB" sz="2200" smtClean="0">
              <a:solidFill>
                <a:srgbClr val="A50021"/>
              </a:solidFill>
            </a:endParaRPr>
          </a:p>
          <a:p>
            <a:pPr marL="609600" indent="-609600"/>
            <a:r>
              <a:rPr lang="en-GB" sz="2200" smtClean="0">
                <a:solidFill>
                  <a:srgbClr val="A50021"/>
                </a:solidFill>
              </a:rPr>
              <a:t>Current</a:t>
            </a:r>
            <a:r>
              <a:rPr lang="en-GB" sz="2200" smtClean="0"/>
              <a:t>: regularly updated, on emergent appropriate assessment methods;</a:t>
            </a:r>
          </a:p>
          <a:p>
            <a:pPr marL="609600" indent="-609600"/>
            <a:r>
              <a:rPr lang="en-GB" sz="2200" smtClean="0">
                <a:solidFill>
                  <a:srgbClr val="A50021"/>
                </a:solidFill>
              </a:rPr>
              <a:t>Research-informed</a:t>
            </a:r>
            <a:r>
              <a:rPr lang="en-GB" sz="2200" smtClean="0"/>
              <a:t>: using the best information available on what methods and approaches work well;</a:t>
            </a:r>
          </a:p>
          <a:p>
            <a:pPr marL="609600" indent="-609600"/>
            <a:r>
              <a:rPr lang="en-GB" sz="2200" smtClean="0">
                <a:solidFill>
                  <a:srgbClr val="A50021"/>
                </a:solidFill>
              </a:rPr>
              <a:t>Creative</a:t>
            </a:r>
            <a:r>
              <a:rPr lang="en-GB" sz="2200" smtClean="0"/>
              <a:t>: seeking out innovative assessment methods that are fit for purpose;</a:t>
            </a:r>
          </a:p>
          <a:p>
            <a:pPr marL="609600" indent="-609600"/>
            <a:r>
              <a:rPr lang="en-GB" sz="2200" smtClean="0">
                <a:solidFill>
                  <a:srgbClr val="A50021"/>
                </a:solidFill>
              </a:rPr>
              <a:t>Inclusive</a:t>
            </a:r>
            <a:r>
              <a:rPr lang="en-GB" sz="2200" smtClean="0"/>
              <a:t>: designing alternative assessments for disabled students from the outset.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smtClean="0"/>
              <a:t>Assessment strategies are often under-designed;</a:t>
            </a:r>
          </a:p>
          <a:p>
            <a:pPr eaLnBrk="1" hangingPunct="1"/>
            <a:r>
              <a:rPr lang="en-US" dirty="0" smtClean="0"/>
              <a:t>We need to consider the fitness for purpose of each element of the assessment programme;</a:t>
            </a:r>
          </a:p>
          <a:p>
            <a:pPr eaLnBrk="1" hangingPunct="1"/>
            <a:r>
              <a:rPr lang="en-US" dirty="0" smtClean="0"/>
              <a:t>This will include the assignment questions/tasks themselves, the briefings, the marking criteria, the moderation process and the feedback;</a:t>
            </a:r>
          </a:p>
          <a:p>
            <a:pPr eaLnBrk="1" hangingPunct="1"/>
            <a:r>
              <a:rPr lang="en-US"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smtClean="0"/>
              <a:t>If we do this, assessment can contribute to improving student learning.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49238"/>
            <a:ext cx="7543800" cy="863600"/>
          </a:xfrm>
        </p:spPr>
        <p:txBody>
          <a:bodyPr/>
          <a:lstStyle/>
          <a:p>
            <a:pPr eaLnBrk="1" hangingPunct="1"/>
            <a:r>
              <a:rPr lang="en-GB" sz="3200" dirty="0" smtClean="0"/>
              <a:t>Issues that impact on the context</a:t>
            </a:r>
          </a:p>
        </p:txBody>
      </p:sp>
      <p:sp>
        <p:nvSpPr>
          <p:cNvPr id="5123" name="Rectangle 3"/>
          <p:cNvSpPr>
            <a:spLocks noGrp="1" noChangeArrowheads="1"/>
          </p:cNvSpPr>
          <p:nvPr>
            <p:ph type="body" idx="1"/>
          </p:nvPr>
        </p:nvSpPr>
        <p:spPr/>
        <p:txBody>
          <a:bodyPr/>
          <a:lstStyle/>
          <a:p>
            <a:pPr eaLnBrk="1" hangingPunct="1"/>
            <a:r>
              <a:rPr lang="en-GB" sz="2600" smtClean="0"/>
              <a:t>Unmodelled and differentiated student fees structure for 2012;</a:t>
            </a:r>
          </a:p>
          <a:p>
            <a:pPr eaLnBrk="1" hangingPunct="1"/>
            <a:r>
              <a:rPr lang="en-GB" sz="2600" smtClean="0"/>
              <a:t>Increasing importance of National Student Survey and various league tables on perceptions of quality and student recruitment; </a:t>
            </a:r>
          </a:p>
          <a:p>
            <a:pPr eaLnBrk="1" hangingPunct="1"/>
            <a:r>
              <a:rPr lang="en-GB" sz="2600" smtClean="0"/>
              <a:t>New roles for students in quality assurance and enhancement;</a:t>
            </a:r>
          </a:p>
          <a:p>
            <a:pPr eaLnBrk="1" hangingPunct="1"/>
            <a:r>
              <a:rPr lang="en-GB" sz="2600" smtClean="0"/>
              <a:t>Uncertainties about the genuineness of government WP imperatives;</a:t>
            </a:r>
          </a:p>
          <a:p>
            <a:pPr eaLnBrk="1" hangingPunct="1"/>
            <a:r>
              <a:rPr lang="en-GB" sz="2600" smtClean="0"/>
              <a:t>International student visa restrictions;</a:t>
            </a:r>
          </a:p>
          <a:p>
            <a:pPr eaLnBrk="1" hangingPunct="1"/>
            <a:r>
              <a:rPr lang="en-GB" sz="2600" smtClean="0"/>
              <a:t>Intense international competition.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defRPr/>
            </a:pPr>
            <a:r>
              <a:rPr lang="en-GB" sz="1800" dirty="0" smtClean="0"/>
              <a:t>Brown, G. with Bull, J. and </a:t>
            </a:r>
            <a:r>
              <a:rPr lang="en-GB" sz="1800" dirty="0" err="1" smtClean="0"/>
              <a:t>Pendlebury</a:t>
            </a:r>
            <a:r>
              <a:rPr lang="en-GB" sz="1800" dirty="0" smtClean="0"/>
              <a:t>, M. (1997) </a:t>
            </a:r>
            <a:r>
              <a:rPr lang="en-GB" sz="1800" i="1" dirty="0" smtClean="0"/>
              <a:t>Assessing Student Learning in Higher Education,</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endParaRPr lang="en-GB" sz="1800" dirty="0" smtClean="0"/>
          </a:p>
          <a:p>
            <a:pPr marL="609600" indent="-609600" eaLnBrk="1" hangingPunct="1">
              <a:defRPr/>
            </a:pPr>
            <a:endParaRPr lang="en-GB" sz="1800" dirty="0" smtClean="0"/>
          </a:p>
          <a:p>
            <a:pPr eaLnBrk="1" hangingPunct="1">
              <a:lnSpc>
                <a:spcPct val="90000"/>
              </a:lnSpc>
              <a:defRPr/>
            </a:pPr>
            <a:r>
              <a:rPr lang="en-GB" sz="1800" dirty="0" smtClean="0"/>
              <a: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Teaching International students: improving learning for all 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Improving student retention in Higher Education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Improving Assessment through Student Involvement: Practical Solutions for Aiding Learning in Higher and Further Education,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Gibbs, G. (2008) </a:t>
            </a:r>
            <a:r>
              <a:rPr lang="en-US" sz="1800" i="1" dirty="0" smtClean="0"/>
              <a:t>Designing assessment to support student learning</a:t>
            </a:r>
            <a:r>
              <a:rPr lang="en-GB" sz="1800" i="1" dirty="0" smtClean="0"/>
              <a:t> </a:t>
            </a:r>
            <a:r>
              <a:rPr lang="en-GB" sz="1800" dirty="0" smtClean="0"/>
              <a:t>Keynote at Leeds Met staff Development festival.</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323850" y="1052737"/>
            <a:ext cx="8569325" cy="5329014"/>
          </a:xfrm>
        </p:spPr>
        <p:txBody>
          <a:bodyPr/>
          <a:lstStyle/>
          <a:p>
            <a:pPr marL="609600" indent="-609600" eaLnBrk="1" hangingPunct="1">
              <a:buFont typeface="Wingdings" pitchFamily="2" charset="2"/>
              <a:buNone/>
              <a:defRPr/>
            </a:pPr>
            <a:r>
              <a:rPr lang="en-GB" sz="1800" dirty="0" err="1" smtClean="0"/>
              <a:t>Kneale</a:t>
            </a:r>
            <a:r>
              <a:rPr lang="en-GB" sz="1800" dirty="0" smtClean="0"/>
              <a:t>, P. E. (1997) </a:t>
            </a:r>
            <a:r>
              <a:rPr lang="en-GB" sz="1800" i="1" dirty="0" smtClean="0"/>
              <a:t>The rise of the "strategic student": how can we adapt to cope?</a:t>
            </a:r>
            <a:r>
              <a:rPr lang="en-GB" sz="1800" dirty="0" smtClean="0"/>
              <a:t> 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119-139 London: </a:t>
            </a:r>
            <a:r>
              <a:rPr lang="en-GB" sz="1800" dirty="0" err="1" smtClean="0"/>
              <a:t>Kogan</a:t>
            </a:r>
            <a:r>
              <a:rPr lang="en-GB" sz="1800" dirty="0" smtClean="0"/>
              <a:t> Page.</a:t>
            </a:r>
          </a:p>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Font typeface="Wingdings" pitchFamily="2" charset="2"/>
              <a:buNone/>
              <a:defRPr/>
            </a:pPr>
            <a:r>
              <a:rPr lang="en-GB" sz="1800" dirty="0" err="1" smtClean="0"/>
              <a:t>Pickford</a:t>
            </a:r>
            <a:r>
              <a:rPr lang="en-GB" sz="1800" dirty="0" smtClean="0"/>
              <a:t>, R. and Brown, S. (2006) </a:t>
            </a:r>
            <a:r>
              <a:rPr lang="en-GB" sz="1800" i="1" dirty="0" smtClean="0"/>
              <a:t>Assessing skills and practice</a:t>
            </a:r>
            <a:r>
              <a:rPr lang="en-GB" sz="1800" dirty="0" smtClean="0"/>
              <a:t> London: Routledge. </a:t>
            </a:r>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(2006)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a:t>
            </a:r>
            <a:r>
              <a:rPr lang="en-GB" sz="1800" i="1" dirty="0" smtClean="0"/>
              <a:t>Improving students’ learning by developing their understanding of assessment criteria and processes, </a:t>
            </a:r>
            <a:r>
              <a:rPr lang="en-GB" sz="1800" dirty="0" smtClean="0"/>
              <a:t>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eaLnBrk="1" hangingPunct="1">
              <a:buFont typeface="Wingdings" pitchFamily="2" charset="2"/>
              <a:buNone/>
            </a:pPr>
            <a:r>
              <a:rPr lang="en-GB" sz="1800" dirty="0" smtClean="0"/>
              <a:t>Sadler, R. (2008) </a:t>
            </a:r>
            <a:r>
              <a:rPr lang="en-GB" sz="1800" i="1" dirty="0" smtClean="0"/>
              <a:t>Assessment of Higher Education,</a:t>
            </a:r>
            <a:r>
              <a:rPr lang="en-GB" sz="1800" dirty="0" smtClean="0"/>
              <a:t> in International Encyclopaedia of Education</a:t>
            </a:r>
          </a:p>
          <a:p>
            <a:pPr eaLnBrk="1" hangingPunct="1">
              <a:buFont typeface="Wingdings" pitchFamily="2" charset="2"/>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My predictions for the future</a:t>
            </a:r>
          </a:p>
        </p:txBody>
      </p:sp>
      <p:sp>
        <p:nvSpPr>
          <p:cNvPr id="4099" name="Rectangle 3"/>
          <p:cNvSpPr>
            <a:spLocks noGrp="1" noChangeArrowheads="1"/>
          </p:cNvSpPr>
          <p:nvPr>
            <p:ph type="body" idx="1"/>
          </p:nvPr>
        </p:nvSpPr>
        <p:spPr/>
        <p:txBody>
          <a:bodyPr/>
          <a:lstStyle/>
          <a:p>
            <a:pPr marL="0" indent="0">
              <a:buFont typeface="Wingdings" pitchFamily="2" charset="2"/>
              <a:buNone/>
              <a:defRPr/>
            </a:pPr>
            <a:r>
              <a:rPr lang="en-GB" dirty="0" smtClean="0"/>
              <a:t>The move away from</a:t>
            </a:r>
            <a:r>
              <a:rPr lang="en-GB" dirty="0" smtClean="0">
                <a:solidFill>
                  <a:schemeClr val="tx2">
                    <a:lumMod val="60000"/>
                    <a:lumOff val="40000"/>
                  </a:schemeClr>
                </a:solidFill>
              </a:rPr>
              <a:t> </a:t>
            </a:r>
            <a:r>
              <a:rPr lang="en-GB" dirty="0" smtClean="0"/>
              <a:t>educational organisations being the guardians of content, where everything is about delivery, towards having two major functions: </a:t>
            </a:r>
          </a:p>
          <a:p>
            <a:pPr>
              <a:defRPr/>
            </a:pPr>
            <a:r>
              <a:rPr lang="en-GB" dirty="0" smtClean="0"/>
              <a:t>Recognising and accrediting achievement, wherever such learning has taken place;</a:t>
            </a:r>
          </a:p>
          <a:p>
            <a:pPr>
              <a:defRPr/>
            </a:pPr>
            <a:r>
              <a:rPr lang="en-GB" dirty="0" smtClean="0"/>
              <a:t>Supporting student learning and engagement.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mtClean="0"/>
              <a:t>“Assessment methods and requirements probably have a greater influence on how and what students learn than any other single factor. This influence may well be of greater importance than the impact of teaching materials” (Boud 1988)</a:t>
            </a:r>
            <a:endParaRPr lang="en-GB"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smtClean="0"/>
              <a:t>To improve assessment we should realign it by:</a:t>
            </a:r>
          </a:p>
        </p:txBody>
      </p:sp>
      <p:sp>
        <p:nvSpPr>
          <p:cNvPr id="14339" name="Rectangle 3"/>
          <p:cNvSpPr>
            <a:spLocks noGrp="1" noChangeArrowheads="1"/>
          </p:cNvSpPr>
          <p:nvPr>
            <p:ph type="body" idx="1"/>
          </p:nvPr>
        </p:nvSpPr>
        <p:spPr/>
        <p:txBody>
          <a:bodyPr/>
          <a:lstStyle/>
          <a:p>
            <a:r>
              <a:rPr lang="en-GB" smtClean="0"/>
              <a:t>Exploring ways in which assessment can engage students and be integral to learning. </a:t>
            </a:r>
          </a:p>
          <a:p>
            <a:r>
              <a:rPr lang="en-GB" smtClean="0"/>
              <a:t>Constructively aligning (Biggs 2003) assignments with planned learning outcomes and the curriculum taught:</a:t>
            </a:r>
          </a:p>
          <a:p>
            <a:r>
              <a:rPr lang="en-GB" smtClean="0"/>
              <a:t>Providing realistic tasks: students are likely to put more energy into assignments they see as authentic and worth bothering with.</a:t>
            </a:r>
          </a:p>
          <a:p>
            <a:endParaRPr lang="en-GB"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smtClean="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smtClean="0"/>
              <a:t>Effective assessment significantly and positively impacts on student learning, (Boud, Mentkowski, Knight and Yorke and many others).</a:t>
            </a:r>
          </a:p>
          <a:p>
            <a:pPr marL="609600" indent="-609600"/>
            <a:r>
              <a:rPr lang="en-GB" sz="2400" smtClean="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(‘jumble-sale’ data sourcing, aimless cutting and pasting and plagiarism).</a:t>
            </a:r>
          </a:p>
          <a:p>
            <a:pPr marL="609600" indent="-609600">
              <a:buFont typeface="Wingdings" pitchFamily="2" charset="2"/>
              <a:buNone/>
            </a:pPr>
            <a:endParaRPr lang="en-GB" sz="21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a:t>
            </a:r>
          </a:p>
          <a:p>
            <a:endParaRPr lang="en-GB"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p:spPr>
        <p:txBody>
          <a:bodyPr/>
          <a:lstStyle/>
          <a:p>
            <a:r>
              <a:rPr lang="en-GB" sz="3200" dirty="0" smtClean="0">
                <a:solidFill>
                  <a:srgbClr val="002060"/>
                </a:solidFill>
              </a:rPr>
              <a:t>What really impacts on learning?</a:t>
            </a:r>
            <a:endParaRPr lang="en-US" sz="3200" dirty="0" smtClean="0">
              <a:solidFill>
                <a:srgbClr val="002060"/>
              </a:solidFill>
            </a:endParaRPr>
          </a:p>
        </p:txBody>
      </p:sp>
      <p:sp>
        <p:nvSpPr>
          <p:cNvPr id="18435" name="Rectangle 3"/>
          <p:cNvSpPr>
            <a:spLocks noGrp="1" noChangeArrowheads="1"/>
          </p:cNvSpPr>
          <p:nvPr>
            <p:ph type="body" idx="1"/>
          </p:nvPr>
        </p:nvSpPr>
        <p:spPr>
          <a:xfrm>
            <a:off x="468313" y="980728"/>
            <a:ext cx="8229600" cy="5221635"/>
          </a:xfrm>
        </p:spPr>
        <p:txBody>
          <a:bodyPr/>
          <a:lstStyle/>
          <a:p>
            <a:r>
              <a:rPr lang="en-GB" sz="2600" dirty="0" smtClean="0"/>
              <a:t>Concentrating on giving students detailed and developmental formative feedback is the single most useful thing we can do for our students, particularly those from disadvantaged backgrounds. </a:t>
            </a:r>
          </a:p>
          <a:p>
            <a:r>
              <a:rPr lang="en-GB" sz="2600" dirty="0" smtClean="0"/>
              <a:t>Summative assessment may have to be rethought to make it fit for purpose;</a:t>
            </a:r>
          </a:p>
          <a:p>
            <a:r>
              <a:rPr lang="en-GB" sz="2600" dirty="0" smtClean="0"/>
              <a:t>To do these things may require considerable imagination and re-engineering, not just of our assessment processes but also of curriculum design as a whole if we are to move from considering delivering content the most important thing we do.</a:t>
            </a:r>
          </a:p>
          <a:p>
            <a:endParaRPr lang="en-US"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2822</Words>
  <Application>Microsoft Office PowerPoint</Application>
  <PresentationFormat>On-screen Show (4:3)</PresentationFormat>
  <Paragraphs>238</Paragraphs>
  <Slides>33</Slides>
  <Notes>33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LeedsMet template</vt:lpstr>
      <vt:lpstr>Using assessment to enhance student learning</vt:lpstr>
      <vt:lpstr>The current context</vt:lpstr>
      <vt:lpstr>Issues that impact on the context</vt:lpstr>
      <vt:lpstr>My predictions for the future</vt:lpstr>
      <vt:lpstr>Why does assessment matter so much?</vt:lpstr>
      <vt:lpstr>To improve assessment we should realign it by:</vt:lpstr>
      <vt:lpstr>Assessment linked to learning</vt:lpstr>
      <vt:lpstr>Formative and summative assessment</vt:lpstr>
      <vt:lpstr>What really impacts on learning?</vt:lpstr>
      <vt:lpstr>A fit-for-purpose model of assessment: the key questions</vt:lpstr>
      <vt:lpstr>Why are we assessing? Choosing the reasons for assessment:  these may include: </vt:lpstr>
      <vt:lpstr>more purposes...</vt:lpstr>
      <vt:lpstr>Choosing what we assess</vt:lpstr>
      <vt:lpstr>Being imaginative by choosing diverse assessment methods?</vt:lpstr>
      <vt:lpstr>Alternatives to traditional exams</vt:lpstr>
      <vt:lpstr>Diverse and innovative assessment helps</vt:lpstr>
      <vt:lpstr>Choosing who is best placed to assess</vt:lpstr>
      <vt:lpstr>When should assessment take place?</vt:lpstr>
      <vt:lpstr>Setting good patterns</vt:lpstr>
      <vt:lpstr>Assessment, confidence and retention</vt:lpstr>
      <vt:lpstr>Students who believe that intelligence is malleable may be more robust</vt:lpstr>
      <vt:lpstr>Assessment for learning</vt:lpstr>
      <vt:lpstr>Assessment for learning</vt:lpstr>
      <vt:lpstr>Boud et al 2010: ‘Assessment 2020’:</vt:lpstr>
      <vt:lpstr>Sound and frequent assessment </vt:lpstr>
      <vt:lpstr>Assessment to improve learning needs to be:</vt:lpstr>
      <vt:lpstr>Can we also make assessment:</vt:lpstr>
      <vt:lpstr>The people doing the assessment need to be:</vt:lpstr>
      <vt:lpstr>Conclusions</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2012-09-13T16:10:16Z</dcterms:modified>
</cp:coreProperties>
</file>