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35"/>
  </p:notesMasterIdLst>
  <p:handoutMasterIdLst>
    <p:handoutMasterId r:id="rId36"/>
  </p:handoutMasterIdLst>
  <p:sldIdLst>
    <p:sldId id="257" r:id="rId2"/>
    <p:sldId id="372" r:id="rId3"/>
    <p:sldId id="373" r:id="rId4"/>
    <p:sldId id="349" r:id="rId5"/>
    <p:sldId id="319" r:id="rId6"/>
    <p:sldId id="320" r:id="rId7"/>
    <p:sldId id="334" r:id="rId8"/>
    <p:sldId id="338" r:id="rId9"/>
    <p:sldId id="321" r:id="rId10"/>
    <p:sldId id="322" r:id="rId11"/>
    <p:sldId id="355" r:id="rId12"/>
    <p:sldId id="356" r:id="rId13"/>
    <p:sldId id="357" r:id="rId14"/>
    <p:sldId id="358" r:id="rId15"/>
    <p:sldId id="359" r:id="rId16"/>
    <p:sldId id="336" r:id="rId17"/>
    <p:sldId id="361" r:id="rId18"/>
    <p:sldId id="362" r:id="rId19"/>
    <p:sldId id="335" r:id="rId20"/>
    <p:sldId id="363" r:id="rId21"/>
    <p:sldId id="364" r:id="rId22"/>
    <p:sldId id="365" r:id="rId23"/>
    <p:sldId id="366" r:id="rId24"/>
    <p:sldId id="367" r:id="rId25"/>
    <p:sldId id="337" r:id="rId26"/>
    <p:sldId id="341" r:id="rId27"/>
    <p:sldId id="342" r:id="rId28"/>
    <p:sldId id="343" r:id="rId29"/>
    <p:sldId id="316" r:id="rId30"/>
    <p:sldId id="270" r:id="rId31"/>
    <p:sldId id="271" r:id="rId32"/>
    <p:sldId id="272" r:id="rId33"/>
    <p:sldId id="317" r:id="rId34"/>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463" autoAdjust="0"/>
    <p:restoredTop sz="99000" autoAdjust="0"/>
  </p:normalViewPr>
  <p:slideViewPr>
    <p:cSldViewPr>
      <p:cViewPr>
        <p:scale>
          <a:sx n="70" d="100"/>
          <a:sy n="70" d="100"/>
        </p:scale>
        <p:origin x="-1476" y="-990"/>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1-10-31T11:45:26.322" idx="7">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10</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11</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12</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12</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13</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13</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14</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14</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15</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15</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5F7843C2-CE61-4F5B-A41E-94F7BDBE89CB}" type="slidenum">
              <a:rPr lang="en-US" smtClean="0"/>
              <a:pPr/>
              <a:t>16</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r>
              <a:rPr lang="en-GB" smtClean="0"/>
              <a:t>La evaluación debe ser diversa e innovadora.</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17</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17</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18</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F7477C84-711A-411E-B7B2-3C44C1EE6C18}" type="slidenum">
              <a:rPr lang="en-US" smtClean="0"/>
              <a:pPr/>
              <a:t>19</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GB" smtClean="0"/>
              <a:t>Prácticas eficaces en las primeras 6 semanas son la clave.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D86BFED2-38B5-4AAA-BC96-8ADE7AE3DE4A}"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1F8FFF92-8941-48AE-B04B-A42FE3E8C9C2}"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4D5C264E-5D82-499F-B1C3-BC346D7121A3}"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26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27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9F5A70F-26A8-4960-AA08-1C6A75B527A3}" type="slidenum">
              <a:rPr lang="en-US" smtClean="0"/>
              <a:pPr/>
              <a:t>28</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r>
              <a:rPr lang="en-GB" smtClean="0"/>
              <a:t>Los que preparan la evaluación deben ser formados en las mejores técnicas.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184E1A11-1949-4C8F-A6FB-B0A0BF157F99}"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BE6119AE-EA1D-4640-9706-736DE15E287A}" type="slidenum">
              <a:rPr lang="en-US" smtClean="0"/>
              <a:pPr/>
              <a:t>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marL="228600" indent="-228600"/>
            <a:r>
              <a:rPr lang="en-GB" smtClean="0"/>
              <a:t>En el futuro las universidades tendrán dos funciones clave</a:t>
            </a:r>
          </a:p>
          <a:p>
            <a:pPr marL="228600" indent="-228600">
              <a:buFontTx/>
              <a:buAutoNum type="arabicParenR"/>
            </a:pPr>
            <a:r>
              <a:rPr lang="en-GB" smtClean="0"/>
              <a:t>El reconocimiento y la homologación del rendimiento, logros, éxitos del estudiante aunque fueran conseguidos fuera de la universidad</a:t>
            </a:r>
          </a:p>
          <a:p>
            <a:pPr marL="228600" indent="-228600">
              <a:buFontTx/>
              <a:buAutoNum type="arabicParenR"/>
            </a:pPr>
            <a:r>
              <a:rPr lang="en-GB" smtClean="0"/>
              <a:t>El apoyo del aprendizaje y del compromiso del estudiante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6</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smtClean="0"/>
              <a:t>La evaluación dbe ser parte íntegra del aprendizaje.</a:t>
            </a:r>
          </a:p>
          <a:p>
            <a:r>
              <a:rPr lang="en-GB" smtClean="0"/>
              <a:t>“Alineamiento constructivo” según Biggs</a:t>
            </a:r>
          </a:p>
          <a:p>
            <a:r>
              <a:rPr lang="en-GB" smtClean="0"/>
              <a:t>Los estudiantes prefieren tareas auténticas.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7</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GB" smtClean="0"/>
              <a:t>La evaluación influye sobre el comportamiento del estudiante (Refs)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GB" smtClean="0"/>
              <a:t>La evaluación formativa concentra en el feedback.</a:t>
            </a:r>
          </a:p>
          <a:p>
            <a:r>
              <a:rPr lang="en-GB" smtClean="0"/>
              <a:t>La evaluación sumativa trata de una nota final.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016C64A9-6983-4F06-A7E5-F918A8C01440}" type="datetime1">
              <a:rPr lang="en-GB"/>
              <a:pPr>
                <a:defRPr/>
              </a:pPr>
              <a:t>13/09/2012</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A00E4DF-EFD1-4A12-B9BF-65275F4CEFB9}" type="datetime1">
              <a:rPr lang="en-GB"/>
              <a:pPr>
                <a:defRPr/>
              </a:pPr>
              <a:t>13/09/2012</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5F973B0A-A54F-4A74-9354-E411B097E3E9}" type="datetime1">
              <a:rPr lang="en-GB"/>
              <a:pPr>
                <a:defRPr/>
              </a:pPr>
              <a:t>13/09/2012</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63D172B3-1794-46E8-B9C9-1E3D27086648}" type="datetime1">
              <a:rPr lang="en-GB"/>
              <a:pPr>
                <a:defRPr/>
              </a:pPr>
              <a:t>13/09/2012</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347CE19-FE1C-4B06-BBA9-10A21D91036B}" type="datetime1">
              <a:rPr lang="en-GB"/>
              <a:pPr>
                <a:defRPr/>
              </a:pPr>
              <a:t>13/09/2012</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305F7B0D-F9DC-4BBE-B62C-A1B65C65482A}" type="datetime1">
              <a:rPr lang="en-GB"/>
              <a:pPr>
                <a:defRPr/>
              </a:pPr>
              <a:t>13/09/2012</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8062C886-E92A-485D-B7A1-92D236DB8615}" type="datetime1">
              <a:rPr lang="en-GB"/>
              <a:pPr>
                <a:defRPr/>
              </a:pPr>
              <a:t>13/09/2012</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F75B22B2-177B-40D2-A4B5-EE24667E5467}" type="datetime1">
              <a:rPr lang="en-GB"/>
              <a:pPr>
                <a:defRPr/>
              </a:pPr>
              <a:t>13/09/2012</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22E82A2-DF58-4191-ADE5-EBE5DC67D2A7}" type="datetime1">
              <a:rPr lang="en-GB"/>
              <a:pPr>
                <a:defRPr/>
              </a:pPr>
              <a:t>13/09/2012</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99E905A2-C8FB-44C4-8ABF-9F903AC7A933}" type="datetime1">
              <a:rPr lang="en-GB"/>
              <a:pPr>
                <a:defRPr/>
              </a:pPr>
              <a:t>13/09/2012</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A7319E1-E700-46BC-9D59-3160D3FE27A9}" type="datetime1">
              <a:rPr lang="en-GB"/>
              <a:pPr>
                <a:defRPr/>
              </a:pPr>
              <a:t>13/09/2012</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D250A522-A162-4E4C-B7A9-EC86B3D46CEC}" type="datetime1">
              <a:rPr lang="en-GB"/>
              <a:pPr>
                <a:defRPr/>
              </a:pPr>
              <a:t>13/09/2012</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60350"/>
            <a:ext cx="6118225" cy="2520950"/>
          </a:xfrm>
          <a:noFill/>
        </p:spPr>
        <p:txBody>
          <a:bodyPr anchor="ctr"/>
          <a:lstStyle/>
          <a:p>
            <a:pPr eaLnBrk="1" hangingPunct="1"/>
            <a:r>
              <a:rPr lang="en-GB" sz="4400" dirty="0" smtClean="0"/>
              <a:t>Using assessment to enhance student learning</a:t>
            </a:r>
            <a:endParaRPr lang="en-GB" sz="4000" b="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Brighton University</a:t>
            </a:r>
          </a:p>
          <a:p>
            <a:pPr algn="ctr" eaLnBrk="1" hangingPunct="1">
              <a:defRPr/>
            </a:pPr>
            <a:r>
              <a:rPr lang="en-GB" sz="2400" dirty="0" smtClean="0"/>
              <a:t>Thursday September 13th 2012</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A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0"/>
            <a:ext cx="7848600" cy="1552575"/>
          </a:xfrm>
          <a:noFill/>
        </p:spPr>
        <p:txBody>
          <a:bodyPr lIns="92075" tIns="46038" rIns="92075" bIns="46038"/>
          <a:lstStyle/>
          <a:p>
            <a:pPr eaLnBrk="1" hangingPunct="1"/>
            <a:r>
              <a:rPr lang="en-US" sz="2800" dirty="0" smtClean="0">
                <a:solidFill>
                  <a:srgbClr val="002060"/>
                </a:solidFill>
              </a:rPr>
              <a:t>Why are we assessing?</a:t>
            </a:r>
            <a:br>
              <a:rPr lang="en-US" sz="2800" dirty="0" smtClean="0">
                <a:solidFill>
                  <a:srgbClr val="002060"/>
                </a:solidFill>
              </a:rPr>
            </a:br>
            <a:r>
              <a:rPr lang="en-US" sz="2800" dirty="0" smtClean="0">
                <a:solidFill>
                  <a:srgbClr val="002060"/>
                </a:solidFill>
              </a:rPr>
              <a:t>Choosing the reasons for assessment: </a:t>
            </a:r>
            <a:br>
              <a:rPr lang="en-US" sz="2800" dirty="0" smtClean="0">
                <a:solidFill>
                  <a:srgbClr val="002060"/>
                </a:solidFill>
              </a:rPr>
            </a:br>
            <a:r>
              <a:rPr lang="en-US" sz="2800" dirty="0" smtClean="0">
                <a:solidFill>
                  <a:srgbClr val="002060"/>
                </a:solidFill>
              </a:rPr>
              <a:t>these may include:</a:t>
            </a:r>
            <a:br>
              <a:rPr lang="en-US" sz="2800" dirty="0" smtClean="0">
                <a:solidFill>
                  <a:srgbClr val="002060"/>
                </a:solidFill>
              </a:rPr>
            </a:br>
            <a:endParaRPr lang="en-US" sz="28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Being imaginative by choosing diverse assessment methods?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smtClean="0"/>
              <a:t>portfolios, projects, vivas, assessed seminars, poster presentations, annotated bibliographies, blogs, diaries, reflective journals, critical incident accounts, </a:t>
            </a:r>
            <a:r>
              <a:rPr lang="en-US" dirty="0" err="1" smtClean="0"/>
              <a:t>artefacts</a:t>
            </a:r>
            <a:r>
              <a:rPr lang="en-US" dirty="0" smtClean="0"/>
              <a:t>, productions, case studies, field studies, exhibitions, critiques, theses…….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Font typeface="Wingdings" pitchFamily="2" charset="2"/>
              <a:buNone/>
            </a:pPr>
            <a:r>
              <a:rPr lang="en-US" sz="2600" dirty="0" smtClean="0"/>
              <a:t>Multiple choice Questions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88641"/>
            <a:ext cx="7543800" cy="720079"/>
          </a:xfrm>
        </p:spPr>
        <p:txBody>
          <a:bodyPr/>
          <a:lstStyle/>
          <a:p>
            <a:r>
              <a:rPr lang="en-GB" dirty="0" smtClean="0"/>
              <a:t>Diverse and innovative assessment helps</a:t>
            </a:r>
          </a:p>
        </p:txBody>
      </p:sp>
      <p:sp>
        <p:nvSpPr>
          <p:cNvPr id="26627" name="Rectangle 3"/>
          <p:cNvSpPr>
            <a:spLocks noGrp="1" noChangeArrowheads="1"/>
          </p:cNvSpPr>
          <p:nvPr>
            <p:ph type="body" idx="1"/>
          </p:nvPr>
        </p:nvSpPr>
        <p:spPr>
          <a:xfrm>
            <a:off x="457200" y="1052736"/>
            <a:ext cx="8229600" cy="5400452"/>
          </a:xfrm>
          <a:noFill/>
        </p:spPr>
        <p:txBody>
          <a:bodyPr/>
          <a:lstStyle/>
          <a:p>
            <a:pPr marL="609600" indent="-609600"/>
            <a:r>
              <a:rPr lang="en-GB" dirty="0" smtClean="0"/>
              <a:t>Traditional assessment methods tend to reinforce rather limited approaches to learning by students, by encouraging memorisation, unproductive rote learning and attitude to knowledge acquisition that are reminiscent of the language of eating disorders (stuffing in and regurgitation of facts). We need to utilise a wide range of assessment methods and approaches.</a:t>
            </a:r>
          </a:p>
          <a:p>
            <a:pPr marL="609600" indent="-609600"/>
            <a:r>
              <a:rPr lang="en-GB" dirty="0" smtClean="0"/>
              <a:t>Innovative assessment approaches can foster a spirit of enquiry, encourage curiosity and promote autonomy where they encourage students to become closely involved with evaluating their own and each others’ learning. (</a:t>
            </a:r>
            <a:r>
              <a:rPr lang="en-GB" dirty="0" err="1" smtClean="0"/>
              <a:t>Falchikov</a:t>
            </a:r>
            <a:r>
              <a:rPr lang="en-GB" dirty="0" smtClean="0"/>
              <a:t>, Pickford and Brown, 2006).</a:t>
            </a:r>
          </a:p>
          <a:p>
            <a:pPr marL="609600" indent="-609600"/>
            <a:endParaRPr lang="en-GB"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smtClean="0"/>
              <a:t>tutor assessment</a:t>
            </a:r>
          </a:p>
          <a:p>
            <a:pPr eaLnBrk="1" hangingPunct="1"/>
            <a:r>
              <a:rPr lang="en-US" smtClean="0"/>
              <a:t>self-assessment</a:t>
            </a:r>
          </a:p>
          <a:p>
            <a:pPr eaLnBrk="1" hangingPunct="1"/>
            <a:r>
              <a:rPr lang="en-US" smtClean="0"/>
              <a:t>peer assessment, (either inter or intra peer)</a:t>
            </a:r>
          </a:p>
          <a:p>
            <a:pPr eaLnBrk="1" hangingPunct="1"/>
            <a:r>
              <a:rPr lang="en-US" smtClean="0"/>
              <a:t>employers, practice tutors and line managers</a:t>
            </a:r>
          </a:p>
          <a:p>
            <a:pPr eaLnBrk="1" hangingPunct="1"/>
            <a:r>
              <a:rPr lang="en-US" smtClean="0"/>
              <a:t>client assessment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714474"/>
          </a:xfrm>
        </p:spPr>
        <p:txBody>
          <a:bodyPr/>
          <a:lstStyle/>
          <a:p>
            <a:r>
              <a:rPr lang="en-GB" dirty="0" smtClean="0"/>
              <a:t>Setting good patterns</a:t>
            </a:r>
          </a:p>
        </p:txBody>
      </p:sp>
      <p:sp>
        <p:nvSpPr>
          <p:cNvPr id="30723" name="Rectangle 3"/>
          <p:cNvSpPr>
            <a:spLocks noGrp="1" noChangeArrowheads="1"/>
          </p:cNvSpPr>
          <p:nvPr>
            <p:ph type="body" idx="1"/>
          </p:nvPr>
        </p:nvSpPr>
        <p:spPr>
          <a:xfrm>
            <a:off x="251520" y="980728"/>
            <a:ext cx="8446393" cy="5221635"/>
          </a:xfrm>
          <a:noFill/>
        </p:spPr>
        <p:txBody>
          <a:bodyPr/>
          <a:lstStyle/>
          <a:p>
            <a:pPr marL="609600" indent="-609600"/>
            <a:r>
              <a:rPr lang="en-GB" sz="2400" dirty="0" smtClean="0"/>
              <a:t>Students rarely respond positively to exhortation or vague threats of poor marks: we need to change the assessment practices so that they make routine these behaviours very early on in their learning careers.</a:t>
            </a:r>
          </a:p>
          <a:p>
            <a:pPr marL="609600" indent="-609600"/>
            <a:r>
              <a:rPr lang="en-GB" sz="2400" dirty="0" smtClean="0"/>
              <a:t>Yorke (1999) encourages us to believe that the first six weeks of the first semester of the first year of university are crucial and that how we assess within that period can make a difference to student success or failure. Similar factors apply in other sectors.</a:t>
            </a:r>
          </a:p>
          <a:p>
            <a:pPr marL="609600" indent="-609600"/>
            <a:r>
              <a:rPr lang="en-GB" sz="2400" dirty="0" smtClean="0"/>
              <a:t>Avoidance of early assessment doesn’t solve the problem. Designing a really coherent first six weeks for students, which includes assessment opportunities can be very helpful.</a:t>
            </a:r>
          </a:p>
          <a:p>
            <a:pPr marL="609600" indent="-609600"/>
            <a:endParaRPr lang="en-GB" sz="21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200" dirty="0" smtClean="0"/>
              <a:t>The current context</a:t>
            </a:r>
          </a:p>
        </p:txBody>
      </p:sp>
      <p:sp>
        <p:nvSpPr>
          <p:cNvPr id="4099" name="Rectangle 3"/>
          <p:cNvSpPr>
            <a:spLocks noGrp="1" noChangeArrowheads="1"/>
          </p:cNvSpPr>
          <p:nvPr>
            <p:ph type="body" idx="1"/>
          </p:nvPr>
        </p:nvSpPr>
        <p:spPr>
          <a:xfrm>
            <a:off x="468313" y="1357313"/>
            <a:ext cx="8229600" cy="4972050"/>
          </a:xfrm>
        </p:spPr>
        <p:txBody>
          <a:bodyPr/>
          <a:lstStyle/>
          <a:p>
            <a:pPr eaLnBrk="1" hangingPunct="1"/>
            <a:r>
              <a:rPr lang="en-GB" sz="2600" dirty="0" smtClean="0"/>
              <a:t>Tougher times than ever before in HE.</a:t>
            </a:r>
          </a:p>
          <a:p>
            <a:pPr eaLnBrk="1" hangingPunct="1"/>
            <a:r>
              <a:rPr lang="en-GB" sz="2600" dirty="0" smtClean="0"/>
              <a:t>Financial instability: substantial cuts (including in year) and little or no protection for teaching income;</a:t>
            </a:r>
          </a:p>
          <a:p>
            <a:pPr eaLnBrk="1" hangingPunct="1"/>
            <a:r>
              <a:rPr lang="en-GB" sz="2600" dirty="0" smtClean="0"/>
              <a:t>Capricious staffing decisions as HEIs manage cuts;</a:t>
            </a:r>
          </a:p>
          <a:p>
            <a:pPr eaLnBrk="1" hangingPunct="1"/>
            <a:r>
              <a:rPr lang="en-GB" sz="2600" dirty="0" smtClean="0"/>
              <a:t>Long-term and even short-term planning nigh-on impossible.</a:t>
            </a:r>
          </a:p>
          <a:p>
            <a:pPr eaLnBrk="1" hangingPunct="1"/>
            <a:endParaRPr lang="en-GB" sz="2600" dirty="0" smtClean="0"/>
          </a:p>
          <a:p>
            <a:pPr eaLnBrk="1" hangingPunct="1">
              <a:buFont typeface="Wingdings" pitchFamily="2" charset="2"/>
              <a:buNone/>
            </a:pPr>
            <a:endParaRPr lang="en-GB" sz="2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dirty="0" smtClean="0"/>
              <a:t>Assessment, confidence and retention</a:t>
            </a:r>
          </a:p>
        </p:txBody>
      </p:sp>
      <p:sp>
        <p:nvSpPr>
          <p:cNvPr id="31747" name="Content Placeholder 2"/>
          <p:cNvSpPr>
            <a:spLocks noGrp="1"/>
          </p:cNvSpPr>
          <p:nvPr>
            <p:ph idx="1"/>
          </p:nvPr>
        </p:nvSpPr>
        <p:spPr>
          <a:xfrm>
            <a:off x="468313" y="908720"/>
            <a:ext cx="8229600" cy="5293643"/>
          </a:xfrm>
        </p:spPr>
        <p:txBody>
          <a:bodyPr/>
          <a:lstStyle/>
          <a:p>
            <a:pPr eaLnBrk="1" hangingPunct="1"/>
            <a:r>
              <a:rPr lang="en-GB" sz="2600" dirty="0" smtClean="0"/>
              <a:t>Crudely, student achievement is linked to students own beliefs about their abilities, whether these are fixed or malleable;</a:t>
            </a:r>
          </a:p>
          <a:p>
            <a:pPr eaLnBrk="1" hangingPunct="1"/>
            <a:r>
              <a:rPr lang="en-GB" sz="2600" dirty="0" smtClean="0"/>
              <a:t>Students who subscribe to an entity (fixed) theory of intelligence need ‘a diet of easy successes’ (</a:t>
            </a:r>
            <a:r>
              <a:rPr lang="en-GB" sz="2600" dirty="0" err="1" smtClean="0"/>
              <a:t>Dweck</a:t>
            </a:r>
            <a:r>
              <a:rPr lang="en-GB" sz="2600" dirty="0" smtClean="0"/>
              <a:t>, 2000) to confirm their ability and are fearful of learning goals as this involves an element of risk and personal failure. Assessment for these students is an all-encompassing activity that defines them as people. If they fail at the task, they are failures. </a:t>
            </a:r>
          </a:p>
          <a:p>
            <a:pPr>
              <a:buFont typeface="Wingdings" pitchFamily="2" charset="2"/>
              <a:buNone/>
            </a:pPr>
            <a:endParaRPr lang="en-GB" sz="2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dirty="0" smtClean="0"/>
              <a:t>Students who believe that intelligence is malleable may be more robust</a:t>
            </a:r>
          </a:p>
        </p:txBody>
      </p:sp>
      <p:sp>
        <p:nvSpPr>
          <p:cNvPr id="32771" name="Content Placeholder 2"/>
          <p:cNvSpPr>
            <a:spLocks noGrp="1"/>
          </p:cNvSpPr>
          <p:nvPr>
            <p:ph idx="1"/>
          </p:nvPr>
        </p:nvSpPr>
        <p:spPr>
          <a:xfrm>
            <a:off x="468313" y="1268760"/>
            <a:ext cx="8229600" cy="4933603"/>
          </a:xfrm>
        </p:spPr>
        <p:txBody>
          <a:bodyPr/>
          <a:lstStyle/>
          <a:p>
            <a:pPr>
              <a:buFont typeface="Wingdings" pitchFamily="2" charset="2"/>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a:t>
            </a:r>
            <a:r>
              <a:rPr lang="en-GB" sz="2600" dirty="0" err="1" smtClean="0"/>
              <a:t>Peelo</a:t>
            </a:r>
            <a:r>
              <a:rPr lang="en-GB" sz="2600" dirty="0" smtClean="0"/>
              <a:t> and Wareham, 2002)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(Sue </a:t>
            </a:r>
            <a:r>
              <a:rPr lang="en-GB" sz="2000" i="1" dirty="0" err="1" smtClean="0"/>
              <a:t>Bloxham</a:t>
            </a:r>
            <a:r>
              <a:rPr lang="en-GB" sz="2000" i="1" dirty="0" smtClean="0"/>
              <a:t>, unpublished paper for HEA)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sz="2300" dirty="0" smtClean="0"/>
              <a:t>Assessment has most effect when...:</a:t>
            </a:r>
          </a:p>
          <a:p>
            <a:pPr marL="533400" indent="-533400" eaLnBrk="1" hangingPunct="1">
              <a:buSzPct val="100000"/>
              <a:buFont typeface="+mj-lt"/>
              <a:buAutoNum type="arabicPeriod"/>
              <a:defRPr/>
            </a:pPr>
            <a:r>
              <a:rPr lang="en-GB" sz="2300" dirty="0" smtClean="0"/>
              <a:t>It is used to </a:t>
            </a:r>
            <a:r>
              <a:rPr lang="en-GB" sz="2300" dirty="0" smtClean="0">
                <a:solidFill>
                  <a:schemeClr val="tx2">
                    <a:lumMod val="40000"/>
                    <a:lumOff val="60000"/>
                  </a:schemeClr>
                </a:solidFill>
              </a:rPr>
              <a:t>engage</a:t>
            </a:r>
            <a:r>
              <a:rPr lang="en-GB" sz="2300" dirty="0" smtClean="0"/>
              <a:t> students in learning that is productive.</a:t>
            </a:r>
          </a:p>
          <a:p>
            <a:pPr marL="533400" indent="-533400" eaLnBrk="1" hangingPunct="1">
              <a:buSzPct val="100000"/>
              <a:buFont typeface="+mj-lt"/>
              <a:buAutoNum type="arabicPeriod"/>
              <a:defRPr/>
            </a:pPr>
            <a:r>
              <a:rPr lang="en-GB" sz="2300" dirty="0" smtClean="0"/>
              <a:t>Feedback is used to actively </a:t>
            </a:r>
            <a:r>
              <a:rPr lang="en-GB" sz="2300" dirty="0" smtClean="0">
                <a:solidFill>
                  <a:schemeClr val="tx2">
                    <a:lumMod val="40000"/>
                    <a:lumOff val="60000"/>
                  </a:schemeClr>
                </a:solidFill>
              </a:rPr>
              <a:t>improve </a:t>
            </a:r>
            <a:r>
              <a:rPr lang="en-GB" sz="2300" dirty="0" smtClean="0"/>
              <a:t>student learning.</a:t>
            </a:r>
          </a:p>
          <a:p>
            <a:pPr marL="533400" indent="-533400" eaLnBrk="1" hangingPunct="1">
              <a:buSzPct val="100000"/>
              <a:buFont typeface="+mj-lt"/>
              <a:buAutoNum type="arabicPeriod"/>
              <a:defRPr/>
            </a:pPr>
            <a:r>
              <a:rPr lang="en-US" sz="2300" dirty="0" smtClean="0"/>
              <a:t>Students and teachers become </a:t>
            </a:r>
            <a:r>
              <a:rPr lang="en-US" sz="2300" dirty="0" smtClean="0">
                <a:solidFill>
                  <a:schemeClr val="tx2">
                    <a:lumMod val="40000"/>
                    <a:lumOff val="60000"/>
                  </a:schemeClr>
                </a:solidFill>
              </a:rPr>
              <a:t>responsible partners </a:t>
            </a:r>
            <a:r>
              <a:rPr lang="en-US" sz="2300" dirty="0" smtClean="0"/>
              <a:t>in learning and assessment.</a:t>
            </a:r>
          </a:p>
          <a:p>
            <a:pPr marL="533400" indent="-533400" eaLnBrk="1" hangingPunct="1">
              <a:buSzPct val="100000"/>
              <a:buFont typeface="+mj-lt"/>
              <a:buAutoNum type="arabicPeriod"/>
              <a:defRPr/>
            </a:pPr>
            <a:r>
              <a:rPr lang="en-US" sz="2300" dirty="0" smtClean="0"/>
              <a:t>Students are </a:t>
            </a:r>
            <a:r>
              <a:rPr lang="en-US" sz="2300" dirty="0" smtClean="0">
                <a:solidFill>
                  <a:schemeClr val="tx2">
                    <a:lumMod val="40000"/>
                    <a:lumOff val="60000"/>
                  </a:schemeClr>
                </a:solidFill>
              </a:rPr>
              <a:t>inducted </a:t>
            </a:r>
            <a:r>
              <a:rPr lang="en-US" sz="2300" dirty="0" smtClean="0"/>
              <a:t>into the assessment practices and cultures of higher education.</a:t>
            </a:r>
          </a:p>
          <a:p>
            <a:pPr marL="533400" indent="-533400" eaLnBrk="1" hangingPunct="1">
              <a:buSzPct val="100000"/>
              <a:buFont typeface="+mj-lt"/>
              <a:buAutoNum type="arabicPeriod"/>
              <a:defRPr/>
            </a:pPr>
            <a:r>
              <a:rPr lang="en-US" sz="2300" dirty="0" smtClean="0"/>
              <a:t>Assessment </a:t>
            </a:r>
            <a:r>
              <a:rPr lang="en-US" sz="2300" i="1" dirty="0" smtClean="0"/>
              <a:t>for</a:t>
            </a:r>
            <a:r>
              <a:rPr lang="en-US" sz="2300" dirty="0" smtClean="0"/>
              <a:t> learning is placed at the </a:t>
            </a:r>
            <a:r>
              <a:rPr lang="en-US" sz="2300" dirty="0" smtClean="0">
                <a:solidFill>
                  <a:schemeClr val="tx2">
                    <a:lumMod val="40000"/>
                    <a:lumOff val="60000"/>
                  </a:schemeClr>
                </a:solidFill>
              </a:rPr>
              <a:t>centre</a:t>
            </a:r>
            <a:r>
              <a:rPr lang="en-US" sz="2300" dirty="0" smtClean="0"/>
              <a:t> of subject and program design.</a:t>
            </a:r>
          </a:p>
          <a:p>
            <a:pPr marL="533400" indent="-533400" eaLnBrk="1" hangingPunct="1">
              <a:buSzPct val="100000"/>
              <a:buFont typeface="+mj-lt"/>
              <a:buAutoNum type="arabicPeriod"/>
              <a:defRPr/>
            </a:pPr>
            <a:r>
              <a:rPr lang="en-US" sz="2300" dirty="0" smtClean="0"/>
              <a:t>Assessment for learning is a focus for staff and institutional </a:t>
            </a:r>
            <a:r>
              <a:rPr lang="en-US" sz="2300" dirty="0" smtClean="0">
                <a:solidFill>
                  <a:schemeClr val="tx2">
                    <a:lumMod val="40000"/>
                    <a:lumOff val="60000"/>
                  </a:schemeClr>
                </a:solidFill>
              </a:rPr>
              <a:t>development</a:t>
            </a:r>
            <a:r>
              <a:rPr lang="en-US" sz="2300" dirty="0" smtClean="0"/>
              <a:t>.</a:t>
            </a:r>
          </a:p>
          <a:p>
            <a:pPr marL="533400" indent="-533400" eaLnBrk="1" hangingPunct="1">
              <a:buSzPct val="100000"/>
              <a:buFont typeface="+mj-lt"/>
              <a:buAutoNum type="arabicPeriod"/>
              <a:defRPr/>
            </a:pPr>
            <a:r>
              <a:rPr lang="en-US" sz="2300" dirty="0" smtClean="0"/>
              <a:t>Assessment provides inclusive and trustworthy </a:t>
            </a:r>
            <a:r>
              <a:rPr lang="en-US" sz="2300" dirty="0" smtClean="0">
                <a:solidFill>
                  <a:schemeClr val="tx2">
                    <a:lumMod val="40000"/>
                    <a:lumOff val="60000"/>
                  </a:schemeClr>
                </a:solidFill>
              </a:rPr>
              <a:t>representation of student achievement</a:t>
            </a:r>
            <a:r>
              <a:rPr lang="en-US" sz="2300" dirty="0" smtClean="0"/>
              <a:t>.</a:t>
            </a:r>
          </a:p>
          <a:p>
            <a:pPr marL="533400" indent="-533400" eaLnBrk="1" hangingPunct="1">
              <a:defRPr/>
            </a:pPr>
            <a:endParaRPr lang="en-US" sz="23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dirty="0" smtClean="0"/>
              <a:t>Assessment to improve learning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A50021"/>
                </a:solidFill>
              </a:rPr>
              <a:t>Rewarding</a:t>
            </a:r>
            <a:r>
              <a:rPr lang="en-GB" sz="2600" dirty="0" smtClean="0"/>
              <a:t>: students need to feel they are involved in authentic activities that have value and relevance;</a:t>
            </a:r>
          </a:p>
          <a:p>
            <a:pPr marL="609600" indent="-609600"/>
            <a:r>
              <a:rPr lang="en-GB" sz="2600" dirty="0" smtClean="0">
                <a:solidFill>
                  <a:srgbClr val="A50021"/>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A50021"/>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dirty="0" smtClean="0"/>
              <a:t>Can we also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A50021"/>
                </a:solidFill>
              </a:rPr>
              <a:t>Developmental</a:t>
            </a:r>
            <a:r>
              <a:rPr lang="en-GB" sz="2600" dirty="0" smtClean="0"/>
              <a:t> so students are demonstrating the skills they need for future employment, research and life?</a:t>
            </a:r>
          </a:p>
          <a:p>
            <a:pPr marL="609600" indent="-609600"/>
            <a:r>
              <a:rPr lang="en-GB" sz="2600" dirty="0" smtClean="0">
                <a:solidFill>
                  <a:srgbClr val="A50021"/>
                </a:solidFill>
              </a:rPr>
              <a:t>Personalised</a:t>
            </a:r>
            <a:r>
              <a:rPr lang="en-GB" sz="2600" dirty="0" smtClean="0"/>
              <a:t>: even with huge cohorts can we aim to build in elements of one-to-one interaction and choice within assessment?</a:t>
            </a:r>
          </a:p>
          <a:p>
            <a:pPr marL="609600" indent="-609600"/>
            <a:r>
              <a:rPr lang="en-GB" sz="2600" dirty="0" smtClean="0">
                <a:solidFill>
                  <a:srgbClr val="A50021"/>
                </a:solidFill>
              </a:rPr>
              <a:t>Enjoyable</a:t>
            </a:r>
            <a:r>
              <a:rPr lang="en-GB" sz="2600" dirty="0" smtClean="0"/>
              <a:t>: both for the students being assessed and the staff doing the marking?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smtClean="0"/>
              <a:t>The people doing the assessment need to be:</a:t>
            </a:r>
          </a:p>
        </p:txBody>
      </p:sp>
      <p:sp>
        <p:nvSpPr>
          <p:cNvPr id="41987" name="Rectangle 3"/>
          <p:cNvSpPr>
            <a:spLocks noGrp="1" noChangeArrowheads="1"/>
          </p:cNvSpPr>
          <p:nvPr>
            <p:ph type="body" idx="1"/>
          </p:nvPr>
        </p:nvSpPr>
        <p:spPr>
          <a:xfrm>
            <a:off x="323528" y="1196752"/>
            <a:ext cx="8568951" cy="5145311"/>
          </a:xfrm>
          <a:noFill/>
        </p:spPr>
        <p:txBody>
          <a:bodyPr/>
          <a:lstStyle/>
          <a:p>
            <a:pPr marL="609600" indent="-609600"/>
            <a:r>
              <a:rPr lang="en-GB" sz="2200" smtClean="0">
                <a:solidFill>
                  <a:srgbClr val="A50021"/>
                </a:solidFill>
              </a:rPr>
              <a:t>Professional</a:t>
            </a:r>
            <a:r>
              <a:rPr lang="en-GB" sz="2200" smtClean="0"/>
              <a:t>: staff should be professionally trained at the right level to undertake assessment and moderation and need to undertake professional development regularly;</a:t>
            </a:r>
          </a:p>
          <a:p>
            <a:pPr marL="609600" indent="-609600"/>
            <a:r>
              <a:rPr lang="en-GB" sz="2200" smtClean="0">
                <a:solidFill>
                  <a:srgbClr val="A50021"/>
                </a:solidFill>
              </a:rPr>
              <a:t>Recognised and rewarded: </a:t>
            </a:r>
            <a:r>
              <a:rPr lang="en-GB" sz="2200" smtClean="0"/>
              <a:t>we need to work out the true costs of assessment in time and money and plan accordingly.</a:t>
            </a:r>
            <a:endParaRPr lang="en-GB" sz="2200" smtClean="0">
              <a:solidFill>
                <a:srgbClr val="A50021"/>
              </a:solidFill>
            </a:endParaRPr>
          </a:p>
          <a:p>
            <a:pPr marL="609600" indent="-609600"/>
            <a:r>
              <a:rPr lang="en-GB" sz="2200" smtClean="0">
                <a:solidFill>
                  <a:srgbClr val="A50021"/>
                </a:solidFill>
              </a:rPr>
              <a:t>Current</a:t>
            </a:r>
            <a:r>
              <a:rPr lang="en-GB" sz="2200" smtClean="0"/>
              <a:t>: regularly updated, on emergent appropriate assessment methods;</a:t>
            </a:r>
          </a:p>
          <a:p>
            <a:pPr marL="609600" indent="-609600"/>
            <a:r>
              <a:rPr lang="en-GB" sz="2200" smtClean="0">
                <a:solidFill>
                  <a:srgbClr val="A50021"/>
                </a:solidFill>
              </a:rPr>
              <a:t>Research-informed</a:t>
            </a:r>
            <a:r>
              <a:rPr lang="en-GB" sz="2200" smtClean="0"/>
              <a:t>: using the best information available on what methods and approaches work well;</a:t>
            </a:r>
          </a:p>
          <a:p>
            <a:pPr marL="609600" indent="-609600"/>
            <a:r>
              <a:rPr lang="en-GB" sz="2200" smtClean="0">
                <a:solidFill>
                  <a:srgbClr val="A50021"/>
                </a:solidFill>
              </a:rPr>
              <a:t>Creative</a:t>
            </a:r>
            <a:r>
              <a:rPr lang="en-GB" sz="2200" smtClean="0"/>
              <a:t>: seeking out innovative assessment methods that are fit for purpose;</a:t>
            </a:r>
          </a:p>
          <a:p>
            <a:pPr marL="609600" indent="-609600"/>
            <a:r>
              <a:rPr lang="en-GB" sz="2200" smtClean="0">
                <a:solidFill>
                  <a:srgbClr val="A50021"/>
                </a:solidFill>
              </a:rPr>
              <a:t>Inclusive</a:t>
            </a:r>
            <a:r>
              <a:rPr lang="en-GB" sz="2200" smtClean="0"/>
              <a:t>: designing alternative assessments for disabled students from the outset.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49238"/>
            <a:ext cx="7543800" cy="863600"/>
          </a:xfrm>
        </p:spPr>
        <p:txBody>
          <a:bodyPr/>
          <a:lstStyle/>
          <a:p>
            <a:pPr eaLnBrk="1" hangingPunct="1"/>
            <a:r>
              <a:rPr lang="en-GB" sz="3200" dirty="0" smtClean="0"/>
              <a:t>Issues that impact on the context</a:t>
            </a:r>
          </a:p>
        </p:txBody>
      </p:sp>
      <p:sp>
        <p:nvSpPr>
          <p:cNvPr id="5123" name="Rectangle 3"/>
          <p:cNvSpPr>
            <a:spLocks noGrp="1" noChangeArrowheads="1"/>
          </p:cNvSpPr>
          <p:nvPr>
            <p:ph type="body" idx="1"/>
          </p:nvPr>
        </p:nvSpPr>
        <p:spPr/>
        <p:txBody>
          <a:bodyPr/>
          <a:lstStyle/>
          <a:p>
            <a:pPr eaLnBrk="1" hangingPunct="1"/>
            <a:r>
              <a:rPr lang="en-GB" sz="2600" smtClean="0"/>
              <a:t>Unmodelled and differentiated student fees structure for 2012;</a:t>
            </a:r>
          </a:p>
          <a:p>
            <a:pPr eaLnBrk="1" hangingPunct="1"/>
            <a:r>
              <a:rPr lang="en-GB" sz="2600" smtClean="0"/>
              <a:t>Increasing importance of National Student Survey and various league tables on perceptions of quality and student recruitment; </a:t>
            </a:r>
          </a:p>
          <a:p>
            <a:pPr eaLnBrk="1" hangingPunct="1"/>
            <a:r>
              <a:rPr lang="en-GB" sz="2600" smtClean="0"/>
              <a:t>New roles for students in quality assurance and enhancement;</a:t>
            </a:r>
          </a:p>
          <a:p>
            <a:pPr eaLnBrk="1" hangingPunct="1"/>
            <a:r>
              <a:rPr lang="en-GB" sz="2600" smtClean="0"/>
              <a:t>Uncertainties about the genuineness of government WP imperatives;</a:t>
            </a:r>
          </a:p>
          <a:p>
            <a:pPr eaLnBrk="1" hangingPunct="1"/>
            <a:r>
              <a:rPr lang="en-GB" sz="2600" smtClean="0"/>
              <a:t>International student visa restrictions;</a:t>
            </a:r>
          </a:p>
          <a:p>
            <a:pPr eaLnBrk="1" hangingPunct="1"/>
            <a:r>
              <a:rPr lang="en-GB" sz="2600" smtClean="0"/>
              <a:t>Intense international competition.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G. with Bull, J. and </a:t>
            </a:r>
            <a:r>
              <a:rPr lang="en-GB" sz="1800" dirty="0" err="1" smtClean="0"/>
              <a:t>Pendlebury</a:t>
            </a:r>
            <a:r>
              <a:rPr lang="en-GB" sz="1800" dirty="0" smtClean="0"/>
              <a:t>, M. (1997) </a:t>
            </a:r>
            <a:r>
              <a:rPr lang="en-GB" sz="1800" i="1" dirty="0" smtClean="0"/>
              <a:t>Assessing Student Learning in Higher Education,</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endParaRPr lang="en-GB" sz="1800" dirty="0" smtClean="0"/>
          </a:p>
          <a:p>
            <a:pPr marL="609600" indent="-609600" eaLnBrk="1" hangingPunct="1">
              <a:defRPr/>
            </a:pPr>
            <a:endParaRPr lang="en-GB" sz="1800" dirty="0" smtClean="0"/>
          </a:p>
          <a:p>
            <a:pPr eaLnBrk="1" hangingPunct="1">
              <a:lnSpc>
                <a:spcPct val="90000"/>
              </a:lnSpc>
              <a:defRPr/>
            </a:pPr>
            <a:r>
              <a:rPr lang="en-GB" sz="18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Teaching International students: improving learning for all 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Improving student retention in Higher Education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Improving Assessment through Student Involvement: Practical Solutions for Aiding Learning in Higher and Further Education,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Gibbs, G. (2008) </a:t>
            </a:r>
            <a:r>
              <a:rPr lang="en-US" sz="1800" i="1" dirty="0" smtClean="0"/>
              <a:t>Designing assessment to support student learning</a:t>
            </a:r>
            <a:r>
              <a:rPr lang="en-GB" sz="1800" i="1" dirty="0" smtClean="0"/>
              <a:t> </a:t>
            </a:r>
            <a:r>
              <a:rPr lang="en-GB" sz="1800" dirty="0" smtClean="0"/>
              <a:t>Keynote at Leeds Met staff Development festival.</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323850" y="1052737"/>
            <a:ext cx="8569325" cy="5329014"/>
          </a:xfrm>
        </p:spPr>
        <p:txBody>
          <a:bodyPr/>
          <a:lstStyle/>
          <a:p>
            <a:pPr marL="609600" indent="-609600" eaLnBrk="1" hangingPunct="1">
              <a:buFont typeface="Wingdings" pitchFamily="2" charset="2"/>
              <a:buNone/>
              <a:defRPr/>
            </a:pPr>
            <a:r>
              <a:rPr lang="en-GB" sz="1800" dirty="0" err="1" smtClean="0"/>
              <a:t>Kneale</a:t>
            </a:r>
            <a:r>
              <a:rPr lang="en-GB" sz="1800" dirty="0" smtClean="0"/>
              <a:t>, P. E. (1997) </a:t>
            </a:r>
            <a:r>
              <a:rPr lang="en-GB" sz="1800" i="1" dirty="0" smtClean="0"/>
              <a:t>The rise of the "strategic student": how can we adapt to cope?</a:t>
            </a:r>
            <a:r>
              <a:rPr lang="en-GB" sz="1800" dirty="0" smtClean="0"/>
              <a:t> 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Font typeface="Wingdings" pitchFamily="2" charset="2"/>
              <a:buNone/>
              <a:defRPr/>
            </a:pPr>
            <a:r>
              <a:rPr lang="en-GB" sz="1800" dirty="0" err="1" smtClean="0"/>
              <a:t>Pickford</a:t>
            </a:r>
            <a:r>
              <a:rPr lang="en-GB" sz="1800" dirty="0" smtClean="0"/>
              <a:t>, R. and Brown, S. (2006) </a:t>
            </a:r>
            <a:r>
              <a:rPr lang="en-GB" sz="1800" i="1" dirty="0" smtClean="0"/>
              <a:t>Assessing skills and practice</a:t>
            </a:r>
            <a:r>
              <a:rPr lang="en-GB" sz="1800" dirty="0" smtClean="0"/>
              <a:t> London: Routledge. </a:t>
            </a:r>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(2006)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Font typeface="Wingdings" pitchFamily="2" charset="2"/>
              <a:buNone/>
            </a:pPr>
            <a:r>
              <a:rPr lang="en-GB" sz="1800" dirty="0" smtClean="0"/>
              <a:t>Stefani, L. and Carroll, J. (2001) </a:t>
            </a:r>
            <a:r>
              <a:rPr lang="en-GB" sz="1800" i="1" dirty="0" smtClean="0"/>
              <a:t>A Briefing on Plagiarism </a:t>
            </a:r>
            <a:r>
              <a:rPr lang="en-GB" sz="1800" dirty="0" smtClean="0"/>
              <a:t>http://www.ltsn.ac.uk/application.asp?app=resources.asp&amp;process=full_record&amp;section=generic&amp;id=10</a:t>
            </a:r>
          </a:p>
          <a:p>
            <a:pPr eaLnBrk="1" hangingPunct="1">
              <a:buFont typeface="Wingdings" pitchFamily="2" charset="2"/>
              <a:buNone/>
            </a:pPr>
            <a:r>
              <a:rPr lang="en-GB" sz="1800" dirty="0" smtClean="0"/>
              <a:t>Sadler, R. (2008) </a:t>
            </a:r>
            <a:r>
              <a:rPr lang="en-GB" sz="1800" i="1" dirty="0" smtClean="0"/>
              <a:t>Assessment of Higher Education,</a:t>
            </a:r>
            <a:r>
              <a:rPr lang="en-GB" sz="1800" dirty="0" smtClean="0"/>
              <a:t> in International Encyclopaedia of Education</a:t>
            </a:r>
          </a:p>
          <a:p>
            <a:pPr eaLnBrk="1" hangingPunct="1">
              <a:buFont typeface="Wingdings" pitchFamily="2" charset="2"/>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My predictions for the future</a:t>
            </a:r>
          </a:p>
        </p:txBody>
      </p:sp>
      <p:sp>
        <p:nvSpPr>
          <p:cNvPr id="4099" name="Rectangle 3"/>
          <p:cNvSpPr>
            <a:spLocks noGrp="1" noChangeArrowheads="1"/>
          </p:cNvSpPr>
          <p:nvPr>
            <p:ph type="body" idx="1"/>
          </p:nvPr>
        </p:nvSpPr>
        <p:spPr/>
        <p:txBody>
          <a:bodyPr/>
          <a:lstStyle/>
          <a:p>
            <a:pPr marL="0" indent="0">
              <a:buFont typeface="Wingdings" pitchFamily="2" charset="2"/>
              <a:buNone/>
              <a:defRPr/>
            </a:pPr>
            <a:r>
              <a:rPr lang="en-GB" dirty="0" smtClean="0"/>
              <a:t>The move away from</a:t>
            </a:r>
            <a:r>
              <a:rPr lang="en-GB" dirty="0" smtClean="0">
                <a:solidFill>
                  <a:schemeClr val="tx2">
                    <a:lumMod val="60000"/>
                    <a:lumOff val="40000"/>
                  </a:schemeClr>
                </a:solidFill>
              </a:rPr>
              <a:t> </a:t>
            </a:r>
            <a:r>
              <a:rPr lang="en-GB" dirty="0" smtClean="0"/>
              <a:t>educational organisations being the guardians of content, where everything is about delivery, towards having two major functions: </a:t>
            </a:r>
          </a:p>
          <a:p>
            <a:pPr>
              <a:defRPr/>
            </a:pPr>
            <a:r>
              <a:rPr lang="en-GB" dirty="0" smtClean="0"/>
              <a:t>Recognising and accrediting achievement, wherever such learning has taken place;</a:t>
            </a:r>
          </a:p>
          <a:p>
            <a:pPr>
              <a:defRPr/>
            </a:pPr>
            <a:r>
              <a:rPr lang="en-GB" dirty="0" smtClean="0"/>
              <a:t>Supporting student learning and engagement.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smtClean="0"/>
              <a:t>Exploring ways in which assessment can engage students and be integral to learning. </a:t>
            </a:r>
          </a:p>
          <a:p>
            <a:r>
              <a:rPr lang="en-GB" smtClean="0"/>
              <a:t>Constructively aligning (Biggs 2003) assignments with planned learning outcomes and the curriculum taught:</a:t>
            </a:r>
          </a:p>
          <a:p>
            <a:r>
              <a:rPr lang="en-GB" smtClean="0"/>
              <a:t>Providing realistic tasks: students are likely to put more energy into assignments they see as authentic and worth bothering with.</a:t>
            </a:r>
          </a:p>
          <a:p>
            <a:endParaRPr lang="en-GB"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smtClean="0"/>
              <a:t>Effective assessment significantly and positively impacts on student learning, (Boud, Mentkowski, Knight and Yorke and many others).</a:t>
            </a:r>
          </a:p>
          <a:p>
            <a:pPr marL="609600" indent="-609600"/>
            <a:r>
              <a:rPr lang="en-GB" sz="240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(‘jumble-sale’ data sourcing, aimless cutting and pasting and plagiarism).</a:t>
            </a:r>
          </a:p>
          <a:p>
            <a:pPr marL="609600" indent="-609600">
              <a:buFont typeface="Wingdings" pitchFamily="2" charset="2"/>
              <a:buNone/>
            </a:pPr>
            <a:endParaRPr lang="en-GB" sz="21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p:spPr>
        <p:txBody>
          <a:bodyPr/>
          <a:lstStyle/>
          <a:p>
            <a:r>
              <a:rPr lang="en-GB" sz="2600" dirty="0" smtClean="0"/>
              <a:t>Concentrating on giving students detailed and developmental formative feedback is the single most useful thing we can do for our students, particularly those from disadvantaged backgrounds. </a:t>
            </a:r>
          </a:p>
          <a:p>
            <a:r>
              <a:rPr lang="en-GB" sz="2600" dirty="0" smtClean="0"/>
              <a:t>Summative assessment may have to be rethought to make it fit for purpose;</a:t>
            </a:r>
          </a:p>
          <a:p>
            <a:r>
              <a:rPr lang="en-GB" sz="26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2822</Words>
  <Application>Microsoft Office PowerPoint</Application>
  <PresentationFormat>On-screen Show (4:3)</PresentationFormat>
  <Paragraphs>238</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LeedsMet template</vt:lpstr>
      <vt:lpstr>Using assessment to enhance student learning</vt:lpstr>
      <vt:lpstr>The current context</vt:lpstr>
      <vt:lpstr>Issues that impact on the context</vt:lpstr>
      <vt:lpstr>My predictions for the future</vt:lpstr>
      <vt:lpstr>Why does assessment matter so much?</vt:lpstr>
      <vt:lpstr>To improve assessment we should realign it by:</vt:lpstr>
      <vt:lpstr>Assessment linked to learning</vt:lpstr>
      <vt:lpstr>Formative and summative assessment</vt:lpstr>
      <vt:lpstr>What really impacts on learning?</vt:lpstr>
      <vt:lpstr>A fit-for-purpose model of assessment: the key questions</vt:lpstr>
      <vt:lpstr>Why are we assessing? Choosing the reasons for assessment:  these may include: </vt:lpstr>
      <vt:lpstr>more purposes...</vt:lpstr>
      <vt:lpstr>Choosing what we assess</vt:lpstr>
      <vt:lpstr>Being imaginative by choosing diverse assessment methods?</vt:lpstr>
      <vt:lpstr>Alternatives to traditional exams</vt:lpstr>
      <vt:lpstr>Diverse and innovative assessment helps</vt:lpstr>
      <vt:lpstr>Choosing who is best placed to assess</vt:lpstr>
      <vt:lpstr>When should assessment take place?</vt:lpstr>
      <vt:lpstr>Setting good patterns</vt:lpstr>
      <vt:lpstr>Assessment, confidence and retention</vt:lpstr>
      <vt:lpstr>Students who believe that intelligence is malleable may be more robust</vt:lpstr>
      <vt:lpstr>Assessment for learning</vt:lpstr>
      <vt:lpstr>Assessment for learning</vt:lpstr>
      <vt:lpstr>Boud et al 2010: ‘Assessment 2020’:</vt:lpstr>
      <vt:lpstr>Sound and frequent assessment </vt:lpstr>
      <vt:lpstr>Assessment to improve learning needs to be:</vt:lpstr>
      <vt:lpstr>Can we also make assessment:</vt:lpstr>
      <vt:lpstr>The people doing the assessment need to be:</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2012-09-13T16:10:16Z</dcterms:modified>
</cp:coreProperties>
</file>