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9" r:id="rId1"/>
  </p:sldMasterIdLst>
  <p:notesMasterIdLst>
    <p:notesMasterId r:id="rId19"/>
  </p:notesMasterIdLst>
  <p:handoutMasterIdLst>
    <p:handoutMasterId r:id="rId20"/>
  </p:handoutMasterIdLst>
  <p:sldIdLst>
    <p:sldId id="261" r:id="rId2"/>
    <p:sldId id="359" r:id="rId3"/>
    <p:sldId id="360" r:id="rId4"/>
    <p:sldId id="363" r:id="rId5"/>
    <p:sldId id="362" r:id="rId6"/>
    <p:sldId id="373" r:id="rId7"/>
    <p:sldId id="367" r:id="rId8"/>
    <p:sldId id="370" r:id="rId9"/>
    <p:sldId id="374" r:id="rId10"/>
    <p:sldId id="377" r:id="rId11"/>
    <p:sldId id="379" r:id="rId12"/>
    <p:sldId id="376" r:id="rId13"/>
    <p:sldId id="380" r:id="rId14"/>
    <p:sldId id="381" r:id="rId15"/>
    <p:sldId id="348" r:id="rId16"/>
    <p:sldId id="277" r:id="rId17"/>
    <p:sldId id="375" r:id="rId18"/>
  </p:sldIdLst>
  <p:sldSz cx="9144000" cy="6858000" type="screen4x3"/>
  <p:notesSz cx="6797675" cy="9928225"/>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50021"/>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580" autoAdjust="0"/>
    <p:restoredTop sz="86410" autoAdjust="0"/>
  </p:normalViewPr>
  <p:slideViewPr>
    <p:cSldViewPr>
      <p:cViewPr>
        <p:scale>
          <a:sx n="50" d="100"/>
          <a:sy n="50" d="100"/>
        </p:scale>
        <p:origin x="-924" y="-3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156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83971" name="Rectangle 3"/>
          <p:cNvSpPr>
            <a:spLocks noGrp="1" noChangeArrowheads="1"/>
          </p:cNvSpPr>
          <p:nvPr>
            <p:ph type="dt" sz="quarter"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83972" name="Rectangle 4"/>
          <p:cNvSpPr>
            <a:spLocks noGrp="1" noChangeArrowheads="1"/>
          </p:cNvSpPr>
          <p:nvPr>
            <p:ph type="ftr" sz="quarter" idx="2"/>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83973" name="Rectangle 5"/>
          <p:cNvSpPr>
            <a:spLocks noGrp="1" noChangeArrowheads="1"/>
          </p:cNvSpPr>
          <p:nvPr>
            <p:ph type="sldNum" sz="quarter" idx="3"/>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C4F68AE5-2F01-49EA-AC20-6E3250658C87}"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8675" name="Rectangle 3"/>
          <p:cNvSpPr>
            <a:spLocks noGrp="1" noChangeArrowheads="1"/>
          </p:cNvSpPr>
          <p:nvPr>
            <p:ph type="dt"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20484" name="Rectangle 4"/>
          <p:cNvSpPr>
            <a:spLocks noRo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79450" y="4716463"/>
            <a:ext cx="5438775"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8679" name="Rectangle 7"/>
          <p:cNvSpPr>
            <a:spLocks noGrp="1" noChangeArrowheads="1"/>
          </p:cNvSpPr>
          <p:nvPr>
            <p:ph type="sldNum" sz="quarter" idx="5"/>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8F278227-0F32-422F-A5BD-5F81F142987F}"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a:ln/>
        </p:spPr>
      </p:sp>
      <p:sp>
        <p:nvSpPr>
          <p:cNvPr id="21507" name="Notes Placeholder 2"/>
          <p:cNvSpPr>
            <a:spLocks noGrp="1"/>
          </p:cNvSpPr>
          <p:nvPr>
            <p:ph type="body" idx="1"/>
          </p:nvPr>
        </p:nvSpPr>
        <p:spPr>
          <a:noFill/>
          <a:ln/>
        </p:spPr>
        <p:txBody>
          <a:bodyPr/>
          <a:lstStyle/>
          <a:p>
            <a:endParaRPr lang="en-US" smtClean="0"/>
          </a:p>
        </p:txBody>
      </p:sp>
      <p:sp>
        <p:nvSpPr>
          <p:cNvPr id="21508" name="Slide Number Placeholder 3"/>
          <p:cNvSpPr>
            <a:spLocks noGrp="1"/>
          </p:cNvSpPr>
          <p:nvPr>
            <p:ph type="sldNum" sz="quarter" idx="5"/>
          </p:nvPr>
        </p:nvSpPr>
        <p:spPr>
          <a:noFill/>
        </p:spPr>
        <p:txBody>
          <a:bodyPr/>
          <a:lstStyle/>
          <a:p>
            <a:fld id="{FF8A1163-F1ED-46AD-8BC0-06D400474044}" type="slidenum">
              <a:rPr lang="en-US" smtClean="0"/>
              <a:pPr/>
              <a:t>1</a:t>
            </a:fld>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F278227-0F32-422F-A5BD-5F81F142987F}" type="slidenum">
              <a:rPr lang="en-US" smtClean="0"/>
              <a:pPr>
                <a:defRPr/>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F278227-0F32-422F-A5BD-5F81F142987F}" type="slidenum">
              <a:rPr lang="en-US" smtClean="0"/>
              <a:pPr>
                <a:defRPr/>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F278227-0F32-422F-A5BD-5F81F142987F}" type="slidenum">
              <a:rPr lang="en-US" smtClean="0"/>
              <a:pPr>
                <a:defRPr/>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F278227-0F32-422F-A5BD-5F81F142987F}" type="slidenum">
              <a:rPr lang="en-US" smtClean="0"/>
              <a:pPr>
                <a:defRPr/>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F278227-0F32-422F-A5BD-5F81F142987F}" type="slidenum">
              <a:rPr lang="en-US" smtClean="0"/>
              <a:pPr>
                <a:defRPr/>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F278227-0F32-422F-A5BD-5F81F142987F}" type="slidenum">
              <a:rPr lang="en-US" smtClean="0"/>
              <a:pPr>
                <a:defRPr/>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a:ln/>
        </p:spPr>
      </p:sp>
      <p:sp>
        <p:nvSpPr>
          <p:cNvPr id="22531" name="Notes Placeholder 2"/>
          <p:cNvSpPr>
            <a:spLocks noGrp="1"/>
          </p:cNvSpPr>
          <p:nvPr>
            <p:ph type="body" idx="1"/>
          </p:nvPr>
        </p:nvSpPr>
        <p:spPr>
          <a:noFill/>
          <a:ln/>
        </p:spPr>
        <p:txBody>
          <a:bodyPr/>
          <a:lstStyle/>
          <a:p>
            <a:endParaRPr lang="en-US" smtClean="0"/>
          </a:p>
        </p:txBody>
      </p:sp>
      <p:sp>
        <p:nvSpPr>
          <p:cNvPr id="22532" name="Slide Number Placeholder 3"/>
          <p:cNvSpPr>
            <a:spLocks noGrp="1"/>
          </p:cNvSpPr>
          <p:nvPr>
            <p:ph type="sldNum" sz="quarter" idx="5"/>
          </p:nvPr>
        </p:nvSpPr>
        <p:spPr>
          <a:noFill/>
        </p:spPr>
        <p:txBody>
          <a:bodyPr/>
          <a:lstStyle/>
          <a:p>
            <a:fld id="{C81B31AB-D282-4DBF-99EB-BD3B290BC498}" type="slidenum">
              <a:rPr lang="en-US" smtClean="0"/>
              <a:pPr/>
              <a:t>16</a:t>
            </a:fld>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F278227-0F32-422F-A5BD-5F81F142987F}" type="slidenum">
              <a:rPr lang="en-US" smtClean="0"/>
              <a:pPr>
                <a:defRPr/>
              </a:pPr>
              <a:t>17</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F278227-0F32-422F-A5BD-5F81F142987F}" type="slidenum">
              <a:rPr lang="en-US" smtClean="0"/>
              <a:pPr>
                <a:defRPr/>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F278227-0F32-422F-A5BD-5F81F142987F}" type="slidenum">
              <a:rPr lang="en-US" smtClean="0"/>
              <a:pPr>
                <a:defRPr/>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F278227-0F32-422F-A5BD-5F81F142987F}" type="slidenum">
              <a:rPr lang="en-US" smtClean="0"/>
              <a:pPr>
                <a:defRPr/>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F278227-0F32-422F-A5BD-5F81F142987F}" type="slidenum">
              <a:rPr lang="en-US" smtClean="0"/>
              <a:pPr>
                <a:defRPr/>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F278227-0F32-422F-A5BD-5F81F142987F}" type="slidenum">
              <a:rPr lang="en-US" smtClean="0"/>
              <a:pPr>
                <a:defRPr/>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F278227-0F32-422F-A5BD-5F81F142987F}" type="slidenum">
              <a:rPr lang="en-US" smtClean="0"/>
              <a:pPr>
                <a:defRPr/>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F278227-0F32-422F-A5BD-5F81F142987F}" type="slidenum">
              <a:rPr lang="en-US" smtClean="0"/>
              <a:pPr>
                <a:defRPr/>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F278227-0F32-422F-A5BD-5F81F142987F}" type="slidenum">
              <a:rPr lang="en-US" smtClean="0"/>
              <a:pPr>
                <a:defRPr/>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p:spPr>
          <p:txBody>
            <a:bodyPr wrap="none" anchor="ctr"/>
            <a:lstStyle/>
            <a:p>
              <a:pPr>
                <a:defRPr/>
              </a:pPr>
              <a:endParaRPr lang="en-US"/>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p:spPr>
          <p:txBody>
            <a:bodyPr wrap="none" anchor="ctr"/>
            <a:lstStyle/>
            <a:p>
              <a:pPr>
                <a:defRPr/>
              </a:pPr>
              <a:endParaRPr lang="en-US"/>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p:spPr>
          <p:txBody>
            <a:bodyPr wrap="none" anchor="ctr"/>
            <a:lstStyle/>
            <a:p>
              <a:pPr>
                <a:defRPr/>
              </a:pPr>
              <a:endParaRPr lang="en-US"/>
            </a:p>
          </p:txBody>
        </p:sp>
      </p:grpSp>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GB" altLang="en-US"/>
              <a:t>Click to edit Master subtitle style</a:t>
            </a:r>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a:defRPr/>
            </a:pPr>
            <a:endParaRPr lang="en-GB" altLang="en-US"/>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pPr>
              <a:defRPr/>
            </a:pPr>
            <a:fld id="{0F9FD6BB-B63C-4677-A222-53543C54A66D}"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4D36F1F3-EA56-47F8-ACE8-C74CDA8287B4}" type="slidenum">
              <a:rPr lang="en-GB" altLang="en-US"/>
              <a:pPr>
                <a:defRPr/>
              </a:pPr>
              <a:t>‹#›</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249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49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1CAC3B6B-23C9-4DBC-A587-C39D385A351C}" type="slidenum">
              <a:rPr lang="en-GB" altLang="en-US"/>
              <a:pPr>
                <a:defRPr/>
              </a:pPr>
              <a:t>‹#›</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0A060CAB-F457-4C4E-80D1-479BBA2173CD}" type="slidenum">
              <a:rPr lang="en-GB" altLang="en-US"/>
              <a:pPr>
                <a:defRPr/>
              </a:pPr>
              <a:t>‹#›</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735166B8-2CAD-40B4-98D6-46FA95051511}" type="slidenum">
              <a:rPr lang="en-GB" altLang="en-US"/>
              <a:pPr>
                <a:defRPr/>
              </a:pPr>
              <a:t>‹#›</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8E84C542-BE32-421B-8F49-15A07FBC88F9}" type="slidenum">
              <a:rPr lang="en-GB" altLang="en-US"/>
              <a:pPr>
                <a:defRPr/>
              </a:pPr>
              <a:t>‹#›</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pPr>
              <a:defRPr/>
            </a:pPr>
            <a:fld id="{2C107C8F-F7BB-4D07-9C71-C3A8BF6C542F}" type="slidenum">
              <a:rPr lang="en-GB" altLang="en-US"/>
              <a:pPr>
                <a:defRPr/>
              </a:pPr>
              <a:t>‹#›</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pPr>
              <a:defRPr/>
            </a:pPr>
            <a:fld id="{C6BD876A-0BDA-4F75-9157-4C58E283E182}" type="slidenum">
              <a:rPr lang="en-GB" altLang="en-US"/>
              <a:pPr>
                <a:defRPr/>
              </a:pPr>
              <a:t>‹#›</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pPr>
              <a:defRPr/>
            </a:pPr>
            <a:fld id="{57A1F076-6D6A-41B6-83A1-CE662365A337}" type="slidenum">
              <a:rPr lang="en-GB" altLang="en-US"/>
              <a:pPr>
                <a:defRPr/>
              </a:pPr>
              <a:t>‹#›</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7E7D7A34-6973-46D5-AC8B-3ACEDA539DD4}" type="slidenum">
              <a:rPr lang="en-GB" altLang="en-US"/>
              <a:pPr>
                <a:defRPr/>
              </a:pPr>
              <a:t>‹#›</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267645F6-DF43-4A44-8889-72CF2C68D3D3}" type="slidenum">
              <a:rPr lang="en-GB" altLang="en-US"/>
              <a:pPr>
                <a:defRPr/>
              </a:pPr>
              <a:t>‹#›</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BF5021E2-ED66-435B-9F3F-F2DCD2CB8D9B}" type="slidenum">
              <a:rPr lang="en-GB" altLang="en-US"/>
              <a:pPr>
                <a:defRPr/>
              </a:pPr>
              <a:t>‹#›</a:t>
            </a:fld>
            <a:endParaRPr lang="en-GB" altLang="en-US"/>
          </a:p>
        </p:txBody>
      </p:sp>
      <p:grpSp>
        <p:nvGrpSpPr>
          <p:cNvPr id="1032" name="Group 9"/>
          <p:cNvGrpSpPr>
            <a:grpSpLocks/>
          </p:cNvGrpSpPr>
          <p:nvPr userDrawn="1"/>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987" r:id="rId1"/>
    <p:sldLayoutId id="2147483977" r:id="rId2"/>
    <p:sldLayoutId id="2147483978" r:id="rId3"/>
    <p:sldLayoutId id="2147483979" r:id="rId4"/>
    <p:sldLayoutId id="2147483980" r:id="rId5"/>
    <p:sldLayoutId id="2147483981" r:id="rId6"/>
    <p:sldLayoutId id="2147483982" r:id="rId7"/>
    <p:sldLayoutId id="2147483983" r:id="rId8"/>
    <p:sldLayoutId id="2147483984" r:id="rId9"/>
    <p:sldLayoutId id="2147483985" r:id="rId10"/>
    <p:sldLayoutId id="2147483986"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www.sciencedirect.com/science/journal/09218009"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 Id="rId5" Type="http://schemas.openxmlformats.org/officeDocument/2006/relationships/hyperlink" Target="http://www.geography.org.uk/gtip/thinkpieces/writingatmasterslevel/" TargetMode="External"/><Relationship Id="rId4" Type="http://schemas.openxmlformats.org/officeDocument/2006/relationships/hyperlink" Target="http://www.nano.org.uk/nanomasters/PDFs/M-LevelModulesAnalysis_May09.pdf" TargetMode="External"/></Relationships>
</file>

<file path=ppt/slides/_rels/slide16.xml.rels><?xml version="1.0" encoding="UTF-8" standalone="yes"?>
<Relationships xmlns="http://schemas.openxmlformats.org/package/2006/relationships"><Relationship Id="rId3" Type="http://schemas.openxmlformats.org/officeDocument/2006/relationships/hyperlink" Target="http://www.geography.org.uk/download/GA_PRGTIPBrooksMLevelCriteria.pdf"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hyperlink" Target="http://www.qaa.ac.uk/academicinfrastructure/benchmark/masters/MastersDegreeCharacteristics.pdf" TargetMode="External"/><Relationship Id="rId5" Type="http://schemas.openxmlformats.org/officeDocument/2006/relationships/hyperlink" Target="http://www.nzqa.govt.nz/assets/Studying-in-NZ/New-Zealand-Qualification-Framework/theregister-booklet.pdf%20%20(accessed%20March%202012" TargetMode="External"/><Relationship Id="rId4" Type="http://schemas.openxmlformats.org/officeDocument/2006/relationships/hyperlink" Target="http://eprints.hud.ac.uk/10892/" TargetMode="Externa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4213" y="765175"/>
            <a:ext cx="6049962" cy="1949450"/>
          </a:xfrm>
        </p:spPr>
        <p:txBody>
          <a:bodyPr/>
          <a:lstStyle/>
          <a:p>
            <a:pPr algn="l" eaLnBrk="1" hangingPunct="1"/>
            <a:r>
              <a:rPr lang="en-GB" sz="3200" smtClean="0"/>
              <a:t>Learning about Masters Level Assessment: </a:t>
            </a:r>
            <a:br>
              <a:rPr lang="en-GB" sz="3200" smtClean="0"/>
            </a:br>
            <a:r>
              <a:rPr lang="en-GB" sz="3200" smtClean="0"/>
              <a:t>the Assimilate NTFS project</a:t>
            </a:r>
            <a:br>
              <a:rPr lang="en-GB" sz="3200" smtClean="0"/>
            </a:br>
            <a:endParaRPr lang="en-GB" sz="3200" smtClean="0"/>
          </a:p>
        </p:txBody>
      </p:sp>
      <p:sp>
        <p:nvSpPr>
          <p:cNvPr id="3075" name="Rectangle 3"/>
          <p:cNvSpPr>
            <a:spLocks noGrp="1" noChangeArrowheads="1"/>
          </p:cNvSpPr>
          <p:nvPr>
            <p:ph type="subTitle" idx="1"/>
          </p:nvPr>
        </p:nvSpPr>
        <p:spPr>
          <a:xfrm>
            <a:off x="785813" y="2786063"/>
            <a:ext cx="5946775" cy="2808287"/>
          </a:xfrm>
        </p:spPr>
        <p:txBody>
          <a:bodyPr/>
          <a:lstStyle/>
          <a:p>
            <a:pPr eaLnBrk="1" hangingPunct="1">
              <a:lnSpc>
                <a:spcPct val="70000"/>
              </a:lnSpc>
            </a:pPr>
            <a:endParaRPr lang="en-GB" sz="2400" smtClean="0"/>
          </a:p>
          <a:p>
            <a:pPr eaLnBrk="1" hangingPunct="1">
              <a:lnSpc>
                <a:spcPct val="70000"/>
              </a:lnSpc>
            </a:pPr>
            <a:r>
              <a:rPr lang="en-GB" sz="2400" smtClean="0"/>
              <a:t>http://assimilate.teams.leedsmet.ac.uk/ </a:t>
            </a:r>
          </a:p>
          <a:p>
            <a:pPr eaLnBrk="1" hangingPunct="1">
              <a:lnSpc>
                <a:spcPct val="70000"/>
              </a:lnSpc>
            </a:pPr>
            <a:r>
              <a:rPr lang="en-GB" sz="2400" smtClean="0"/>
              <a:t>Sally Brown, Janice Priestley, Phil Race, Ruth Pickford and Tim Deignan </a:t>
            </a:r>
          </a:p>
          <a:p>
            <a:pPr eaLnBrk="1" hangingPunct="1">
              <a:lnSpc>
                <a:spcPct val="70000"/>
              </a:lnSpc>
            </a:pPr>
            <a:endParaRPr lang="en-GB" sz="2400" smtClean="0"/>
          </a:p>
          <a:p>
            <a:pPr eaLnBrk="1" hangingPunct="1">
              <a:lnSpc>
                <a:spcPct val="70000"/>
              </a:lnSpc>
            </a:pPr>
            <a:r>
              <a:rPr lang="en-GB" sz="2400" smtClean="0"/>
              <a:t>PASS conference</a:t>
            </a:r>
          </a:p>
          <a:p>
            <a:pPr eaLnBrk="1" hangingPunct="1">
              <a:lnSpc>
                <a:spcPct val="70000"/>
              </a:lnSpc>
            </a:pPr>
            <a:r>
              <a:rPr lang="en-GB" sz="2400" baseline="30000" smtClean="0"/>
              <a:t>  </a:t>
            </a:r>
            <a:r>
              <a:rPr lang="en-GB" sz="2400" smtClean="0"/>
              <a:t>24</a:t>
            </a:r>
            <a:r>
              <a:rPr lang="en-GB" sz="2400" baseline="30000" smtClean="0"/>
              <a:t>th </a:t>
            </a:r>
            <a:r>
              <a:rPr lang="en-GB" sz="2400" smtClean="0"/>
              <a:t>- 55</a:t>
            </a:r>
            <a:r>
              <a:rPr lang="en-GB" sz="2400" baseline="30000" smtClean="0"/>
              <a:t>th</a:t>
            </a:r>
            <a:r>
              <a:rPr lang="en-GB" sz="2400" smtClean="0"/>
              <a:t> July 2012</a:t>
            </a:r>
          </a:p>
          <a:p>
            <a:pPr eaLnBrk="1" hangingPunct="1">
              <a:lnSpc>
                <a:spcPct val="70000"/>
              </a:lnSpc>
            </a:pPr>
            <a:r>
              <a:rPr lang="en-GB" sz="2400" smtClean="0"/>
              <a:t>Bradford</a:t>
            </a:r>
          </a:p>
          <a:p>
            <a:pPr eaLnBrk="1" hangingPunct="1">
              <a:lnSpc>
                <a:spcPct val="70000"/>
              </a:lnSpc>
            </a:pPr>
            <a:endParaRPr lang="en-GB" sz="2400" b="0" smtClean="0"/>
          </a:p>
          <a:p>
            <a:pPr eaLnBrk="1" hangingPunct="1">
              <a:lnSpc>
                <a:spcPct val="70000"/>
              </a:lnSpc>
            </a:pPr>
            <a:endParaRPr lang="en-GB" sz="800" b="0" smtClean="0"/>
          </a:p>
          <a:p>
            <a:pPr eaLnBrk="1" hangingPunct="1">
              <a:lnSpc>
                <a:spcPct val="70000"/>
              </a:lnSpc>
            </a:pPr>
            <a:r>
              <a:rPr lang="en-GB" sz="800" smtClean="0"/>
              <a:t> </a:t>
            </a:r>
          </a:p>
        </p:txBody>
      </p:sp>
    </p:spTree>
  </p:cSld>
  <p:clrMapOvr>
    <a:masterClrMapping/>
  </p:clrMapOvr>
  <p:transition advTm="5206"/>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457200" y="249238"/>
            <a:ext cx="7543800" cy="679450"/>
          </a:xfrm>
        </p:spPr>
        <p:txBody>
          <a:bodyPr/>
          <a:lstStyle/>
          <a:p>
            <a:r>
              <a:rPr lang="en-GB" smtClean="0"/>
              <a:t>Dissemination events</a:t>
            </a:r>
          </a:p>
        </p:txBody>
      </p:sp>
      <p:sp>
        <p:nvSpPr>
          <p:cNvPr id="12291" name="Content Placeholder 2"/>
          <p:cNvSpPr>
            <a:spLocks noGrp="1"/>
          </p:cNvSpPr>
          <p:nvPr>
            <p:ph idx="1"/>
          </p:nvPr>
        </p:nvSpPr>
        <p:spPr>
          <a:xfrm>
            <a:off x="468313" y="857250"/>
            <a:ext cx="8229600" cy="5472113"/>
          </a:xfrm>
        </p:spPr>
        <p:txBody>
          <a:bodyPr/>
          <a:lstStyle/>
          <a:p>
            <a:r>
              <a:rPr lang="en-GB" smtClean="0"/>
              <a:t>Our own Assimilate conference July 2011 and our planned final international event September 6</a:t>
            </a:r>
            <a:r>
              <a:rPr lang="en-GB" baseline="30000" smtClean="0"/>
              <a:t>th</a:t>
            </a:r>
            <a:r>
              <a:rPr lang="en-GB" smtClean="0"/>
              <a:t> 2012</a:t>
            </a:r>
          </a:p>
          <a:p>
            <a:r>
              <a:rPr lang="en-GB" smtClean="0"/>
              <a:t>Presentations/workshops at  Newman University College, Aberdeen university, Central Queensland University, SRHE, Institute of Education, Queens University Belfast,  York St John  and Cranfield  University;</a:t>
            </a:r>
          </a:p>
          <a:p>
            <a:r>
              <a:rPr lang="en-GB" smtClean="0"/>
              <a:t>Conference presentations at Cumbria University T&amp;L event, NTFS symposium, York, SEDA 2012 Chester, HEA York</a:t>
            </a:r>
          </a:p>
          <a:p>
            <a:r>
              <a:rPr lang="en-GB" smtClean="0"/>
              <a:t>Posters accepted at ISL Lund and (probably) SRHE Newport.</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GB" smtClean="0"/>
              <a:t>Publications plan</a:t>
            </a:r>
          </a:p>
        </p:txBody>
      </p:sp>
      <p:sp>
        <p:nvSpPr>
          <p:cNvPr id="13315" name="Content Placeholder 2"/>
          <p:cNvSpPr>
            <a:spLocks noGrp="1"/>
          </p:cNvSpPr>
          <p:nvPr>
            <p:ph idx="1"/>
          </p:nvPr>
        </p:nvSpPr>
        <p:spPr/>
        <p:txBody>
          <a:bodyPr/>
          <a:lstStyle/>
          <a:p>
            <a:pPr>
              <a:buFont typeface="Wingdings" pitchFamily="2" charset="2"/>
              <a:buNone/>
            </a:pPr>
            <a:r>
              <a:rPr lang="en-GB" sz="2400" smtClean="0"/>
              <a:t>1. Project reports for HEA</a:t>
            </a:r>
          </a:p>
          <a:p>
            <a:pPr>
              <a:buFont typeface="Wingdings" pitchFamily="2" charset="2"/>
              <a:buNone/>
            </a:pPr>
            <a:r>
              <a:rPr lang="en-GB" sz="2400" smtClean="0"/>
              <a:t>2. Articles in refereed journals:</a:t>
            </a:r>
          </a:p>
          <a:p>
            <a:pPr>
              <a:buFont typeface="Wingdings" pitchFamily="2" charset="2"/>
              <a:buNone/>
            </a:pPr>
            <a:r>
              <a:rPr lang="en-GB" sz="2400" smtClean="0"/>
              <a:t>a. ‘What are the differences between Masters and UG level assessment?’ IETI, accepted</a:t>
            </a:r>
          </a:p>
          <a:p>
            <a:pPr>
              <a:buFont typeface="Wingdings" pitchFamily="2" charset="2"/>
              <a:buNone/>
            </a:pPr>
            <a:r>
              <a:rPr lang="en-GB" sz="2400" smtClean="0"/>
              <a:t>b. ‘Innovations in Masters level teaching’ (final draft)</a:t>
            </a:r>
          </a:p>
          <a:p>
            <a:pPr>
              <a:buFont typeface="Wingdings" pitchFamily="2" charset="2"/>
              <a:buNone/>
            </a:pPr>
            <a:r>
              <a:rPr lang="en-GB" sz="2400" smtClean="0"/>
              <a:t>c. ‘Making sense of educators experiences and views of assessment innovation at M level’ (drafted &amp; being redrafted)</a:t>
            </a:r>
          </a:p>
          <a:p>
            <a:pPr>
              <a:buFont typeface="Wingdings" pitchFamily="2" charset="2"/>
              <a:buNone/>
            </a:pPr>
            <a:r>
              <a:rPr lang="en-GB" sz="2400" smtClean="0"/>
              <a:t>d. Chapter in book on M level teaching &amp; assessment</a:t>
            </a:r>
          </a:p>
          <a:p>
            <a:pPr>
              <a:buFont typeface="Wingdings" pitchFamily="2" charset="2"/>
              <a:buNone/>
            </a:pPr>
            <a:r>
              <a:rPr lang="en-GB" sz="2400" smtClean="0"/>
              <a:t>e. Further technical articles for Q journals</a:t>
            </a:r>
          </a:p>
          <a:p>
            <a:pPr>
              <a:buFont typeface="Wingdings" pitchFamily="2" charset="2"/>
              <a:buNone/>
            </a:pPr>
            <a:r>
              <a:rPr lang="en-GB" sz="2400" smtClean="0"/>
              <a:t>3. Compendium of resources and good practice advice for website and for delivery at our conference.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GB" smtClean="0"/>
              <a:t>What we have achieved and not achieved</a:t>
            </a:r>
          </a:p>
        </p:txBody>
      </p:sp>
      <p:sp>
        <p:nvSpPr>
          <p:cNvPr id="14339" name="Content Placeholder 2"/>
          <p:cNvSpPr>
            <a:spLocks noGrp="1"/>
          </p:cNvSpPr>
          <p:nvPr>
            <p:ph idx="1"/>
          </p:nvPr>
        </p:nvSpPr>
        <p:spPr/>
        <p:txBody>
          <a:bodyPr/>
          <a:lstStyle/>
          <a:p>
            <a:r>
              <a:rPr lang="en-GB" smtClean="0"/>
              <a:t>We had little success using students as researchers;</a:t>
            </a:r>
          </a:p>
          <a:p>
            <a:r>
              <a:rPr lang="en-GB" smtClean="0"/>
              <a:t>We have survived major changes in our project team;</a:t>
            </a:r>
          </a:p>
          <a:p>
            <a:r>
              <a:rPr lang="en-GB" smtClean="0"/>
              <a:t>We have successfully populated a useful (and well-used) website with case studies and overviews;</a:t>
            </a:r>
          </a:p>
          <a:p>
            <a:r>
              <a:rPr lang="en-GB" smtClean="0"/>
              <a:t>We have explored M-level assessment widely in the UK as well as in Spain, the Netherlands, Denmark, Ireland, Singapore, new Zealand and Australia.</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GB" smtClean="0"/>
              <a:t>Further achievements</a:t>
            </a:r>
          </a:p>
        </p:txBody>
      </p:sp>
      <p:sp>
        <p:nvSpPr>
          <p:cNvPr id="15363" name="Content Placeholder 2"/>
          <p:cNvSpPr>
            <a:spLocks noGrp="1"/>
          </p:cNvSpPr>
          <p:nvPr>
            <p:ph idx="1"/>
          </p:nvPr>
        </p:nvSpPr>
        <p:spPr>
          <a:xfrm>
            <a:off x="214313" y="1539875"/>
            <a:ext cx="8483600" cy="4789488"/>
          </a:xfrm>
        </p:spPr>
        <p:txBody>
          <a:bodyPr/>
          <a:lstStyle/>
          <a:p>
            <a:r>
              <a:rPr lang="en-GB" smtClean="0"/>
              <a:t>We have met all project milestones to date and to budget;</a:t>
            </a:r>
          </a:p>
          <a:p>
            <a:r>
              <a:rPr lang="en-GB" smtClean="0"/>
              <a:t>We are adding significantly  to understanding of M-level assessment, particularly through our analysis of data to identify viewpoints;</a:t>
            </a:r>
          </a:p>
          <a:p>
            <a:r>
              <a:rPr lang="en-GB" smtClean="0"/>
              <a:t>We have produced and are still producing a range of useful and relevant project outputs;</a:t>
            </a:r>
          </a:p>
          <a:p>
            <a:r>
              <a:rPr lang="en-GB" smtClean="0"/>
              <a:t>We have successfully networked in the UK and internationally;</a:t>
            </a:r>
          </a:p>
          <a:p>
            <a:r>
              <a:rPr lang="en-GB" smtClean="0"/>
              <a:t>Team members have themselves benefited significantly from the project in terms of CPD;</a:t>
            </a:r>
          </a:p>
          <a:p>
            <a:endParaRPr lang="en-GB"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GB" smtClean="0"/>
              <a:t>And where next?</a:t>
            </a:r>
          </a:p>
        </p:txBody>
      </p:sp>
      <p:sp>
        <p:nvSpPr>
          <p:cNvPr id="16387" name="Content Placeholder 2"/>
          <p:cNvSpPr>
            <a:spLocks noGrp="1"/>
          </p:cNvSpPr>
          <p:nvPr>
            <p:ph idx="1"/>
          </p:nvPr>
        </p:nvSpPr>
        <p:spPr/>
        <p:txBody>
          <a:bodyPr/>
          <a:lstStyle/>
          <a:p>
            <a:r>
              <a:rPr lang="en-GB" smtClean="0"/>
              <a:t>We will continue to publish our outcomes and disseminate our findings;</a:t>
            </a:r>
          </a:p>
          <a:p>
            <a:r>
              <a:rPr lang="en-GB" smtClean="0"/>
              <a:t>We will share our outputs through our networks;</a:t>
            </a:r>
          </a:p>
          <a:p>
            <a:r>
              <a:rPr lang="en-GB" smtClean="0"/>
              <a:t>Our website will continue to show case the project for the foreseeable future;</a:t>
            </a:r>
          </a:p>
          <a:p>
            <a:r>
              <a:rPr lang="en-GB" smtClean="0"/>
              <a:t>We will seek further opportunities for research, potentially exploring the  differences between M level and PhD assessment.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GB" sz="3600" smtClean="0"/>
              <a:t>Selected references and further reading</a:t>
            </a:r>
          </a:p>
        </p:txBody>
      </p:sp>
      <p:sp>
        <p:nvSpPr>
          <p:cNvPr id="17411" name="Content Placeholder 2"/>
          <p:cNvSpPr>
            <a:spLocks noGrp="1"/>
          </p:cNvSpPr>
          <p:nvPr>
            <p:ph idx="1"/>
          </p:nvPr>
        </p:nvSpPr>
        <p:spPr>
          <a:xfrm>
            <a:off x="142875" y="1428750"/>
            <a:ext cx="8786813" cy="4900613"/>
          </a:xfrm>
        </p:spPr>
        <p:txBody>
          <a:bodyPr/>
          <a:lstStyle/>
          <a:p>
            <a:pPr>
              <a:buFont typeface="Wingdings" pitchFamily="2" charset="2"/>
              <a:buNone/>
            </a:pPr>
            <a:r>
              <a:rPr lang="en-GB" sz="1800" smtClean="0"/>
              <a:t>Barry, J. &amp; Proops, J. (1999). Seeking sustainability discourses with Q methodology. </a:t>
            </a:r>
            <a:r>
              <a:rPr lang="en-GB" sz="1800" i="1" smtClean="0">
                <a:hlinkClick r:id="rId3"/>
              </a:rPr>
              <a:t>Ecological Economics</a:t>
            </a:r>
            <a:r>
              <a:rPr lang="en-GB" sz="1800" smtClean="0"/>
              <a:t>, </a:t>
            </a:r>
            <a:r>
              <a:rPr lang="en-GB" sz="1800" i="1" smtClean="0"/>
              <a:t>28</a:t>
            </a:r>
            <a:r>
              <a:rPr lang="en-GB" sz="1800" smtClean="0"/>
              <a:t>(3),337-345 Casey, J. (2002) </a:t>
            </a:r>
            <a:r>
              <a:rPr lang="en-GB" sz="1800" i="1" u="sng" smtClean="0"/>
              <a:t>On-line assessment in a masters-level policy subject: participation in an on-line forum as part of assessment</a:t>
            </a:r>
            <a:r>
              <a:rPr lang="en-GB" sz="1800" smtClean="0"/>
              <a:t>. Centre for the study of higher education, Charles Sturt University, Australia.</a:t>
            </a:r>
          </a:p>
          <a:p>
            <a:pPr>
              <a:buFont typeface="Wingdings" pitchFamily="2" charset="2"/>
              <a:buNone/>
            </a:pPr>
            <a:r>
              <a:rPr lang="en-GB" sz="1800" smtClean="0"/>
              <a:t>Dunn, S. and  Singh, K. A. (2009) </a:t>
            </a:r>
            <a:r>
              <a:rPr lang="en-GB" sz="1800" i="1" u="sng" smtClean="0"/>
              <a:t>Analysis of M-level modules in interdisciplinary</a:t>
            </a:r>
            <a:r>
              <a:rPr lang="en-GB" sz="1800" smtClean="0"/>
              <a:t> </a:t>
            </a:r>
            <a:r>
              <a:rPr lang="en-GB" sz="1800" i="1" u="sng" smtClean="0"/>
              <a:t>nanotechnology education</a:t>
            </a:r>
            <a:r>
              <a:rPr lang="en-GB" sz="1800" smtClean="0"/>
              <a:t>. Nanotechnology Centre, Department of Materials, School of Applied Sciences, Cranfield University.</a:t>
            </a:r>
          </a:p>
          <a:p>
            <a:pPr>
              <a:buFont typeface="Wingdings" pitchFamily="2" charset="2"/>
              <a:buNone/>
            </a:pPr>
            <a:r>
              <a:rPr lang="en-GB" sz="1800" u="sng" smtClean="0">
                <a:hlinkClick r:id="rId4"/>
              </a:rPr>
              <a:t> </a:t>
            </a:r>
            <a:r>
              <a:rPr lang="en-US" sz="1800" smtClean="0"/>
              <a:t>Engeström, Y. (2010). Studies of expansive learning: Foundations, findings and future challenges. </a:t>
            </a:r>
            <a:r>
              <a:rPr lang="en-US" sz="1800" i="1" smtClean="0"/>
              <a:t>Educational Research Review</a:t>
            </a:r>
            <a:r>
              <a:rPr lang="en-US" sz="1800" smtClean="0"/>
              <a:t>, (5):1-24</a:t>
            </a:r>
            <a:endParaRPr lang="en-GB" sz="1800" smtClean="0"/>
          </a:p>
          <a:p>
            <a:pPr>
              <a:buFont typeface="Wingdings" pitchFamily="2" charset="2"/>
              <a:buNone/>
            </a:pPr>
            <a:r>
              <a:rPr lang="en-GB" sz="1800" smtClean="0"/>
              <a:t>Fry, H., Pearce, R. and Bright, H. (2007) Re-working resource-based learning - a case study from a masters programme. </a:t>
            </a:r>
            <a:r>
              <a:rPr lang="en-GB" sz="1800" i="1" u="sng" smtClean="0"/>
              <a:t>Innovations in Education and Teaching International</a:t>
            </a:r>
            <a:r>
              <a:rPr lang="en-GB" sz="1800" smtClean="0"/>
              <a:t>, 44(1), pp.79-91.</a:t>
            </a:r>
          </a:p>
          <a:p>
            <a:pPr>
              <a:buFont typeface="Wingdings" pitchFamily="2" charset="2"/>
              <a:buNone/>
            </a:pPr>
            <a:r>
              <a:rPr lang="en-GB" sz="2000" smtClean="0"/>
              <a:t>Geographical Association. (no date) </a:t>
            </a:r>
            <a:r>
              <a:rPr lang="en-GB" sz="2000" i="1" smtClean="0"/>
              <a:t>GTIP Think Piece - Writing at Masters Level</a:t>
            </a:r>
            <a:r>
              <a:rPr lang="en-GB" sz="2000" smtClean="0"/>
              <a:t>. Available online: </a:t>
            </a:r>
            <a:r>
              <a:rPr lang="en-GB" sz="2000" u="sng" smtClean="0">
                <a:hlinkClick r:id="rId5"/>
              </a:rPr>
              <a:t>http://www.geography.org.uk/gtip/thinkpieces/writingatmasterslevel/</a:t>
            </a:r>
            <a:endParaRPr lang="en-GB" sz="2000" smtClean="0"/>
          </a:p>
          <a:p>
            <a:pPr>
              <a:buFont typeface="Wingdings" pitchFamily="2" charset="2"/>
              <a:buNone/>
            </a:pPr>
            <a:r>
              <a:rPr lang="en-GB" sz="2000" smtClean="0"/>
              <a:t>Haworth, A., Perks, P. and Tikly, C. (no date) </a:t>
            </a:r>
            <a:r>
              <a:rPr lang="en-GB" sz="2000" i="1" u="sng" smtClean="0"/>
              <a:t>Developments with Mathematics M-Level PGCE Provision and Assessment.</a:t>
            </a:r>
            <a:r>
              <a:rPr lang="en-GB" sz="2000" smtClean="0"/>
              <a:t>  University of Manchester, University of Birmingham, University ofSussex.</a:t>
            </a:r>
          </a:p>
          <a:p>
            <a:pPr>
              <a:buFont typeface="Wingdings" pitchFamily="2" charset="2"/>
              <a:buNone/>
            </a:pPr>
            <a:endParaRPr lang="en-GB" sz="2000" smtClean="0"/>
          </a:p>
          <a:p>
            <a:pPr>
              <a:buFont typeface="Wingdings" pitchFamily="2" charset="2"/>
              <a:buNone/>
            </a:pPr>
            <a:endParaRPr lang="en-GB" sz="2000" smtClean="0"/>
          </a:p>
          <a:p>
            <a:pPr>
              <a:buFont typeface="Wingdings" pitchFamily="2" charset="2"/>
              <a:buNone/>
            </a:pPr>
            <a:endParaRPr lang="en-GB" sz="2000" smtClean="0"/>
          </a:p>
          <a:p>
            <a:endParaRPr lang="en-GB"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457200" y="249238"/>
            <a:ext cx="7543800" cy="663575"/>
          </a:xfrm>
          <a:noFill/>
        </p:spPr>
        <p:txBody>
          <a:bodyPr anchor="ctr"/>
          <a:lstStyle/>
          <a:p>
            <a:pPr eaLnBrk="1" hangingPunct="1"/>
            <a:r>
              <a:rPr lang="en-GB" sz="3500" smtClean="0"/>
              <a:t>References (contd.)</a:t>
            </a:r>
          </a:p>
        </p:txBody>
      </p:sp>
      <p:sp>
        <p:nvSpPr>
          <p:cNvPr id="18435" name="Rectangle 3"/>
          <p:cNvSpPr>
            <a:spLocks noGrp="1" noChangeArrowheads="1"/>
          </p:cNvSpPr>
          <p:nvPr>
            <p:ph type="body" idx="1"/>
          </p:nvPr>
        </p:nvSpPr>
        <p:spPr>
          <a:xfrm>
            <a:off x="468313" y="1125538"/>
            <a:ext cx="8229600" cy="5400675"/>
          </a:xfrm>
        </p:spPr>
        <p:txBody>
          <a:bodyPr/>
          <a:lstStyle/>
          <a:p>
            <a:pPr>
              <a:buFont typeface="Wingdings" pitchFamily="2" charset="2"/>
              <a:buNone/>
            </a:pPr>
            <a:r>
              <a:rPr lang="en-GB" sz="1800" smtClean="0"/>
              <a:t>Institute of Education (2006) Masters level criteria for Geography PGCE </a:t>
            </a:r>
            <a:r>
              <a:rPr lang="en-GB" sz="1800" u="sng" smtClean="0">
                <a:hlinkClick r:id="rId3"/>
              </a:rPr>
              <a:t>http://www.geography.org.uk/download/GA_PRGTIPBrooksMLevelCriteria.pdf</a:t>
            </a:r>
            <a:r>
              <a:rPr lang="en-GB" sz="1800" smtClean="0"/>
              <a:t> Accessed March 2012</a:t>
            </a:r>
          </a:p>
          <a:p>
            <a:pPr>
              <a:buFont typeface="Wingdings" pitchFamily="2" charset="2"/>
              <a:buNone/>
            </a:pPr>
            <a:r>
              <a:rPr lang="en-GB" sz="1800" smtClean="0"/>
              <a:t>Lord, D. (2008) Learning to Teach a Specialist Subject: Using New Technologies and Achieving Masters Level Criteria. In: </a:t>
            </a:r>
            <a:r>
              <a:rPr lang="en-GB" sz="1800" i="1" smtClean="0"/>
              <a:t>MOTIVATE conference 2008, 11 - 12th November 2008, Dunaujvaros, Budapest.</a:t>
            </a:r>
            <a:r>
              <a:rPr lang="en-GB" sz="1800" smtClean="0"/>
              <a:t> (Unpublished) This version is available at </a:t>
            </a:r>
            <a:r>
              <a:rPr lang="en-GB" sz="1800" u="sng" smtClean="0">
                <a:hlinkClick r:id="rId4"/>
              </a:rPr>
              <a:t>http://eprints.hud.ac.uk/10892/</a:t>
            </a:r>
            <a:r>
              <a:rPr lang="en-GB" sz="1800" smtClean="0"/>
              <a:t> Accessed march 2012</a:t>
            </a:r>
          </a:p>
          <a:p>
            <a:pPr>
              <a:buFont typeface="Wingdings" pitchFamily="2" charset="2"/>
              <a:buNone/>
            </a:pPr>
            <a:r>
              <a:rPr lang="en-GB" sz="1800" smtClean="0"/>
              <a:t>NZQA (2007) </a:t>
            </a:r>
            <a:r>
              <a:rPr lang="en-GB" sz="1800" u="sng" smtClean="0">
                <a:hlinkClick r:id="rId5"/>
              </a:rPr>
              <a:t>http://www.nzqa.govt.nz/assets/Studying-in-NZ/New-Zealand-Qualification-Framework/theregister-booklet.pdf  (accessed March 2012</a:t>
            </a:r>
            <a:endParaRPr lang="en-GB" sz="1800" u="sng" smtClean="0"/>
          </a:p>
          <a:p>
            <a:pPr>
              <a:buFont typeface="Wingdings" pitchFamily="2" charset="2"/>
              <a:buNone/>
            </a:pPr>
            <a:r>
              <a:rPr lang="en-GB" sz="1800" i="1" u="sng" smtClean="0"/>
              <a:t>M level PGCE</a:t>
            </a:r>
            <a:r>
              <a:rPr lang="en-GB" sz="1800" smtClean="0"/>
              <a:t>.  (2007) ESCalate ITEM level PGCE seminar at the University of Gloucestershire on January 9</a:t>
            </a:r>
            <a:r>
              <a:rPr lang="en-GB" sz="1800" baseline="30000" smtClean="0"/>
              <a:t>th</a:t>
            </a:r>
            <a:r>
              <a:rPr lang="en-GB" sz="1800" smtClean="0"/>
              <a:t> 2007.</a:t>
            </a:r>
          </a:p>
          <a:p>
            <a:pPr eaLnBrk="1" hangingPunct="1">
              <a:lnSpc>
                <a:spcPct val="70000"/>
              </a:lnSpc>
              <a:buFont typeface="Wingdings" pitchFamily="2" charset="2"/>
              <a:buNone/>
            </a:pPr>
            <a:r>
              <a:rPr lang="en-GB" sz="1800" smtClean="0"/>
              <a:t>QAA (2010) Masters Degree Characteristics</a:t>
            </a:r>
          </a:p>
          <a:p>
            <a:pPr eaLnBrk="1" hangingPunct="1">
              <a:lnSpc>
                <a:spcPct val="70000"/>
              </a:lnSpc>
              <a:buFont typeface="Wingdings" pitchFamily="2" charset="2"/>
              <a:buNone/>
            </a:pPr>
            <a:r>
              <a:rPr lang="en-GB" sz="1800" smtClean="0">
                <a:cs typeface="Times New Roman" pitchFamily="18" charset="0"/>
                <a:hlinkClick r:id="rId6"/>
              </a:rPr>
              <a:t>http://www.qaa.ac.uk/academicinfrastructure/benchmark/masters/MastersDegreeCharacteristics.pdf</a:t>
            </a:r>
            <a:endParaRPr lang="en-GB" sz="1800" smtClean="0">
              <a:cs typeface="Times New Roman" pitchFamily="18" charset="0"/>
            </a:endParaRPr>
          </a:p>
          <a:p>
            <a:pPr>
              <a:buFont typeface="Wingdings" pitchFamily="2" charset="2"/>
              <a:buNone/>
            </a:pPr>
            <a:r>
              <a:rPr lang="en-GB" sz="1800" smtClean="0"/>
              <a:t>Seymour, D.  (2005) Learning Outcomes and Assessment: developing assessment criteria for Masters-level dissertations.   </a:t>
            </a:r>
            <a:r>
              <a:rPr lang="en-GB" sz="1800" i="1" u="sng" smtClean="0"/>
              <a:t>Brookes eJournal of Learning and Teaching</a:t>
            </a:r>
            <a:r>
              <a:rPr lang="en-GB" sz="1800" smtClean="0"/>
              <a:t> , 1(2).</a:t>
            </a:r>
          </a:p>
          <a:p>
            <a:pPr>
              <a:buFont typeface="Wingdings" pitchFamily="2" charset="2"/>
              <a:buNone/>
            </a:pPr>
            <a:endParaRPr lang="en-GB" sz="1800" smtClean="0"/>
          </a:p>
          <a:p>
            <a:pPr>
              <a:buFont typeface="Wingdings" pitchFamily="2" charset="2"/>
              <a:buNone/>
            </a:pPr>
            <a:endParaRPr lang="en-GB" sz="1800" smtClean="0"/>
          </a:p>
          <a:p>
            <a:pPr>
              <a:buFont typeface="Wingdings" pitchFamily="2" charset="2"/>
              <a:buNone/>
            </a:pPr>
            <a:endParaRPr lang="en-GB" sz="1800" smtClean="0"/>
          </a:p>
          <a:p>
            <a:pPr eaLnBrk="1" hangingPunct="1">
              <a:lnSpc>
                <a:spcPct val="70000"/>
              </a:lnSpc>
              <a:buFont typeface="Wingdings" pitchFamily="2" charset="2"/>
              <a:buNone/>
            </a:pPr>
            <a:endParaRPr lang="en-GB" sz="1800" smtClean="0"/>
          </a:p>
          <a:p>
            <a:pPr eaLnBrk="1" hangingPunct="1">
              <a:lnSpc>
                <a:spcPct val="70000"/>
              </a:lnSpc>
              <a:buFont typeface="Wingdings" pitchFamily="2" charset="2"/>
              <a:buNone/>
            </a:pPr>
            <a:endParaRPr lang="en-GB" sz="180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468313" y="260350"/>
            <a:ext cx="7543800" cy="1074738"/>
          </a:xfrm>
        </p:spPr>
        <p:txBody>
          <a:bodyPr/>
          <a:lstStyle/>
          <a:p>
            <a:r>
              <a:rPr lang="en-GB" sz="3600" smtClean="0"/>
              <a:t>References (contd.)</a:t>
            </a:r>
          </a:p>
        </p:txBody>
      </p:sp>
      <p:sp>
        <p:nvSpPr>
          <p:cNvPr id="19459" name="Content Placeholder 2"/>
          <p:cNvSpPr>
            <a:spLocks noGrp="1"/>
          </p:cNvSpPr>
          <p:nvPr>
            <p:ph idx="1"/>
          </p:nvPr>
        </p:nvSpPr>
        <p:spPr/>
        <p:txBody>
          <a:bodyPr/>
          <a:lstStyle/>
          <a:p>
            <a:pPr>
              <a:buFont typeface="Wingdings" pitchFamily="2" charset="2"/>
              <a:buNone/>
            </a:pPr>
            <a:r>
              <a:rPr lang="en-GB" sz="1800" smtClean="0"/>
              <a:t>Van Eeten, Michel J.G. (2001) Recasting Intractable Policy Issues: The Wider Implications of the Netherlands Civil Aviation Controversy, </a:t>
            </a:r>
            <a:r>
              <a:rPr lang="en-GB" sz="1800" i="1" smtClean="0"/>
              <a:t>Journal of Policy Analysis and Management</a:t>
            </a:r>
            <a:r>
              <a:rPr lang="en-GB" sz="1800" smtClean="0"/>
              <a:t>, 20(3):391-414 </a:t>
            </a:r>
          </a:p>
          <a:p>
            <a:pPr>
              <a:buFont typeface="Wingdings" pitchFamily="2" charset="2"/>
              <a:buNone/>
            </a:pPr>
            <a:r>
              <a:rPr lang="en-GB" sz="1800" smtClean="0"/>
              <a:t>Wharton, S. (2003) Defining appropriate criteria for the assessment of master's level TESOLAssignments.  </a:t>
            </a:r>
            <a:r>
              <a:rPr lang="en-GB" sz="1800" i="1" u="sng" smtClean="0"/>
              <a:t>Assessment &amp; Evaluation in Higher Education</a:t>
            </a:r>
            <a:r>
              <a:rPr lang="en-GB" sz="1800" smtClean="0"/>
              <a:t>, 28(6), pp.649-664.</a:t>
            </a:r>
          </a:p>
          <a:p>
            <a:pPr>
              <a:buFont typeface="Wingdings" pitchFamily="2" charset="2"/>
              <a:buNone/>
            </a:pPr>
            <a:endParaRPr lang="en-GB"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en-GB" smtClean="0"/>
              <a:t>Assimilate is a 3-year NTFS funded project</a:t>
            </a:r>
          </a:p>
        </p:txBody>
      </p:sp>
      <p:sp>
        <p:nvSpPr>
          <p:cNvPr id="4099" name="Content Placeholder 2"/>
          <p:cNvSpPr>
            <a:spLocks noGrp="1"/>
          </p:cNvSpPr>
          <p:nvPr>
            <p:ph idx="1"/>
          </p:nvPr>
        </p:nvSpPr>
        <p:spPr/>
        <p:txBody>
          <a:bodyPr/>
          <a:lstStyle/>
          <a:p>
            <a:r>
              <a:rPr lang="en-GB" sz="2400" smtClean="0"/>
              <a:t>The Assimilate team have been exploring innovative assessment at Masters  level using research funding from the National Teaching Fellowship scheme. </a:t>
            </a:r>
          </a:p>
          <a:p>
            <a:r>
              <a:rPr lang="en-GB" sz="2400" smtClean="0"/>
              <a:t> Recognising that limited prior research had been undertaken in this area, the project was designed to review the range of assessment methods used to assess at this level, particularly exploring authentic assessment.</a:t>
            </a:r>
          </a:p>
          <a:p>
            <a:r>
              <a:rPr lang="en-GB" sz="2400" smtClean="0"/>
              <a:t> Interviews were undertaken in the UK and internationally by students and team members to elicit information about diverse approaches and to produce case studies showcasing innovations. </a:t>
            </a:r>
          </a:p>
          <a:p>
            <a:endParaRPr lang="en-GB"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GB" smtClean="0"/>
              <a:t>The project was designed to:</a:t>
            </a:r>
          </a:p>
        </p:txBody>
      </p:sp>
      <p:sp>
        <p:nvSpPr>
          <p:cNvPr id="5123" name="Content Placeholder 2"/>
          <p:cNvSpPr>
            <a:spLocks noGrp="1"/>
          </p:cNvSpPr>
          <p:nvPr>
            <p:ph idx="1"/>
          </p:nvPr>
        </p:nvSpPr>
        <p:spPr/>
        <p:txBody>
          <a:bodyPr/>
          <a:lstStyle/>
          <a:p>
            <a:r>
              <a:rPr lang="en-GB" sz="2400" smtClean="0"/>
              <a:t>Survey the range of assessment methods and approaches used to assess at Masters level in diverse institutions, particularly in professional subject areas and in a variety of disciplines;</a:t>
            </a:r>
          </a:p>
          <a:p>
            <a:r>
              <a:rPr lang="en-GB" sz="2400" smtClean="0"/>
              <a:t>Investigate the ways in which Masters level students receive formative feedback;</a:t>
            </a:r>
          </a:p>
          <a:p>
            <a:r>
              <a:rPr lang="en-GB" sz="2400" smtClean="0"/>
              <a:t>Provide a compendium of  diverse approaches to assessing at this level;</a:t>
            </a:r>
          </a:p>
          <a:p>
            <a:r>
              <a:rPr lang="en-GB" sz="2400" smtClean="0"/>
              <a:t>Develop recommendations for good practice regarding assessment and formative feedback for students working towards Masters level awards.</a:t>
            </a:r>
          </a:p>
          <a:p>
            <a:endParaRPr lang="en-GB"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GB" smtClean="0"/>
              <a:t>Changes en route</a:t>
            </a:r>
          </a:p>
        </p:txBody>
      </p:sp>
      <p:sp>
        <p:nvSpPr>
          <p:cNvPr id="6147" name="Content Placeholder 2"/>
          <p:cNvSpPr>
            <a:spLocks noGrp="1"/>
          </p:cNvSpPr>
          <p:nvPr>
            <p:ph idx="1"/>
          </p:nvPr>
        </p:nvSpPr>
        <p:spPr>
          <a:xfrm>
            <a:off x="285750" y="1357313"/>
            <a:ext cx="8501063" cy="4972050"/>
          </a:xfrm>
        </p:spPr>
        <p:txBody>
          <a:bodyPr/>
          <a:lstStyle/>
          <a:p>
            <a:r>
              <a:rPr lang="en-GB" smtClean="0"/>
              <a:t>We originally planned to use 2</a:t>
            </a:r>
            <a:r>
              <a:rPr lang="en-GB" baseline="30000" smtClean="0"/>
              <a:t>nd</a:t>
            </a:r>
            <a:r>
              <a:rPr lang="en-GB" smtClean="0"/>
              <a:t> year Journalism students as interviewers for our research, but this proved impractical;</a:t>
            </a:r>
          </a:p>
          <a:p>
            <a:r>
              <a:rPr lang="en-GB" smtClean="0"/>
              <a:t>We then moved to using our (changing) project team members including me when I (semi) retired;</a:t>
            </a:r>
          </a:p>
          <a:p>
            <a:r>
              <a:rPr lang="en-GB" smtClean="0"/>
              <a:t>Using data from 45 interviews and from other people who have been working with the project we have produced  more than 34 case studies illustrating  diverse M-level assessment, including negotiated course work;</a:t>
            </a:r>
          </a:p>
          <a:p>
            <a:r>
              <a:rPr lang="en-GB" smtClean="0"/>
              <a:t>We changed our data analysis approach.</a:t>
            </a:r>
          </a:p>
          <a:p>
            <a:endParaRPr lang="en-GB" smtClean="0"/>
          </a:p>
          <a:p>
            <a:endParaRPr lang="en-GB" smtClean="0"/>
          </a:p>
          <a:p>
            <a:endParaRPr lang="en-GB" smtClean="0"/>
          </a:p>
          <a:p>
            <a:endParaRPr lang="en-GB" smtClean="0"/>
          </a:p>
          <a:p>
            <a:endParaRPr lang="en-GB" smtClean="0"/>
          </a:p>
          <a:p>
            <a:endParaRPr lang="en-GB" smtClean="0"/>
          </a:p>
          <a:p>
            <a:endParaRPr lang="en-GB" smtClean="0"/>
          </a:p>
          <a:p>
            <a:endParaRPr lang="en-GB" smtClean="0"/>
          </a:p>
          <a:p>
            <a:endParaRPr lang="en-GB" smtClean="0"/>
          </a:p>
          <a:p>
            <a:endParaRPr lang="en-GB" smtClean="0"/>
          </a:p>
          <a:p>
            <a:endParaRPr lang="en-GB" smtClean="0"/>
          </a:p>
          <a:p>
            <a:endParaRPr lang="en-GB" smtClean="0"/>
          </a:p>
          <a:p>
            <a:endParaRPr lang="en-GB" smtClean="0"/>
          </a:p>
          <a:p>
            <a:endParaRPr lang="en-GB" smtClean="0"/>
          </a:p>
          <a:p>
            <a:endParaRPr lang="en-GB" smtClean="0"/>
          </a:p>
          <a:p>
            <a:endParaRPr lang="en-GB" smtClean="0"/>
          </a:p>
          <a:p>
            <a:endParaRPr lang="en-GB" smtClean="0"/>
          </a:p>
          <a:p>
            <a:endParaRPr lang="en-GB" smtClean="0"/>
          </a:p>
          <a:p>
            <a:endParaRPr lang="en-GB" smtClean="0"/>
          </a:p>
          <a:p>
            <a:endParaRPr lang="en-GB" smtClean="0"/>
          </a:p>
          <a:p>
            <a:endParaRPr lang="en-GB" smtClean="0"/>
          </a:p>
          <a:p>
            <a:endParaRPr lang="en-GB" smtClean="0"/>
          </a:p>
          <a:p>
            <a:endParaRPr lang="en-GB" smtClean="0"/>
          </a:p>
          <a:p>
            <a:endParaRPr lang="en-GB" smtClean="0"/>
          </a:p>
          <a:p>
            <a:endParaRPr lang="en-GB" smtClean="0"/>
          </a:p>
          <a:p>
            <a:endParaRPr lang="en-GB" smtClean="0"/>
          </a:p>
          <a:p>
            <a:endParaRPr lang="en-GB" smtClean="0"/>
          </a:p>
          <a:p>
            <a:pPr>
              <a:buFont typeface="Wingdings" pitchFamily="2" charset="2"/>
              <a:buNone/>
            </a:pPr>
            <a:r>
              <a:rPr lang="en-GB" smtClean="0"/>
              <a:t> </a:t>
            </a:r>
          </a:p>
          <a:p>
            <a:endParaRPr lang="en-GB"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GB" smtClean="0"/>
              <a:t>Analysing our data</a:t>
            </a:r>
          </a:p>
        </p:txBody>
      </p:sp>
      <p:sp>
        <p:nvSpPr>
          <p:cNvPr id="7171" name="Content Placeholder 2"/>
          <p:cNvSpPr>
            <a:spLocks noGrp="1"/>
          </p:cNvSpPr>
          <p:nvPr>
            <p:ph idx="1"/>
          </p:nvPr>
        </p:nvSpPr>
        <p:spPr/>
        <p:txBody>
          <a:bodyPr/>
          <a:lstStyle/>
          <a:p>
            <a:r>
              <a:rPr lang="en-GB" sz="2400" smtClean="0"/>
              <a:t>Tim Deignan has been using Activity Theory and Q Methodology to help us make sense of the case study data and to conduct a follow-up study. </a:t>
            </a:r>
          </a:p>
          <a:p>
            <a:r>
              <a:rPr lang="en-GB" sz="2400" smtClean="0"/>
              <a:t>His initial research study used Activity Theory to investigate practitioners’ experiences of introducing innovative assessment methods at Masters level. </a:t>
            </a:r>
          </a:p>
          <a:p>
            <a:r>
              <a:rPr lang="en-GB" sz="2400" smtClean="0"/>
              <a:t>He then designed a Q-study using 48 statements which were rank-ordered by 39 participants . </a:t>
            </a:r>
          </a:p>
          <a:p>
            <a:r>
              <a:rPr lang="en-GB" sz="2400" smtClean="0"/>
              <a:t>Using statistical analysis of these data he has interpreted five  distinct factors, or viewpoints, relating to Masters level assessment.</a:t>
            </a:r>
          </a:p>
          <a:p>
            <a:endParaRPr lang="en-GB"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GB" sz="3600" smtClean="0"/>
              <a:t>User-friendly: a Q-sort underway</a:t>
            </a:r>
          </a:p>
        </p:txBody>
      </p:sp>
      <p:pic>
        <p:nvPicPr>
          <p:cNvPr id="8195" name="Picture 6"/>
          <p:cNvPicPr>
            <a:picLocks noGrp="1" noChangeAspect="1" noChangeArrowheads="1"/>
          </p:cNvPicPr>
          <p:nvPr>
            <p:ph idx="1"/>
          </p:nvPr>
        </p:nvPicPr>
        <p:blipFill>
          <a:blip r:embed="rId3" cstate="email"/>
          <a:srcRect/>
          <a:stretch>
            <a:fillRect/>
          </a:stretch>
        </p:blipFill>
        <p:spPr>
          <a:xfrm>
            <a:off x="1336675" y="1628775"/>
            <a:ext cx="6764338" cy="3960813"/>
          </a:xfrm>
          <a:noFill/>
        </p:spPr>
      </p:pic>
      <p:sp>
        <p:nvSpPr>
          <p:cNvPr id="8196" name="Text Box 9"/>
          <p:cNvSpPr txBox="1">
            <a:spLocks noChangeArrowheads="1"/>
          </p:cNvSpPr>
          <p:nvPr/>
        </p:nvSpPr>
        <p:spPr bwMode="auto">
          <a:xfrm>
            <a:off x="539750" y="5949950"/>
            <a:ext cx="8135938" cy="276225"/>
          </a:xfrm>
          <a:prstGeom prst="rect">
            <a:avLst/>
          </a:prstGeom>
          <a:noFill/>
          <a:ln w="9525">
            <a:noFill/>
            <a:miter lim="800000"/>
            <a:headEnd/>
            <a:tailEnd/>
          </a:ln>
        </p:spPr>
        <p:txBody>
          <a:bodyPr>
            <a:spAutoFit/>
          </a:bodyPr>
          <a:lstStyle/>
          <a:p>
            <a:pPr algn="ctr">
              <a:spcBef>
                <a:spcPct val="50000"/>
              </a:spcBef>
            </a:pPr>
            <a:r>
              <a:rPr lang="en-GB" sz="1200"/>
              <a:t>Acknowledgement: My thanks to Dr. Louise Bryant of University of Leeds for sharing this graphic.</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GB" smtClean="0"/>
              <a:t>Stages in a Q-study</a:t>
            </a:r>
          </a:p>
        </p:txBody>
      </p:sp>
      <p:sp>
        <p:nvSpPr>
          <p:cNvPr id="9219" name="Content Placeholder 2"/>
          <p:cNvSpPr>
            <a:spLocks noGrp="1"/>
          </p:cNvSpPr>
          <p:nvPr>
            <p:ph idx="1"/>
          </p:nvPr>
        </p:nvSpPr>
        <p:spPr/>
        <p:txBody>
          <a:bodyPr/>
          <a:lstStyle/>
          <a:p>
            <a:pPr eaLnBrk="1" hangingPunct="1">
              <a:buFont typeface="Wingdings" pitchFamily="2" charset="2"/>
              <a:buChar char="§"/>
            </a:pPr>
            <a:r>
              <a:rPr lang="en-US" smtClean="0"/>
              <a:t>Identifying and sampling the concourse</a:t>
            </a:r>
          </a:p>
          <a:p>
            <a:pPr eaLnBrk="1" hangingPunct="1">
              <a:buFont typeface="Wingdings" pitchFamily="2" charset="2"/>
              <a:buChar char="§"/>
            </a:pPr>
            <a:r>
              <a:rPr lang="en-GB" smtClean="0"/>
              <a:t>Developing a set of statements that is representative of the concourse</a:t>
            </a:r>
            <a:endParaRPr lang="en-US" smtClean="0"/>
          </a:p>
          <a:p>
            <a:pPr eaLnBrk="1" hangingPunct="1">
              <a:buFont typeface="Wingdings" pitchFamily="2" charset="2"/>
              <a:buChar char="§"/>
            </a:pPr>
            <a:r>
              <a:rPr lang="en-US" smtClean="0"/>
              <a:t>Selecting participants for a diversity of views on the issues</a:t>
            </a:r>
          </a:p>
          <a:p>
            <a:pPr eaLnBrk="1" hangingPunct="1">
              <a:buFont typeface="Wingdings" pitchFamily="2" charset="2"/>
              <a:buChar char="§"/>
            </a:pPr>
            <a:r>
              <a:rPr lang="en-US" smtClean="0"/>
              <a:t>Q-sorting and post-sort interviews</a:t>
            </a:r>
          </a:p>
          <a:p>
            <a:pPr eaLnBrk="1" hangingPunct="1">
              <a:buFont typeface="Wingdings" pitchFamily="2" charset="2"/>
              <a:buChar char="§"/>
            </a:pPr>
            <a:r>
              <a:rPr lang="en-US" smtClean="0"/>
              <a:t>Pattern analysis - data reduction and interpretation</a:t>
            </a:r>
            <a:endParaRPr lang="en-GB" smtClean="0"/>
          </a:p>
          <a:p>
            <a:pPr>
              <a:buFont typeface="Wingdings" pitchFamily="2" charset="2"/>
              <a:buNone/>
            </a:pPr>
            <a:endParaRPr lang="en-GB"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GB" smtClean="0"/>
              <a:t>Viewpoints 1, 2 and 3</a:t>
            </a:r>
          </a:p>
        </p:txBody>
      </p:sp>
      <p:sp>
        <p:nvSpPr>
          <p:cNvPr id="10243" name="Content Placeholder 4"/>
          <p:cNvSpPr>
            <a:spLocks noGrp="1"/>
          </p:cNvSpPr>
          <p:nvPr>
            <p:ph idx="1"/>
          </p:nvPr>
        </p:nvSpPr>
        <p:spPr/>
        <p:txBody>
          <a:bodyPr/>
          <a:lstStyle/>
          <a:p>
            <a:r>
              <a:rPr lang="en-GB" sz="2400" smtClean="0"/>
              <a:t>1: The innovative assessment and accreditation of learning for complex real life / workplace applications requires assessment training for both staff and students.</a:t>
            </a:r>
          </a:p>
          <a:p>
            <a:pPr>
              <a:buFont typeface="Wingdings" pitchFamily="2" charset="2"/>
              <a:buNone/>
            </a:pPr>
            <a:r>
              <a:rPr lang="en-GB" sz="2400" smtClean="0"/>
              <a:t> </a:t>
            </a:r>
          </a:p>
          <a:p>
            <a:r>
              <a:rPr lang="en-GB" sz="2400" smtClean="0"/>
              <a:t>2: Standards and consistency can not be guaranteed by any means, but flexible assessment criteria and innovative assessment methods have their uses.</a:t>
            </a:r>
          </a:p>
          <a:p>
            <a:endParaRPr lang="en-GB" sz="2400" smtClean="0"/>
          </a:p>
          <a:p>
            <a:r>
              <a:rPr lang="en-GB" sz="2400" smtClean="0"/>
              <a:t>3: Introducing innovative assessment methods can be powerful but requires new perspectives on learning with institutional support and encouragement for successful wholesale change.</a:t>
            </a:r>
          </a:p>
          <a:p>
            <a:pPr>
              <a:buFont typeface="Wingdings" pitchFamily="2" charset="2"/>
              <a:buNone/>
            </a:pPr>
            <a:endParaRPr lang="en-GB"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GB" smtClean="0"/>
              <a:t>Viewpoints 4 and 5 </a:t>
            </a:r>
          </a:p>
        </p:txBody>
      </p:sp>
      <p:sp>
        <p:nvSpPr>
          <p:cNvPr id="11267" name="Content Placeholder 2"/>
          <p:cNvSpPr>
            <a:spLocks noGrp="1"/>
          </p:cNvSpPr>
          <p:nvPr>
            <p:ph idx="1"/>
          </p:nvPr>
        </p:nvSpPr>
        <p:spPr/>
        <p:txBody>
          <a:bodyPr/>
          <a:lstStyle/>
          <a:p>
            <a:endParaRPr lang="en-GB" smtClean="0"/>
          </a:p>
          <a:p>
            <a:r>
              <a:rPr lang="en-GB" sz="2400" smtClean="0"/>
              <a:t>4: Clear guidance to students in the form of high quality assessment criteria and timely tutor assessment feedback can help students to develop the skills that they and also employers want.</a:t>
            </a:r>
          </a:p>
          <a:p>
            <a:pPr>
              <a:buFont typeface="Wingdings" pitchFamily="2" charset="2"/>
              <a:buNone/>
            </a:pPr>
            <a:endParaRPr lang="en-GB" sz="2400" smtClean="0"/>
          </a:p>
          <a:p>
            <a:r>
              <a:rPr lang="en-GB" sz="2400" smtClean="0"/>
              <a:t>5: Improving assessment methods does not necessarily require a paradigm shift in thinking, but stakeholder consultation is important as benefits are not guaranteed and one size does not fit all.</a:t>
            </a:r>
          </a:p>
          <a:p>
            <a:pPr>
              <a:buFont typeface="Wingdings" pitchFamily="2" charset="2"/>
              <a:buNone/>
            </a:pPr>
            <a:endParaRPr lang="en-GB" smtClean="0"/>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LeedsMet template</Template>
  <TotalTime>0</TotalTime>
  <Words>1331</Words>
  <Application>Microsoft Office PowerPoint</Application>
  <PresentationFormat>On-screen Show (4:3)</PresentationFormat>
  <Paragraphs>147</Paragraphs>
  <Slides>17</Slides>
  <Notes>17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Wingdings</vt:lpstr>
      <vt:lpstr>Times New Roman</vt:lpstr>
      <vt:lpstr>LeedsMet template</vt:lpstr>
      <vt:lpstr>Learning about Masters Level Assessment:  the Assimilate NTFS project </vt:lpstr>
      <vt:lpstr>Assimilate is a 3-year NTFS funded project</vt:lpstr>
      <vt:lpstr>The project was designed to:</vt:lpstr>
      <vt:lpstr>Changes en route</vt:lpstr>
      <vt:lpstr>Analysing our data</vt:lpstr>
      <vt:lpstr>User-friendly: a Q-sort underway</vt:lpstr>
      <vt:lpstr>Stages in a Q-study</vt:lpstr>
      <vt:lpstr>Viewpoints 1, 2 and 3</vt:lpstr>
      <vt:lpstr>Viewpoints 4 and 5 </vt:lpstr>
      <vt:lpstr>Dissemination events</vt:lpstr>
      <vt:lpstr>Publications plan</vt:lpstr>
      <vt:lpstr>What we have achieved and not achieved</vt:lpstr>
      <vt:lpstr>Further achievements</vt:lpstr>
      <vt:lpstr>And where next?</vt:lpstr>
      <vt:lpstr>Selected references and further reading</vt:lpstr>
      <vt:lpstr>References (contd.)</vt:lpstr>
      <vt:lpstr>References (contd.)</vt:lpstr>
    </vt:vector>
  </TitlesOfParts>
  <Manager/>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158</cp:revision>
  <cp:lastPrinted>2012-05-10T17:07:59Z</cp:lastPrinted>
  <dcterms:created xsi:type="dcterms:W3CDTF">2007-03-06T12:05:28Z</dcterms:created>
  <dcterms:modified xsi:type="dcterms:W3CDTF">2012-07-26T08:23:29Z</dcterms:modified>
</cp:coreProperties>
</file>