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notesSlides/notesSlide25.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notesSlides/notesSlide17.xml" ContentType="application/vnd.openxmlformats-officedocument.presentationml.notesSlide+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933" r:id="rId1"/>
  </p:sldMasterIdLst>
  <p:notesMasterIdLst>
    <p:notesMasterId r:id="rId41"/>
  </p:notesMasterIdLst>
  <p:handoutMasterIdLst>
    <p:handoutMasterId r:id="rId42"/>
  </p:handoutMasterIdLst>
  <p:sldIdLst>
    <p:sldId id="352" r:id="rId2"/>
    <p:sldId id="364" r:id="rId3"/>
    <p:sldId id="373" r:id="rId4"/>
    <p:sldId id="353" r:id="rId5"/>
    <p:sldId id="354" r:id="rId6"/>
    <p:sldId id="376" r:id="rId7"/>
    <p:sldId id="355" r:id="rId8"/>
    <p:sldId id="388" r:id="rId9"/>
    <p:sldId id="391" r:id="rId10"/>
    <p:sldId id="392" r:id="rId11"/>
    <p:sldId id="390" r:id="rId12"/>
    <p:sldId id="393" r:id="rId13"/>
    <p:sldId id="356" r:id="rId14"/>
    <p:sldId id="365" r:id="rId15"/>
    <p:sldId id="395" r:id="rId16"/>
    <p:sldId id="396" r:id="rId17"/>
    <p:sldId id="359" r:id="rId18"/>
    <p:sldId id="377" r:id="rId19"/>
    <p:sldId id="378" r:id="rId20"/>
    <p:sldId id="379" r:id="rId21"/>
    <p:sldId id="380" r:id="rId22"/>
    <p:sldId id="381" r:id="rId23"/>
    <p:sldId id="382" r:id="rId24"/>
    <p:sldId id="357" r:id="rId25"/>
    <p:sldId id="383" r:id="rId26"/>
    <p:sldId id="384" r:id="rId27"/>
    <p:sldId id="358" r:id="rId28"/>
    <p:sldId id="366" r:id="rId29"/>
    <p:sldId id="385" r:id="rId30"/>
    <p:sldId id="386" r:id="rId31"/>
    <p:sldId id="387" r:id="rId32"/>
    <p:sldId id="360" r:id="rId33"/>
    <p:sldId id="361" r:id="rId34"/>
    <p:sldId id="362" r:id="rId35"/>
    <p:sldId id="363" r:id="rId36"/>
    <p:sldId id="397" r:id="rId37"/>
    <p:sldId id="398" r:id="rId38"/>
    <p:sldId id="399" r:id="rId39"/>
    <p:sldId id="400" r:id="rId40"/>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66FF66"/>
    <a:srgbClr val="99CCFF"/>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7033" autoAdjust="0"/>
    <p:restoredTop sz="98947" autoAdjust="0"/>
  </p:normalViewPr>
  <p:slideViewPr>
    <p:cSldViewPr>
      <p:cViewPr>
        <p:scale>
          <a:sx n="50" d="100"/>
          <a:sy n="50" d="100"/>
        </p:scale>
        <p:origin x="-960" y="60"/>
      </p:cViewPr>
      <p:guideLst>
        <p:guide orient="horz" pos="2160"/>
        <p:guide pos="2880"/>
      </p:guideLst>
    </p:cSldViewPr>
  </p:slideViewPr>
  <p:outlineViewPr>
    <p:cViewPr>
      <p:scale>
        <a:sx n="33" d="100"/>
        <a:sy n="33" d="100"/>
      </p:scale>
      <p:origin x="48" y="46716"/>
    </p:cViewPr>
  </p:outlineViewPr>
  <p:notesTextViewPr>
    <p:cViewPr>
      <p:scale>
        <a:sx n="100" d="100"/>
        <a:sy n="100" d="100"/>
      </p:scale>
      <p:origin x="0" y="0"/>
    </p:cViewPr>
  </p:notesTextViewPr>
  <p:sorterViewPr>
    <p:cViewPr>
      <p:scale>
        <a:sx n="75" d="100"/>
        <a:sy n="75" d="100"/>
      </p:scale>
      <p:origin x="0" y="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4146"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0" hangingPunct="0">
              <a:defRPr sz="1200"/>
            </a:lvl1pPr>
          </a:lstStyle>
          <a:p>
            <a:pPr>
              <a:defRPr/>
            </a:pPr>
            <a:endParaRPr lang="en-GB"/>
          </a:p>
        </p:txBody>
      </p:sp>
      <p:sp>
        <p:nvSpPr>
          <p:cNvPr id="134147" name="Rectangle 3"/>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0" hangingPunct="0">
              <a:defRPr sz="1200"/>
            </a:lvl1pPr>
          </a:lstStyle>
          <a:p>
            <a:pPr>
              <a:defRPr/>
            </a:pPr>
            <a:fld id="{71299A5C-DB3E-432C-973B-1ED3BDD1EC3D}" type="datetimeFigureOut">
              <a:rPr lang="en-GB"/>
              <a:pPr>
                <a:defRPr/>
              </a:pPr>
              <a:t>11/07/2012</a:t>
            </a:fld>
            <a:endParaRPr lang="en-GB"/>
          </a:p>
        </p:txBody>
      </p:sp>
      <p:sp>
        <p:nvSpPr>
          <p:cNvPr id="134148" name="Rectangle 4"/>
          <p:cNvSpPr>
            <a:spLocks noGrp="1" noChangeArrowheads="1"/>
          </p:cNvSpPr>
          <p:nvPr>
            <p:ph type="ftr" sz="quarter" idx="2"/>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0" hangingPunct="0">
              <a:defRPr sz="1200"/>
            </a:lvl1pPr>
          </a:lstStyle>
          <a:p>
            <a:pPr>
              <a:defRPr/>
            </a:pPr>
            <a:endParaRPr lang="en-GB"/>
          </a:p>
        </p:txBody>
      </p:sp>
      <p:sp>
        <p:nvSpPr>
          <p:cNvPr id="134149" name="Rectangle 5"/>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0" hangingPunct="0">
              <a:defRPr sz="1200"/>
            </a:lvl1pPr>
          </a:lstStyle>
          <a:p>
            <a:pPr>
              <a:defRPr/>
            </a:pPr>
            <a:fld id="{DCA0535B-6F8D-4C40-ADC3-DF948940B6C0}" type="slidenum">
              <a:rPr lang="en-GB"/>
              <a:pPr>
                <a:defRPr/>
              </a:pPr>
              <a:t>‹#›</a:t>
            </a:fld>
            <a:endParaRPr lang="en-GB"/>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cs typeface="+mn-cs"/>
              </a:defRPr>
            </a:lvl1pPr>
          </a:lstStyle>
          <a:p>
            <a:pPr>
              <a:defRPr/>
            </a:pPr>
            <a:fld id="{6144E0A4-0E3D-4EEA-B267-1FA4396753C7}" type="datetimeFigureOut">
              <a:rPr lang="en-US"/>
              <a:pPr>
                <a:defRPr/>
              </a:pPr>
              <a:t>7/11/2012</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GB"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GB" noProof="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a:latin typeface="+mn-lt"/>
                <a:cs typeface="+mn-cs"/>
              </a:defRPr>
            </a:lvl1pPr>
          </a:lstStyle>
          <a:p>
            <a:pPr>
              <a:defRPr/>
            </a:pPr>
            <a:fld id="{6B8ADFDA-63A7-4FFE-92AE-486005AB26F6}" type="slidenum">
              <a:rPr lang="en-GB"/>
              <a:pPr>
                <a:defRPr/>
              </a:pPr>
              <a:t>‹#›</a:t>
            </a:fld>
            <a:endParaRPr lang="en-GB"/>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Slide Image Placeholder 1"/>
          <p:cNvSpPr>
            <a:spLocks noGrp="1" noRot="1" noChangeAspect="1" noTextEdit="1"/>
          </p:cNvSpPr>
          <p:nvPr>
            <p:ph type="sldImg"/>
          </p:nvPr>
        </p:nvSpPr>
        <p:spPr bwMode="auto">
          <a:noFill/>
          <a:ln>
            <a:solidFill>
              <a:srgbClr val="000000"/>
            </a:solidFill>
            <a:miter lim="800000"/>
            <a:headEnd/>
            <a:tailEnd/>
          </a:ln>
        </p:spPr>
      </p:sp>
      <p:sp>
        <p:nvSpPr>
          <p:cNvPr id="37891"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smtClean="0"/>
          </a:p>
        </p:txBody>
      </p:sp>
      <p:sp>
        <p:nvSpPr>
          <p:cNvPr id="4" name="Slide Number Placeholder 3"/>
          <p:cNvSpPr>
            <a:spLocks noGrp="1"/>
          </p:cNvSpPr>
          <p:nvPr>
            <p:ph type="sldNum" sz="quarter" idx="5"/>
          </p:nvPr>
        </p:nvSpPr>
        <p:spPr/>
        <p:txBody>
          <a:bodyPr/>
          <a:lstStyle/>
          <a:p>
            <a:pPr>
              <a:defRPr/>
            </a:pPr>
            <a:fld id="{7DFECD57-1603-4A62-BD84-70B1CE7242D8}" type="slidenum">
              <a:rPr lang="en-GB" smtClean="0"/>
              <a:pPr>
                <a:defRPr/>
              </a:pPr>
              <a:t>1</a:t>
            </a:fld>
            <a:endParaRPr lang="en-GB"/>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Slide Image Placeholder 1"/>
          <p:cNvSpPr>
            <a:spLocks noGrp="1" noRot="1" noChangeAspect="1" noTextEdit="1"/>
          </p:cNvSpPr>
          <p:nvPr>
            <p:ph type="sldImg"/>
          </p:nvPr>
        </p:nvSpPr>
        <p:spPr>
          <a:ln/>
        </p:spPr>
      </p:sp>
      <p:sp>
        <p:nvSpPr>
          <p:cNvPr id="77827" name="Notes Placeholder 2"/>
          <p:cNvSpPr>
            <a:spLocks noGrp="1"/>
          </p:cNvSpPr>
          <p:nvPr>
            <p:ph type="body" idx="1"/>
          </p:nvPr>
        </p:nvSpPr>
        <p:spPr>
          <a:noFill/>
          <a:ln/>
        </p:spPr>
        <p:txBody>
          <a:bodyPr/>
          <a:lstStyle/>
          <a:p>
            <a:endParaRPr lang="en-US" smtClean="0"/>
          </a:p>
        </p:txBody>
      </p:sp>
      <p:sp>
        <p:nvSpPr>
          <p:cNvPr id="77828" name="Slide Number Placeholder 3"/>
          <p:cNvSpPr>
            <a:spLocks noGrp="1"/>
          </p:cNvSpPr>
          <p:nvPr>
            <p:ph type="sldNum" sz="quarter" idx="5"/>
          </p:nvPr>
        </p:nvSpPr>
        <p:spPr>
          <a:noFill/>
        </p:spPr>
        <p:txBody>
          <a:bodyPr/>
          <a:lstStyle/>
          <a:p>
            <a:fld id="{96FF25D8-8E73-4D40-8D86-AEC967A9FDBD}" type="slidenum">
              <a:rPr lang="en-US" smtClean="0"/>
              <a:pPr/>
              <a:t>16</a:t>
            </a:fld>
            <a:endParaRPr lang="en-US"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Slide Image Placeholder 1"/>
          <p:cNvSpPr>
            <a:spLocks noGrp="1" noRot="1" noChangeAspect="1" noTextEdit="1"/>
          </p:cNvSpPr>
          <p:nvPr>
            <p:ph type="sldImg"/>
          </p:nvPr>
        </p:nvSpPr>
        <p:spPr>
          <a:ln/>
        </p:spPr>
      </p:sp>
      <p:sp>
        <p:nvSpPr>
          <p:cNvPr id="58371" name="Notes Placeholder 2"/>
          <p:cNvSpPr>
            <a:spLocks noGrp="1"/>
          </p:cNvSpPr>
          <p:nvPr>
            <p:ph type="body" idx="1"/>
          </p:nvPr>
        </p:nvSpPr>
        <p:spPr>
          <a:noFill/>
          <a:ln/>
        </p:spPr>
        <p:txBody>
          <a:bodyPr/>
          <a:lstStyle/>
          <a:p>
            <a:endParaRPr lang="en-US" smtClean="0"/>
          </a:p>
        </p:txBody>
      </p:sp>
      <p:sp>
        <p:nvSpPr>
          <p:cNvPr id="58372" name="Slide Number Placeholder 3"/>
          <p:cNvSpPr>
            <a:spLocks noGrp="1"/>
          </p:cNvSpPr>
          <p:nvPr>
            <p:ph type="sldNum" sz="quarter" idx="5"/>
          </p:nvPr>
        </p:nvSpPr>
        <p:spPr>
          <a:noFill/>
        </p:spPr>
        <p:txBody>
          <a:bodyPr/>
          <a:lstStyle/>
          <a:p>
            <a:fld id="{F9F4F5C1-794D-4D5C-8890-4B053553ED25}" type="slidenum">
              <a:rPr lang="en-US" smtClean="0"/>
              <a:pPr/>
              <a:t>18</a:t>
            </a:fld>
            <a:endParaRPr lang="en-US"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Slide Image Placeholder 1"/>
          <p:cNvSpPr>
            <a:spLocks noGrp="1" noRot="1" noChangeAspect="1" noTextEdit="1"/>
          </p:cNvSpPr>
          <p:nvPr>
            <p:ph type="sldImg"/>
          </p:nvPr>
        </p:nvSpPr>
        <p:spPr>
          <a:ln/>
        </p:spPr>
      </p:sp>
      <p:sp>
        <p:nvSpPr>
          <p:cNvPr id="59395" name="Notes Placeholder 2"/>
          <p:cNvSpPr>
            <a:spLocks noGrp="1"/>
          </p:cNvSpPr>
          <p:nvPr>
            <p:ph type="body" idx="1"/>
          </p:nvPr>
        </p:nvSpPr>
        <p:spPr>
          <a:noFill/>
          <a:ln/>
        </p:spPr>
        <p:txBody>
          <a:bodyPr/>
          <a:lstStyle/>
          <a:p>
            <a:endParaRPr lang="en-US" smtClean="0"/>
          </a:p>
        </p:txBody>
      </p:sp>
      <p:sp>
        <p:nvSpPr>
          <p:cNvPr id="59396" name="Slide Number Placeholder 3"/>
          <p:cNvSpPr>
            <a:spLocks noGrp="1"/>
          </p:cNvSpPr>
          <p:nvPr>
            <p:ph type="sldNum" sz="quarter" idx="5"/>
          </p:nvPr>
        </p:nvSpPr>
        <p:spPr>
          <a:noFill/>
        </p:spPr>
        <p:txBody>
          <a:bodyPr/>
          <a:lstStyle/>
          <a:p>
            <a:fld id="{0B0802BC-612A-4B91-9CA3-3BC8D901986A}" type="slidenum">
              <a:rPr lang="en-US" smtClean="0"/>
              <a:pPr/>
              <a:t>19</a:t>
            </a:fld>
            <a:endParaRPr lang="en-US"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Slide Image Placeholder 1"/>
          <p:cNvSpPr>
            <a:spLocks noGrp="1" noRot="1" noChangeAspect="1" noTextEdit="1"/>
          </p:cNvSpPr>
          <p:nvPr>
            <p:ph type="sldImg"/>
          </p:nvPr>
        </p:nvSpPr>
        <p:spPr>
          <a:ln/>
        </p:spPr>
      </p:sp>
      <p:sp>
        <p:nvSpPr>
          <p:cNvPr id="60419" name="Notes Placeholder 2"/>
          <p:cNvSpPr>
            <a:spLocks noGrp="1"/>
          </p:cNvSpPr>
          <p:nvPr>
            <p:ph type="body" idx="1"/>
          </p:nvPr>
        </p:nvSpPr>
        <p:spPr>
          <a:noFill/>
          <a:ln/>
        </p:spPr>
        <p:txBody>
          <a:bodyPr/>
          <a:lstStyle/>
          <a:p>
            <a:endParaRPr lang="en-US" smtClean="0"/>
          </a:p>
        </p:txBody>
      </p:sp>
      <p:sp>
        <p:nvSpPr>
          <p:cNvPr id="60420" name="Slide Number Placeholder 3"/>
          <p:cNvSpPr>
            <a:spLocks noGrp="1"/>
          </p:cNvSpPr>
          <p:nvPr>
            <p:ph type="sldNum" sz="quarter" idx="5"/>
          </p:nvPr>
        </p:nvSpPr>
        <p:spPr>
          <a:noFill/>
        </p:spPr>
        <p:txBody>
          <a:bodyPr/>
          <a:lstStyle/>
          <a:p>
            <a:fld id="{AE71E29A-91D2-428B-9065-7C09D6439BE2}" type="slidenum">
              <a:rPr lang="en-US" smtClean="0"/>
              <a:pPr/>
              <a:t>20</a:t>
            </a:fld>
            <a:endParaRPr lang="en-US" smtClean="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Slide Image Placeholder 1"/>
          <p:cNvSpPr>
            <a:spLocks noGrp="1" noRot="1" noChangeAspect="1" noTextEdit="1"/>
          </p:cNvSpPr>
          <p:nvPr>
            <p:ph type="sldImg"/>
          </p:nvPr>
        </p:nvSpPr>
        <p:spPr>
          <a:ln/>
        </p:spPr>
      </p:sp>
      <p:sp>
        <p:nvSpPr>
          <p:cNvPr id="61443" name="Notes Placeholder 2"/>
          <p:cNvSpPr>
            <a:spLocks noGrp="1"/>
          </p:cNvSpPr>
          <p:nvPr>
            <p:ph type="body" idx="1"/>
          </p:nvPr>
        </p:nvSpPr>
        <p:spPr>
          <a:noFill/>
          <a:ln/>
        </p:spPr>
        <p:txBody>
          <a:bodyPr/>
          <a:lstStyle/>
          <a:p>
            <a:endParaRPr lang="en-US" smtClean="0"/>
          </a:p>
        </p:txBody>
      </p:sp>
      <p:sp>
        <p:nvSpPr>
          <p:cNvPr id="61444" name="Slide Number Placeholder 3"/>
          <p:cNvSpPr>
            <a:spLocks noGrp="1"/>
          </p:cNvSpPr>
          <p:nvPr>
            <p:ph type="sldNum" sz="quarter" idx="5"/>
          </p:nvPr>
        </p:nvSpPr>
        <p:spPr>
          <a:noFill/>
        </p:spPr>
        <p:txBody>
          <a:bodyPr/>
          <a:lstStyle/>
          <a:p>
            <a:fld id="{10179D25-298D-4AE7-B7DE-14EE492034AD}" type="slidenum">
              <a:rPr lang="en-US" smtClean="0"/>
              <a:pPr/>
              <a:t>21</a:t>
            </a:fld>
            <a:endParaRPr lang="en-US" smtClean="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Slide Image Placeholder 1"/>
          <p:cNvSpPr>
            <a:spLocks noGrp="1" noRot="1" noChangeAspect="1" noTextEdit="1"/>
          </p:cNvSpPr>
          <p:nvPr>
            <p:ph type="sldImg"/>
          </p:nvPr>
        </p:nvSpPr>
        <p:spPr>
          <a:ln/>
        </p:spPr>
      </p:sp>
      <p:sp>
        <p:nvSpPr>
          <p:cNvPr id="62467" name="Notes Placeholder 2"/>
          <p:cNvSpPr>
            <a:spLocks noGrp="1"/>
          </p:cNvSpPr>
          <p:nvPr>
            <p:ph type="body" idx="1"/>
          </p:nvPr>
        </p:nvSpPr>
        <p:spPr>
          <a:noFill/>
          <a:ln/>
        </p:spPr>
        <p:txBody>
          <a:bodyPr/>
          <a:lstStyle/>
          <a:p>
            <a:endParaRPr lang="en-US" smtClean="0"/>
          </a:p>
        </p:txBody>
      </p:sp>
      <p:sp>
        <p:nvSpPr>
          <p:cNvPr id="62468" name="Slide Number Placeholder 3"/>
          <p:cNvSpPr>
            <a:spLocks noGrp="1"/>
          </p:cNvSpPr>
          <p:nvPr>
            <p:ph type="sldNum" sz="quarter" idx="5"/>
          </p:nvPr>
        </p:nvSpPr>
        <p:spPr>
          <a:noFill/>
        </p:spPr>
        <p:txBody>
          <a:bodyPr/>
          <a:lstStyle/>
          <a:p>
            <a:fld id="{240F1732-DC02-466D-B187-B51AF1C0B5A7}" type="slidenum">
              <a:rPr lang="en-US" smtClean="0"/>
              <a:pPr/>
              <a:t>22</a:t>
            </a:fld>
            <a:endParaRPr lang="en-US" smtClean="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Slide Image Placeholder 1"/>
          <p:cNvSpPr>
            <a:spLocks noGrp="1" noRot="1" noChangeAspect="1" noTextEdit="1"/>
          </p:cNvSpPr>
          <p:nvPr>
            <p:ph type="sldImg"/>
          </p:nvPr>
        </p:nvSpPr>
        <p:spPr>
          <a:ln/>
        </p:spPr>
      </p:sp>
      <p:sp>
        <p:nvSpPr>
          <p:cNvPr id="63491" name="Notes Placeholder 2"/>
          <p:cNvSpPr>
            <a:spLocks noGrp="1"/>
          </p:cNvSpPr>
          <p:nvPr>
            <p:ph type="body" idx="1"/>
          </p:nvPr>
        </p:nvSpPr>
        <p:spPr>
          <a:noFill/>
          <a:ln/>
        </p:spPr>
        <p:txBody>
          <a:bodyPr/>
          <a:lstStyle/>
          <a:p>
            <a:endParaRPr lang="en-US" smtClean="0"/>
          </a:p>
        </p:txBody>
      </p:sp>
      <p:sp>
        <p:nvSpPr>
          <p:cNvPr id="63492" name="Slide Number Placeholder 3"/>
          <p:cNvSpPr>
            <a:spLocks noGrp="1"/>
          </p:cNvSpPr>
          <p:nvPr>
            <p:ph type="sldNum" sz="quarter" idx="5"/>
          </p:nvPr>
        </p:nvSpPr>
        <p:spPr>
          <a:noFill/>
        </p:spPr>
        <p:txBody>
          <a:bodyPr/>
          <a:lstStyle/>
          <a:p>
            <a:fld id="{23FD86E1-A604-4C7D-9B1F-2D6BCD3088BF}" type="slidenum">
              <a:rPr lang="en-US" smtClean="0"/>
              <a:pPr/>
              <a:t>23</a:t>
            </a:fld>
            <a:endParaRPr lang="en-US" smtClean="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Slide Image Placeholder 1"/>
          <p:cNvSpPr>
            <a:spLocks noGrp="1" noRot="1" noChangeAspect="1" noTextEdit="1"/>
          </p:cNvSpPr>
          <p:nvPr>
            <p:ph type="sldImg"/>
          </p:nvPr>
        </p:nvSpPr>
        <p:spPr>
          <a:ln/>
        </p:spPr>
      </p:sp>
      <p:sp>
        <p:nvSpPr>
          <p:cNvPr id="64515" name="Notes Placeholder 2"/>
          <p:cNvSpPr>
            <a:spLocks noGrp="1"/>
          </p:cNvSpPr>
          <p:nvPr>
            <p:ph type="body" idx="1"/>
          </p:nvPr>
        </p:nvSpPr>
        <p:spPr>
          <a:noFill/>
          <a:ln/>
        </p:spPr>
        <p:txBody>
          <a:bodyPr/>
          <a:lstStyle/>
          <a:p>
            <a:endParaRPr lang="en-US" smtClean="0"/>
          </a:p>
        </p:txBody>
      </p:sp>
      <p:sp>
        <p:nvSpPr>
          <p:cNvPr id="64516" name="Slide Number Placeholder 3"/>
          <p:cNvSpPr>
            <a:spLocks noGrp="1"/>
          </p:cNvSpPr>
          <p:nvPr>
            <p:ph type="sldNum" sz="quarter" idx="5"/>
          </p:nvPr>
        </p:nvSpPr>
        <p:spPr>
          <a:noFill/>
        </p:spPr>
        <p:txBody>
          <a:bodyPr/>
          <a:lstStyle/>
          <a:p>
            <a:fld id="{B8CD2B10-0270-4D45-B087-164CED26DE42}" type="slidenum">
              <a:rPr lang="en-US" smtClean="0"/>
              <a:pPr/>
              <a:t>25</a:t>
            </a:fld>
            <a:endParaRPr lang="en-US" smtClean="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Slide Image Placeholder 1"/>
          <p:cNvSpPr>
            <a:spLocks noGrp="1" noRot="1" noChangeAspect="1" noTextEdit="1"/>
          </p:cNvSpPr>
          <p:nvPr>
            <p:ph type="sldImg"/>
          </p:nvPr>
        </p:nvSpPr>
        <p:spPr>
          <a:ln/>
        </p:spPr>
      </p:sp>
      <p:sp>
        <p:nvSpPr>
          <p:cNvPr id="65539" name="Notes Placeholder 2"/>
          <p:cNvSpPr>
            <a:spLocks noGrp="1"/>
          </p:cNvSpPr>
          <p:nvPr>
            <p:ph type="body" idx="1"/>
          </p:nvPr>
        </p:nvSpPr>
        <p:spPr>
          <a:noFill/>
          <a:ln/>
        </p:spPr>
        <p:txBody>
          <a:bodyPr/>
          <a:lstStyle/>
          <a:p>
            <a:endParaRPr lang="en-US" smtClean="0"/>
          </a:p>
        </p:txBody>
      </p:sp>
      <p:sp>
        <p:nvSpPr>
          <p:cNvPr id="65540" name="Slide Number Placeholder 3"/>
          <p:cNvSpPr>
            <a:spLocks noGrp="1"/>
          </p:cNvSpPr>
          <p:nvPr>
            <p:ph type="sldNum" sz="quarter" idx="5"/>
          </p:nvPr>
        </p:nvSpPr>
        <p:spPr>
          <a:noFill/>
        </p:spPr>
        <p:txBody>
          <a:bodyPr/>
          <a:lstStyle/>
          <a:p>
            <a:fld id="{303F2429-B858-4E3E-9AE2-80CEBA97F480}" type="slidenum">
              <a:rPr lang="en-US" smtClean="0"/>
              <a:pPr/>
              <a:t>26</a:t>
            </a:fld>
            <a:endParaRPr lang="en-US" smtClean="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Slide Image Placeholder 1"/>
          <p:cNvSpPr>
            <a:spLocks noGrp="1" noRot="1" noChangeAspect="1" noTextEdit="1"/>
          </p:cNvSpPr>
          <p:nvPr>
            <p:ph type="sldImg"/>
          </p:nvPr>
        </p:nvSpPr>
        <p:spPr>
          <a:ln/>
        </p:spPr>
      </p:sp>
      <p:sp>
        <p:nvSpPr>
          <p:cNvPr id="66563" name="Notes Placeholder 2"/>
          <p:cNvSpPr>
            <a:spLocks noGrp="1"/>
          </p:cNvSpPr>
          <p:nvPr>
            <p:ph type="body" idx="1"/>
          </p:nvPr>
        </p:nvSpPr>
        <p:spPr>
          <a:noFill/>
          <a:ln/>
        </p:spPr>
        <p:txBody>
          <a:bodyPr/>
          <a:lstStyle/>
          <a:p>
            <a:endParaRPr lang="en-US" smtClean="0"/>
          </a:p>
        </p:txBody>
      </p:sp>
      <p:sp>
        <p:nvSpPr>
          <p:cNvPr id="66564" name="Slide Number Placeholder 3"/>
          <p:cNvSpPr>
            <a:spLocks noGrp="1"/>
          </p:cNvSpPr>
          <p:nvPr>
            <p:ph type="sldNum" sz="quarter" idx="5"/>
          </p:nvPr>
        </p:nvSpPr>
        <p:spPr>
          <a:noFill/>
        </p:spPr>
        <p:txBody>
          <a:bodyPr/>
          <a:lstStyle/>
          <a:p>
            <a:fld id="{77EA641E-7062-40E7-92C7-147DF770B995}" type="slidenum">
              <a:rPr lang="en-US" smtClean="0"/>
              <a:pPr/>
              <a:t>29</a:t>
            </a:fld>
            <a:endParaRPr 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Slide Image Placeholder 1"/>
          <p:cNvSpPr>
            <a:spLocks noGrp="1" noRot="1" noChangeAspect="1" noTextEdit="1"/>
          </p:cNvSpPr>
          <p:nvPr>
            <p:ph type="sldImg"/>
          </p:nvPr>
        </p:nvSpPr>
        <p:spPr>
          <a:ln/>
        </p:spPr>
      </p:sp>
      <p:sp>
        <p:nvSpPr>
          <p:cNvPr id="54275" name="Notes Placeholder 2"/>
          <p:cNvSpPr>
            <a:spLocks noGrp="1"/>
          </p:cNvSpPr>
          <p:nvPr>
            <p:ph type="body" idx="1"/>
          </p:nvPr>
        </p:nvSpPr>
        <p:spPr>
          <a:noFill/>
          <a:ln/>
        </p:spPr>
        <p:txBody>
          <a:bodyPr/>
          <a:lstStyle/>
          <a:p>
            <a:endParaRPr lang="en-US" smtClean="0"/>
          </a:p>
        </p:txBody>
      </p:sp>
      <p:sp>
        <p:nvSpPr>
          <p:cNvPr id="54276" name="Slide Number Placeholder 3"/>
          <p:cNvSpPr>
            <a:spLocks noGrp="1"/>
          </p:cNvSpPr>
          <p:nvPr>
            <p:ph type="sldNum" sz="quarter" idx="5"/>
          </p:nvPr>
        </p:nvSpPr>
        <p:spPr>
          <a:noFill/>
        </p:spPr>
        <p:txBody>
          <a:bodyPr/>
          <a:lstStyle/>
          <a:p>
            <a:fld id="{73109988-37C7-48CD-9A1F-9AF06DADDCA4}" type="slidenum">
              <a:rPr lang="en-US" smtClean="0"/>
              <a:pPr/>
              <a:t>3</a:t>
            </a:fld>
            <a:endParaRPr lang="en-US" smtClean="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Slide Image Placeholder 1"/>
          <p:cNvSpPr>
            <a:spLocks noGrp="1" noRot="1" noChangeAspect="1" noTextEdit="1"/>
          </p:cNvSpPr>
          <p:nvPr>
            <p:ph type="sldImg"/>
          </p:nvPr>
        </p:nvSpPr>
        <p:spPr>
          <a:ln/>
        </p:spPr>
      </p:sp>
      <p:sp>
        <p:nvSpPr>
          <p:cNvPr id="67587" name="Notes Placeholder 2"/>
          <p:cNvSpPr>
            <a:spLocks noGrp="1"/>
          </p:cNvSpPr>
          <p:nvPr>
            <p:ph type="body" idx="1"/>
          </p:nvPr>
        </p:nvSpPr>
        <p:spPr>
          <a:noFill/>
          <a:ln/>
        </p:spPr>
        <p:txBody>
          <a:bodyPr/>
          <a:lstStyle/>
          <a:p>
            <a:endParaRPr lang="en-US" smtClean="0"/>
          </a:p>
        </p:txBody>
      </p:sp>
      <p:sp>
        <p:nvSpPr>
          <p:cNvPr id="67588" name="Slide Number Placeholder 3"/>
          <p:cNvSpPr>
            <a:spLocks noGrp="1"/>
          </p:cNvSpPr>
          <p:nvPr>
            <p:ph type="sldNum" sz="quarter" idx="5"/>
          </p:nvPr>
        </p:nvSpPr>
        <p:spPr>
          <a:noFill/>
        </p:spPr>
        <p:txBody>
          <a:bodyPr/>
          <a:lstStyle/>
          <a:p>
            <a:fld id="{FBECA571-98F2-4247-9EC8-4527BC2B993C}" type="slidenum">
              <a:rPr lang="en-US" smtClean="0"/>
              <a:pPr/>
              <a:t>30</a:t>
            </a:fld>
            <a:endParaRPr lang="en-US" smtClean="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Slide Image Placeholder 1"/>
          <p:cNvSpPr>
            <a:spLocks noGrp="1" noRot="1" noChangeAspect="1" noTextEdit="1"/>
          </p:cNvSpPr>
          <p:nvPr>
            <p:ph type="sldImg"/>
          </p:nvPr>
        </p:nvSpPr>
        <p:spPr>
          <a:ln/>
        </p:spPr>
      </p:sp>
      <p:sp>
        <p:nvSpPr>
          <p:cNvPr id="68611" name="Notes Placeholder 2"/>
          <p:cNvSpPr>
            <a:spLocks noGrp="1"/>
          </p:cNvSpPr>
          <p:nvPr>
            <p:ph type="body" idx="1"/>
          </p:nvPr>
        </p:nvSpPr>
        <p:spPr>
          <a:noFill/>
          <a:ln/>
        </p:spPr>
        <p:txBody>
          <a:bodyPr/>
          <a:lstStyle/>
          <a:p>
            <a:endParaRPr lang="en-US" smtClean="0"/>
          </a:p>
        </p:txBody>
      </p:sp>
      <p:sp>
        <p:nvSpPr>
          <p:cNvPr id="68612" name="Slide Number Placeholder 3"/>
          <p:cNvSpPr>
            <a:spLocks noGrp="1"/>
          </p:cNvSpPr>
          <p:nvPr>
            <p:ph type="sldNum" sz="quarter" idx="5"/>
          </p:nvPr>
        </p:nvSpPr>
        <p:spPr>
          <a:noFill/>
        </p:spPr>
        <p:txBody>
          <a:bodyPr/>
          <a:lstStyle/>
          <a:p>
            <a:fld id="{F33CE0A8-4384-4CF3-9A90-FA2C50988212}" type="slidenum">
              <a:rPr lang="en-US" smtClean="0"/>
              <a:pPr/>
              <a:t>31</a:t>
            </a:fld>
            <a:endParaRPr lang="en-US" smtClean="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Rectangle 7"/>
          <p:cNvSpPr>
            <a:spLocks noGrp="1" noChangeArrowheads="1"/>
          </p:cNvSpPr>
          <p:nvPr>
            <p:ph type="sldNum" sz="quarter" idx="5"/>
          </p:nvPr>
        </p:nvSpPr>
        <p:spPr>
          <a:noFill/>
        </p:spPr>
        <p:txBody>
          <a:bodyPr/>
          <a:lstStyle/>
          <a:p>
            <a:fld id="{FB83AFFC-ED0E-4272-9049-2E15D49812FF}" type="slidenum">
              <a:rPr lang="en-US" smtClean="0"/>
              <a:pPr/>
              <a:t>36</a:t>
            </a:fld>
            <a:endParaRPr lang="en-US" smtClean="0"/>
          </a:p>
        </p:txBody>
      </p:sp>
      <p:sp>
        <p:nvSpPr>
          <p:cNvPr id="78851" name="Rectangle 2"/>
          <p:cNvSpPr>
            <a:spLocks noGrp="1" noRot="1" noChangeAspect="1" noChangeArrowheads="1" noTextEdit="1"/>
          </p:cNvSpPr>
          <p:nvPr>
            <p:ph type="sldImg"/>
          </p:nvPr>
        </p:nvSpPr>
        <p:spPr>
          <a:ln/>
        </p:spPr>
      </p:sp>
      <p:sp>
        <p:nvSpPr>
          <p:cNvPr id="78852" name="Rectangle 3"/>
          <p:cNvSpPr>
            <a:spLocks noGrp="1" noChangeArrowheads="1"/>
          </p:cNvSpPr>
          <p:nvPr>
            <p:ph type="body" idx="1"/>
          </p:nvPr>
        </p:nvSpPr>
        <p:spPr>
          <a:noFill/>
          <a:ln/>
        </p:spPr>
        <p:txBody>
          <a:bodyPr/>
          <a:lstStyle/>
          <a:p>
            <a:pPr marL="228600" indent="-228600" eaLnBrk="1" hangingPunct="1"/>
            <a:endParaRPr lang="en-US" smtClean="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Slide Image Placeholder 1"/>
          <p:cNvSpPr>
            <a:spLocks noGrp="1" noRot="1" noChangeAspect="1" noTextEdit="1"/>
          </p:cNvSpPr>
          <p:nvPr>
            <p:ph type="sldImg"/>
          </p:nvPr>
        </p:nvSpPr>
        <p:spPr>
          <a:ln/>
        </p:spPr>
      </p:sp>
      <p:sp>
        <p:nvSpPr>
          <p:cNvPr id="79875" name="Notes Placeholder 2"/>
          <p:cNvSpPr>
            <a:spLocks noGrp="1"/>
          </p:cNvSpPr>
          <p:nvPr>
            <p:ph type="body" idx="1"/>
          </p:nvPr>
        </p:nvSpPr>
        <p:spPr>
          <a:noFill/>
          <a:ln/>
        </p:spPr>
        <p:txBody>
          <a:bodyPr/>
          <a:lstStyle/>
          <a:p>
            <a:endParaRPr lang="en-US" smtClean="0"/>
          </a:p>
        </p:txBody>
      </p:sp>
      <p:sp>
        <p:nvSpPr>
          <p:cNvPr id="79876" name="Slide Number Placeholder 3"/>
          <p:cNvSpPr>
            <a:spLocks noGrp="1"/>
          </p:cNvSpPr>
          <p:nvPr>
            <p:ph type="sldNum" sz="quarter" idx="5"/>
          </p:nvPr>
        </p:nvSpPr>
        <p:spPr>
          <a:noFill/>
        </p:spPr>
        <p:txBody>
          <a:bodyPr/>
          <a:lstStyle/>
          <a:p>
            <a:fld id="{53CF4F8C-564D-4FF8-B82D-99296346693D}" type="slidenum">
              <a:rPr lang="en-US" smtClean="0"/>
              <a:pPr/>
              <a:t>37</a:t>
            </a:fld>
            <a:endParaRPr lang="en-US" smtClean="0"/>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Slide Image Placeholder 1"/>
          <p:cNvSpPr>
            <a:spLocks noGrp="1" noRot="1" noChangeAspect="1" noTextEdit="1"/>
          </p:cNvSpPr>
          <p:nvPr>
            <p:ph type="sldImg"/>
          </p:nvPr>
        </p:nvSpPr>
        <p:spPr>
          <a:ln/>
        </p:spPr>
      </p:sp>
      <p:sp>
        <p:nvSpPr>
          <p:cNvPr id="80899" name="Notes Placeholder 2"/>
          <p:cNvSpPr>
            <a:spLocks noGrp="1"/>
          </p:cNvSpPr>
          <p:nvPr>
            <p:ph type="body" idx="1"/>
          </p:nvPr>
        </p:nvSpPr>
        <p:spPr>
          <a:noFill/>
          <a:ln/>
        </p:spPr>
        <p:txBody>
          <a:bodyPr/>
          <a:lstStyle/>
          <a:p>
            <a:endParaRPr lang="en-US" smtClean="0"/>
          </a:p>
        </p:txBody>
      </p:sp>
      <p:sp>
        <p:nvSpPr>
          <p:cNvPr id="80900" name="Slide Number Placeholder 3"/>
          <p:cNvSpPr>
            <a:spLocks noGrp="1"/>
          </p:cNvSpPr>
          <p:nvPr>
            <p:ph type="sldNum" sz="quarter" idx="5"/>
          </p:nvPr>
        </p:nvSpPr>
        <p:spPr>
          <a:noFill/>
        </p:spPr>
        <p:txBody>
          <a:bodyPr/>
          <a:lstStyle/>
          <a:p>
            <a:fld id="{E1C33C09-4E5D-4CC1-B82C-BB5446295E59}" type="slidenum">
              <a:rPr lang="en-US" smtClean="0"/>
              <a:pPr/>
              <a:t>38</a:t>
            </a:fld>
            <a:endParaRPr lang="en-US" smtClean="0"/>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Slide Image Placeholder 1"/>
          <p:cNvSpPr>
            <a:spLocks noGrp="1" noRot="1" noChangeAspect="1" noTextEdit="1"/>
          </p:cNvSpPr>
          <p:nvPr>
            <p:ph type="sldImg"/>
          </p:nvPr>
        </p:nvSpPr>
        <p:spPr>
          <a:ln/>
        </p:spPr>
      </p:sp>
      <p:sp>
        <p:nvSpPr>
          <p:cNvPr id="81923" name="Notes Placeholder 2"/>
          <p:cNvSpPr>
            <a:spLocks noGrp="1"/>
          </p:cNvSpPr>
          <p:nvPr>
            <p:ph type="body" idx="1"/>
          </p:nvPr>
        </p:nvSpPr>
        <p:spPr>
          <a:noFill/>
          <a:ln/>
        </p:spPr>
        <p:txBody>
          <a:bodyPr/>
          <a:lstStyle/>
          <a:p>
            <a:endParaRPr lang="en-US" smtClean="0"/>
          </a:p>
        </p:txBody>
      </p:sp>
      <p:sp>
        <p:nvSpPr>
          <p:cNvPr id="81924" name="Slide Number Placeholder 3"/>
          <p:cNvSpPr>
            <a:spLocks noGrp="1"/>
          </p:cNvSpPr>
          <p:nvPr>
            <p:ph type="sldNum" sz="quarter" idx="5"/>
          </p:nvPr>
        </p:nvSpPr>
        <p:spPr>
          <a:noFill/>
        </p:spPr>
        <p:txBody>
          <a:bodyPr/>
          <a:lstStyle/>
          <a:p>
            <a:fld id="{CFFF7802-7614-4613-A9B0-FBA167837E10}" type="slidenum">
              <a:rPr lang="en-US" smtClean="0"/>
              <a:pPr/>
              <a:t>39</a:t>
            </a:fld>
            <a:endParaRPr lang="en-US"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Slide Image Placeholder 1"/>
          <p:cNvSpPr>
            <a:spLocks noGrp="1" noRot="1" noChangeAspect="1" noTextEdit="1"/>
          </p:cNvSpPr>
          <p:nvPr>
            <p:ph type="sldImg"/>
          </p:nvPr>
        </p:nvSpPr>
        <p:spPr>
          <a:ln/>
        </p:spPr>
      </p:sp>
      <p:sp>
        <p:nvSpPr>
          <p:cNvPr id="57347" name="Notes Placeholder 2"/>
          <p:cNvSpPr>
            <a:spLocks noGrp="1"/>
          </p:cNvSpPr>
          <p:nvPr>
            <p:ph type="body" idx="1"/>
          </p:nvPr>
        </p:nvSpPr>
        <p:spPr>
          <a:noFill/>
          <a:ln/>
        </p:spPr>
        <p:txBody>
          <a:bodyPr/>
          <a:lstStyle/>
          <a:p>
            <a:endParaRPr lang="en-US" smtClean="0"/>
          </a:p>
        </p:txBody>
      </p:sp>
      <p:sp>
        <p:nvSpPr>
          <p:cNvPr id="57348" name="Slide Number Placeholder 3"/>
          <p:cNvSpPr>
            <a:spLocks noGrp="1"/>
          </p:cNvSpPr>
          <p:nvPr>
            <p:ph type="sldNum" sz="quarter" idx="5"/>
          </p:nvPr>
        </p:nvSpPr>
        <p:spPr>
          <a:noFill/>
        </p:spPr>
        <p:txBody>
          <a:bodyPr/>
          <a:lstStyle/>
          <a:p>
            <a:fld id="{539392CB-EE9E-48A8-B8CF-836D2FDF2B30}" type="slidenum">
              <a:rPr lang="en-US" smtClean="0"/>
              <a:pPr/>
              <a:t>6</a:t>
            </a:fld>
            <a:endParaRPr lang="en-US"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Slide Image Placeholder 1"/>
          <p:cNvSpPr>
            <a:spLocks noGrp="1" noRot="1" noChangeAspect="1" noTextEdit="1"/>
          </p:cNvSpPr>
          <p:nvPr>
            <p:ph type="sldImg"/>
          </p:nvPr>
        </p:nvSpPr>
        <p:spPr>
          <a:ln/>
        </p:spPr>
      </p:sp>
      <p:sp>
        <p:nvSpPr>
          <p:cNvPr id="69635" name="Notes Placeholder 2"/>
          <p:cNvSpPr>
            <a:spLocks noGrp="1"/>
          </p:cNvSpPr>
          <p:nvPr>
            <p:ph type="body" idx="1"/>
          </p:nvPr>
        </p:nvSpPr>
        <p:spPr>
          <a:noFill/>
          <a:ln/>
        </p:spPr>
        <p:txBody>
          <a:bodyPr/>
          <a:lstStyle/>
          <a:p>
            <a:endParaRPr lang="en-US" smtClean="0"/>
          </a:p>
        </p:txBody>
      </p:sp>
      <p:sp>
        <p:nvSpPr>
          <p:cNvPr id="69636" name="Slide Number Placeholder 3"/>
          <p:cNvSpPr>
            <a:spLocks noGrp="1"/>
          </p:cNvSpPr>
          <p:nvPr>
            <p:ph type="sldNum" sz="quarter" idx="5"/>
          </p:nvPr>
        </p:nvSpPr>
        <p:spPr>
          <a:noFill/>
        </p:spPr>
        <p:txBody>
          <a:bodyPr/>
          <a:lstStyle/>
          <a:p>
            <a:fld id="{1A2A00C9-A50A-4F4F-970B-9F8F4341A992}" type="slidenum">
              <a:rPr lang="en-US" smtClean="0"/>
              <a:pPr/>
              <a:t>8</a:t>
            </a:fld>
            <a:endParaRPr lang="en-US"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Slide Image Placeholder 1"/>
          <p:cNvSpPr>
            <a:spLocks noGrp="1" noRot="1" noChangeAspect="1" noTextEdit="1"/>
          </p:cNvSpPr>
          <p:nvPr>
            <p:ph type="sldImg"/>
          </p:nvPr>
        </p:nvSpPr>
        <p:spPr>
          <a:ln/>
        </p:spPr>
      </p:sp>
      <p:sp>
        <p:nvSpPr>
          <p:cNvPr id="72707" name="Notes Placeholder 2"/>
          <p:cNvSpPr>
            <a:spLocks noGrp="1"/>
          </p:cNvSpPr>
          <p:nvPr>
            <p:ph type="body" idx="1"/>
          </p:nvPr>
        </p:nvSpPr>
        <p:spPr>
          <a:noFill/>
          <a:ln/>
        </p:spPr>
        <p:txBody>
          <a:bodyPr/>
          <a:lstStyle/>
          <a:p>
            <a:endParaRPr lang="en-US" smtClean="0"/>
          </a:p>
        </p:txBody>
      </p:sp>
      <p:sp>
        <p:nvSpPr>
          <p:cNvPr id="72708" name="Slide Number Placeholder 3"/>
          <p:cNvSpPr>
            <a:spLocks noGrp="1"/>
          </p:cNvSpPr>
          <p:nvPr>
            <p:ph type="sldNum" sz="quarter" idx="5"/>
          </p:nvPr>
        </p:nvSpPr>
        <p:spPr>
          <a:noFill/>
        </p:spPr>
        <p:txBody>
          <a:bodyPr/>
          <a:lstStyle/>
          <a:p>
            <a:fld id="{D1743ED9-8ED1-4B14-A7A2-790787C4F88D}" type="slidenum">
              <a:rPr lang="en-US" smtClean="0"/>
              <a:pPr/>
              <a:t>9</a:t>
            </a:fld>
            <a:endParaRPr lang="en-US"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Slide Image Placeholder 1"/>
          <p:cNvSpPr>
            <a:spLocks noGrp="1" noRot="1" noChangeAspect="1" noTextEdit="1"/>
          </p:cNvSpPr>
          <p:nvPr>
            <p:ph type="sldImg"/>
          </p:nvPr>
        </p:nvSpPr>
        <p:spPr>
          <a:ln/>
        </p:spPr>
      </p:sp>
      <p:sp>
        <p:nvSpPr>
          <p:cNvPr id="73731" name="Notes Placeholder 2"/>
          <p:cNvSpPr>
            <a:spLocks noGrp="1"/>
          </p:cNvSpPr>
          <p:nvPr>
            <p:ph type="body" idx="1"/>
          </p:nvPr>
        </p:nvSpPr>
        <p:spPr>
          <a:noFill/>
          <a:ln/>
        </p:spPr>
        <p:txBody>
          <a:bodyPr/>
          <a:lstStyle/>
          <a:p>
            <a:endParaRPr lang="en-US" smtClean="0"/>
          </a:p>
        </p:txBody>
      </p:sp>
      <p:sp>
        <p:nvSpPr>
          <p:cNvPr id="73732" name="Slide Number Placeholder 3"/>
          <p:cNvSpPr>
            <a:spLocks noGrp="1"/>
          </p:cNvSpPr>
          <p:nvPr>
            <p:ph type="sldNum" sz="quarter" idx="5"/>
          </p:nvPr>
        </p:nvSpPr>
        <p:spPr>
          <a:noFill/>
        </p:spPr>
        <p:txBody>
          <a:bodyPr/>
          <a:lstStyle/>
          <a:p>
            <a:fld id="{98EF80EB-9EDC-4590-9497-00E00896D9F9}" type="slidenum">
              <a:rPr lang="en-US" smtClean="0"/>
              <a:pPr/>
              <a:t>10</a:t>
            </a:fld>
            <a:endParaRPr lang="en-US"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Slide Image Placeholder 1"/>
          <p:cNvSpPr>
            <a:spLocks noGrp="1" noRot="1" noChangeAspect="1" noTextEdit="1"/>
          </p:cNvSpPr>
          <p:nvPr>
            <p:ph type="sldImg"/>
          </p:nvPr>
        </p:nvSpPr>
        <p:spPr>
          <a:ln/>
        </p:spPr>
      </p:sp>
      <p:sp>
        <p:nvSpPr>
          <p:cNvPr id="71683" name="Notes Placeholder 2"/>
          <p:cNvSpPr>
            <a:spLocks noGrp="1"/>
          </p:cNvSpPr>
          <p:nvPr>
            <p:ph type="body" idx="1"/>
          </p:nvPr>
        </p:nvSpPr>
        <p:spPr>
          <a:noFill/>
          <a:ln/>
        </p:spPr>
        <p:txBody>
          <a:bodyPr/>
          <a:lstStyle/>
          <a:p>
            <a:endParaRPr lang="en-US" smtClean="0"/>
          </a:p>
        </p:txBody>
      </p:sp>
      <p:sp>
        <p:nvSpPr>
          <p:cNvPr id="71684" name="Slide Number Placeholder 3"/>
          <p:cNvSpPr>
            <a:spLocks noGrp="1"/>
          </p:cNvSpPr>
          <p:nvPr>
            <p:ph type="sldNum" sz="quarter" idx="5"/>
          </p:nvPr>
        </p:nvSpPr>
        <p:spPr>
          <a:noFill/>
        </p:spPr>
        <p:txBody>
          <a:bodyPr/>
          <a:lstStyle/>
          <a:p>
            <a:fld id="{E87E0819-4F85-4760-A437-438ADAA73B9F}" type="slidenum">
              <a:rPr lang="en-US" smtClean="0"/>
              <a:pPr/>
              <a:t>11</a:t>
            </a:fld>
            <a:endParaRPr lang="en-US"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Slide Image Placeholder 1"/>
          <p:cNvSpPr>
            <a:spLocks noGrp="1" noRot="1" noChangeAspect="1" noTextEdit="1"/>
          </p:cNvSpPr>
          <p:nvPr>
            <p:ph type="sldImg"/>
          </p:nvPr>
        </p:nvSpPr>
        <p:spPr>
          <a:ln/>
        </p:spPr>
      </p:sp>
      <p:sp>
        <p:nvSpPr>
          <p:cNvPr id="74755" name="Notes Placeholder 2"/>
          <p:cNvSpPr>
            <a:spLocks noGrp="1"/>
          </p:cNvSpPr>
          <p:nvPr>
            <p:ph type="body" idx="1"/>
          </p:nvPr>
        </p:nvSpPr>
        <p:spPr>
          <a:noFill/>
          <a:ln/>
        </p:spPr>
        <p:txBody>
          <a:bodyPr/>
          <a:lstStyle/>
          <a:p>
            <a:endParaRPr lang="en-US" smtClean="0"/>
          </a:p>
        </p:txBody>
      </p:sp>
      <p:sp>
        <p:nvSpPr>
          <p:cNvPr id="74756" name="Slide Number Placeholder 3"/>
          <p:cNvSpPr>
            <a:spLocks noGrp="1"/>
          </p:cNvSpPr>
          <p:nvPr>
            <p:ph type="sldNum" sz="quarter" idx="5"/>
          </p:nvPr>
        </p:nvSpPr>
        <p:spPr>
          <a:noFill/>
        </p:spPr>
        <p:txBody>
          <a:bodyPr/>
          <a:lstStyle/>
          <a:p>
            <a:fld id="{DCB82CE9-DCA3-457D-9F34-5AD5D0C03D01}" type="slidenum">
              <a:rPr lang="en-US" smtClean="0"/>
              <a:pPr/>
              <a:t>12</a:t>
            </a:fld>
            <a:endParaRPr lang="en-US"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Slide Image Placeholder 1"/>
          <p:cNvSpPr>
            <a:spLocks noGrp="1" noRot="1" noChangeAspect="1" noTextEdit="1"/>
          </p:cNvSpPr>
          <p:nvPr>
            <p:ph type="sldImg"/>
          </p:nvPr>
        </p:nvSpPr>
        <p:spPr>
          <a:ln/>
        </p:spPr>
      </p:sp>
      <p:sp>
        <p:nvSpPr>
          <p:cNvPr id="76803" name="Notes Placeholder 2"/>
          <p:cNvSpPr>
            <a:spLocks noGrp="1"/>
          </p:cNvSpPr>
          <p:nvPr>
            <p:ph type="body" idx="1"/>
          </p:nvPr>
        </p:nvSpPr>
        <p:spPr>
          <a:noFill/>
          <a:ln/>
        </p:spPr>
        <p:txBody>
          <a:bodyPr/>
          <a:lstStyle/>
          <a:p>
            <a:endParaRPr lang="en-US" smtClean="0"/>
          </a:p>
        </p:txBody>
      </p:sp>
      <p:sp>
        <p:nvSpPr>
          <p:cNvPr id="76804" name="Slide Number Placeholder 3"/>
          <p:cNvSpPr>
            <a:spLocks noGrp="1"/>
          </p:cNvSpPr>
          <p:nvPr>
            <p:ph type="sldNum" sz="quarter" idx="5"/>
          </p:nvPr>
        </p:nvSpPr>
        <p:spPr>
          <a:noFill/>
        </p:spPr>
        <p:txBody>
          <a:bodyPr/>
          <a:lstStyle/>
          <a:p>
            <a:fld id="{5F4BB282-A742-42D6-9F16-F12BD476B045}" type="slidenum">
              <a:rPr lang="en-US" smtClean="0"/>
              <a:pPr/>
              <a:t>15</a:t>
            </a:fld>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cSld name="Title Slide">
    <p:spTree>
      <p:nvGrpSpPr>
        <p:cNvPr id="1" name=""/>
        <p:cNvGrpSpPr/>
        <p:nvPr/>
      </p:nvGrpSpPr>
      <p:grpSpPr>
        <a:xfrm>
          <a:off x="0" y="0"/>
          <a:ext cx="0" cy="0"/>
          <a:chOff x="0" y="0"/>
          <a:chExt cx="0" cy="0"/>
        </a:xfrm>
      </p:grpSpPr>
      <p:sp>
        <p:nvSpPr>
          <p:cNvPr id="4" name="Line 2"/>
          <p:cNvSpPr>
            <a:spLocks noChangeShapeType="1"/>
          </p:cNvSpPr>
          <p:nvPr/>
        </p:nvSpPr>
        <p:spPr bwMode="auto">
          <a:xfrm>
            <a:off x="7315200" y="1066800"/>
            <a:ext cx="0" cy="4495800"/>
          </a:xfrm>
          <a:prstGeom prst="line">
            <a:avLst/>
          </a:prstGeom>
          <a:noFill/>
          <a:ln w="9525">
            <a:solidFill>
              <a:schemeClr val="tx1"/>
            </a:solidFill>
            <a:round/>
            <a:headEnd/>
            <a:tailEnd/>
          </a:ln>
          <a:effectLst/>
        </p:spPr>
        <p:txBody>
          <a:bodyPr/>
          <a:lstStyle/>
          <a:p>
            <a:pPr>
              <a:defRPr/>
            </a:pPr>
            <a:endParaRPr lang="en-GB"/>
          </a:p>
        </p:txBody>
      </p:sp>
      <p:grpSp>
        <p:nvGrpSpPr>
          <p:cNvPr id="5" name="Group 8"/>
          <p:cNvGrpSpPr>
            <a:grpSpLocks/>
          </p:cNvGrpSpPr>
          <p:nvPr/>
        </p:nvGrpSpPr>
        <p:grpSpPr bwMode="auto">
          <a:xfrm>
            <a:off x="7493000" y="2992438"/>
            <a:ext cx="1338263" cy="2189162"/>
            <a:chOff x="4720" y="1885"/>
            <a:chExt cx="843" cy="1379"/>
          </a:xfrm>
        </p:grpSpPr>
        <p:sp>
          <p:nvSpPr>
            <p:cNvPr id="6" name="Oval 9"/>
            <p:cNvSpPr>
              <a:spLocks noChangeArrowheads="1"/>
            </p:cNvSpPr>
            <p:nvPr/>
          </p:nvSpPr>
          <p:spPr bwMode="auto">
            <a:xfrm>
              <a:off x="4720" y="1885"/>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7" name="Oval 10"/>
            <p:cNvSpPr>
              <a:spLocks noChangeArrowheads="1"/>
            </p:cNvSpPr>
            <p:nvPr/>
          </p:nvSpPr>
          <p:spPr bwMode="auto">
            <a:xfrm>
              <a:off x="4899" y="1885"/>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8" name="Oval 11"/>
            <p:cNvSpPr>
              <a:spLocks noChangeArrowheads="1"/>
            </p:cNvSpPr>
            <p:nvPr/>
          </p:nvSpPr>
          <p:spPr bwMode="auto">
            <a:xfrm>
              <a:off x="5078" y="1885"/>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9" name="Oval 12"/>
            <p:cNvSpPr>
              <a:spLocks noChangeArrowheads="1"/>
            </p:cNvSpPr>
            <p:nvPr/>
          </p:nvSpPr>
          <p:spPr bwMode="auto">
            <a:xfrm>
              <a:off x="4720" y="2064"/>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0" name="Oval 13"/>
            <p:cNvSpPr>
              <a:spLocks noChangeArrowheads="1"/>
            </p:cNvSpPr>
            <p:nvPr/>
          </p:nvSpPr>
          <p:spPr bwMode="auto">
            <a:xfrm>
              <a:off x="4899" y="2064"/>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1" name="Oval 14"/>
            <p:cNvSpPr>
              <a:spLocks noChangeArrowheads="1"/>
            </p:cNvSpPr>
            <p:nvPr/>
          </p:nvSpPr>
          <p:spPr bwMode="auto">
            <a:xfrm>
              <a:off x="5078" y="2064"/>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2" name="Oval 15"/>
            <p:cNvSpPr>
              <a:spLocks noChangeArrowheads="1"/>
            </p:cNvSpPr>
            <p:nvPr/>
          </p:nvSpPr>
          <p:spPr bwMode="auto">
            <a:xfrm>
              <a:off x="5257" y="2064"/>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13" name="Oval 16"/>
            <p:cNvSpPr>
              <a:spLocks noChangeArrowheads="1"/>
            </p:cNvSpPr>
            <p:nvPr/>
          </p:nvSpPr>
          <p:spPr bwMode="auto">
            <a:xfrm>
              <a:off x="4720" y="2243"/>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4" name="Oval 17"/>
            <p:cNvSpPr>
              <a:spLocks noChangeArrowheads="1"/>
            </p:cNvSpPr>
            <p:nvPr/>
          </p:nvSpPr>
          <p:spPr bwMode="auto">
            <a:xfrm>
              <a:off x="4899" y="2243"/>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5" name="Oval 18"/>
            <p:cNvSpPr>
              <a:spLocks noChangeArrowheads="1"/>
            </p:cNvSpPr>
            <p:nvPr/>
          </p:nvSpPr>
          <p:spPr bwMode="auto">
            <a:xfrm>
              <a:off x="5078" y="2243"/>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16" name="Oval 19"/>
            <p:cNvSpPr>
              <a:spLocks noChangeArrowheads="1"/>
            </p:cNvSpPr>
            <p:nvPr/>
          </p:nvSpPr>
          <p:spPr bwMode="auto">
            <a:xfrm>
              <a:off x="5257" y="2243"/>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17" name="Oval 20"/>
            <p:cNvSpPr>
              <a:spLocks noChangeArrowheads="1"/>
            </p:cNvSpPr>
            <p:nvPr/>
          </p:nvSpPr>
          <p:spPr bwMode="auto">
            <a:xfrm>
              <a:off x="5436" y="2243"/>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18" name="Oval 21"/>
            <p:cNvSpPr>
              <a:spLocks noChangeArrowheads="1"/>
            </p:cNvSpPr>
            <p:nvPr/>
          </p:nvSpPr>
          <p:spPr bwMode="auto">
            <a:xfrm>
              <a:off x="4720" y="2421"/>
              <a:ext cx="127"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19" name="Oval 22"/>
            <p:cNvSpPr>
              <a:spLocks noChangeArrowheads="1"/>
            </p:cNvSpPr>
            <p:nvPr/>
          </p:nvSpPr>
          <p:spPr bwMode="auto">
            <a:xfrm>
              <a:off x="4899" y="2421"/>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0" name="Oval 23"/>
            <p:cNvSpPr>
              <a:spLocks noChangeArrowheads="1"/>
            </p:cNvSpPr>
            <p:nvPr/>
          </p:nvSpPr>
          <p:spPr bwMode="auto">
            <a:xfrm>
              <a:off x="5078" y="2421"/>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1" name="Oval 24"/>
            <p:cNvSpPr>
              <a:spLocks noChangeArrowheads="1"/>
            </p:cNvSpPr>
            <p:nvPr/>
          </p:nvSpPr>
          <p:spPr bwMode="auto">
            <a:xfrm>
              <a:off x="5257" y="2421"/>
              <a:ext cx="127"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22" name="Oval 25"/>
            <p:cNvSpPr>
              <a:spLocks noChangeArrowheads="1"/>
            </p:cNvSpPr>
            <p:nvPr/>
          </p:nvSpPr>
          <p:spPr bwMode="auto">
            <a:xfrm>
              <a:off x="4720" y="2600"/>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3" name="Oval 26"/>
            <p:cNvSpPr>
              <a:spLocks noChangeArrowheads="1"/>
            </p:cNvSpPr>
            <p:nvPr/>
          </p:nvSpPr>
          <p:spPr bwMode="auto">
            <a:xfrm>
              <a:off x="4899" y="2600"/>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4" name="Oval 27"/>
            <p:cNvSpPr>
              <a:spLocks noChangeArrowheads="1"/>
            </p:cNvSpPr>
            <p:nvPr/>
          </p:nvSpPr>
          <p:spPr bwMode="auto">
            <a:xfrm>
              <a:off x="5078" y="2600"/>
              <a:ext cx="127"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25" name="Oval 28"/>
            <p:cNvSpPr>
              <a:spLocks noChangeArrowheads="1"/>
            </p:cNvSpPr>
            <p:nvPr/>
          </p:nvSpPr>
          <p:spPr bwMode="auto">
            <a:xfrm>
              <a:off x="5257" y="2600"/>
              <a:ext cx="127"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26" name="Oval 29"/>
            <p:cNvSpPr>
              <a:spLocks noChangeArrowheads="1"/>
            </p:cNvSpPr>
            <p:nvPr/>
          </p:nvSpPr>
          <p:spPr bwMode="auto">
            <a:xfrm>
              <a:off x="5436" y="2600"/>
              <a:ext cx="127"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27" name="Oval 30"/>
            <p:cNvSpPr>
              <a:spLocks noChangeArrowheads="1"/>
            </p:cNvSpPr>
            <p:nvPr/>
          </p:nvSpPr>
          <p:spPr bwMode="auto">
            <a:xfrm>
              <a:off x="4720" y="2779"/>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28" name="Oval 31"/>
            <p:cNvSpPr>
              <a:spLocks noChangeArrowheads="1"/>
            </p:cNvSpPr>
            <p:nvPr/>
          </p:nvSpPr>
          <p:spPr bwMode="auto">
            <a:xfrm>
              <a:off x="4899" y="2779"/>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29" name="Oval 32"/>
            <p:cNvSpPr>
              <a:spLocks noChangeArrowheads="1"/>
            </p:cNvSpPr>
            <p:nvPr/>
          </p:nvSpPr>
          <p:spPr bwMode="auto">
            <a:xfrm>
              <a:off x="5078" y="2779"/>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30" name="Oval 33"/>
            <p:cNvSpPr>
              <a:spLocks noChangeArrowheads="1"/>
            </p:cNvSpPr>
            <p:nvPr/>
          </p:nvSpPr>
          <p:spPr bwMode="auto">
            <a:xfrm>
              <a:off x="5257" y="2779"/>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1" name="Oval 34"/>
            <p:cNvSpPr>
              <a:spLocks noChangeArrowheads="1"/>
            </p:cNvSpPr>
            <p:nvPr/>
          </p:nvSpPr>
          <p:spPr bwMode="auto">
            <a:xfrm>
              <a:off x="4720" y="2958"/>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32" name="Oval 35"/>
            <p:cNvSpPr>
              <a:spLocks noChangeArrowheads="1"/>
            </p:cNvSpPr>
            <p:nvPr/>
          </p:nvSpPr>
          <p:spPr bwMode="auto">
            <a:xfrm>
              <a:off x="4899" y="2958"/>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33" name="Oval 36"/>
            <p:cNvSpPr>
              <a:spLocks noChangeArrowheads="1"/>
            </p:cNvSpPr>
            <p:nvPr/>
          </p:nvSpPr>
          <p:spPr bwMode="auto">
            <a:xfrm>
              <a:off x="5078" y="2958"/>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4" name="Oval 37"/>
            <p:cNvSpPr>
              <a:spLocks noChangeArrowheads="1"/>
            </p:cNvSpPr>
            <p:nvPr/>
          </p:nvSpPr>
          <p:spPr bwMode="auto">
            <a:xfrm>
              <a:off x="5257" y="2958"/>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5" name="Oval 38"/>
            <p:cNvSpPr>
              <a:spLocks noChangeArrowheads="1"/>
            </p:cNvSpPr>
            <p:nvPr/>
          </p:nvSpPr>
          <p:spPr bwMode="auto">
            <a:xfrm>
              <a:off x="4899" y="3137"/>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6" name="Oval 39"/>
            <p:cNvSpPr>
              <a:spLocks noChangeArrowheads="1"/>
            </p:cNvSpPr>
            <p:nvPr/>
          </p:nvSpPr>
          <p:spPr bwMode="auto">
            <a:xfrm>
              <a:off x="5257" y="3137"/>
              <a:ext cx="127" cy="127"/>
            </a:xfrm>
            <a:prstGeom prst="ellipse">
              <a:avLst/>
            </a:prstGeom>
            <a:solidFill>
              <a:srgbClr val="CC99FF"/>
            </a:solidFill>
            <a:ln w="9525">
              <a:noFill/>
              <a:round/>
              <a:headEnd/>
              <a:tailEnd/>
            </a:ln>
            <a:effectLst/>
          </p:spPr>
          <p:txBody>
            <a:bodyPr wrap="none" anchor="ctr"/>
            <a:lstStyle/>
            <a:p>
              <a:pPr>
                <a:defRPr/>
              </a:pPr>
              <a:endParaRPr lang="en-GB"/>
            </a:p>
          </p:txBody>
        </p:sp>
      </p:grpSp>
      <p:sp>
        <p:nvSpPr>
          <p:cNvPr id="37" name="Line 40"/>
          <p:cNvSpPr>
            <a:spLocks noChangeShapeType="1"/>
          </p:cNvSpPr>
          <p:nvPr/>
        </p:nvSpPr>
        <p:spPr bwMode="auto">
          <a:xfrm>
            <a:off x="304800" y="2819400"/>
            <a:ext cx="8229600" cy="0"/>
          </a:xfrm>
          <a:prstGeom prst="line">
            <a:avLst/>
          </a:prstGeom>
          <a:noFill/>
          <a:ln w="6350">
            <a:solidFill>
              <a:schemeClr val="tx1"/>
            </a:solidFill>
            <a:round/>
            <a:headEnd/>
            <a:tailEnd/>
          </a:ln>
          <a:effectLst/>
        </p:spPr>
        <p:txBody>
          <a:bodyPr/>
          <a:lstStyle/>
          <a:p>
            <a:pPr>
              <a:defRPr/>
            </a:pPr>
            <a:endParaRPr lang="en-GB"/>
          </a:p>
        </p:txBody>
      </p:sp>
      <p:sp>
        <p:nvSpPr>
          <p:cNvPr id="5123" name="Rectangle 3"/>
          <p:cNvSpPr>
            <a:spLocks noGrp="1" noChangeArrowheads="1"/>
          </p:cNvSpPr>
          <p:nvPr>
            <p:ph type="ctrTitle"/>
          </p:nvPr>
        </p:nvSpPr>
        <p:spPr>
          <a:xfrm>
            <a:off x="315913" y="466725"/>
            <a:ext cx="6781800" cy="2133600"/>
          </a:xfrm>
        </p:spPr>
        <p:txBody>
          <a:bodyPr/>
          <a:lstStyle>
            <a:lvl1pPr algn="r">
              <a:defRPr sz="4800"/>
            </a:lvl1pPr>
          </a:lstStyle>
          <a:p>
            <a:r>
              <a:rPr lang="en-US" altLang="en-US" smtClean="0"/>
              <a:t>Click to edit Master title style</a:t>
            </a:r>
            <a:endParaRPr lang="en-GB" altLang="en-US"/>
          </a:p>
        </p:txBody>
      </p:sp>
      <p:sp>
        <p:nvSpPr>
          <p:cNvPr id="5124" name="Rectangle 4"/>
          <p:cNvSpPr>
            <a:spLocks noGrp="1" noChangeArrowheads="1"/>
          </p:cNvSpPr>
          <p:nvPr>
            <p:ph type="subTitle" idx="1"/>
          </p:nvPr>
        </p:nvSpPr>
        <p:spPr>
          <a:xfrm>
            <a:off x="849313" y="3049588"/>
            <a:ext cx="6248400" cy="2362200"/>
          </a:xfrm>
        </p:spPr>
        <p:txBody>
          <a:bodyPr/>
          <a:lstStyle>
            <a:lvl1pPr marL="0" indent="0" algn="r">
              <a:buFont typeface="Wingdings" pitchFamily="2" charset="2"/>
              <a:buNone/>
              <a:defRPr sz="3200"/>
            </a:lvl1pPr>
          </a:lstStyle>
          <a:p>
            <a:r>
              <a:rPr lang="en-US" altLang="en-US" smtClean="0"/>
              <a:t>Click to edit Master subtitle style</a:t>
            </a:r>
            <a:endParaRPr lang="en-GB" altLang="en-US"/>
          </a:p>
        </p:txBody>
      </p:sp>
      <p:sp>
        <p:nvSpPr>
          <p:cNvPr id="38" name="Rectangle 5"/>
          <p:cNvSpPr>
            <a:spLocks noGrp="1" noChangeArrowheads="1"/>
          </p:cNvSpPr>
          <p:nvPr>
            <p:ph type="dt" sz="half" idx="10"/>
          </p:nvPr>
        </p:nvSpPr>
        <p:spPr>
          <a:xfrm>
            <a:off x="457200" y="6248400"/>
            <a:ext cx="2133600" cy="457200"/>
          </a:xfrm>
          <a:prstGeom prst="rect">
            <a:avLst/>
          </a:prstGeom>
        </p:spPr>
        <p:txBody>
          <a:bodyPr/>
          <a:lstStyle>
            <a:lvl1pPr>
              <a:defRPr/>
            </a:lvl1pPr>
          </a:lstStyle>
          <a:p>
            <a:pPr>
              <a:defRPr/>
            </a:pPr>
            <a:fld id="{AC9DA166-17AA-40F4-9574-BF26AADDF271}" type="datetimeFigureOut">
              <a:rPr lang="en-US"/>
              <a:pPr>
                <a:defRPr/>
              </a:pPr>
              <a:t>7/11/2012</a:t>
            </a:fld>
            <a:endParaRPr lang="en-US"/>
          </a:p>
        </p:txBody>
      </p:sp>
      <p:sp>
        <p:nvSpPr>
          <p:cNvPr id="39" name="Rectangle 6"/>
          <p:cNvSpPr>
            <a:spLocks noGrp="1" noChangeArrowheads="1"/>
          </p:cNvSpPr>
          <p:nvPr>
            <p:ph type="ftr" sz="quarter" idx="11"/>
          </p:nvPr>
        </p:nvSpPr>
        <p:spPr bwMode="auto">
          <a:xfrm>
            <a:off x="3124200" y="6248400"/>
            <a:ext cx="2895600" cy="45720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ctr">
              <a:defRPr sz="1000"/>
            </a:lvl1pPr>
          </a:lstStyle>
          <a:p>
            <a:pPr>
              <a:defRPr/>
            </a:pPr>
            <a:endParaRPr lang="en-US"/>
          </a:p>
        </p:txBody>
      </p:sp>
      <p:sp>
        <p:nvSpPr>
          <p:cNvPr id="40" name="Rectangle 7"/>
          <p:cNvSpPr>
            <a:spLocks noGrp="1" noChangeArrowheads="1"/>
          </p:cNvSpPr>
          <p:nvPr>
            <p:ph type="sldNum" sz="quarter" idx="12"/>
          </p:nvPr>
        </p:nvSpPr>
        <p:spPr bwMode="auto">
          <a:xfrm>
            <a:off x="6553200" y="6248400"/>
            <a:ext cx="2133600" cy="45720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r">
              <a:defRPr sz="1000"/>
            </a:lvl1pPr>
          </a:lstStyle>
          <a:p>
            <a:pPr>
              <a:defRPr/>
            </a:pPr>
            <a:fld id="{75EB1C20-651A-4F20-A43B-8135CAF06D4D}"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3600"/>
            </a:lvl1pPr>
          </a:lstStyle>
          <a:p>
            <a:r>
              <a:rPr lang="en-US" smtClean="0"/>
              <a:t>Click to edit Master title style</a:t>
            </a:r>
            <a:endParaRPr lang="en-GB"/>
          </a:p>
        </p:txBody>
      </p:sp>
      <p:sp>
        <p:nvSpPr>
          <p:cNvPr id="3" name="Content Placeholder 2"/>
          <p:cNvSpPr>
            <a:spLocks noGrp="1"/>
          </p:cNvSpPr>
          <p:nvPr>
            <p:ph idx="1"/>
          </p:nvPr>
        </p:nvSpPr>
        <p:spPr/>
        <p:txBody>
          <a:bodyPr/>
          <a:lstStyle>
            <a:lvl1pPr>
              <a:spcBef>
                <a:spcPts val="600"/>
              </a:spcBef>
              <a:defRPr sz="2800" b="1"/>
            </a:lvl1pPr>
            <a:lvl2pPr>
              <a:spcBef>
                <a:spcPts val="600"/>
              </a:spcBef>
              <a:defRPr sz="2400" b="1"/>
            </a:lvl2pPr>
            <a:lvl3pPr>
              <a:spcBef>
                <a:spcPts val="600"/>
              </a:spcBef>
              <a:defRPr sz="2000" b="1"/>
            </a:lvl3pPr>
            <a:lvl4pPr>
              <a:spcBef>
                <a:spcPts val="600"/>
              </a:spcBef>
              <a:defRPr sz="1800" b="1"/>
            </a:lvl4pPr>
            <a:lvl5pPr>
              <a:spcBef>
                <a:spcPts val="600"/>
              </a:spcBef>
              <a:defRPr sz="1800" b="1"/>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p:nvSpPr>
        <p:spPr bwMode="auto">
          <a:xfrm flipH="1">
            <a:off x="7956550" y="152400"/>
            <a:ext cx="6350" cy="1189038"/>
          </a:xfrm>
          <a:prstGeom prst="line">
            <a:avLst/>
          </a:prstGeom>
          <a:noFill/>
          <a:ln w="9525">
            <a:solidFill>
              <a:schemeClr val="tx1"/>
            </a:solidFill>
            <a:round/>
            <a:headEnd/>
            <a:tailEnd/>
          </a:ln>
          <a:effectLst/>
        </p:spPr>
        <p:txBody>
          <a:bodyPr/>
          <a:lstStyle/>
          <a:p>
            <a:pPr>
              <a:defRPr/>
            </a:pPr>
            <a:endParaRPr lang="en-GB"/>
          </a:p>
        </p:txBody>
      </p:sp>
      <p:sp>
        <p:nvSpPr>
          <p:cNvPr id="1027" name="Rectangle 3"/>
          <p:cNvSpPr>
            <a:spLocks noGrp="1" noChangeArrowheads="1"/>
          </p:cNvSpPr>
          <p:nvPr>
            <p:ph type="title"/>
          </p:nvPr>
        </p:nvSpPr>
        <p:spPr bwMode="auto">
          <a:xfrm>
            <a:off x="457200" y="122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US" altLang="en-US" smtClean="0"/>
              <a:t>Click to edit Master title style</a:t>
            </a:r>
            <a:endParaRPr lang="en-GB" altLang="en-US" smtClean="0"/>
          </a:p>
        </p:txBody>
      </p:sp>
      <p:sp>
        <p:nvSpPr>
          <p:cNvPr id="1028" name="Rectangle 4"/>
          <p:cNvSpPr>
            <a:spLocks noGrp="1" noChangeArrowheads="1"/>
          </p:cNvSpPr>
          <p:nvPr>
            <p:ph type="body" idx="1"/>
          </p:nvPr>
        </p:nvSpPr>
        <p:spPr bwMode="auto">
          <a:xfrm>
            <a:off x="468313" y="1412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endParaRPr lang="en-GB" altLang="en-US" smtClean="0"/>
          </a:p>
        </p:txBody>
      </p:sp>
      <p:grpSp>
        <p:nvGrpSpPr>
          <p:cNvPr id="1029" name="Group 9"/>
          <p:cNvGrpSpPr>
            <a:grpSpLocks/>
          </p:cNvGrpSpPr>
          <p:nvPr/>
        </p:nvGrpSpPr>
        <p:grpSpPr bwMode="auto">
          <a:xfrm>
            <a:off x="8101013" y="188913"/>
            <a:ext cx="574675" cy="1081087"/>
            <a:chOff x="4720" y="1885"/>
            <a:chExt cx="843" cy="1379"/>
          </a:xfrm>
        </p:grpSpPr>
        <p:sp>
          <p:nvSpPr>
            <p:cNvPr id="4106" name="Oval 10"/>
            <p:cNvSpPr>
              <a:spLocks noChangeArrowheads="1"/>
            </p:cNvSpPr>
            <p:nvPr/>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7" name="Oval 11"/>
            <p:cNvSpPr>
              <a:spLocks noChangeArrowheads="1"/>
            </p:cNvSpPr>
            <p:nvPr/>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8" name="Oval 12"/>
            <p:cNvSpPr>
              <a:spLocks noChangeArrowheads="1"/>
            </p:cNvSpPr>
            <p:nvPr/>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9" name="Oval 13"/>
            <p:cNvSpPr>
              <a:spLocks noChangeArrowheads="1"/>
            </p:cNvSpPr>
            <p:nvPr/>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0" name="Oval 14"/>
            <p:cNvSpPr>
              <a:spLocks noChangeArrowheads="1"/>
            </p:cNvSpPr>
            <p:nvPr/>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1" name="Oval 15"/>
            <p:cNvSpPr>
              <a:spLocks noChangeArrowheads="1"/>
            </p:cNvSpPr>
            <p:nvPr/>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2" name="Oval 16"/>
            <p:cNvSpPr>
              <a:spLocks noChangeArrowheads="1"/>
            </p:cNvSpPr>
            <p:nvPr/>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3" name="Oval 17"/>
            <p:cNvSpPr>
              <a:spLocks noChangeArrowheads="1"/>
            </p:cNvSpPr>
            <p:nvPr/>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4" name="Oval 18"/>
            <p:cNvSpPr>
              <a:spLocks noChangeArrowheads="1"/>
            </p:cNvSpPr>
            <p:nvPr/>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5" name="Oval 19"/>
            <p:cNvSpPr>
              <a:spLocks noChangeArrowheads="1"/>
            </p:cNvSpPr>
            <p:nvPr/>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6" name="Oval 20"/>
            <p:cNvSpPr>
              <a:spLocks noChangeArrowheads="1"/>
            </p:cNvSpPr>
            <p:nvPr/>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7" name="Oval 21"/>
            <p:cNvSpPr>
              <a:spLocks noChangeArrowheads="1"/>
            </p:cNvSpPr>
            <p:nvPr/>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18" name="Oval 22"/>
            <p:cNvSpPr>
              <a:spLocks noChangeArrowheads="1"/>
            </p:cNvSpPr>
            <p:nvPr/>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9" name="Oval 23"/>
            <p:cNvSpPr>
              <a:spLocks noChangeArrowheads="1"/>
            </p:cNvSpPr>
            <p:nvPr/>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0" name="Oval 24"/>
            <p:cNvSpPr>
              <a:spLocks noChangeArrowheads="1"/>
            </p:cNvSpPr>
            <p:nvPr/>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1" name="Oval 25"/>
            <p:cNvSpPr>
              <a:spLocks noChangeArrowheads="1"/>
            </p:cNvSpPr>
            <p:nvPr/>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2" name="Oval 26"/>
            <p:cNvSpPr>
              <a:spLocks noChangeArrowheads="1"/>
            </p:cNvSpPr>
            <p:nvPr/>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3" name="Oval 27"/>
            <p:cNvSpPr>
              <a:spLocks noChangeArrowheads="1"/>
            </p:cNvSpPr>
            <p:nvPr/>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4" name="Oval 28"/>
            <p:cNvSpPr>
              <a:spLocks noChangeArrowheads="1"/>
            </p:cNvSpPr>
            <p:nvPr/>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5" name="Oval 29"/>
            <p:cNvSpPr>
              <a:spLocks noChangeArrowheads="1"/>
            </p:cNvSpPr>
            <p:nvPr/>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6" name="Oval 30"/>
            <p:cNvSpPr>
              <a:spLocks noChangeArrowheads="1"/>
            </p:cNvSpPr>
            <p:nvPr/>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27" name="Oval 31"/>
            <p:cNvSpPr>
              <a:spLocks noChangeArrowheads="1"/>
            </p:cNvSpPr>
            <p:nvPr/>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8" name="Oval 32"/>
            <p:cNvSpPr>
              <a:spLocks noChangeArrowheads="1"/>
            </p:cNvSpPr>
            <p:nvPr/>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9" name="Oval 33"/>
            <p:cNvSpPr>
              <a:spLocks noChangeArrowheads="1"/>
            </p:cNvSpPr>
            <p:nvPr/>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0" name="Oval 34"/>
            <p:cNvSpPr>
              <a:spLocks noChangeArrowheads="1"/>
            </p:cNvSpPr>
            <p:nvPr/>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1" name="Oval 35"/>
            <p:cNvSpPr>
              <a:spLocks noChangeArrowheads="1"/>
            </p:cNvSpPr>
            <p:nvPr/>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2" name="Oval 36"/>
            <p:cNvSpPr>
              <a:spLocks noChangeArrowheads="1"/>
            </p:cNvSpPr>
            <p:nvPr/>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3" name="Oval 37"/>
            <p:cNvSpPr>
              <a:spLocks noChangeArrowheads="1"/>
            </p:cNvSpPr>
            <p:nvPr/>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4" name="Oval 38"/>
            <p:cNvSpPr>
              <a:spLocks noChangeArrowheads="1"/>
            </p:cNvSpPr>
            <p:nvPr/>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5" name="Oval 39"/>
            <p:cNvSpPr>
              <a:spLocks noChangeArrowheads="1"/>
            </p:cNvSpPr>
            <p:nvPr/>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6" name="Oval 40"/>
            <p:cNvSpPr>
              <a:spLocks noChangeArrowheads="1"/>
            </p:cNvSpPr>
            <p:nvPr/>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a:p>
          </p:txBody>
        </p:sp>
      </p:grpSp>
    </p:spTree>
  </p:cSld>
  <p:clrMap bg1="lt1" tx1="dk1" bg2="lt2" tx2="dk2" accent1="accent1" accent2="accent2" accent3="accent3" accent4="accent4" accent5="accent5" accent6="accent6" hlink="hlink" folHlink="folHlink"/>
  <p:sldLayoutIdLst>
    <p:sldLayoutId id="2147483956" r:id="rId1"/>
    <p:sldLayoutId id="2147483955" r:id="rId2"/>
  </p:sldLayoutIdLst>
  <p:timing>
    <p:tnLst>
      <p:par>
        <p:cTn id="1" dur="indefinite" restart="never" nodeType="tmRoot"/>
      </p:par>
    </p:tnLst>
  </p:timing>
  <p:txStyles>
    <p:titleStyle>
      <a:lvl1pPr algn="l" rtl="0" eaLnBrk="0" fontAlgn="base" hangingPunct="0">
        <a:spcBef>
          <a:spcPct val="0"/>
        </a:spcBef>
        <a:spcAft>
          <a:spcPct val="0"/>
        </a:spcAft>
        <a:defRPr sz="39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eaLnBrk="1" fontAlgn="base" hangingPunct="1">
        <a:spcBef>
          <a:spcPct val="0"/>
        </a:spcBef>
        <a:spcAft>
          <a:spcPct val="0"/>
        </a:spcAft>
        <a:defRPr sz="3900" b="1">
          <a:solidFill>
            <a:schemeClr val="tx2"/>
          </a:solidFill>
          <a:latin typeface="Arial" charset="0"/>
        </a:defRPr>
      </a:lvl6pPr>
      <a:lvl7pPr marL="914400" algn="l" rtl="0" eaLnBrk="1" fontAlgn="base" hangingPunct="1">
        <a:spcBef>
          <a:spcPct val="0"/>
        </a:spcBef>
        <a:spcAft>
          <a:spcPct val="0"/>
        </a:spcAft>
        <a:defRPr sz="3900" b="1">
          <a:solidFill>
            <a:schemeClr val="tx2"/>
          </a:solidFill>
          <a:latin typeface="Arial" charset="0"/>
        </a:defRPr>
      </a:lvl7pPr>
      <a:lvl8pPr marL="1371600" algn="l" rtl="0" eaLnBrk="1" fontAlgn="base" hangingPunct="1">
        <a:spcBef>
          <a:spcPct val="0"/>
        </a:spcBef>
        <a:spcAft>
          <a:spcPct val="0"/>
        </a:spcAft>
        <a:defRPr sz="3900" b="1">
          <a:solidFill>
            <a:schemeClr val="tx2"/>
          </a:solidFill>
          <a:latin typeface="Arial" charset="0"/>
        </a:defRPr>
      </a:lvl8pPr>
      <a:lvl9pPr marL="1828800" algn="l" rtl="0" eaLnBrk="1" fontAlgn="base" hangingPunct="1">
        <a:spcBef>
          <a:spcPct val="0"/>
        </a:spcBef>
        <a:spcAft>
          <a:spcPct val="0"/>
        </a:spcAft>
        <a:defRPr sz="3900" b="1">
          <a:solidFill>
            <a:schemeClr val="tx2"/>
          </a:solidFill>
          <a:latin typeface="Arial" charset="0"/>
        </a:defRPr>
      </a:lvl9pPr>
    </p:titleStyle>
    <p:bodyStyle>
      <a:lvl1pPr marL="342900" indent="-342900" algn="l" rtl="0" eaLnBrk="0" fontAlgn="base" hangingPunct="0">
        <a:spcBef>
          <a:spcPct val="20000"/>
        </a:spcBef>
        <a:spcAft>
          <a:spcPct val="0"/>
        </a:spcAft>
        <a:buClr>
          <a:schemeClr val="tx2"/>
        </a:buClr>
        <a:buSzPct val="70000"/>
        <a:buFont typeface="Wingdings" pitchFamily="2" charset="2"/>
        <a:buChar char="l"/>
        <a:defRPr sz="3000">
          <a:solidFill>
            <a:schemeClr val="tx1"/>
          </a:solidFill>
          <a:latin typeface="+mn-lt"/>
          <a:ea typeface="+mn-ea"/>
          <a:cs typeface="+mn-cs"/>
        </a:defRPr>
      </a:lvl1pPr>
      <a:lvl2pPr marL="692150" indent="-347663" algn="l" rtl="0" eaLnBrk="0" fontAlgn="base" hangingPunct="0">
        <a:spcBef>
          <a:spcPct val="20000"/>
        </a:spcBef>
        <a:spcAft>
          <a:spcPct val="0"/>
        </a:spcAft>
        <a:buClr>
          <a:srgbClr val="339966"/>
        </a:buClr>
        <a:buSzPct val="70000"/>
        <a:buFont typeface="Wingdings" pitchFamily="2" charset="2"/>
        <a:buChar char="l"/>
        <a:defRPr sz="2600">
          <a:solidFill>
            <a:schemeClr val="tx1"/>
          </a:solidFill>
          <a:latin typeface="+mn-lt"/>
        </a:defRPr>
      </a:lvl2pPr>
      <a:lvl3pPr marL="987425" indent="-293688" algn="l" rtl="0" eaLnBrk="0" fontAlgn="base" hangingPunct="0">
        <a:spcBef>
          <a:spcPct val="20000"/>
        </a:spcBef>
        <a:spcAft>
          <a:spcPct val="0"/>
        </a:spcAft>
        <a:buClr>
          <a:srgbClr val="8A00C0"/>
        </a:buClr>
        <a:buSzPct val="70000"/>
        <a:buFont typeface="Wingdings" pitchFamily="2" charset="2"/>
        <a:buChar char="l"/>
        <a:defRPr sz="2300">
          <a:solidFill>
            <a:schemeClr val="tx1"/>
          </a:solidFill>
          <a:latin typeface="+mn-lt"/>
        </a:defRPr>
      </a:lvl3pPr>
      <a:lvl4pPr marL="1281113" indent="-292100" algn="l" rtl="0" eaLnBrk="0" fontAlgn="base" hangingPunct="0">
        <a:spcBef>
          <a:spcPct val="20000"/>
        </a:spcBef>
        <a:spcAft>
          <a:spcPct val="0"/>
        </a:spcAft>
        <a:buClr>
          <a:srgbClr val="A0C6A0"/>
        </a:buClr>
        <a:buSzPct val="75000"/>
        <a:buFont typeface="Wingdings" pitchFamily="2" charset="2"/>
        <a:buChar char="§"/>
        <a:defRPr sz="2000">
          <a:solidFill>
            <a:schemeClr val="tx1"/>
          </a:solidFill>
          <a:latin typeface="+mn-lt"/>
        </a:defRPr>
      </a:lvl4pPr>
      <a:lvl5pPr marL="1598613" indent="-315913" algn="l" rtl="0" eaLnBrk="0" fontAlgn="base" hangingPunct="0">
        <a:spcBef>
          <a:spcPct val="20000"/>
        </a:spcBef>
        <a:spcAft>
          <a:spcPct val="0"/>
        </a:spcAft>
        <a:buClr>
          <a:srgbClr val="CC99FF"/>
        </a:buClr>
        <a:buSzPct val="80000"/>
        <a:buFont typeface="Wingdings" pitchFamily="2" charset="2"/>
        <a:buChar char="§"/>
        <a:defRPr sz="2000">
          <a:solidFill>
            <a:schemeClr val="tx1"/>
          </a:solidFill>
          <a:latin typeface="+mn-lt"/>
        </a:defRPr>
      </a:lvl5pPr>
      <a:lvl6pPr marL="2055813" indent="-315913" algn="l" rtl="0" eaLnBrk="1" fontAlgn="base" hangingPunct="1">
        <a:spcBef>
          <a:spcPct val="2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eaLnBrk="1" fontAlgn="base" hangingPunct="1">
        <a:spcBef>
          <a:spcPct val="2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eaLnBrk="1" fontAlgn="base" hangingPunct="1">
        <a:spcBef>
          <a:spcPct val="2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eaLnBrk="1" fontAlgn="base" hangingPunct="1">
        <a:spcBef>
          <a:spcPct val="2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ally-brown.net/"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3" Type="http://schemas.openxmlformats.org/officeDocument/2006/relationships/hyperlink" Target="http://www.independent.gov.uk/browne-report" TargetMode="External"/><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4"/>
          <p:cNvSpPr>
            <a:spLocks noGrp="1"/>
          </p:cNvSpPr>
          <p:nvPr>
            <p:ph type="ctrTitle"/>
          </p:nvPr>
        </p:nvSpPr>
        <p:spPr>
          <a:xfrm>
            <a:off x="228600" y="762000"/>
            <a:ext cx="7086600" cy="1828800"/>
          </a:xfrm>
        </p:spPr>
        <p:txBody>
          <a:bodyPr/>
          <a:lstStyle/>
          <a:p>
            <a:pPr algn="ctr" eaLnBrk="1" hangingPunct="1"/>
            <a:r>
              <a:rPr lang="en-GB" sz="4000" dirty="0" smtClean="0">
                <a:solidFill>
                  <a:srgbClr val="7030A0"/>
                </a:solidFill>
              </a:rPr>
              <a:t>Preparing for periodic review and revalidation</a:t>
            </a:r>
            <a:br>
              <a:rPr lang="en-GB" sz="4000" dirty="0" smtClean="0">
                <a:solidFill>
                  <a:srgbClr val="7030A0"/>
                </a:solidFill>
              </a:rPr>
            </a:br>
            <a:r>
              <a:rPr lang="en-GB" sz="4000" dirty="0" smtClean="0">
                <a:solidFill>
                  <a:srgbClr val="7030A0"/>
                </a:solidFill>
              </a:rPr>
              <a:t>Session 2: refreshing the curriculum</a:t>
            </a:r>
          </a:p>
        </p:txBody>
      </p:sp>
      <p:sp>
        <p:nvSpPr>
          <p:cNvPr id="3075" name="Rectangle 5"/>
          <p:cNvSpPr>
            <a:spLocks noGrp="1"/>
          </p:cNvSpPr>
          <p:nvPr>
            <p:ph type="subTitle" idx="1"/>
          </p:nvPr>
        </p:nvSpPr>
        <p:spPr>
          <a:xfrm>
            <a:off x="381000" y="3048000"/>
            <a:ext cx="6248400" cy="3352800"/>
          </a:xfrm>
        </p:spPr>
        <p:txBody>
          <a:bodyPr/>
          <a:lstStyle/>
          <a:p>
            <a:pPr algn="ctr" eaLnBrk="1" hangingPunct="1"/>
            <a:r>
              <a:rPr lang="en-GB" sz="2800" b="1" dirty="0" smtClean="0"/>
              <a:t>Sunderland University</a:t>
            </a:r>
          </a:p>
          <a:p>
            <a:pPr algn="ctr" eaLnBrk="1" hangingPunct="1"/>
            <a:endParaRPr lang="en-GB" sz="2800" b="1" dirty="0" smtClean="0"/>
          </a:p>
          <a:p>
            <a:pPr algn="ctr" eaLnBrk="1" hangingPunct="1"/>
            <a:r>
              <a:rPr lang="en-GB" sz="2800" b="1" dirty="0" smtClean="0"/>
              <a:t>Sally Brown</a:t>
            </a:r>
          </a:p>
          <a:p>
            <a:pPr algn="ctr" eaLnBrk="1" hangingPunct="1"/>
            <a:r>
              <a:rPr lang="en-GB" sz="2000" b="1" dirty="0" smtClean="0"/>
              <a:t>July 12th 2012</a:t>
            </a:r>
          </a:p>
          <a:p>
            <a:pPr algn="ctr" eaLnBrk="1" hangingPunct="1"/>
            <a:r>
              <a:rPr lang="en-GB" sz="2000" b="1" dirty="0" smtClean="0">
                <a:hlinkClick r:id="rId3"/>
              </a:rPr>
              <a:t>http://sally-brown.net</a:t>
            </a:r>
            <a:endParaRPr lang="en-GB" sz="2000" b="1" dirty="0" smtClean="0"/>
          </a:p>
          <a:p>
            <a:pPr algn="ctr" eaLnBrk="1" hangingPunct="1"/>
            <a:r>
              <a:rPr lang="en-GB" sz="1600" b="1" dirty="0" err="1" smtClean="0"/>
              <a:t>Emerita</a:t>
            </a:r>
            <a:r>
              <a:rPr lang="en-GB" sz="1600" b="1" dirty="0" smtClean="0"/>
              <a:t> Professor, Leeds Metropolitan University,</a:t>
            </a:r>
          </a:p>
          <a:p>
            <a:pPr algn="ctr" eaLnBrk="1" hangingPunct="1"/>
            <a:r>
              <a:rPr lang="en-GB" sz="1600" b="1" dirty="0" smtClean="0"/>
              <a:t>Adjunct </a:t>
            </a:r>
            <a:r>
              <a:rPr lang="en-GB" sz="1600" b="1" dirty="0" smtClean="0"/>
              <a:t>Professor</a:t>
            </a:r>
            <a:r>
              <a:rPr lang="en-GB" sz="1600" b="1" dirty="0" smtClean="0"/>
              <a:t>, University of the Sunshine Coast, Central Queensland and James Cook University Queensland</a:t>
            </a:r>
          </a:p>
          <a:p>
            <a:pPr algn="ctr" eaLnBrk="1" hangingPunct="1"/>
            <a:r>
              <a:rPr lang="en-GB" sz="1600" b="1" dirty="0" smtClean="0"/>
              <a:t>Visiting </a:t>
            </a:r>
            <a:r>
              <a:rPr lang="en-GB" sz="1600" b="1" dirty="0" smtClean="0"/>
              <a:t>Professor: </a:t>
            </a:r>
            <a:r>
              <a:rPr lang="en-GB" sz="1600" b="1" dirty="0" smtClean="0"/>
              <a:t>University of Plymouth and Liverpool John </a:t>
            </a:r>
            <a:r>
              <a:rPr lang="en-GB" sz="1600" b="1" dirty="0" err="1" smtClean="0"/>
              <a:t>Moores</a:t>
            </a:r>
            <a:r>
              <a:rPr lang="en-GB" sz="1600" b="1" dirty="0" smtClean="0"/>
              <a:t> University.</a:t>
            </a:r>
            <a:endParaRPr lang="en-GB" sz="2000" b="1" dirty="0" smtClean="0"/>
          </a:p>
          <a:p>
            <a:pPr eaLnBrk="1" hangingPunct="1"/>
            <a:endParaRPr lang="en-GB" b="1" dirty="0" smtClean="0">
              <a:solidFill>
                <a:srgbClr val="002060"/>
              </a:solidFill>
            </a:endParaRPr>
          </a:p>
          <a:p>
            <a:pPr eaLnBrk="1" hangingPunct="1"/>
            <a:endParaRPr lang="en-GB" b="1" dirty="0" smtClean="0">
              <a:solidFill>
                <a:srgbClr val="002060"/>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Title 1"/>
          <p:cNvSpPr>
            <a:spLocks noGrp="1"/>
          </p:cNvSpPr>
          <p:nvPr>
            <p:ph type="title"/>
          </p:nvPr>
        </p:nvSpPr>
        <p:spPr/>
        <p:txBody>
          <a:bodyPr/>
          <a:lstStyle/>
          <a:p>
            <a:r>
              <a:rPr lang="en-GB" sz="2400" dirty="0" smtClean="0"/>
              <a:t>Assessment for Learning: see http://www.northumbria.ac.uk/sd/central/ar/academy/cetl_afl/ </a:t>
            </a:r>
          </a:p>
        </p:txBody>
      </p:sp>
      <p:sp>
        <p:nvSpPr>
          <p:cNvPr id="37891" name="Content Placeholder 2"/>
          <p:cNvSpPr>
            <a:spLocks noGrp="1"/>
          </p:cNvSpPr>
          <p:nvPr>
            <p:ph idx="1"/>
          </p:nvPr>
        </p:nvSpPr>
        <p:spPr>
          <a:xfrm>
            <a:off x="228600" y="1219201"/>
            <a:ext cx="8915400" cy="4927600"/>
          </a:xfrm>
        </p:spPr>
        <p:txBody>
          <a:bodyPr/>
          <a:lstStyle/>
          <a:p>
            <a:pPr eaLnBrk="1" hangingPunct="1"/>
            <a:r>
              <a:rPr lang="en-GB" sz="2000" dirty="0" smtClean="0"/>
              <a:t>Emphasises </a:t>
            </a:r>
            <a:r>
              <a:rPr lang="en-GB" sz="2000" dirty="0" smtClean="0">
                <a:solidFill>
                  <a:srgbClr val="7030A0"/>
                </a:solidFill>
              </a:rPr>
              <a:t>authenticity</a:t>
            </a:r>
            <a:r>
              <a:rPr lang="en-GB" sz="2000" dirty="0" smtClean="0"/>
              <a:t> and </a:t>
            </a:r>
            <a:r>
              <a:rPr lang="en-GB" sz="2000" dirty="0" smtClean="0">
                <a:solidFill>
                  <a:srgbClr val="7030A0"/>
                </a:solidFill>
              </a:rPr>
              <a:t>complexity </a:t>
            </a:r>
            <a:r>
              <a:rPr lang="en-GB" sz="2000" dirty="0" smtClean="0"/>
              <a:t>in the content and methods of assessment rather than reproduction of knowledge and reductive measurement. </a:t>
            </a:r>
          </a:p>
          <a:p>
            <a:pPr eaLnBrk="1" hangingPunct="1"/>
            <a:r>
              <a:rPr lang="en-GB" sz="2000" dirty="0" smtClean="0"/>
              <a:t>Uses high-stakes summative assessment </a:t>
            </a:r>
            <a:r>
              <a:rPr lang="en-GB" sz="2000" dirty="0" smtClean="0">
                <a:solidFill>
                  <a:srgbClr val="7030A0"/>
                </a:solidFill>
              </a:rPr>
              <a:t>rigorously but sparingly</a:t>
            </a:r>
            <a:r>
              <a:rPr lang="en-GB" sz="2000" dirty="0" smtClean="0"/>
              <a:t> rather than as the main driver for learning. </a:t>
            </a:r>
          </a:p>
          <a:p>
            <a:pPr eaLnBrk="1" hangingPunct="1"/>
            <a:r>
              <a:rPr lang="en-GB" sz="2000" dirty="0" smtClean="0"/>
              <a:t>Offers students extensive opportunities to engage in the kinds of tasks that develop and demonstrate their learning, thus building their confidence and capabilities </a:t>
            </a:r>
            <a:r>
              <a:rPr lang="en-GB" sz="2000" dirty="0" smtClean="0">
                <a:solidFill>
                  <a:srgbClr val="7030A0"/>
                </a:solidFill>
              </a:rPr>
              <a:t>before</a:t>
            </a:r>
            <a:r>
              <a:rPr lang="en-GB" sz="2000" dirty="0" smtClean="0"/>
              <a:t> they are summatively assessed. </a:t>
            </a:r>
          </a:p>
          <a:p>
            <a:pPr eaLnBrk="1" hangingPunct="1"/>
            <a:r>
              <a:rPr lang="en-GB" sz="2000" dirty="0" smtClean="0"/>
              <a:t>Is rich in feedback derived from </a:t>
            </a:r>
            <a:r>
              <a:rPr lang="en-GB" sz="2000" dirty="0" smtClean="0">
                <a:solidFill>
                  <a:srgbClr val="7030A0"/>
                </a:solidFill>
              </a:rPr>
              <a:t>formal </a:t>
            </a:r>
            <a:r>
              <a:rPr lang="en-GB" sz="2000" dirty="0" smtClean="0"/>
              <a:t>mechanisms e.g. tutor comments on assignments, student self-review logs. </a:t>
            </a:r>
          </a:p>
          <a:p>
            <a:pPr eaLnBrk="1" hangingPunct="1"/>
            <a:r>
              <a:rPr lang="en-GB" sz="2000" dirty="0" smtClean="0"/>
              <a:t>Is rich in </a:t>
            </a:r>
            <a:r>
              <a:rPr lang="en-GB" sz="2000" dirty="0" smtClean="0">
                <a:solidFill>
                  <a:srgbClr val="7030A0"/>
                </a:solidFill>
              </a:rPr>
              <a:t>informal </a:t>
            </a:r>
            <a:r>
              <a:rPr lang="en-GB" sz="2000" dirty="0" smtClean="0"/>
              <a:t>feedback e.g. peer review of draft writing, collaborative project work, which provides students with a continuous flow of feedback on ‘how they are doing’. </a:t>
            </a:r>
          </a:p>
          <a:p>
            <a:pPr eaLnBrk="1" hangingPunct="1"/>
            <a:r>
              <a:rPr lang="en-GB" sz="2000" dirty="0" smtClean="0"/>
              <a:t>Develops students’ abilities to </a:t>
            </a:r>
            <a:r>
              <a:rPr lang="en-GB" sz="2000" dirty="0" smtClean="0">
                <a:solidFill>
                  <a:srgbClr val="7030A0"/>
                </a:solidFill>
              </a:rPr>
              <a:t>direct</a:t>
            </a:r>
            <a:r>
              <a:rPr lang="en-GB" sz="2000" dirty="0" smtClean="0"/>
              <a:t> their own learning, </a:t>
            </a:r>
            <a:r>
              <a:rPr lang="en-GB" sz="2000" dirty="0" smtClean="0">
                <a:solidFill>
                  <a:srgbClr val="7030A0"/>
                </a:solidFill>
              </a:rPr>
              <a:t>evaluate</a:t>
            </a:r>
            <a:r>
              <a:rPr lang="en-GB" sz="2000" dirty="0" smtClean="0"/>
              <a:t> their own progress and attainments and </a:t>
            </a:r>
            <a:r>
              <a:rPr lang="en-GB" sz="2000" dirty="0" smtClean="0">
                <a:solidFill>
                  <a:srgbClr val="7030A0"/>
                </a:solidFill>
              </a:rPr>
              <a:t>support</a:t>
            </a:r>
            <a:r>
              <a:rPr lang="en-GB" sz="2000" dirty="0" smtClean="0"/>
              <a:t> the learning of others. </a:t>
            </a:r>
            <a:r>
              <a:rPr lang="en-GB" sz="2000" b="0" i="1" dirty="0" smtClean="0">
                <a:solidFill>
                  <a:srgbClr val="7030A0"/>
                </a:solidFill>
              </a:rPr>
              <a:t>(my emphasis)</a:t>
            </a:r>
            <a:endParaRPr lang="en-GB" sz="2000" dirty="0" smtClean="0"/>
          </a:p>
          <a:p>
            <a:pPr eaLnBrk="1" hangingPunct="1"/>
            <a:endParaRPr lang="en-GB" sz="2000" b="0" i="1" dirty="0" smtClean="0">
              <a:solidFill>
                <a:srgbClr val="7030A0"/>
              </a:solidFill>
            </a:endParaRPr>
          </a:p>
          <a:p>
            <a:pPr eaLnBrk="1" hangingPunct="1"/>
            <a:endParaRPr lang="en-GB" sz="2000" dirty="0" smtClean="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Title 1"/>
          <p:cNvSpPr>
            <a:spLocks noGrp="1"/>
          </p:cNvSpPr>
          <p:nvPr>
            <p:ph type="title"/>
          </p:nvPr>
        </p:nvSpPr>
        <p:spPr/>
        <p:txBody>
          <a:bodyPr/>
          <a:lstStyle/>
          <a:p>
            <a:r>
              <a:rPr lang="en-GB" sz="3600" dirty="0" smtClean="0"/>
              <a:t>Using assessment to improve engagement</a:t>
            </a:r>
          </a:p>
        </p:txBody>
      </p:sp>
      <p:sp>
        <p:nvSpPr>
          <p:cNvPr id="35843" name="Content Placeholder 2"/>
          <p:cNvSpPr>
            <a:spLocks noGrp="1"/>
          </p:cNvSpPr>
          <p:nvPr>
            <p:ph idx="1"/>
          </p:nvPr>
        </p:nvSpPr>
        <p:spPr/>
        <p:txBody>
          <a:bodyPr/>
          <a:lstStyle/>
          <a:p>
            <a:pPr>
              <a:lnSpc>
                <a:spcPct val="100000"/>
              </a:lnSpc>
            </a:pPr>
            <a:r>
              <a:rPr lang="en-GB" sz="2400" dirty="0" smtClean="0"/>
              <a:t>Using some regular, formative computer-based assessment tasks they can undertake privately which give them feedback on why answers are right or wrong answers; </a:t>
            </a:r>
          </a:p>
          <a:p>
            <a:pPr>
              <a:lnSpc>
                <a:spcPct val="100000"/>
              </a:lnSpc>
            </a:pPr>
            <a:r>
              <a:rPr lang="en-GB" sz="2400" dirty="0" smtClean="0"/>
              <a:t>Giving them group activities where they model the real working lives of the professions/roles they are likely to enter on graduation;</a:t>
            </a:r>
          </a:p>
          <a:p>
            <a:pPr>
              <a:lnSpc>
                <a:spcPct val="100000"/>
              </a:lnSpc>
            </a:pPr>
            <a:r>
              <a:rPr lang="en-GB" sz="2400" dirty="0" smtClean="0"/>
              <a:t>Maximising the amount of guidance on the first assessed tasks with some opportunities for rehearsal and feedback before submission;</a:t>
            </a:r>
          </a:p>
          <a:p>
            <a:pPr>
              <a:lnSpc>
                <a:spcPct val="100000"/>
              </a:lnSpc>
            </a:pPr>
            <a:r>
              <a:rPr lang="en-GB" sz="2400" dirty="0" smtClean="0"/>
              <a:t>Providing information literacy training helping them locate and judge subject-relevant resources;</a:t>
            </a:r>
          </a:p>
          <a:p>
            <a:pPr>
              <a:lnSpc>
                <a:spcPct val="100000"/>
              </a:lnSpc>
            </a:pPr>
            <a:r>
              <a:rPr lang="en-GB" sz="2400" dirty="0" smtClean="0"/>
              <a:t>Monitor live and virtual engagement.</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Title 1"/>
          <p:cNvSpPr>
            <a:spLocks noGrp="1"/>
          </p:cNvSpPr>
          <p:nvPr>
            <p:ph type="title"/>
          </p:nvPr>
        </p:nvSpPr>
        <p:spPr>
          <a:xfrm>
            <a:off x="214313" y="122238"/>
            <a:ext cx="7858125" cy="868362"/>
          </a:xfrm>
        </p:spPr>
        <p:txBody>
          <a:bodyPr/>
          <a:lstStyle/>
          <a:p>
            <a:pPr eaLnBrk="1" hangingPunct="1"/>
            <a:r>
              <a:rPr lang="en-GB" sz="3200" dirty="0" smtClean="0"/>
              <a:t>Good feedback practice: (after </a:t>
            </a:r>
            <a:r>
              <a:rPr lang="en-GB" sz="3200" dirty="0" err="1" smtClean="0"/>
              <a:t>Nicol</a:t>
            </a:r>
            <a:r>
              <a:rPr lang="en-GB" sz="3200" dirty="0" smtClean="0"/>
              <a:t>)</a:t>
            </a:r>
          </a:p>
        </p:txBody>
      </p:sp>
      <p:sp>
        <p:nvSpPr>
          <p:cNvPr id="3" name="Content Placeholder 2"/>
          <p:cNvSpPr>
            <a:spLocks noGrp="1"/>
          </p:cNvSpPr>
          <p:nvPr>
            <p:ph idx="1"/>
          </p:nvPr>
        </p:nvSpPr>
        <p:spPr>
          <a:xfrm>
            <a:off x="228600" y="1066800"/>
            <a:ext cx="8686799" cy="5434013"/>
          </a:xfrm>
        </p:spPr>
        <p:txBody>
          <a:bodyPr/>
          <a:lstStyle/>
          <a:p>
            <a:pPr marL="361950" indent="-361950" eaLnBrk="1" hangingPunct="1">
              <a:lnSpc>
                <a:spcPct val="80000"/>
              </a:lnSpc>
              <a:spcBef>
                <a:spcPts val="600"/>
              </a:spcBef>
              <a:buFont typeface="Wingdings" pitchFamily="2" charset="2"/>
              <a:buNone/>
              <a:defRPr/>
            </a:pPr>
            <a:r>
              <a:rPr lang="en-US" sz="2400" dirty="0" smtClean="0"/>
              <a:t>1. Helps clarify what </a:t>
            </a:r>
            <a:r>
              <a:rPr lang="en-US" sz="2400" dirty="0" smtClean="0">
                <a:solidFill>
                  <a:srgbClr val="7030A0"/>
                </a:solidFill>
              </a:rPr>
              <a:t>good performance </a:t>
            </a:r>
            <a:r>
              <a:rPr lang="en-US" sz="2400" dirty="0" smtClean="0"/>
              <a:t>is (goals, criteria, expected standards);</a:t>
            </a:r>
          </a:p>
          <a:p>
            <a:pPr marL="361950" indent="-361950" eaLnBrk="1" hangingPunct="1">
              <a:spcBef>
                <a:spcPts val="600"/>
              </a:spcBef>
              <a:buFont typeface="Wingdings" pitchFamily="2" charset="2"/>
              <a:buNone/>
              <a:defRPr/>
            </a:pPr>
            <a:r>
              <a:rPr lang="en-US" sz="2400" dirty="0" smtClean="0"/>
              <a:t>2. Facilitates the development of self-assessment (</a:t>
            </a:r>
            <a:r>
              <a:rPr lang="en-US" sz="2400" dirty="0" smtClean="0">
                <a:solidFill>
                  <a:srgbClr val="7030A0"/>
                </a:solidFill>
              </a:rPr>
              <a:t>reflection</a:t>
            </a:r>
            <a:r>
              <a:rPr lang="en-US" sz="2400" dirty="0" smtClean="0"/>
              <a:t>) in learning;</a:t>
            </a:r>
          </a:p>
          <a:p>
            <a:pPr marL="361950" indent="-361950" eaLnBrk="1" hangingPunct="1">
              <a:spcBef>
                <a:spcPts val="600"/>
              </a:spcBef>
              <a:buFont typeface="Wingdings" pitchFamily="2" charset="2"/>
              <a:buNone/>
              <a:defRPr/>
            </a:pPr>
            <a:r>
              <a:rPr lang="en-US" sz="2400" dirty="0" smtClean="0"/>
              <a:t>3. Delivers high quality </a:t>
            </a:r>
            <a:r>
              <a:rPr lang="en-US" sz="2400" dirty="0" smtClean="0">
                <a:solidFill>
                  <a:srgbClr val="7030A0"/>
                </a:solidFill>
              </a:rPr>
              <a:t>information</a:t>
            </a:r>
            <a:r>
              <a:rPr lang="en-US" sz="2400" dirty="0" smtClean="0"/>
              <a:t> to students about their learning;</a:t>
            </a:r>
          </a:p>
          <a:p>
            <a:pPr marL="361950" indent="-361950" eaLnBrk="1" hangingPunct="1">
              <a:spcBef>
                <a:spcPts val="600"/>
              </a:spcBef>
              <a:buFont typeface="Wingdings" pitchFamily="2" charset="2"/>
              <a:buNone/>
              <a:defRPr/>
            </a:pPr>
            <a:r>
              <a:rPr lang="en-US" sz="2400" dirty="0" smtClean="0"/>
              <a:t>4. Encourages teacher and peer </a:t>
            </a:r>
            <a:r>
              <a:rPr lang="en-US" sz="2400" dirty="0" smtClean="0">
                <a:solidFill>
                  <a:srgbClr val="7030A0"/>
                </a:solidFill>
              </a:rPr>
              <a:t>dialogue</a:t>
            </a:r>
            <a:r>
              <a:rPr lang="en-US" sz="2400" dirty="0" smtClean="0"/>
              <a:t> around learning;</a:t>
            </a:r>
          </a:p>
          <a:p>
            <a:pPr marL="361950" indent="-361950" eaLnBrk="1" hangingPunct="1">
              <a:spcBef>
                <a:spcPts val="600"/>
              </a:spcBef>
              <a:buFont typeface="Wingdings" pitchFamily="2" charset="2"/>
              <a:buNone/>
              <a:defRPr/>
            </a:pPr>
            <a:r>
              <a:rPr lang="en-US" sz="2400" dirty="0" smtClean="0"/>
              <a:t>5. Encourages </a:t>
            </a:r>
            <a:r>
              <a:rPr lang="en-US" sz="2400" dirty="0" smtClean="0">
                <a:solidFill>
                  <a:srgbClr val="7030A0"/>
                </a:solidFill>
              </a:rPr>
              <a:t>positive motivational beliefs </a:t>
            </a:r>
            <a:r>
              <a:rPr lang="en-US" sz="2400" dirty="0" smtClean="0"/>
              <a:t>and self-esteem;</a:t>
            </a:r>
          </a:p>
          <a:p>
            <a:pPr marL="361950" indent="-361950" eaLnBrk="1" hangingPunct="1">
              <a:spcBef>
                <a:spcPts val="600"/>
              </a:spcBef>
              <a:buFont typeface="Wingdings" pitchFamily="2" charset="2"/>
              <a:buNone/>
              <a:defRPr/>
            </a:pPr>
            <a:r>
              <a:rPr lang="en-US" sz="2400" dirty="0" smtClean="0"/>
              <a:t>6. Provides opportunities to </a:t>
            </a:r>
            <a:r>
              <a:rPr lang="en-US" sz="2400" dirty="0" smtClean="0">
                <a:solidFill>
                  <a:srgbClr val="7030A0"/>
                </a:solidFill>
              </a:rPr>
              <a:t>close the gap </a:t>
            </a:r>
            <a:r>
              <a:rPr lang="en-US" sz="2400" dirty="0" smtClean="0"/>
              <a:t>between current and desired performance;</a:t>
            </a:r>
          </a:p>
          <a:p>
            <a:pPr marL="361950" indent="-361950" eaLnBrk="1" hangingPunct="1">
              <a:spcBef>
                <a:spcPts val="600"/>
              </a:spcBef>
              <a:buFont typeface="Wingdings" pitchFamily="2" charset="2"/>
              <a:buNone/>
              <a:defRPr/>
            </a:pPr>
            <a:r>
              <a:rPr lang="en-US" sz="2400" dirty="0" smtClean="0"/>
              <a:t>7. Provides </a:t>
            </a:r>
            <a:r>
              <a:rPr lang="en-US" sz="2400" dirty="0" smtClean="0">
                <a:solidFill>
                  <a:srgbClr val="7030A0"/>
                </a:solidFill>
              </a:rPr>
              <a:t>information</a:t>
            </a:r>
            <a:r>
              <a:rPr lang="en-US" sz="2400" dirty="0" smtClean="0"/>
              <a:t> to teachers that can be used to help shape the teaching. (</a:t>
            </a:r>
            <a:r>
              <a:rPr lang="en-US" sz="2400" dirty="0" err="1" smtClean="0"/>
              <a:t>Nicol</a:t>
            </a:r>
            <a:r>
              <a:rPr lang="en-US" sz="2400" dirty="0" smtClean="0"/>
              <a:t> and Macfarlane Dick)</a:t>
            </a:r>
          </a:p>
          <a:p>
            <a:pPr marL="361950" indent="-361950" eaLnBrk="1" hangingPunct="1">
              <a:spcBef>
                <a:spcPts val="600"/>
              </a:spcBef>
              <a:buFont typeface="Wingdings" pitchFamily="2" charset="2"/>
              <a:buNone/>
              <a:defRPr/>
            </a:pPr>
            <a:r>
              <a:rPr lang="en-GB" sz="2400" b="0" i="1" dirty="0" smtClean="0">
                <a:solidFill>
                  <a:srgbClr val="7030A0"/>
                </a:solidFill>
              </a:rPr>
              <a:t>(my emphasis)</a:t>
            </a:r>
            <a:endParaRPr lang="en-GB" sz="2400" dirty="0" smtClean="0"/>
          </a:p>
          <a:p>
            <a:pPr eaLnBrk="1" hangingPunct="1">
              <a:spcBef>
                <a:spcPts val="600"/>
              </a:spcBef>
              <a:defRPr/>
            </a:pPr>
            <a:endParaRPr lang="en-GB" sz="2400" dirty="0" smtClean="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Integrating assessment into learning</a:t>
            </a:r>
            <a:endParaRPr lang="en-GB" dirty="0"/>
          </a:p>
        </p:txBody>
      </p:sp>
      <p:sp>
        <p:nvSpPr>
          <p:cNvPr id="3" name="Content Placeholder 2"/>
          <p:cNvSpPr>
            <a:spLocks noGrp="1"/>
          </p:cNvSpPr>
          <p:nvPr>
            <p:ph idx="1"/>
          </p:nvPr>
        </p:nvSpPr>
        <p:spPr/>
        <p:txBody>
          <a:bodyPr/>
          <a:lstStyle/>
          <a:p>
            <a:r>
              <a:rPr lang="en-GB" sz="2600" dirty="0" smtClean="0"/>
              <a:t>Do your assignments align with learning outcomes?</a:t>
            </a:r>
          </a:p>
          <a:p>
            <a:r>
              <a:rPr lang="en-GB" sz="2600" dirty="0" smtClean="0"/>
              <a:t>Are they sensibly spaced throughout the programme?</a:t>
            </a:r>
          </a:p>
          <a:p>
            <a:r>
              <a:rPr lang="en-GB" sz="2600" dirty="0" smtClean="0"/>
              <a:t>Are they varied to allow diverse students to shine without being overwhelming in variety?</a:t>
            </a:r>
          </a:p>
          <a:p>
            <a:r>
              <a:rPr lang="en-GB" sz="2600" dirty="0" smtClean="0"/>
              <a:t>Are feedback </a:t>
            </a:r>
            <a:r>
              <a:rPr lang="en-GB" sz="2600" dirty="0" smtClean="0"/>
              <a:t>opportunities, </a:t>
            </a:r>
            <a:r>
              <a:rPr lang="en-GB" sz="2600" dirty="0" smtClean="0"/>
              <a:t>plentiful, timely (so students can use them) and productive?</a:t>
            </a:r>
          </a:p>
          <a:p>
            <a:r>
              <a:rPr lang="en-GB" sz="2600" dirty="0" smtClean="0"/>
              <a:t>Are you over assessing (or more rarely under-assessing?)</a:t>
            </a:r>
            <a:endParaRPr lang="en-GB" sz="26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Manageability of assessment</a:t>
            </a:r>
            <a:endParaRPr lang="en-US" dirty="0"/>
          </a:p>
        </p:txBody>
      </p:sp>
      <p:sp>
        <p:nvSpPr>
          <p:cNvPr id="3" name="Content Placeholder 2"/>
          <p:cNvSpPr>
            <a:spLocks noGrp="1"/>
          </p:cNvSpPr>
          <p:nvPr>
            <p:ph idx="1"/>
          </p:nvPr>
        </p:nvSpPr>
        <p:spPr/>
        <p:txBody>
          <a:bodyPr/>
          <a:lstStyle/>
          <a:p>
            <a:r>
              <a:rPr lang="en-GB" sz="2600" dirty="0" smtClean="0"/>
              <a:t>Across a programme, have you avoided log jams for students and staff?</a:t>
            </a:r>
          </a:p>
          <a:p>
            <a:r>
              <a:rPr lang="en-GB" sz="2600" dirty="0" smtClean="0"/>
              <a:t>Have you mapped out marking time necessary (and hence costs of marking)?</a:t>
            </a:r>
          </a:p>
          <a:p>
            <a:r>
              <a:rPr lang="en-GB" sz="2600" dirty="0" smtClean="0"/>
              <a:t>Can you access the necessary rooms, equipment and software particularly for exams?</a:t>
            </a:r>
          </a:p>
          <a:p>
            <a:r>
              <a:rPr lang="en-GB" sz="2600" dirty="0" smtClean="0"/>
              <a:t>Can you comfortably meet university requirements in terms of exam boards, moderation etc?</a:t>
            </a:r>
            <a:endParaRPr lang="en-US" sz="26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ChangeArrowheads="1"/>
          </p:cNvSpPr>
          <p:nvPr>
            <p:ph type="title"/>
          </p:nvPr>
        </p:nvSpPr>
        <p:spPr/>
        <p:txBody>
          <a:bodyPr/>
          <a:lstStyle/>
          <a:p>
            <a:pPr eaLnBrk="1" hangingPunct="1"/>
            <a:r>
              <a:rPr lang="en-GB" sz="3200" dirty="0" smtClean="0"/>
              <a:t>Learning from Graham Gibbs</a:t>
            </a:r>
          </a:p>
        </p:txBody>
      </p:sp>
      <p:sp>
        <p:nvSpPr>
          <p:cNvPr id="40963" name="Rectangle 3"/>
          <p:cNvSpPr>
            <a:spLocks noGrp="1" noChangeArrowheads="1"/>
          </p:cNvSpPr>
          <p:nvPr>
            <p:ph type="body" idx="1"/>
          </p:nvPr>
        </p:nvSpPr>
        <p:spPr/>
        <p:txBody>
          <a:bodyPr/>
          <a:lstStyle/>
          <a:p>
            <a:pPr eaLnBrk="1" hangingPunct="1">
              <a:lnSpc>
                <a:spcPct val="100000"/>
              </a:lnSpc>
            </a:pPr>
            <a:r>
              <a:rPr lang="en-GB" sz="2400" dirty="0" smtClean="0"/>
              <a:t>Use ‘capstone’ modules that assess higher level learning outcomes, and do this with large, complex, demanding assignments or examinations.</a:t>
            </a:r>
          </a:p>
          <a:p>
            <a:pPr eaLnBrk="1" hangingPunct="1">
              <a:lnSpc>
                <a:spcPct val="100000"/>
              </a:lnSpc>
            </a:pPr>
            <a:r>
              <a:rPr lang="en-GB" sz="2400" dirty="0" smtClean="0"/>
              <a:t>Increase the use of course requirements that capture and distribute student effort, without student work being marked.</a:t>
            </a:r>
          </a:p>
          <a:p>
            <a:pPr eaLnBrk="1" hangingPunct="1">
              <a:lnSpc>
                <a:spcPct val="100000"/>
              </a:lnSpc>
            </a:pPr>
            <a:r>
              <a:rPr lang="en-GB" sz="2400" dirty="0" smtClean="0"/>
              <a:t>Sample these requirements for marking purposes, increasing the risk to students of not taking all of them seriously.</a:t>
            </a:r>
          </a:p>
          <a:p>
            <a:pPr eaLnBrk="1" hangingPunct="1">
              <a:lnSpc>
                <a:spcPct val="100000"/>
              </a:lnSpc>
            </a:pPr>
            <a:r>
              <a:rPr lang="en-GB" sz="2400" dirty="0" smtClean="0"/>
              <a:t>Use frequent ‘quick and dirty’ feedback mechanisms with rapid ‘turn-round’ and discuss feedback and student work in class.</a:t>
            </a:r>
          </a:p>
          <a:p>
            <a:pPr eaLnBrk="1" hangingPunct="1">
              <a:lnSpc>
                <a:spcPct val="100000"/>
              </a:lnSpc>
            </a:pPr>
            <a:endParaRPr lang="en-GB" sz="2400" dirty="0" smtClean="0"/>
          </a:p>
          <a:p>
            <a:pPr eaLnBrk="1" hangingPunct="1">
              <a:lnSpc>
                <a:spcPct val="100000"/>
              </a:lnSpc>
            </a:pPr>
            <a:endParaRPr lang="en-GB" sz="2400" dirty="0" smtClean="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ChangeArrowheads="1"/>
          </p:cNvSpPr>
          <p:nvPr>
            <p:ph type="title"/>
          </p:nvPr>
        </p:nvSpPr>
        <p:spPr/>
        <p:txBody>
          <a:bodyPr/>
          <a:lstStyle/>
          <a:p>
            <a:pPr eaLnBrk="1" hangingPunct="1"/>
            <a:r>
              <a:rPr lang="en-GB" sz="3200" dirty="0" smtClean="0"/>
              <a:t>More advice</a:t>
            </a:r>
          </a:p>
        </p:txBody>
      </p:sp>
      <p:sp>
        <p:nvSpPr>
          <p:cNvPr id="41987" name="Rectangle 3"/>
          <p:cNvSpPr>
            <a:spLocks noGrp="1" noChangeArrowheads="1"/>
          </p:cNvSpPr>
          <p:nvPr>
            <p:ph type="body" idx="1"/>
          </p:nvPr>
        </p:nvSpPr>
        <p:spPr/>
        <p:txBody>
          <a:bodyPr/>
          <a:lstStyle/>
          <a:p>
            <a:pPr>
              <a:lnSpc>
                <a:spcPct val="100000"/>
              </a:lnSpc>
            </a:pPr>
            <a:r>
              <a:rPr lang="en-GB" sz="2600" dirty="0" smtClean="0"/>
              <a:t>Use student marking exercises and exemplars to communicate standards and criteria, not ever more detailed specifications.</a:t>
            </a:r>
          </a:p>
          <a:p>
            <a:pPr>
              <a:lnSpc>
                <a:spcPct val="100000"/>
              </a:lnSpc>
            </a:pPr>
            <a:r>
              <a:rPr lang="en-GB" sz="2600" dirty="0" smtClean="0"/>
              <a:t>Reduce the variety of types of assessment so that students have some chance to come to understand, through practice and feedback, how to tackle each at a reasonably sophisticated level.</a:t>
            </a:r>
          </a:p>
          <a:p>
            <a:pPr>
              <a:lnSpc>
                <a:spcPct val="100000"/>
              </a:lnSpc>
            </a:pPr>
            <a:endParaRPr lang="en-GB" sz="2600" dirty="0" smtClean="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Differentiating knowledge and skills. It’s all in the verbs! </a:t>
            </a:r>
            <a:endParaRPr lang="en-GB" dirty="0"/>
          </a:p>
        </p:txBody>
      </p:sp>
      <p:sp>
        <p:nvSpPr>
          <p:cNvPr id="3" name="Content Placeholder 2"/>
          <p:cNvSpPr>
            <a:spLocks noGrp="1"/>
          </p:cNvSpPr>
          <p:nvPr>
            <p:ph idx="1"/>
          </p:nvPr>
        </p:nvSpPr>
        <p:spPr/>
        <p:txBody>
          <a:bodyPr/>
          <a:lstStyle/>
          <a:p>
            <a:pPr>
              <a:buNone/>
            </a:pPr>
            <a:r>
              <a:rPr lang="en-GB" sz="2600" dirty="0" smtClean="0">
                <a:solidFill>
                  <a:schemeClr val="tx2">
                    <a:lumMod val="60000"/>
                    <a:lumOff val="40000"/>
                  </a:schemeClr>
                </a:solidFill>
              </a:rPr>
              <a:t>Task:</a:t>
            </a:r>
            <a:r>
              <a:rPr lang="en-GB" sz="2600" dirty="0" smtClean="0"/>
              <a:t> Chose from the following verbs that are likely to relate to knowledge, skills or both:</a:t>
            </a:r>
          </a:p>
          <a:p>
            <a:pPr>
              <a:buNone/>
            </a:pPr>
            <a:endParaRPr lang="en-GB" sz="2600" dirty="0" smtClean="0"/>
          </a:p>
          <a:p>
            <a:pPr>
              <a:buNone/>
            </a:pPr>
            <a:r>
              <a:rPr lang="en-GB" sz="2600" dirty="0" smtClean="0"/>
              <a:t>Perform, demonstrate, outline, describe, show, present, make, practice, differentiate, define, argue create, design, develop effect, utilise, enact, act, carry out, differentiate, define, argue, analyse</a:t>
            </a:r>
            <a:r>
              <a:rPr lang="en-GB" sz="2600" dirty="0" smtClean="0"/>
              <a:t>, synthesise</a:t>
            </a:r>
            <a:r>
              <a:rPr lang="en-GB" sz="2600" dirty="0" smtClean="0"/>
              <a:t>, evaluate, articulate, specify, propose, compare, choose, challenge, identify. </a:t>
            </a:r>
            <a:endParaRPr lang="en-GB" sz="26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1"/>
          <p:cNvSpPr>
            <a:spLocks noGrp="1"/>
          </p:cNvSpPr>
          <p:nvPr>
            <p:ph type="title"/>
          </p:nvPr>
        </p:nvSpPr>
        <p:spPr/>
        <p:txBody>
          <a:bodyPr/>
          <a:lstStyle/>
          <a:p>
            <a:r>
              <a:rPr lang="en-GB" sz="3200" dirty="0" smtClean="0"/>
              <a:t>Useful verbs: Assessing knowledge </a:t>
            </a:r>
            <a:r>
              <a:rPr lang="en-GB" sz="2000" dirty="0" smtClean="0"/>
              <a:t>after Kennedy </a:t>
            </a:r>
            <a:r>
              <a:rPr lang="en-GB" sz="2000" i="1" dirty="0" smtClean="0"/>
              <a:t>et al 2011</a:t>
            </a:r>
          </a:p>
        </p:txBody>
      </p:sp>
      <p:sp>
        <p:nvSpPr>
          <p:cNvPr id="22531" name="Content Placeholder 2"/>
          <p:cNvSpPr>
            <a:spLocks noGrp="1"/>
          </p:cNvSpPr>
          <p:nvPr>
            <p:ph idx="1"/>
          </p:nvPr>
        </p:nvSpPr>
        <p:spPr/>
        <p:txBody>
          <a:bodyPr/>
          <a:lstStyle/>
          <a:p>
            <a:pPr>
              <a:lnSpc>
                <a:spcPct val="100000"/>
              </a:lnSpc>
            </a:pPr>
            <a:r>
              <a:rPr lang="en-GB" sz="2600" b="1" dirty="0" smtClean="0"/>
              <a:t>Arrange, collect, define, describe, duplicate, enumerate, examine,</a:t>
            </a:r>
          </a:p>
          <a:p>
            <a:pPr>
              <a:lnSpc>
                <a:spcPct val="100000"/>
              </a:lnSpc>
            </a:pPr>
            <a:r>
              <a:rPr lang="en-GB" sz="2600" b="1" dirty="0" smtClean="0"/>
              <a:t>find, identify, label, list, memorise, name, order, outline, present,</a:t>
            </a:r>
          </a:p>
          <a:p>
            <a:pPr>
              <a:lnSpc>
                <a:spcPct val="100000"/>
              </a:lnSpc>
            </a:pPr>
            <a:r>
              <a:rPr lang="en-GB" sz="2600" b="1" dirty="0" smtClean="0"/>
              <a:t>quote, recall, recognise, recollect, record, recount, relate, repeat, reproduce,</a:t>
            </a:r>
          </a:p>
          <a:p>
            <a:pPr>
              <a:lnSpc>
                <a:spcPct val="100000"/>
              </a:lnSpc>
            </a:pPr>
            <a:r>
              <a:rPr lang="en-GB" sz="2600" b="1" dirty="0" smtClean="0"/>
              <a:t>show, state, tabulate, tell.</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1"/>
          <p:cNvSpPr>
            <a:spLocks noGrp="1"/>
          </p:cNvSpPr>
          <p:nvPr>
            <p:ph type="title"/>
          </p:nvPr>
        </p:nvSpPr>
        <p:spPr/>
        <p:txBody>
          <a:bodyPr/>
          <a:lstStyle/>
          <a:p>
            <a:r>
              <a:rPr lang="en-GB" sz="3200" dirty="0" smtClean="0"/>
              <a:t>Assessing Comprehension</a:t>
            </a:r>
          </a:p>
        </p:txBody>
      </p:sp>
      <p:sp>
        <p:nvSpPr>
          <p:cNvPr id="23555" name="Content Placeholder 2"/>
          <p:cNvSpPr>
            <a:spLocks noGrp="1"/>
          </p:cNvSpPr>
          <p:nvPr>
            <p:ph idx="1"/>
          </p:nvPr>
        </p:nvSpPr>
        <p:spPr/>
        <p:txBody>
          <a:bodyPr/>
          <a:lstStyle/>
          <a:p>
            <a:pPr>
              <a:lnSpc>
                <a:spcPct val="100000"/>
              </a:lnSpc>
            </a:pPr>
            <a:r>
              <a:rPr lang="en-GB" sz="2600" b="1" dirty="0" smtClean="0"/>
              <a:t>Associate, change, clarify, classify, construct, contrast, convert, decode,</a:t>
            </a:r>
          </a:p>
          <a:p>
            <a:pPr>
              <a:lnSpc>
                <a:spcPct val="100000"/>
              </a:lnSpc>
            </a:pPr>
            <a:r>
              <a:rPr lang="it-IT" sz="2600" b="1" dirty="0" smtClean="0"/>
              <a:t>defend, describe, differentiate, discriminate, discuss, distinguish,</a:t>
            </a:r>
          </a:p>
          <a:p>
            <a:pPr>
              <a:lnSpc>
                <a:spcPct val="100000"/>
              </a:lnSpc>
            </a:pPr>
            <a:r>
              <a:rPr lang="en-GB" sz="2600" b="1" dirty="0" smtClean="0"/>
              <a:t>estimate, explain, express, extend, generalise, identify, illustrate, indicate,</a:t>
            </a:r>
          </a:p>
          <a:p>
            <a:pPr>
              <a:lnSpc>
                <a:spcPct val="100000"/>
              </a:lnSpc>
            </a:pPr>
            <a:r>
              <a:rPr lang="en-GB" sz="2600" b="1" dirty="0" smtClean="0"/>
              <a:t>infer, interpret, locate, paraphrase, predict, recognise, report,</a:t>
            </a:r>
          </a:p>
          <a:p>
            <a:pPr>
              <a:lnSpc>
                <a:spcPct val="100000"/>
              </a:lnSpc>
            </a:pPr>
            <a:r>
              <a:rPr lang="en-GB" sz="2600" b="1" dirty="0" smtClean="0"/>
              <a:t>restate, rewrite, review, select, solve, translate.</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22239"/>
            <a:ext cx="8153400" cy="868362"/>
          </a:xfrm>
        </p:spPr>
        <p:txBody>
          <a:bodyPr/>
          <a:lstStyle/>
          <a:p>
            <a:r>
              <a:rPr lang="en-GB" dirty="0" smtClean="0"/>
              <a:t>The purposes of this session. </a:t>
            </a:r>
            <a:r>
              <a:rPr lang="en-GB" dirty="0" smtClean="0"/>
              <a:t>To...</a:t>
            </a:r>
            <a:endParaRPr lang="en-US" dirty="0"/>
          </a:p>
        </p:txBody>
      </p:sp>
      <p:sp>
        <p:nvSpPr>
          <p:cNvPr id="3" name="Content Placeholder 2"/>
          <p:cNvSpPr>
            <a:spLocks noGrp="1"/>
          </p:cNvSpPr>
          <p:nvPr>
            <p:ph idx="1"/>
          </p:nvPr>
        </p:nvSpPr>
        <p:spPr/>
        <p:txBody>
          <a:bodyPr/>
          <a:lstStyle/>
          <a:p>
            <a:r>
              <a:rPr lang="en-GB" sz="2600" dirty="0" smtClean="0"/>
              <a:t>Help you systematically review your curriculum documentation;</a:t>
            </a:r>
          </a:p>
          <a:p>
            <a:r>
              <a:rPr lang="en-GB" sz="2600" dirty="0" smtClean="0"/>
              <a:t>Encourage you to streamline curriculum descriptors, keep language simple </a:t>
            </a:r>
            <a:r>
              <a:rPr lang="en-GB" sz="2600" dirty="0" smtClean="0"/>
              <a:t>and avoid repetition / </a:t>
            </a:r>
            <a:r>
              <a:rPr lang="en-GB" sz="2600" dirty="0" smtClean="0"/>
              <a:t>duplication; </a:t>
            </a:r>
          </a:p>
          <a:p>
            <a:r>
              <a:rPr lang="en-GB" sz="2600" dirty="0" smtClean="0">
                <a:ea typeface="Cambria Math" pitchFamily="18" charset="0"/>
              </a:rPr>
              <a:t>Enable you to think through positive changes you </a:t>
            </a:r>
            <a:r>
              <a:rPr lang="en-GB" sz="2600" dirty="0" smtClean="0"/>
              <a:t>can make to teaching and assessment practice;</a:t>
            </a:r>
          </a:p>
          <a:p>
            <a:r>
              <a:rPr lang="en-GB" sz="2600" dirty="0" smtClean="0"/>
              <a:t>Recognise existing good practice;</a:t>
            </a:r>
          </a:p>
          <a:p>
            <a:r>
              <a:rPr lang="en-GB" sz="2600" dirty="0" smtClean="0"/>
              <a:t>Encourage appropriate innovation.</a:t>
            </a:r>
            <a:endParaRPr lang="en-US" sz="26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p:cNvSpPr>
            <a:spLocks noGrp="1"/>
          </p:cNvSpPr>
          <p:nvPr>
            <p:ph type="title"/>
          </p:nvPr>
        </p:nvSpPr>
        <p:spPr/>
        <p:txBody>
          <a:bodyPr/>
          <a:lstStyle/>
          <a:p>
            <a:r>
              <a:rPr lang="en-GB" sz="3200" dirty="0" smtClean="0"/>
              <a:t>Application</a:t>
            </a:r>
          </a:p>
        </p:txBody>
      </p:sp>
      <p:sp>
        <p:nvSpPr>
          <p:cNvPr id="24579" name="Content Placeholder 2"/>
          <p:cNvSpPr>
            <a:spLocks noGrp="1"/>
          </p:cNvSpPr>
          <p:nvPr>
            <p:ph idx="1"/>
          </p:nvPr>
        </p:nvSpPr>
        <p:spPr/>
        <p:txBody>
          <a:bodyPr/>
          <a:lstStyle/>
          <a:p>
            <a:pPr>
              <a:lnSpc>
                <a:spcPct val="100000"/>
              </a:lnSpc>
            </a:pPr>
            <a:r>
              <a:rPr lang="en-GB" sz="2600" b="1" dirty="0" smtClean="0"/>
              <a:t>Apply, assess, calculate, change, choose, complete, compute, construct,</a:t>
            </a:r>
          </a:p>
          <a:p>
            <a:pPr>
              <a:lnSpc>
                <a:spcPct val="100000"/>
              </a:lnSpc>
            </a:pPr>
            <a:r>
              <a:rPr lang="en-GB" sz="2600" b="1" dirty="0" smtClean="0"/>
              <a:t>demonstrate, develop, discover, dramatise, employ, examine,</a:t>
            </a:r>
          </a:p>
          <a:p>
            <a:pPr>
              <a:lnSpc>
                <a:spcPct val="100000"/>
              </a:lnSpc>
            </a:pPr>
            <a:r>
              <a:rPr lang="en-GB" sz="2600" b="1" dirty="0" smtClean="0"/>
              <a:t>experiment, find, illustrate, interpret, manipulate, modify, operate,</a:t>
            </a:r>
          </a:p>
          <a:p>
            <a:pPr>
              <a:lnSpc>
                <a:spcPct val="100000"/>
              </a:lnSpc>
            </a:pPr>
            <a:r>
              <a:rPr lang="en-GB" sz="2600" b="1" dirty="0" smtClean="0"/>
              <a:t>organise, practice, predict, prepare, produce, relate, schedule, select,</a:t>
            </a:r>
          </a:p>
          <a:p>
            <a:pPr>
              <a:lnSpc>
                <a:spcPct val="100000"/>
              </a:lnSpc>
            </a:pPr>
            <a:r>
              <a:rPr lang="en-GB" sz="2600" b="1" dirty="0" smtClean="0"/>
              <a:t>show, sketch, solve, transfer, use.</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itle 1"/>
          <p:cNvSpPr>
            <a:spLocks noGrp="1"/>
          </p:cNvSpPr>
          <p:nvPr>
            <p:ph type="title"/>
          </p:nvPr>
        </p:nvSpPr>
        <p:spPr/>
        <p:txBody>
          <a:bodyPr/>
          <a:lstStyle/>
          <a:p>
            <a:r>
              <a:rPr lang="en-GB" sz="3200" dirty="0" smtClean="0"/>
              <a:t>Analysis</a:t>
            </a:r>
          </a:p>
        </p:txBody>
      </p:sp>
      <p:sp>
        <p:nvSpPr>
          <p:cNvPr id="25603" name="Content Placeholder 2"/>
          <p:cNvSpPr>
            <a:spLocks noGrp="1"/>
          </p:cNvSpPr>
          <p:nvPr>
            <p:ph idx="1"/>
          </p:nvPr>
        </p:nvSpPr>
        <p:spPr/>
        <p:txBody>
          <a:bodyPr/>
          <a:lstStyle/>
          <a:p>
            <a:pPr>
              <a:lnSpc>
                <a:spcPct val="100000"/>
              </a:lnSpc>
            </a:pPr>
            <a:r>
              <a:rPr lang="en-GB" sz="2600" b="1" dirty="0" smtClean="0"/>
              <a:t>Analyse, appraise, arrange, break down, calculate, categorise, classify,</a:t>
            </a:r>
          </a:p>
          <a:p>
            <a:pPr>
              <a:lnSpc>
                <a:spcPct val="100000"/>
              </a:lnSpc>
            </a:pPr>
            <a:r>
              <a:rPr lang="en-GB" sz="2600" b="1" dirty="0" smtClean="0"/>
              <a:t>compare, connect, contrast, criticise, debate, deduce, determine,</a:t>
            </a:r>
          </a:p>
          <a:p>
            <a:pPr>
              <a:lnSpc>
                <a:spcPct val="100000"/>
              </a:lnSpc>
            </a:pPr>
            <a:r>
              <a:rPr lang="en-GB" sz="2600" b="1" dirty="0" smtClean="0"/>
              <a:t>differentiate, discriminate, distinguish, divide, examine, experiment,</a:t>
            </a:r>
          </a:p>
          <a:p>
            <a:pPr>
              <a:lnSpc>
                <a:spcPct val="100000"/>
              </a:lnSpc>
            </a:pPr>
            <a:r>
              <a:rPr lang="en-GB" sz="2600" b="1" dirty="0" smtClean="0"/>
              <a:t>identify, illustrate, infer, inspect, investigate, order, outline, point out,</a:t>
            </a:r>
          </a:p>
          <a:p>
            <a:pPr>
              <a:lnSpc>
                <a:spcPct val="100000"/>
              </a:lnSpc>
            </a:pPr>
            <a:r>
              <a:rPr lang="en-GB" sz="2600" b="1" dirty="0" smtClean="0"/>
              <a:t>question, relate, separate, sub-divide, test.</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itle 1"/>
          <p:cNvSpPr>
            <a:spLocks noGrp="1"/>
          </p:cNvSpPr>
          <p:nvPr>
            <p:ph type="title"/>
          </p:nvPr>
        </p:nvSpPr>
        <p:spPr/>
        <p:txBody>
          <a:bodyPr/>
          <a:lstStyle/>
          <a:p>
            <a:r>
              <a:rPr lang="en-GB" sz="3200" dirty="0" smtClean="0"/>
              <a:t>Assessing Synthesis</a:t>
            </a:r>
          </a:p>
        </p:txBody>
      </p:sp>
      <p:sp>
        <p:nvSpPr>
          <p:cNvPr id="26627" name="Content Placeholder 2"/>
          <p:cNvSpPr>
            <a:spLocks noGrp="1"/>
          </p:cNvSpPr>
          <p:nvPr>
            <p:ph idx="1"/>
          </p:nvPr>
        </p:nvSpPr>
        <p:spPr/>
        <p:txBody>
          <a:bodyPr/>
          <a:lstStyle/>
          <a:p>
            <a:pPr>
              <a:lnSpc>
                <a:spcPct val="100000"/>
              </a:lnSpc>
            </a:pPr>
            <a:r>
              <a:rPr lang="en-GB" sz="2600" b="1" dirty="0" smtClean="0"/>
              <a:t>Argue, arrange, assemble, categorise, collect, combine, compile, compose,</a:t>
            </a:r>
          </a:p>
          <a:p>
            <a:pPr>
              <a:lnSpc>
                <a:spcPct val="100000"/>
              </a:lnSpc>
            </a:pPr>
            <a:r>
              <a:rPr lang="en-GB" sz="2600" b="1" dirty="0" smtClean="0"/>
              <a:t>construct, create, design, develop, devise, establish, explain,</a:t>
            </a:r>
          </a:p>
          <a:p>
            <a:pPr>
              <a:lnSpc>
                <a:spcPct val="100000"/>
              </a:lnSpc>
            </a:pPr>
            <a:r>
              <a:rPr lang="en-GB" sz="2600" b="1" dirty="0" smtClean="0"/>
              <a:t>formulate, generalise, generate, integrate, invent, make, manage,</a:t>
            </a:r>
          </a:p>
          <a:p>
            <a:pPr>
              <a:lnSpc>
                <a:spcPct val="100000"/>
              </a:lnSpc>
            </a:pPr>
            <a:r>
              <a:rPr lang="en-GB" sz="2600" b="1" dirty="0" smtClean="0"/>
              <a:t>modify, organise, originate, plan, prepare, propose, rearrange, reconstruct,</a:t>
            </a:r>
          </a:p>
          <a:p>
            <a:pPr>
              <a:lnSpc>
                <a:spcPct val="100000"/>
              </a:lnSpc>
            </a:pPr>
            <a:r>
              <a:rPr lang="en-GB" sz="2600" b="1" dirty="0" smtClean="0"/>
              <a:t>relate, reorganise, revise, rewrite, set up, summarise.</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itle 1"/>
          <p:cNvSpPr>
            <a:spLocks noGrp="1"/>
          </p:cNvSpPr>
          <p:nvPr>
            <p:ph type="title"/>
          </p:nvPr>
        </p:nvSpPr>
        <p:spPr/>
        <p:txBody>
          <a:bodyPr/>
          <a:lstStyle/>
          <a:p>
            <a:r>
              <a:rPr lang="en-GB" sz="3200" dirty="0" smtClean="0"/>
              <a:t>Assessing Evaluation</a:t>
            </a:r>
          </a:p>
        </p:txBody>
      </p:sp>
      <p:sp>
        <p:nvSpPr>
          <p:cNvPr id="27651" name="Content Placeholder 2"/>
          <p:cNvSpPr>
            <a:spLocks noGrp="1"/>
          </p:cNvSpPr>
          <p:nvPr>
            <p:ph idx="1"/>
          </p:nvPr>
        </p:nvSpPr>
        <p:spPr/>
        <p:txBody>
          <a:bodyPr/>
          <a:lstStyle/>
          <a:p>
            <a:pPr>
              <a:lnSpc>
                <a:spcPct val="100000"/>
              </a:lnSpc>
            </a:pPr>
            <a:r>
              <a:rPr lang="en-GB" sz="2600" b="1" dirty="0" smtClean="0"/>
              <a:t>Appraise, ascertain, argue, assess, attach, choose, compare, conclude,</a:t>
            </a:r>
          </a:p>
          <a:p>
            <a:pPr>
              <a:lnSpc>
                <a:spcPct val="100000"/>
              </a:lnSpc>
            </a:pPr>
            <a:r>
              <a:rPr lang="en-GB" sz="2600" b="1" dirty="0" smtClean="0"/>
              <a:t>contrast, convince, criticise, decide, defend, discriminate, explain,</a:t>
            </a:r>
          </a:p>
          <a:p>
            <a:pPr>
              <a:lnSpc>
                <a:spcPct val="100000"/>
              </a:lnSpc>
            </a:pPr>
            <a:r>
              <a:rPr lang="en-GB" sz="2600" b="1" dirty="0" smtClean="0"/>
              <a:t>evaluate, grade, interpret, judge, justify, measure, predict, rate, recommend,</a:t>
            </a:r>
          </a:p>
          <a:p>
            <a:pPr>
              <a:lnSpc>
                <a:spcPct val="100000"/>
              </a:lnSpc>
            </a:pPr>
            <a:r>
              <a:rPr lang="en-GB" sz="2600" b="1" dirty="0" smtClean="0"/>
              <a:t>relate, resolve.</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Transitions into learning and between levels</a:t>
            </a:r>
            <a:endParaRPr lang="en-GB" dirty="0"/>
          </a:p>
        </p:txBody>
      </p:sp>
      <p:sp>
        <p:nvSpPr>
          <p:cNvPr id="3" name="Content Placeholder 2"/>
          <p:cNvSpPr>
            <a:spLocks noGrp="1"/>
          </p:cNvSpPr>
          <p:nvPr>
            <p:ph idx="1"/>
          </p:nvPr>
        </p:nvSpPr>
        <p:spPr/>
        <p:txBody>
          <a:bodyPr/>
          <a:lstStyle/>
          <a:p>
            <a:r>
              <a:rPr lang="en-GB" sz="2600" dirty="0" smtClean="0"/>
              <a:t>How do you use the first part of the first semester of each year to establish the standards expected, the pace required and the behaviours expected at this level?</a:t>
            </a:r>
          </a:p>
          <a:p>
            <a:r>
              <a:rPr lang="en-GB" sz="2600" dirty="0" smtClean="0"/>
              <a:t>What strategies could you employ to avoid fall-off of commitment, skills development and engagement?</a:t>
            </a:r>
          </a:p>
          <a:p>
            <a:endParaRPr lang="en-GB" sz="2600"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itle 1"/>
          <p:cNvSpPr>
            <a:spLocks noGrp="1"/>
          </p:cNvSpPr>
          <p:nvPr>
            <p:ph type="title"/>
          </p:nvPr>
        </p:nvSpPr>
        <p:spPr/>
        <p:txBody>
          <a:bodyPr/>
          <a:lstStyle/>
          <a:p>
            <a:r>
              <a:rPr lang="en-GB" sz="3200" dirty="0" smtClean="0"/>
              <a:t>What’s important to do in the first six week block?</a:t>
            </a:r>
          </a:p>
        </p:txBody>
      </p:sp>
      <p:sp>
        <p:nvSpPr>
          <p:cNvPr id="28675" name="Content Placeholder 2"/>
          <p:cNvSpPr>
            <a:spLocks noGrp="1"/>
          </p:cNvSpPr>
          <p:nvPr>
            <p:ph idx="1"/>
          </p:nvPr>
        </p:nvSpPr>
        <p:spPr/>
        <p:txBody>
          <a:bodyPr/>
          <a:lstStyle/>
          <a:p>
            <a:pPr>
              <a:lnSpc>
                <a:spcPct val="100000"/>
              </a:lnSpc>
            </a:pPr>
            <a:r>
              <a:rPr lang="en-GB" sz="2600" dirty="0" smtClean="0"/>
              <a:t>Enable students to feel part of a cohort rather than a number on a list;</a:t>
            </a:r>
          </a:p>
          <a:p>
            <a:pPr>
              <a:lnSpc>
                <a:spcPct val="100000"/>
              </a:lnSpc>
            </a:pPr>
            <a:r>
              <a:rPr lang="en-GB" sz="2600" dirty="0" smtClean="0"/>
              <a:t>Help students acclimatise to the new learning context in which they find themselves;</a:t>
            </a:r>
          </a:p>
          <a:p>
            <a:pPr>
              <a:lnSpc>
                <a:spcPct val="100000"/>
              </a:lnSpc>
            </a:pPr>
            <a:r>
              <a:rPr lang="en-GB" sz="2600" dirty="0" smtClean="0"/>
              <a:t>Familiarise them with the language and culture of the subject area they are studying (</a:t>
            </a:r>
            <a:r>
              <a:rPr lang="en-GB" sz="2600" dirty="0" err="1" smtClean="0"/>
              <a:t>Northedge</a:t>
            </a:r>
            <a:r>
              <a:rPr lang="en-GB" sz="2600" dirty="0" smtClean="0"/>
              <a:t>, 2003);</a:t>
            </a:r>
          </a:p>
          <a:p>
            <a:pPr>
              <a:lnSpc>
                <a:spcPct val="100000"/>
              </a:lnSpc>
            </a:pPr>
            <a:r>
              <a:rPr lang="en-GB" sz="2600" dirty="0" smtClean="0"/>
              <a:t>Foster the information literacy and other skills that students will need to succeed;</a:t>
            </a:r>
          </a:p>
          <a:p>
            <a:pPr>
              <a:lnSpc>
                <a:spcPct val="100000"/>
              </a:lnSpc>
            </a:pPr>
            <a:r>
              <a:rPr lang="en-GB" sz="2600" dirty="0" smtClean="0"/>
              <a:t>Guide them on where to go for help as necessary.</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itle 1"/>
          <p:cNvSpPr>
            <a:spLocks noGrp="1"/>
          </p:cNvSpPr>
          <p:nvPr>
            <p:ph type="title"/>
          </p:nvPr>
        </p:nvSpPr>
        <p:spPr/>
        <p:txBody>
          <a:bodyPr/>
          <a:lstStyle/>
          <a:p>
            <a:r>
              <a:rPr lang="en-GB" sz="2800" dirty="0" smtClean="0"/>
              <a:t>The first six weeks: six things we can do to diminish their chances of success</a:t>
            </a:r>
          </a:p>
        </p:txBody>
      </p:sp>
      <p:sp>
        <p:nvSpPr>
          <p:cNvPr id="29699" name="Content Placeholder 2"/>
          <p:cNvSpPr>
            <a:spLocks noGrp="1"/>
          </p:cNvSpPr>
          <p:nvPr>
            <p:ph idx="1"/>
          </p:nvPr>
        </p:nvSpPr>
        <p:spPr/>
        <p:txBody>
          <a:bodyPr/>
          <a:lstStyle/>
          <a:p>
            <a:pPr>
              <a:lnSpc>
                <a:spcPct val="100000"/>
              </a:lnSpc>
            </a:pPr>
            <a:r>
              <a:rPr lang="en-GB" sz="2400" dirty="0" smtClean="0"/>
              <a:t>Give them an exam on day one or two to work out who needs remedial help;</a:t>
            </a:r>
          </a:p>
          <a:p>
            <a:pPr>
              <a:lnSpc>
                <a:spcPct val="100000"/>
              </a:lnSpc>
            </a:pPr>
            <a:r>
              <a:rPr lang="en-GB" sz="2400" dirty="0" smtClean="0"/>
              <a:t>Avoid teaching them anything while they ‘settle in’;</a:t>
            </a:r>
          </a:p>
          <a:p>
            <a:pPr>
              <a:lnSpc>
                <a:spcPct val="100000"/>
              </a:lnSpc>
            </a:pPr>
            <a:r>
              <a:rPr lang="en-GB" sz="2400" dirty="0" smtClean="0"/>
              <a:t>Give them a group task which provides opportunities for them to make fools of themselves in front of their peers;</a:t>
            </a:r>
          </a:p>
          <a:p>
            <a:pPr>
              <a:lnSpc>
                <a:spcPct val="100000"/>
              </a:lnSpc>
            </a:pPr>
            <a:r>
              <a:rPr lang="en-GB" sz="2400" dirty="0" smtClean="0"/>
              <a:t>Load them up with masses of information/ paperwork, all of which is deemed essential;</a:t>
            </a:r>
          </a:p>
          <a:p>
            <a:pPr>
              <a:lnSpc>
                <a:spcPct val="100000"/>
              </a:lnSpc>
            </a:pPr>
            <a:r>
              <a:rPr lang="en-GB" sz="2400" dirty="0" smtClean="0"/>
              <a:t>Give them a library orientation that focuses on what they can’t do and how complicated everything is;</a:t>
            </a:r>
          </a:p>
          <a:p>
            <a:pPr>
              <a:lnSpc>
                <a:spcPct val="100000"/>
              </a:lnSpc>
            </a:pPr>
            <a:r>
              <a:rPr lang="en-GB" sz="2400" dirty="0" smtClean="0"/>
              <a:t>Avoid taking registers until the numbers have settled down.</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The sophomore slump</a:t>
            </a:r>
            <a:endParaRPr lang="en-GB" dirty="0"/>
          </a:p>
        </p:txBody>
      </p:sp>
      <p:sp>
        <p:nvSpPr>
          <p:cNvPr id="3" name="Content Placeholder 2"/>
          <p:cNvSpPr>
            <a:spLocks noGrp="1"/>
          </p:cNvSpPr>
          <p:nvPr>
            <p:ph idx="1"/>
          </p:nvPr>
        </p:nvSpPr>
        <p:spPr/>
        <p:txBody>
          <a:bodyPr/>
          <a:lstStyle/>
          <a:p>
            <a:r>
              <a:rPr lang="en-GB" sz="2600" dirty="0" smtClean="0"/>
              <a:t>It’s a long, long time, from May to September…</a:t>
            </a:r>
          </a:p>
          <a:p>
            <a:r>
              <a:rPr lang="en-GB" sz="2600" dirty="0" smtClean="0"/>
              <a:t>In former times, there were often high expectations around reading over the summer vacation;</a:t>
            </a:r>
          </a:p>
          <a:p>
            <a:r>
              <a:rPr lang="en-GB" sz="2600" dirty="0" smtClean="0"/>
              <a:t>Realistically moist students must work over this period and also want to have holidays;</a:t>
            </a:r>
          </a:p>
          <a:p>
            <a:r>
              <a:rPr lang="en-GB" sz="2600" dirty="0" smtClean="0"/>
              <a:t>Curriculum designers need to be creative about creating ways to help keep up the learning </a:t>
            </a:r>
            <a:r>
              <a:rPr lang="en-GB" sz="2600" dirty="0" smtClean="0"/>
              <a:t>impetus.</a:t>
            </a:r>
            <a:endParaRPr lang="en-GB" sz="2600" dirty="0" smtClean="0"/>
          </a:p>
          <a:p>
            <a:endParaRPr lang="en-GB" sz="2600"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What might work</a:t>
            </a:r>
            <a:endParaRPr lang="en-US" dirty="0"/>
          </a:p>
        </p:txBody>
      </p:sp>
      <p:sp>
        <p:nvSpPr>
          <p:cNvPr id="3" name="Content Placeholder 2"/>
          <p:cNvSpPr>
            <a:spLocks noGrp="1"/>
          </p:cNvSpPr>
          <p:nvPr>
            <p:ph idx="1"/>
          </p:nvPr>
        </p:nvSpPr>
        <p:spPr/>
        <p:txBody>
          <a:bodyPr/>
          <a:lstStyle/>
          <a:p>
            <a:r>
              <a:rPr lang="en-GB" sz="2600" dirty="0" smtClean="0"/>
              <a:t>Directed reading specifically linked to early tasks in the second year;</a:t>
            </a:r>
          </a:p>
          <a:p>
            <a:r>
              <a:rPr lang="en-GB" sz="2600" dirty="0" smtClean="0"/>
              <a:t>Guided wider reading </a:t>
            </a:r>
            <a:r>
              <a:rPr lang="en-GB" sz="2600" dirty="0" smtClean="0"/>
              <a:t>around dissertation </a:t>
            </a:r>
            <a:r>
              <a:rPr lang="en-GB" sz="2600" dirty="0" smtClean="0"/>
              <a:t>or project topics;</a:t>
            </a:r>
          </a:p>
          <a:p>
            <a:r>
              <a:rPr lang="en-GB" sz="2600" dirty="0" smtClean="0"/>
              <a:t>Guided activities within a VLE with a specific purpose;</a:t>
            </a:r>
          </a:p>
          <a:p>
            <a:r>
              <a:rPr lang="en-GB" sz="2600" dirty="0" smtClean="0"/>
              <a:t>Interactive virtual networking opportunities with a clear aim;</a:t>
            </a:r>
          </a:p>
          <a:p>
            <a:r>
              <a:rPr lang="en-GB" sz="2600" dirty="0" smtClean="0"/>
              <a:t>Computer-based learning tasks;</a:t>
            </a:r>
          </a:p>
          <a:p>
            <a:r>
              <a:rPr lang="en-GB" sz="2600" dirty="0" smtClean="0"/>
              <a:t>Written assignments…..and?</a:t>
            </a:r>
          </a:p>
          <a:p>
            <a:endParaRPr lang="en-GB" sz="2600" dirty="0" smtClean="0"/>
          </a:p>
          <a:p>
            <a:endParaRPr lang="en-US" sz="2600"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Title 1"/>
          <p:cNvSpPr>
            <a:spLocks noGrp="1"/>
          </p:cNvSpPr>
          <p:nvPr>
            <p:ph type="title"/>
          </p:nvPr>
        </p:nvSpPr>
        <p:spPr/>
        <p:txBody>
          <a:bodyPr/>
          <a:lstStyle/>
          <a:p>
            <a:r>
              <a:rPr lang="en-GB" sz="2800" dirty="0" smtClean="0"/>
              <a:t>Enhancing lectures. The sixty minute session: a recipe for disaster</a:t>
            </a:r>
          </a:p>
        </p:txBody>
      </p:sp>
      <p:sp>
        <p:nvSpPr>
          <p:cNvPr id="30723" name="Content Placeholder 2"/>
          <p:cNvSpPr>
            <a:spLocks noGrp="1"/>
          </p:cNvSpPr>
          <p:nvPr>
            <p:ph idx="1"/>
          </p:nvPr>
        </p:nvSpPr>
        <p:spPr>
          <a:xfrm>
            <a:off x="357188" y="1412875"/>
            <a:ext cx="8429625" cy="4789488"/>
          </a:xfrm>
        </p:spPr>
        <p:txBody>
          <a:bodyPr/>
          <a:lstStyle/>
          <a:p>
            <a:pPr>
              <a:lnSpc>
                <a:spcPct val="100000"/>
              </a:lnSpc>
            </a:pPr>
            <a:r>
              <a:rPr lang="en-GB" sz="2600" dirty="0" smtClean="0"/>
              <a:t>Continuous non-stop delivery from the podium (particularly if reading from a prepared script);</a:t>
            </a:r>
          </a:p>
          <a:p>
            <a:pPr>
              <a:lnSpc>
                <a:spcPct val="100000"/>
              </a:lnSpc>
            </a:pPr>
            <a:r>
              <a:rPr lang="en-GB" sz="2600" dirty="0" smtClean="0"/>
              <a:t>Picking on random students to ‘test their mettle’;</a:t>
            </a:r>
          </a:p>
          <a:p>
            <a:pPr>
              <a:lnSpc>
                <a:spcPct val="100000"/>
              </a:lnSpc>
            </a:pPr>
            <a:r>
              <a:rPr lang="en-GB" sz="2600" dirty="0" smtClean="0"/>
              <a:t>Over-use of a single style of PowerPoint delivery, with handouts that all look the same;</a:t>
            </a:r>
          </a:p>
          <a:p>
            <a:pPr>
              <a:lnSpc>
                <a:spcPct val="100000"/>
              </a:lnSpc>
            </a:pPr>
            <a:r>
              <a:rPr lang="en-GB" sz="2600" dirty="0" smtClean="0"/>
              <a:t>Each session week on week following the same format;</a:t>
            </a:r>
          </a:p>
          <a:p>
            <a:pPr>
              <a:lnSpc>
                <a:spcPct val="100000"/>
              </a:lnSpc>
            </a:pPr>
            <a:r>
              <a:rPr lang="en-GB" sz="2600" dirty="0" smtClean="0"/>
              <a:t>Tell bad/insensitive jokes;</a:t>
            </a:r>
          </a:p>
          <a:p>
            <a:pPr>
              <a:lnSpc>
                <a:spcPct val="100000"/>
              </a:lnSpc>
            </a:pPr>
            <a:r>
              <a:rPr lang="en-GB" sz="2600" dirty="0" smtClean="0"/>
              <a:t>Behave as if students aren't there.</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p:txBody>
          <a:bodyPr/>
          <a:lstStyle/>
          <a:p>
            <a:r>
              <a:rPr lang="en-GB" sz="2800" dirty="0" smtClean="0"/>
              <a:t>Variations in international approaches to teaching, learning and assessment</a:t>
            </a:r>
          </a:p>
        </p:txBody>
      </p:sp>
      <p:sp>
        <p:nvSpPr>
          <p:cNvPr id="18435" name="Rectangle 3"/>
          <p:cNvSpPr>
            <a:spLocks noGrp="1" noChangeArrowheads="1"/>
          </p:cNvSpPr>
          <p:nvPr>
            <p:ph type="body" idx="1"/>
          </p:nvPr>
        </p:nvSpPr>
        <p:spPr/>
        <p:txBody>
          <a:bodyPr/>
          <a:lstStyle/>
          <a:p>
            <a:pPr>
              <a:lnSpc>
                <a:spcPct val="100000"/>
              </a:lnSpc>
            </a:pPr>
            <a:r>
              <a:rPr lang="en-GB" sz="2400" dirty="0" smtClean="0"/>
              <a:t>Teaching contexts: what kind of live and virtual spaces do we provide for lectures, tutorials, seminars, laboratory work, field work, and so on?</a:t>
            </a:r>
          </a:p>
          <a:p>
            <a:pPr>
              <a:lnSpc>
                <a:spcPct val="100000"/>
              </a:lnSpc>
            </a:pPr>
            <a:r>
              <a:rPr lang="en-GB" sz="2400" dirty="0" smtClean="0"/>
              <a:t>Cultural differences regarding citing and using others’ work, plagiarism, ‘the master’s voice’, working collaboratively, group work, and so on.</a:t>
            </a:r>
          </a:p>
          <a:p>
            <a:pPr>
              <a:lnSpc>
                <a:spcPct val="100000"/>
              </a:lnSpc>
            </a:pPr>
            <a:r>
              <a:rPr lang="en-GB" sz="2400" dirty="0" smtClean="0"/>
              <a:t>Comparative status of universities nationally and internationally: league tables, perceptions by staff, students and other stakeholders. </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Title 1"/>
          <p:cNvSpPr>
            <a:spLocks noGrp="1"/>
          </p:cNvSpPr>
          <p:nvPr>
            <p:ph type="title"/>
          </p:nvPr>
        </p:nvSpPr>
        <p:spPr/>
        <p:txBody>
          <a:bodyPr/>
          <a:lstStyle/>
          <a:p>
            <a:r>
              <a:rPr lang="en-GB" sz="2800" dirty="0" smtClean="0"/>
              <a:t>What can we do in sixty minutes rather than talk flat out?</a:t>
            </a:r>
          </a:p>
        </p:txBody>
      </p:sp>
      <p:sp>
        <p:nvSpPr>
          <p:cNvPr id="31747" name="Content Placeholder 2"/>
          <p:cNvSpPr>
            <a:spLocks noGrp="1"/>
          </p:cNvSpPr>
          <p:nvPr>
            <p:ph idx="1"/>
          </p:nvPr>
        </p:nvSpPr>
        <p:spPr/>
        <p:txBody>
          <a:bodyPr/>
          <a:lstStyle/>
          <a:p>
            <a:pPr>
              <a:lnSpc>
                <a:spcPct val="100000"/>
              </a:lnSpc>
            </a:pPr>
            <a:r>
              <a:rPr lang="en-GB" sz="2400" dirty="0" smtClean="0"/>
              <a:t>Provide three 10 minute inputs (or six four minute ones or whatever) with interactive tasks to enable them to learn by doing;</a:t>
            </a:r>
          </a:p>
          <a:p>
            <a:pPr>
              <a:lnSpc>
                <a:spcPct val="100000"/>
              </a:lnSpc>
            </a:pPr>
            <a:r>
              <a:rPr lang="en-GB" sz="2400" dirty="0" smtClean="0"/>
              <a:t>Video ourselves delivering and then edit the best bits to use in class alongside live delivery;</a:t>
            </a:r>
          </a:p>
          <a:p>
            <a:pPr>
              <a:lnSpc>
                <a:spcPct val="100000"/>
              </a:lnSpc>
            </a:pPr>
            <a:r>
              <a:rPr lang="en-GB" sz="2400" dirty="0" smtClean="0"/>
              <a:t>Use clickers, quizzes, videos, role plays, short tests, in-seat mini discussions, periods of silent reflection, questions to and from students, short reading tasks and other means of getting them to interact;</a:t>
            </a:r>
          </a:p>
          <a:p>
            <a:pPr>
              <a:lnSpc>
                <a:spcPct val="100000"/>
              </a:lnSpc>
            </a:pPr>
            <a:r>
              <a:rPr lang="en-GB" sz="2400" dirty="0" smtClean="0"/>
              <a:t>Use some classroom time to advance brief and give class feedback on assignments;</a:t>
            </a:r>
          </a:p>
          <a:p>
            <a:pPr>
              <a:lnSpc>
                <a:spcPct val="100000"/>
              </a:lnSpc>
            </a:pPr>
            <a:r>
              <a:rPr lang="en-GB" sz="2400" dirty="0" smtClean="0"/>
              <a:t>Bring material alive with passion and enthusiasm.</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Title 1"/>
          <p:cNvSpPr>
            <a:spLocks noGrp="1"/>
          </p:cNvSpPr>
          <p:nvPr>
            <p:ph type="title"/>
          </p:nvPr>
        </p:nvSpPr>
        <p:spPr/>
        <p:txBody>
          <a:bodyPr/>
          <a:lstStyle/>
          <a:p>
            <a:r>
              <a:rPr lang="en-GB" sz="2800" dirty="0" smtClean="0"/>
              <a:t>Technology enhanced learning: we can..</a:t>
            </a:r>
          </a:p>
        </p:txBody>
      </p:sp>
      <p:sp>
        <p:nvSpPr>
          <p:cNvPr id="32771" name="Content Placeholder 2"/>
          <p:cNvSpPr>
            <a:spLocks noGrp="1"/>
          </p:cNvSpPr>
          <p:nvPr>
            <p:ph idx="1"/>
          </p:nvPr>
        </p:nvSpPr>
        <p:spPr>
          <a:xfrm>
            <a:off x="468313" y="1285875"/>
            <a:ext cx="8229600" cy="4916488"/>
          </a:xfrm>
        </p:spPr>
        <p:txBody>
          <a:bodyPr/>
          <a:lstStyle/>
          <a:p>
            <a:pPr>
              <a:lnSpc>
                <a:spcPct val="100000"/>
              </a:lnSpc>
            </a:pPr>
            <a:r>
              <a:rPr lang="en-GB" sz="2400" dirty="0" smtClean="0"/>
              <a:t>Use more Computer-Based Assessment (stop marking, start assessing!), </a:t>
            </a:r>
          </a:p>
          <a:p>
            <a:pPr>
              <a:lnSpc>
                <a:spcPct val="100000"/>
              </a:lnSpc>
            </a:pPr>
            <a:r>
              <a:rPr lang="en-GB" sz="2400" dirty="0" smtClean="0"/>
              <a:t>Encourage productive course-related discussion in formal and informal social learning spaces, </a:t>
            </a:r>
          </a:p>
          <a:p>
            <a:pPr>
              <a:lnSpc>
                <a:spcPct val="100000"/>
              </a:lnSpc>
            </a:pPr>
            <a:r>
              <a:rPr lang="en-GB" sz="2400" dirty="0" smtClean="0"/>
              <a:t>Provide links to electronic readings with guidance on what to do with them, </a:t>
            </a:r>
          </a:p>
          <a:p>
            <a:pPr>
              <a:lnSpc>
                <a:spcPct val="100000"/>
              </a:lnSpc>
            </a:pPr>
            <a:r>
              <a:rPr lang="en-GB" sz="2400" dirty="0" smtClean="0"/>
              <a:t>Make better use of Open Educational Resources and Re-usable Learning Objects;</a:t>
            </a:r>
          </a:p>
          <a:p>
            <a:pPr>
              <a:lnSpc>
                <a:spcPct val="100000"/>
              </a:lnSpc>
            </a:pPr>
            <a:r>
              <a:rPr lang="en-GB" sz="2400" dirty="0" smtClean="0"/>
              <a:t>Communicate with students via mobile phones, </a:t>
            </a:r>
            <a:r>
              <a:rPr lang="en-GB" sz="2400" dirty="0" err="1" smtClean="0"/>
              <a:t>Podcasting</a:t>
            </a:r>
            <a:r>
              <a:rPr lang="en-GB" sz="2400" dirty="0" smtClean="0"/>
              <a:t>, SMS et al rather than just letters, university email addresses and notice boards;</a:t>
            </a:r>
          </a:p>
          <a:p>
            <a:pPr>
              <a:lnSpc>
                <a:spcPct val="100000"/>
              </a:lnSpc>
            </a:pPr>
            <a:r>
              <a:rPr lang="en-GB" sz="2400" dirty="0" smtClean="0"/>
              <a:t>Offer some level of personalised approaches to learning and assessment.</a:t>
            </a:r>
          </a:p>
          <a:p>
            <a:pPr>
              <a:lnSpc>
                <a:spcPct val="100000"/>
              </a:lnSpc>
            </a:pPr>
            <a:endParaRPr lang="en-GB" sz="2400" dirty="0" smtClean="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Constructing level outcomes</a:t>
            </a:r>
            <a:endParaRPr lang="en-GB" dirty="0"/>
          </a:p>
        </p:txBody>
      </p:sp>
      <p:sp>
        <p:nvSpPr>
          <p:cNvPr id="3" name="Content Placeholder 2"/>
          <p:cNvSpPr>
            <a:spLocks noGrp="1"/>
          </p:cNvSpPr>
          <p:nvPr>
            <p:ph idx="1"/>
          </p:nvPr>
        </p:nvSpPr>
        <p:spPr/>
        <p:txBody>
          <a:bodyPr/>
          <a:lstStyle/>
          <a:p>
            <a:r>
              <a:rPr lang="en-GB" sz="2600" dirty="0" smtClean="0"/>
              <a:t>These need to be overarching guiding principles;</a:t>
            </a:r>
          </a:p>
          <a:p>
            <a:r>
              <a:rPr lang="en-GB" sz="2600" dirty="0" smtClean="0"/>
              <a:t>Focus on the broad brush: don’t over specify detail at this level;</a:t>
            </a:r>
          </a:p>
          <a:p>
            <a:r>
              <a:rPr lang="en-GB" sz="2600" dirty="0" smtClean="0"/>
              <a:t>Refer closely to subject benchmarks;</a:t>
            </a:r>
          </a:p>
          <a:p>
            <a:r>
              <a:rPr lang="en-GB" sz="2600" dirty="0" smtClean="0"/>
              <a:t>Keep in mind the question “What would we and our peers reasonably expect could be achieved by all students at this level (threshold) and what could exceptional students hope to achieve</a:t>
            </a:r>
            <a:r>
              <a:rPr lang="en-GB" sz="2600" dirty="0" smtClean="0"/>
              <a:t>?”</a:t>
            </a:r>
            <a:endParaRPr lang="en-GB" sz="2600" dirty="0" smtClean="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Using your module descriptor documentation. </a:t>
            </a:r>
            <a:endParaRPr lang="en-GB" dirty="0"/>
          </a:p>
        </p:txBody>
      </p:sp>
      <p:sp>
        <p:nvSpPr>
          <p:cNvPr id="3" name="Content Placeholder 2"/>
          <p:cNvSpPr>
            <a:spLocks noGrp="1"/>
          </p:cNvSpPr>
          <p:nvPr>
            <p:ph idx="1"/>
          </p:nvPr>
        </p:nvSpPr>
        <p:spPr/>
        <p:txBody>
          <a:bodyPr/>
          <a:lstStyle/>
          <a:p>
            <a:pPr>
              <a:buNone/>
            </a:pPr>
            <a:r>
              <a:rPr lang="en-GB" sz="2600" dirty="0" smtClean="0">
                <a:solidFill>
                  <a:schemeClr val="tx2">
                    <a:lumMod val="60000"/>
                    <a:lumOff val="40000"/>
                  </a:schemeClr>
                </a:solidFill>
              </a:rPr>
              <a:t>Task: </a:t>
            </a:r>
            <a:r>
              <a:rPr lang="en-GB" sz="2600" dirty="0" smtClean="0"/>
              <a:t>Working in </a:t>
            </a:r>
            <a:r>
              <a:rPr lang="en-GB" sz="2600" dirty="0" smtClean="0"/>
              <a:t>pairs and </a:t>
            </a:r>
            <a:r>
              <a:rPr lang="en-GB" sz="2600" dirty="0" smtClean="0"/>
              <a:t>using the module descriptor checklist, review each other’s documentation;</a:t>
            </a:r>
          </a:p>
          <a:p>
            <a:r>
              <a:rPr lang="en-GB" sz="2600" dirty="0" smtClean="0"/>
              <a:t>Identify three aspects that you would like to commend;</a:t>
            </a:r>
          </a:p>
          <a:p>
            <a:r>
              <a:rPr lang="en-GB" sz="2600" dirty="0" smtClean="0"/>
              <a:t>Propose up to five enhancements you would like to suggest might improve the descriptors;</a:t>
            </a:r>
          </a:p>
          <a:p>
            <a:r>
              <a:rPr lang="en-GB" sz="2600" dirty="0" smtClean="0"/>
              <a:t>Discuss with each other how many of these enhancements are practical, viable and achievable within the timescale.</a:t>
            </a:r>
            <a:endParaRPr lang="en-GB" sz="2600"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Module descriptor checklist</a:t>
            </a:r>
            <a:endParaRPr lang="en-GB" dirty="0"/>
          </a:p>
        </p:txBody>
      </p:sp>
      <p:sp>
        <p:nvSpPr>
          <p:cNvPr id="3" name="Content Placeholder 2"/>
          <p:cNvSpPr>
            <a:spLocks noGrp="1"/>
          </p:cNvSpPr>
          <p:nvPr>
            <p:ph idx="1"/>
          </p:nvPr>
        </p:nvSpPr>
        <p:spPr/>
        <p:txBody>
          <a:bodyPr/>
          <a:lstStyle/>
          <a:p>
            <a:r>
              <a:rPr lang="en-GB" sz="2600" dirty="0" smtClean="0"/>
              <a:t>Is the module accurately described?</a:t>
            </a:r>
          </a:p>
          <a:p>
            <a:r>
              <a:rPr lang="en-GB" sz="2600" dirty="0" smtClean="0"/>
              <a:t>Do students know about pre-requisites and future directions/</a:t>
            </a:r>
          </a:p>
          <a:p>
            <a:r>
              <a:rPr lang="en-GB" sz="2600" dirty="0" smtClean="0"/>
              <a:t>Does the content sound interesting and productive?</a:t>
            </a:r>
          </a:p>
          <a:p>
            <a:r>
              <a:rPr lang="en-GB" sz="2600" dirty="0" smtClean="0"/>
              <a:t>Is your curriculum delivery well-paced?</a:t>
            </a:r>
          </a:p>
          <a:p>
            <a:r>
              <a:rPr lang="en-GB" sz="2600" dirty="0" smtClean="0"/>
              <a:t>Are your learning outcomes SMART?</a:t>
            </a:r>
          </a:p>
          <a:p>
            <a:r>
              <a:rPr lang="en-GB" sz="2600" dirty="0" smtClean="0"/>
              <a:t>Do you have sufficient/ not too many?</a:t>
            </a:r>
          </a:p>
          <a:p>
            <a:r>
              <a:rPr lang="en-GB" sz="2600" dirty="0" smtClean="0"/>
              <a:t>Is assessment fit-for-purpose, appropriate in number, designed to encourage learning?</a:t>
            </a:r>
            <a:endParaRPr lang="en-GB" sz="2600"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Course handbook checklist</a:t>
            </a:r>
            <a:endParaRPr lang="en-GB" dirty="0"/>
          </a:p>
        </p:txBody>
      </p:sp>
      <p:sp>
        <p:nvSpPr>
          <p:cNvPr id="3" name="Content Placeholder 2"/>
          <p:cNvSpPr>
            <a:spLocks noGrp="1"/>
          </p:cNvSpPr>
          <p:nvPr>
            <p:ph idx="1"/>
          </p:nvPr>
        </p:nvSpPr>
        <p:spPr/>
        <p:txBody>
          <a:bodyPr/>
          <a:lstStyle/>
          <a:p>
            <a:r>
              <a:rPr lang="en-GB" sz="2600" dirty="0" smtClean="0"/>
              <a:t>Is it available in multiple media (paper, on-line, in different formats?);</a:t>
            </a:r>
          </a:p>
          <a:p>
            <a:r>
              <a:rPr lang="en-GB" sz="2600" dirty="0" smtClean="0"/>
              <a:t>Does it confirm to agreed university formats?</a:t>
            </a:r>
          </a:p>
          <a:p>
            <a:r>
              <a:rPr lang="en-GB" sz="2600" dirty="0" smtClean="0"/>
              <a:t>Is it comprehensive without being over-whelming in its level of detail?</a:t>
            </a:r>
          </a:p>
          <a:p>
            <a:r>
              <a:rPr lang="en-GB" sz="2600" dirty="0" smtClean="0"/>
              <a:t>Is it easily </a:t>
            </a:r>
            <a:r>
              <a:rPr lang="en-GB" sz="2600" dirty="0" smtClean="0"/>
              <a:t>navigable? </a:t>
            </a:r>
            <a:r>
              <a:rPr lang="en-GB" sz="2600" dirty="0" smtClean="0"/>
              <a:t>(e.g. does it have a helpful contents page and index</a:t>
            </a:r>
            <a:r>
              <a:rPr lang="en-GB" sz="2600" dirty="0" smtClean="0"/>
              <a:t>);</a:t>
            </a:r>
            <a:endParaRPr lang="en-GB" sz="2600" dirty="0" smtClean="0"/>
          </a:p>
          <a:p>
            <a:r>
              <a:rPr lang="en-GB" sz="2600" dirty="0" smtClean="0"/>
              <a:t>Does it guide students where to go for various kinds of </a:t>
            </a:r>
            <a:r>
              <a:rPr lang="en-GB" sz="2600" dirty="0" smtClean="0"/>
              <a:t>help? </a:t>
            </a:r>
            <a:r>
              <a:rPr lang="en-GB" sz="2600" dirty="0" smtClean="0"/>
              <a:t>(academic, personal, crisis, financial etc.).</a:t>
            </a:r>
            <a:endParaRPr lang="en-GB" sz="2600" dirty="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p:txBody>
          <a:bodyPr/>
          <a:lstStyle/>
          <a:p>
            <a:pPr eaLnBrk="1" hangingPunct="1"/>
            <a:r>
              <a:rPr lang="en-GB" sz="3600" dirty="0" smtClean="0"/>
              <a:t>Conclusions</a:t>
            </a:r>
          </a:p>
        </p:txBody>
      </p:sp>
      <p:sp>
        <p:nvSpPr>
          <p:cNvPr id="43011" name="Rectangle 3"/>
          <p:cNvSpPr>
            <a:spLocks noGrp="1" noChangeArrowheads="1"/>
          </p:cNvSpPr>
          <p:nvPr>
            <p:ph type="body" idx="1"/>
          </p:nvPr>
        </p:nvSpPr>
        <p:spPr>
          <a:xfrm>
            <a:off x="468313" y="1214438"/>
            <a:ext cx="8229600" cy="4987925"/>
          </a:xfrm>
        </p:spPr>
        <p:txBody>
          <a:bodyPr/>
          <a:lstStyle/>
          <a:p>
            <a:pPr>
              <a:lnSpc>
                <a:spcPct val="100000"/>
              </a:lnSpc>
            </a:pPr>
            <a:r>
              <a:rPr lang="en-GB" sz="2600" dirty="0" smtClean="0"/>
              <a:t>The curriculum enhancements we make to improve the student experience need to be convincing, strategic and evidence-based;</a:t>
            </a:r>
          </a:p>
          <a:p>
            <a:pPr>
              <a:lnSpc>
                <a:spcPct val="100000"/>
              </a:lnSpc>
            </a:pPr>
            <a:r>
              <a:rPr lang="en-GB" sz="2600" dirty="0" smtClean="0"/>
              <a:t>It is possible to make significant improvements, but it needs ownership by staff at every level of the organisation;</a:t>
            </a:r>
          </a:p>
          <a:p>
            <a:pPr>
              <a:lnSpc>
                <a:spcPct val="100000"/>
              </a:lnSpc>
            </a:pPr>
            <a:r>
              <a:rPr lang="en-GB" sz="2600" dirty="0" smtClean="0"/>
              <a:t>Strategic approaches aren’t worth a fig if individual staff don’t embrace the need to improve things;</a:t>
            </a:r>
          </a:p>
          <a:p>
            <a:pPr>
              <a:lnSpc>
                <a:spcPct val="100000"/>
              </a:lnSpc>
            </a:pPr>
            <a:r>
              <a:rPr lang="en-GB" sz="2600" dirty="0" smtClean="0"/>
              <a:t>Doing the same things we have always done in the same way we have always done them is doomed to failure. </a:t>
            </a:r>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p:cNvSpPr>
            <a:spLocks noGrp="1" noChangeArrowheads="1"/>
          </p:cNvSpPr>
          <p:nvPr>
            <p:ph type="title"/>
          </p:nvPr>
        </p:nvSpPr>
        <p:spPr>
          <a:xfrm>
            <a:off x="457200" y="122238"/>
            <a:ext cx="7543800" cy="735012"/>
          </a:xfrm>
        </p:spPr>
        <p:txBody>
          <a:bodyPr/>
          <a:lstStyle/>
          <a:p>
            <a:pPr eaLnBrk="1" hangingPunct="1"/>
            <a:r>
              <a:rPr lang="en-GB" dirty="0" smtClean="0"/>
              <a:t>References &amp; further reading </a:t>
            </a:r>
          </a:p>
        </p:txBody>
      </p:sp>
      <p:sp>
        <p:nvSpPr>
          <p:cNvPr id="44035" name="Rectangle 3"/>
          <p:cNvSpPr>
            <a:spLocks noGrp="1" noChangeArrowheads="1"/>
          </p:cNvSpPr>
          <p:nvPr>
            <p:ph type="body" idx="1"/>
          </p:nvPr>
        </p:nvSpPr>
        <p:spPr>
          <a:xfrm>
            <a:off x="285750" y="1000125"/>
            <a:ext cx="8401050" cy="5524500"/>
          </a:xfrm>
        </p:spPr>
        <p:txBody>
          <a:bodyPr/>
          <a:lstStyle/>
          <a:p>
            <a:pPr marL="609600" indent="-609600">
              <a:buFont typeface="Wingdings" pitchFamily="2" charset="2"/>
              <a:buNone/>
            </a:pPr>
            <a:r>
              <a:rPr lang="en-GB" sz="1600" dirty="0" smtClean="0"/>
              <a:t>Biggs, J. (2003) </a:t>
            </a:r>
            <a:r>
              <a:rPr lang="en-GB" sz="1600" i="1" dirty="0" smtClean="0"/>
              <a:t>Teaching for Quality Learning at University, </a:t>
            </a:r>
            <a:r>
              <a:rPr lang="en-GB" sz="1600" dirty="0" smtClean="0"/>
              <a:t>Buckingham: SRHE &amp; Open University Press.</a:t>
            </a:r>
          </a:p>
          <a:p>
            <a:pPr marL="609600" indent="-609600">
              <a:buFont typeface="Wingdings" pitchFamily="2" charset="2"/>
              <a:buNone/>
            </a:pPr>
            <a:r>
              <a:rPr lang="en-GB" sz="1600" dirty="0" smtClean="0"/>
              <a:t>Bristol University Characteristics of excellent teaching http://www.bris.ac.uk/esu/academicdevelopment/prizes/excellentteacher.html</a:t>
            </a:r>
          </a:p>
          <a:p>
            <a:pPr marL="609600" indent="-609600">
              <a:buFont typeface="Wingdings" pitchFamily="2" charset="2"/>
              <a:buNone/>
            </a:pPr>
            <a:r>
              <a:rPr lang="en-GB" sz="1600" dirty="0" smtClean="0">
                <a:cs typeface="Times New Roman" pitchFamily="18" charset="0"/>
              </a:rPr>
              <a:t>Brown, S. Rust, C. &amp; Gibbs, G. (1994) </a:t>
            </a:r>
            <a:r>
              <a:rPr lang="en-GB" sz="1600" i="1" dirty="0" smtClean="0">
                <a:cs typeface="Times New Roman" pitchFamily="18" charset="0"/>
              </a:rPr>
              <a:t>Strategies for Diversifying Assessment,</a:t>
            </a:r>
            <a:r>
              <a:rPr lang="en-GB" sz="1600" dirty="0" smtClean="0">
                <a:cs typeface="Times New Roman" pitchFamily="18" charset="0"/>
              </a:rPr>
              <a:t> Oxford Centre for Staff Development. </a:t>
            </a:r>
          </a:p>
          <a:p>
            <a:pPr marL="609600" indent="-609600">
              <a:buFont typeface="Wingdings" pitchFamily="2" charset="2"/>
              <a:buNone/>
            </a:pPr>
            <a:r>
              <a:rPr lang="en-GB" sz="1600" dirty="0" smtClean="0"/>
              <a:t>Browne, J. (2010) </a:t>
            </a:r>
            <a:r>
              <a:rPr lang="en-GB" sz="1600" i="1" dirty="0" smtClean="0"/>
              <a:t>Securing a sustainable future for higher education</a:t>
            </a:r>
            <a:r>
              <a:rPr lang="en-GB" sz="1600" dirty="0" smtClean="0"/>
              <a:t> </a:t>
            </a:r>
            <a:r>
              <a:rPr lang="en-GB" sz="1600" dirty="0" err="1" smtClean="0">
                <a:solidFill>
                  <a:srgbClr val="FF0000"/>
                </a:solidFill>
                <a:hlinkClick r:id="rId3"/>
              </a:rPr>
              <a:t>www.independent.gov.uk/browne</a:t>
            </a:r>
            <a:r>
              <a:rPr lang="en-GB" sz="1600" dirty="0" smtClean="0">
                <a:solidFill>
                  <a:srgbClr val="FF0000"/>
                </a:solidFill>
                <a:hlinkClick r:id="rId3"/>
              </a:rPr>
              <a:t>-report</a:t>
            </a:r>
            <a:endParaRPr lang="en-GB" sz="1600" dirty="0" smtClean="0">
              <a:solidFill>
                <a:srgbClr val="FF0000"/>
              </a:solidFill>
            </a:endParaRPr>
          </a:p>
          <a:p>
            <a:pPr marL="609600" indent="-609600">
              <a:buFont typeface="Wingdings" pitchFamily="2" charset="2"/>
              <a:buNone/>
            </a:pPr>
            <a:r>
              <a:rPr lang="en-GB" sz="1600" dirty="0" smtClean="0"/>
              <a:t>Brown, S. and Denton, S. (2010) </a:t>
            </a:r>
            <a:r>
              <a:rPr lang="en-GB" sz="1600" i="1" dirty="0" smtClean="0"/>
              <a:t>Leading the University Beyond Bureaucracy</a:t>
            </a:r>
            <a:r>
              <a:rPr lang="en-GB" sz="1600" dirty="0" smtClean="0"/>
              <a:t> in </a:t>
            </a:r>
            <a:r>
              <a:rPr lang="en-GB" sz="1600" i="1" dirty="0" smtClean="0"/>
              <a:t>A practical guide to University and College management</a:t>
            </a:r>
            <a:r>
              <a:rPr lang="en-GB" sz="1600" dirty="0" smtClean="0"/>
              <a:t> (Eds. Denton, S and Brown, S) New York and London: </a:t>
            </a:r>
            <a:r>
              <a:rPr lang="en-GB" sz="1600" dirty="0" err="1" smtClean="0"/>
              <a:t>Routledge</a:t>
            </a:r>
            <a:r>
              <a:rPr lang="en-GB" sz="1600" dirty="0" smtClean="0"/>
              <a:t>.</a:t>
            </a:r>
          </a:p>
          <a:p>
            <a:pPr marL="609600" indent="-609600">
              <a:buFont typeface="Wingdings" pitchFamily="2" charset="2"/>
              <a:buNone/>
            </a:pPr>
            <a:r>
              <a:rPr lang="en-GB" sz="1600" dirty="0" smtClean="0"/>
              <a:t>Brown, S. (2012) Managing change in universities: a Sisyphean task </a:t>
            </a:r>
            <a:r>
              <a:rPr lang="en-GB" sz="1600" i="1" dirty="0" smtClean="0"/>
              <a:t>Quality in Higher Education</a:t>
            </a:r>
            <a:r>
              <a:rPr lang="en-GB" sz="1600" dirty="0" smtClean="0"/>
              <a:t>, Volume 18 number 1. </a:t>
            </a:r>
          </a:p>
          <a:p>
            <a:pPr marL="609600" indent="-609600">
              <a:buFont typeface="Wingdings" pitchFamily="2" charset="2"/>
              <a:buNone/>
            </a:pPr>
            <a:r>
              <a:rPr lang="en-GB" sz="1600" dirty="0" smtClean="0"/>
              <a:t>Brown, S. (2011) Bringing about positive change in the higher education student experience: a case study, </a:t>
            </a:r>
            <a:r>
              <a:rPr lang="en-GB" sz="1600" i="1" dirty="0" smtClean="0"/>
              <a:t>Quality Assurance in Education, Volume 19 Number 3 p 195-207.</a:t>
            </a:r>
          </a:p>
          <a:p>
            <a:pPr marL="609600" indent="-609600">
              <a:buFont typeface="Wingdings" pitchFamily="2" charset="2"/>
              <a:buNone/>
            </a:pPr>
            <a:r>
              <a:rPr lang="en-GB" sz="1600" dirty="0" smtClean="0"/>
              <a:t>Carroll, J. and Ryan, J. (2005) </a:t>
            </a:r>
            <a:r>
              <a:rPr lang="en-GB" sz="1600" i="1" dirty="0" smtClean="0"/>
              <a:t>Teaching International students: improving learning for all</a:t>
            </a:r>
            <a:r>
              <a:rPr lang="en-GB" sz="1600" dirty="0" smtClean="0"/>
              <a:t> </a:t>
            </a:r>
            <a:r>
              <a:rPr lang="en-GB" sz="1600" dirty="0" err="1" smtClean="0"/>
              <a:t>Routledge</a:t>
            </a:r>
            <a:r>
              <a:rPr lang="en-GB" sz="1600" dirty="0" smtClean="0"/>
              <a:t> SEDA series</a:t>
            </a:r>
          </a:p>
          <a:p>
            <a:pPr marL="609600" indent="-609600">
              <a:buFont typeface="Wingdings" pitchFamily="2" charset="2"/>
              <a:buNone/>
            </a:pPr>
            <a:endParaRPr lang="en-GB" sz="1600" dirty="0" smtClean="0"/>
          </a:p>
          <a:p>
            <a:pPr marL="609600" indent="-609600">
              <a:buFont typeface="Wingdings" pitchFamily="2" charset="2"/>
              <a:buNone/>
            </a:pPr>
            <a:endParaRPr lang="en-GB" sz="1600" dirty="0" smtClean="0"/>
          </a:p>
          <a:p>
            <a:pPr marL="609600" indent="-609600">
              <a:buFont typeface="Wingdings" pitchFamily="2" charset="2"/>
              <a:buNone/>
            </a:pPr>
            <a:endParaRPr lang="en-GB" sz="1600" dirty="0" smtClean="0"/>
          </a:p>
          <a:p>
            <a:pPr marL="609600" indent="-609600">
              <a:buFont typeface="Wingdings" pitchFamily="2" charset="2"/>
              <a:buNone/>
            </a:pPr>
            <a:endParaRPr lang="en-GB" sz="1600" dirty="0" smtClean="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a:xfrm>
            <a:off x="457200" y="122238"/>
            <a:ext cx="7543800" cy="800100"/>
          </a:xfrm>
          <a:noFill/>
        </p:spPr>
        <p:txBody>
          <a:bodyPr anchor="ctr"/>
          <a:lstStyle/>
          <a:p>
            <a:r>
              <a:rPr lang="en-GB" sz="3500" dirty="0" smtClean="0"/>
              <a:t>References: 2</a:t>
            </a:r>
          </a:p>
        </p:txBody>
      </p:sp>
      <p:sp>
        <p:nvSpPr>
          <p:cNvPr id="28675" name="Rectangle 3"/>
          <p:cNvSpPr>
            <a:spLocks noGrp="1" noChangeArrowheads="1"/>
          </p:cNvSpPr>
          <p:nvPr>
            <p:ph type="body" idx="1"/>
          </p:nvPr>
        </p:nvSpPr>
        <p:spPr>
          <a:xfrm>
            <a:off x="250825" y="1125538"/>
            <a:ext cx="8713788" cy="5399087"/>
          </a:xfrm>
        </p:spPr>
        <p:txBody>
          <a:bodyPr/>
          <a:lstStyle/>
          <a:p>
            <a:pPr>
              <a:buFont typeface="Wingdings" pitchFamily="2" charset="2"/>
              <a:buNone/>
              <a:defRPr/>
            </a:pPr>
            <a:r>
              <a:rPr lang="en-GB" sz="1600" dirty="0" smtClean="0"/>
              <a:t>Kennedy, D., Hyland, A. and Ryan, N. </a:t>
            </a:r>
            <a:r>
              <a:rPr lang="en-GB" sz="1600" i="1" dirty="0" smtClean="0"/>
              <a:t>Implementing Bologna in your institution, Using learning outcomes and competences: Writing and Using Learning Outcomes: a Practical Guide http://sss.dcu.ie/afi/docs/bologna/writing_and_using_learning_outcomes.pdf</a:t>
            </a:r>
          </a:p>
          <a:p>
            <a:pPr marL="609600" indent="-609600">
              <a:buFont typeface="Wingdings" pitchFamily="2" charset="2"/>
              <a:buNone/>
              <a:defRPr/>
            </a:pPr>
            <a:r>
              <a:rPr lang="en-GB" sz="1600" dirty="0" err="1" smtClean="0"/>
              <a:t>Northedge</a:t>
            </a:r>
            <a:r>
              <a:rPr lang="en-GB" sz="1600" dirty="0" smtClean="0"/>
              <a:t>, A. (2003) Enabling participation in academic discourse </a:t>
            </a:r>
            <a:r>
              <a:rPr lang="en-GB" sz="1600" i="1" dirty="0" smtClean="0"/>
              <a:t>Teaching in Higher Education, Vol. 8, No. 2, 2003, pp. 169–180.</a:t>
            </a:r>
            <a:endParaRPr lang="en-GB" sz="1600" dirty="0" smtClean="0"/>
          </a:p>
          <a:p>
            <a:pPr marL="609600" indent="-609600" eaLnBrk="1" hangingPunct="1">
              <a:buFont typeface="Wingdings" pitchFamily="2" charset="2"/>
              <a:buNone/>
              <a:defRPr/>
            </a:pPr>
            <a:r>
              <a:rPr lang="en-GB" sz="1600" dirty="0" smtClean="0"/>
              <a:t>Newton, J. (2003) Implementing an Institution-wide learning and Teaching strategy: lessons in managing change. </a:t>
            </a:r>
            <a:r>
              <a:rPr lang="en-GB" sz="1600" i="1" dirty="0" smtClean="0"/>
              <a:t>Studies in Higher Education </a:t>
            </a:r>
            <a:r>
              <a:rPr lang="en-GB" sz="1600" i="1" dirty="0" err="1" smtClean="0"/>
              <a:t>Vol</a:t>
            </a:r>
            <a:r>
              <a:rPr lang="en-GB" sz="1600" i="1" dirty="0" smtClean="0"/>
              <a:t> 28 No 4.</a:t>
            </a:r>
          </a:p>
          <a:p>
            <a:pPr marL="609600" indent="-609600" eaLnBrk="1" hangingPunct="1">
              <a:buFont typeface="Wingdings" pitchFamily="2" charset="2"/>
              <a:buNone/>
              <a:defRPr/>
            </a:pPr>
            <a:r>
              <a:rPr lang="en-GB" sz="1600" dirty="0" err="1" smtClean="0">
                <a:solidFill>
                  <a:srgbClr val="000000"/>
                </a:solidFill>
              </a:rPr>
              <a:t>Nicol</a:t>
            </a:r>
            <a:r>
              <a:rPr lang="en-GB" sz="1600" dirty="0" smtClean="0">
                <a:solidFill>
                  <a:srgbClr val="000000"/>
                </a:solidFill>
              </a:rPr>
              <a:t>, D. J. and Macfarlane-Dick, D. (2006) Formative assessment and self-regulated learning: A model and seven principles of good feedback practice, </a:t>
            </a:r>
            <a:r>
              <a:rPr lang="en-GB" sz="1600" i="1" dirty="0" smtClean="0">
                <a:solidFill>
                  <a:srgbClr val="000000"/>
                </a:solidFill>
              </a:rPr>
              <a:t>Studies in Higher Education 31(2) 199-218.</a:t>
            </a:r>
          </a:p>
          <a:p>
            <a:pPr marL="609600" indent="-609600">
              <a:buFont typeface="Wingdings" pitchFamily="2" charset="2"/>
              <a:buNone/>
              <a:defRPr/>
            </a:pPr>
            <a:r>
              <a:rPr lang="en-GB" sz="1600" dirty="0" smtClean="0"/>
              <a:t>Peelo</a:t>
            </a:r>
            <a:r>
              <a:rPr lang="en-GB" sz="1600" dirty="0" smtClean="0"/>
              <a:t>, M. and Wareham, T. (</a:t>
            </a:r>
            <a:r>
              <a:rPr lang="en-GB" sz="1600" dirty="0" err="1" smtClean="0"/>
              <a:t>eds</a:t>
            </a:r>
            <a:r>
              <a:rPr lang="en-GB" sz="1600" dirty="0" smtClean="0"/>
              <a:t>) (2002) </a:t>
            </a:r>
            <a:r>
              <a:rPr lang="en-GB" sz="1600" i="1" dirty="0" smtClean="0"/>
              <a:t>Failing Students in higher education</a:t>
            </a:r>
            <a:r>
              <a:rPr lang="en-GB" sz="1600" dirty="0" smtClean="0"/>
              <a:t> Buckingham, UK, SRHE/Open University Press.</a:t>
            </a:r>
          </a:p>
          <a:p>
            <a:pPr marL="609600" indent="-609600">
              <a:buFont typeface="Wingdings" pitchFamily="2" charset="2"/>
              <a:buNone/>
              <a:defRPr/>
            </a:pPr>
            <a:r>
              <a:rPr lang="en-GB" sz="1600" dirty="0" smtClean="0"/>
              <a:t>Race, P. and Pickford, R. (2007) </a:t>
            </a:r>
            <a:r>
              <a:rPr lang="en-GB" sz="1600" i="1" dirty="0" smtClean="0"/>
              <a:t>Making Teaching work: Teaching smarter in post-compulsory education</a:t>
            </a:r>
            <a:r>
              <a:rPr lang="en-GB" sz="1600" dirty="0" smtClean="0"/>
              <a:t>, London, Sage</a:t>
            </a:r>
          </a:p>
          <a:p>
            <a:pPr>
              <a:buFont typeface="Wingdings" pitchFamily="2" charset="2"/>
              <a:buNone/>
              <a:defRPr/>
            </a:pPr>
            <a:r>
              <a:rPr lang="en-GB" sz="1600" dirty="0" smtClean="0"/>
              <a:t>Race, P. </a:t>
            </a:r>
            <a:r>
              <a:rPr lang="en-GB" sz="1600" i="1" dirty="0" smtClean="0"/>
              <a:t>et al </a:t>
            </a:r>
            <a:r>
              <a:rPr lang="en-GB" sz="1600" dirty="0" smtClean="0"/>
              <a:t>(2009) </a:t>
            </a:r>
            <a:r>
              <a:rPr lang="en-GB" sz="1600" i="1" dirty="0" smtClean="0"/>
              <a:t>Using peer observation to enhance teaching</a:t>
            </a:r>
            <a:r>
              <a:rPr lang="en-GB" sz="1600" dirty="0" smtClean="0"/>
              <a:t> Leeds metropolitan Press Leeds.</a:t>
            </a:r>
          </a:p>
          <a:p>
            <a:pPr>
              <a:buFont typeface="Wingdings" pitchFamily="2" charset="2"/>
              <a:buNone/>
              <a:defRPr/>
            </a:pPr>
            <a:endParaRPr lang="en-GB" sz="1600" dirty="0" smtClean="0"/>
          </a:p>
          <a:p>
            <a:pPr eaLnBrk="1" hangingPunct="1">
              <a:buFont typeface="Wingdings" pitchFamily="2" charset="2"/>
              <a:buNone/>
              <a:defRPr/>
            </a:pPr>
            <a:endParaRPr lang="en-US" sz="1600" dirty="0" smtClean="0"/>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noChangeArrowheads="1"/>
          </p:cNvSpPr>
          <p:nvPr>
            <p:ph type="title"/>
          </p:nvPr>
        </p:nvSpPr>
        <p:spPr>
          <a:xfrm>
            <a:off x="457200" y="333375"/>
            <a:ext cx="7543800" cy="574675"/>
          </a:xfrm>
        </p:spPr>
        <p:txBody>
          <a:bodyPr/>
          <a:lstStyle/>
          <a:p>
            <a:r>
              <a:rPr lang="en-GB" sz="3500" dirty="0" smtClean="0"/>
              <a:t>References 3</a:t>
            </a:r>
          </a:p>
        </p:txBody>
      </p:sp>
      <p:sp>
        <p:nvSpPr>
          <p:cNvPr id="25603" name="Rectangle 3"/>
          <p:cNvSpPr>
            <a:spLocks noGrp="1" noChangeArrowheads="1"/>
          </p:cNvSpPr>
          <p:nvPr>
            <p:ph type="body" idx="1"/>
          </p:nvPr>
        </p:nvSpPr>
        <p:spPr>
          <a:xfrm>
            <a:off x="468313" y="1412875"/>
            <a:ext cx="8229600" cy="4968875"/>
          </a:xfrm>
        </p:spPr>
        <p:txBody>
          <a:bodyPr/>
          <a:lstStyle/>
          <a:p>
            <a:pPr>
              <a:buFont typeface="Wingdings" pitchFamily="2" charset="2"/>
              <a:buNone/>
              <a:defRPr/>
            </a:pPr>
            <a:r>
              <a:rPr lang="en-GB" sz="1600" dirty="0" smtClean="0"/>
              <a:t>Renfro</a:t>
            </a:r>
            <a:r>
              <a:rPr lang="en-GB" sz="1600" dirty="0" smtClean="0"/>
              <a:t>, W</a:t>
            </a:r>
            <a:r>
              <a:rPr lang="en-GB" sz="1600" dirty="0" smtClean="0"/>
              <a:t>. L. and Morrison, J. L. (1983) </a:t>
            </a:r>
            <a:r>
              <a:rPr lang="en-GB" sz="1600" i="1" dirty="0" smtClean="0"/>
              <a:t>Anticipating and managing change in educational organisations</a:t>
            </a:r>
            <a:r>
              <a:rPr lang="en-GB" sz="1600" dirty="0" smtClean="0"/>
              <a:t>, Educational Leadership Association of Supervision and Curriculum Development </a:t>
            </a:r>
          </a:p>
          <a:p>
            <a:pPr>
              <a:buFont typeface="Wingdings" pitchFamily="2" charset="2"/>
              <a:buNone/>
              <a:defRPr/>
            </a:pPr>
            <a:r>
              <a:rPr lang="en-GB" sz="1600" dirty="0" err="1" smtClean="0"/>
              <a:t>Roxa</a:t>
            </a:r>
            <a:r>
              <a:rPr lang="en-GB" sz="1600" dirty="0" smtClean="0"/>
              <a:t>, T. and </a:t>
            </a:r>
            <a:r>
              <a:rPr lang="en-GB" sz="1600" dirty="0" err="1" smtClean="0"/>
              <a:t>Martensson</a:t>
            </a:r>
            <a:r>
              <a:rPr lang="en-GB" sz="1600" dirty="0" smtClean="0"/>
              <a:t>, K. (2009) Significant conversations and significant networks- exploring the backstage of the teaching arena </a:t>
            </a:r>
            <a:r>
              <a:rPr lang="en-GB" sz="1600" i="1" dirty="0" smtClean="0"/>
              <a:t>Studies in Higher Education</a:t>
            </a:r>
            <a:r>
              <a:rPr lang="en-GB" sz="1600" dirty="0" smtClean="0"/>
              <a:t> </a:t>
            </a:r>
            <a:r>
              <a:rPr lang="en-GB" sz="1600" i="1" dirty="0" err="1" smtClean="0"/>
              <a:t>Vol</a:t>
            </a:r>
            <a:r>
              <a:rPr lang="en-GB" sz="1600" i="1" dirty="0" smtClean="0"/>
              <a:t> 34 no 5 p547-559</a:t>
            </a:r>
          </a:p>
          <a:p>
            <a:pPr marL="609600" indent="-609600">
              <a:buFont typeface="Wingdings" pitchFamily="2" charset="2"/>
              <a:buNone/>
              <a:defRPr/>
            </a:pPr>
            <a:r>
              <a:rPr lang="en-GB" sz="1600" dirty="0" smtClean="0"/>
              <a:t>Rust, C., Price, M. and O’Donovan, B. (2003). Improving students’ learning by developing their understanding of assessment criteria and processes. </a:t>
            </a:r>
            <a:r>
              <a:rPr lang="en-GB" sz="1600" i="1" dirty="0" smtClean="0"/>
              <a:t>Assessment and Evaluation in Higher Education. 28 (2), 147-164.</a:t>
            </a:r>
          </a:p>
          <a:p>
            <a:pPr marL="609600" indent="-609600">
              <a:buFont typeface="Wingdings" pitchFamily="2" charset="2"/>
              <a:buNone/>
              <a:defRPr/>
            </a:pPr>
            <a:r>
              <a:rPr lang="en-GB" sz="1600" dirty="0" smtClean="0"/>
              <a:t>Ryan, J. (2000) </a:t>
            </a:r>
            <a:r>
              <a:rPr lang="en-GB" sz="1600" i="1" dirty="0" smtClean="0"/>
              <a:t>A Guide to Teaching International Students,</a:t>
            </a:r>
            <a:r>
              <a:rPr lang="en-GB" sz="1600" dirty="0" smtClean="0"/>
              <a:t> Oxford Centre for Staff and Learning Development.</a:t>
            </a:r>
          </a:p>
          <a:p>
            <a:pPr marL="609600" indent="-609600">
              <a:buFont typeface="Wingdings" pitchFamily="2" charset="2"/>
              <a:buNone/>
              <a:defRPr/>
            </a:pPr>
            <a:r>
              <a:rPr lang="en-GB" sz="1600" dirty="0" smtClean="0"/>
              <a:t>Sadler, D. R. (1989) Formative assessment and the design of instructional systems </a:t>
            </a:r>
            <a:r>
              <a:rPr lang="en-GB" sz="1600" i="1" dirty="0" smtClean="0"/>
              <a:t>Instructional Science </a:t>
            </a:r>
            <a:r>
              <a:rPr lang="en-GB" sz="1600" dirty="0" smtClean="0"/>
              <a:t>18, 119-144.</a:t>
            </a:r>
          </a:p>
          <a:p>
            <a:pPr marL="609600" indent="-609600">
              <a:buFont typeface="Wingdings" pitchFamily="2" charset="2"/>
              <a:buNone/>
              <a:defRPr/>
            </a:pPr>
            <a:r>
              <a:rPr lang="en-GB" sz="1600" dirty="0" smtClean="0"/>
              <a:t>Yorke, M. (1999) </a:t>
            </a:r>
            <a:r>
              <a:rPr lang="en-GB" sz="1600" i="1" dirty="0" smtClean="0"/>
              <a:t>Leaving Early: Undergraduate Non-completion in Higher Education</a:t>
            </a:r>
            <a:r>
              <a:rPr lang="en-GB" sz="1600" dirty="0" smtClean="0"/>
              <a:t>, London: Routledge.</a:t>
            </a:r>
          </a:p>
          <a:p>
            <a:pPr marL="609600" indent="-609600">
              <a:buFont typeface="Wingdings" pitchFamily="2" charset="2"/>
              <a:buNone/>
              <a:defRPr/>
            </a:pPr>
            <a:endParaRPr lang="en-GB" sz="1600" dirty="0" smtClean="0"/>
          </a:p>
          <a:p>
            <a:pPr marL="609600" indent="-609600">
              <a:buFont typeface="Wingdings" pitchFamily="2" charset="2"/>
              <a:buNone/>
              <a:defRPr/>
            </a:pPr>
            <a:endParaRPr lang="en-GB" sz="1600" dirty="0" smtClean="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2239"/>
            <a:ext cx="7543800" cy="792162"/>
          </a:xfrm>
        </p:spPr>
        <p:txBody>
          <a:bodyPr/>
          <a:lstStyle/>
          <a:p>
            <a:r>
              <a:rPr lang="en-GB" dirty="0" smtClean="0"/>
              <a:t>Fit-for-purpose curricula</a:t>
            </a:r>
            <a:endParaRPr lang="en-GB" dirty="0"/>
          </a:p>
        </p:txBody>
      </p:sp>
      <p:sp>
        <p:nvSpPr>
          <p:cNvPr id="3" name="Content Placeholder 2"/>
          <p:cNvSpPr>
            <a:spLocks noGrp="1"/>
          </p:cNvSpPr>
          <p:nvPr>
            <p:ph idx="1"/>
          </p:nvPr>
        </p:nvSpPr>
        <p:spPr>
          <a:xfrm>
            <a:off x="228600" y="1143000"/>
            <a:ext cx="8469313" cy="5059363"/>
          </a:xfrm>
        </p:spPr>
        <p:txBody>
          <a:bodyPr/>
          <a:lstStyle/>
          <a:p>
            <a:r>
              <a:rPr lang="en-GB" sz="2600" dirty="0" smtClean="0">
                <a:solidFill>
                  <a:schemeClr val="tx2">
                    <a:lumMod val="60000"/>
                    <a:lumOff val="40000"/>
                  </a:schemeClr>
                </a:solidFill>
              </a:rPr>
              <a:t>Why</a:t>
            </a:r>
            <a:r>
              <a:rPr lang="en-GB" sz="2600" dirty="0" smtClean="0"/>
              <a:t>: everything within the curriculum must be there for a clear purpose;</a:t>
            </a:r>
          </a:p>
          <a:p>
            <a:r>
              <a:rPr lang="en-GB" sz="2600" dirty="0" smtClean="0">
                <a:solidFill>
                  <a:schemeClr val="tx2">
                    <a:lumMod val="60000"/>
                    <a:lumOff val="40000"/>
                  </a:schemeClr>
                </a:solidFill>
              </a:rPr>
              <a:t>What</a:t>
            </a:r>
            <a:r>
              <a:rPr lang="en-GB" sz="2600" dirty="0" smtClean="0"/>
              <a:t>: content should be current, relevant</a:t>
            </a:r>
          </a:p>
          <a:p>
            <a:r>
              <a:rPr lang="en-GB" sz="2600" dirty="0" smtClean="0">
                <a:solidFill>
                  <a:schemeClr val="tx2">
                    <a:lumMod val="60000"/>
                    <a:lumOff val="40000"/>
                  </a:schemeClr>
                </a:solidFill>
              </a:rPr>
              <a:t>How</a:t>
            </a:r>
            <a:r>
              <a:rPr lang="en-GB" sz="2600" dirty="0" smtClean="0"/>
              <a:t> :are you using the best balance of F2f, resource-based learning, open educational resources, group work and independent study? </a:t>
            </a:r>
          </a:p>
          <a:p>
            <a:r>
              <a:rPr lang="en-GB" sz="2600" dirty="0" smtClean="0">
                <a:solidFill>
                  <a:schemeClr val="tx2">
                    <a:lumMod val="60000"/>
                    <a:lumOff val="40000"/>
                  </a:schemeClr>
                </a:solidFill>
              </a:rPr>
              <a:t>When</a:t>
            </a:r>
            <a:r>
              <a:rPr lang="en-GB" sz="2600" dirty="0" smtClean="0"/>
              <a:t>: avoid periods of intense hectic activity interspersed with patches where nothing much is going on;</a:t>
            </a:r>
          </a:p>
          <a:p>
            <a:r>
              <a:rPr lang="en-GB" sz="2600" dirty="0" smtClean="0">
                <a:solidFill>
                  <a:schemeClr val="tx2">
                    <a:lumMod val="60000"/>
                    <a:lumOff val="40000"/>
                  </a:schemeClr>
                </a:solidFill>
              </a:rPr>
              <a:t>Who</a:t>
            </a:r>
            <a:r>
              <a:rPr lang="en-GB" sz="2600" dirty="0" smtClean="0"/>
              <a:t>: think through who is best placed to deliver and support your curriculum.</a:t>
            </a:r>
            <a:endParaRPr lang="en-GB" sz="26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Designing effective learning outcomes. They should be:</a:t>
            </a:r>
            <a:endParaRPr lang="en-GB" dirty="0"/>
          </a:p>
        </p:txBody>
      </p:sp>
      <p:sp>
        <p:nvSpPr>
          <p:cNvPr id="3" name="Content Placeholder 2"/>
          <p:cNvSpPr>
            <a:spLocks noGrp="1"/>
          </p:cNvSpPr>
          <p:nvPr>
            <p:ph idx="1"/>
          </p:nvPr>
        </p:nvSpPr>
        <p:spPr/>
        <p:txBody>
          <a:bodyPr/>
          <a:lstStyle/>
          <a:p>
            <a:r>
              <a:rPr lang="en-GB" sz="2600" dirty="0" smtClean="0"/>
              <a:t>Specific, Measurable, Achievable, Realistic </a:t>
            </a:r>
            <a:r>
              <a:rPr lang="en-GB" sz="2600" dirty="0" smtClean="0"/>
              <a:t>and Time-constrained</a:t>
            </a:r>
            <a:r>
              <a:rPr lang="en-GB" sz="2600" dirty="0" smtClean="0"/>
              <a:t>;</a:t>
            </a:r>
          </a:p>
          <a:p>
            <a:r>
              <a:rPr lang="en-GB" sz="2600" dirty="0" smtClean="0"/>
              <a:t>Appropriate in number and level of detail;</a:t>
            </a:r>
          </a:p>
          <a:p>
            <a:r>
              <a:rPr lang="en-GB" sz="2600" dirty="0" smtClean="0"/>
              <a:t>At the right academic level: so progression can be demonstrated;</a:t>
            </a:r>
          </a:p>
          <a:p>
            <a:r>
              <a:rPr lang="en-GB" sz="2600" dirty="0" smtClean="0"/>
              <a:t>Expressed in language that students can relate to and that external examiners deem acceptable;</a:t>
            </a:r>
          </a:p>
          <a:p>
            <a:r>
              <a:rPr lang="en-GB" sz="2600" dirty="0" smtClean="0"/>
              <a:t>Reasonably robust and able to withstand external interrogation and the test of time.</a:t>
            </a:r>
          </a:p>
          <a:p>
            <a:endParaRPr lang="en-GB" sz="26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p:cNvSpPr>
            <a:spLocks noGrp="1"/>
          </p:cNvSpPr>
          <p:nvPr>
            <p:ph type="title"/>
          </p:nvPr>
        </p:nvSpPr>
        <p:spPr/>
        <p:txBody>
          <a:bodyPr/>
          <a:lstStyle/>
          <a:p>
            <a:r>
              <a:rPr lang="en-GB" sz="3200" dirty="0" smtClean="0"/>
              <a:t>Reviewing learning outcomes</a:t>
            </a:r>
            <a:br>
              <a:rPr lang="en-GB" sz="3200" dirty="0" smtClean="0"/>
            </a:br>
            <a:endParaRPr lang="en-GB" sz="3200" dirty="0" smtClean="0"/>
          </a:p>
        </p:txBody>
      </p:sp>
      <p:sp>
        <p:nvSpPr>
          <p:cNvPr id="21507" name="Content Placeholder 2"/>
          <p:cNvSpPr>
            <a:spLocks noGrp="1"/>
          </p:cNvSpPr>
          <p:nvPr>
            <p:ph idx="1"/>
          </p:nvPr>
        </p:nvSpPr>
        <p:spPr/>
        <p:txBody>
          <a:bodyPr/>
          <a:lstStyle/>
          <a:p>
            <a:pPr>
              <a:lnSpc>
                <a:spcPct val="100000"/>
              </a:lnSpc>
            </a:pPr>
            <a:r>
              <a:rPr lang="en-GB" sz="2600" b="1" dirty="0" smtClean="0"/>
              <a:t>Are assignments constructively aligned with learning outcomes?</a:t>
            </a:r>
          </a:p>
          <a:p>
            <a:pPr>
              <a:lnSpc>
                <a:spcPct val="100000"/>
              </a:lnSpc>
            </a:pPr>
            <a:r>
              <a:rPr lang="en-GB" sz="2600" b="1" dirty="0" smtClean="0"/>
              <a:t>Are your learning outcomes over-specified? Is there room for flexibility in interpretation?</a:t>
            </a:r>
          </a:p>
          <a:p>
            <a:pPr>
              <a:lnSpc>
                <a:spcPct val="100000"/>
              </a:lnSpc>
            </a:pPr>
            <a:r>
              <a:rPr lang="en-GB" sz="2600" b="1" dirty="0" smtClean="0"/>
              <a:t>Do you make space for brilliant yet unexpected outcomes?</a:t>
            </a:r>
          </a:p>
          <a:p>
            <a:pPr>
              <a:lnSpc>
                <a:spcPct val="100000"/>
              </a:lnSpc>
            </a:pPr>
            <a:r>
              <a:rPr lang="en-GB" sz="2600" b="1" dirty="0" smtClean="0"/>
              <a:t>Is the language excessively woolly? (e.g. over use of words like ‘understand’).</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Constructive alignment </a:t>
            </a:r>
            <a:br>
              <a:rPr lang="en-GB" dirty="0" smtClean="0"/>
            </a:br>
            <a:r>
              <a:rPr lang="en-GB" sz="2800" dirty="0" smtClean="0"/>
              <a:t>(after Biggs, 2003):</a:t>
            </a:r>
            <a:endParaRPr lang="en-GB" sz="2800" dirty="0"/>
          </a:p>
        </p:txBody>
      </p:sp>
      <p:sp>
        <p:nvSpPr>
          <p:cNvPr id="3" name="Content Placeholder 2"/>
          <p:cNvSpPr>
            <a:spLocks noGrp="1"/>
          </p:cNvSpPr>
          <p:nvPr>
            <p:ph idx="1"/>
          </p:nvPr>
        </p:nvSpPr>
        <p:spPr/>
        <p:txBody>
          <a:bodyPr/>
          <a:lstStyle/>
          <a:p>
            <a:r>
              <a:rPr lang="en-GB" sz="2600" dirty="0" smtClean="0"/>
              <a:t>Clarify what knowledge and skills your students need to be able to demonstrate by the end of the programme;</a:t>
            </a:r>
          </a:p>
          <a:p>
            <a:r>
              <a:rPr lang="en-GB" sz="2600" dirty="0" smtClean="0"/>
              <a:t>Identify content and processes for effective curriculum delivery;</a:t>
            </a:r>
          </a:p>
          <a:p>
            <a:r>
              <a:rPr lang="en-GB" sz="2600" dirty="0" smtClean="0"/>
              <a:t>Select a range of appropriate delivery means;</a:t>
            </a:r>
          </a:p>
          <a:p>
            <a:r>
              <a:rPr lang="en-GB" sz="2600" dirty="0" smtClean="0"/>
              <a:t>Identify authentic ways by which they can demonstrate this achievement;</a:t>
            </a:r>
          </a:p>
          <a:p>
            <a:r>
              <a:rPr lang="en-GB" sz="2600" dirty="0" smtClean="0"/>
              <a:t>Decide how best to evaluate how successful you have been in achieving the above.</a:t>
            </a:r>
            <a:endParaRPr lang="en-GB" sz="26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itle 1"/>
          <p:cNvSpPr>
            <a:spLocks noGrp="1"/>
          </p:cNvSpPr>
          <p:nvPr>
            <p:ph type="title"/>
          </p:nvPr>
        </p:nvSpPr>
        <p:spPr/>
        <p:txBody>
          <a:bodyPr/>
          <a:lstStyle/>
          <a:p>
            <a:r>
              <a:rPr lang="en-GB" sz="2800" dirty="0" smtClean="0"/>
              <a:t>Encouraging autonomous and shared learning</a:t>
            </a:r>
          </a:p>
        </p:txBody>
      </p:sp>
      <p:sp>
        <p:nvSpPr>
          <p:cNvPr id="33795" name="Content Placeholder 2"/>
          <p:cNvSpPr>
            <a:spLocks noGrp="1"/>
          </p:cNvSpPr>
          <p:nvPr>
            <p:ph idx="1"/>
          </p:nvPr>
        </p:nvSpPr>
        <p:spPr/>
        <p:txBody>
          <a:bodyPr/>
          <a:lstStyle/>
          <a:p>
            <a:r>
              <a:rPr lang="en-GB" sz="2400" dirty="0" smtClean="0"/>
              <a:t>Only point students towards reference material </a:t>
            </a:r>
            <a:r>
              <a:rPr lang="en-GB" sz="2400" dirty="0" smtClean="0"/>
              <a:t>at least </a:t>
            </a:r>
            <a:r>
              <a:rPr lang="en-GB" sz="2400" dirty="0" smtClean="0"/>
              <a:t>three years old and then include an assessment criterion on using more current reference material critically;</a:t>
            </a:r>
          </a:p>
          <a:p>
            <a:pPr>
              <a:lnSpc>
                <a:spcPct val="100000"/>
              </a:lnSpc>
            </a:pPr>
            <a:r>
              <a:rPr lang="en-GB" sz="2400" dirty="0" smtClean="0"/>
              <a:t>Let students loose on source material to find their own way around it;</a:t>
            </a:r>
          </a:p>
          <a:p>
            <a:pPr>
              <a:lnSpc>
                <a:spcPct val="100000"/>
              </a:lnSpc>
            </a:pPr>
            <a:r>
              <a:rPr lang="en-GB" sz="2400" dirty="0" smtClean="0"/>
              <a:t>Welcome their findings, while encouraging them appropriately to evaluate what they find;</a:t>
            </a:r>
          </a:p>
          <a:p>
            <a:pPr>
              <a:lnSpc>
                <a:spcPct val="100000"/>
              </a:lnSpc>
            </a:pPr>
            <a:r>
              <a:rPr lang="en-GB" sz="2400" dirty="0" smtClean="0"/>
              <a:t>Acknowledge what students bring to class from their prior formal and informal learning; </a:t>
            </a:r>
          </a:p>
          <a:p>
            <a:pPr>
              <a:lnSpc>
                <a:spcPct val="100000"/>
              </a:lnSpc>
            </a:pPr>
            <a:r>
              <a:rPr lang="en-GB" sz="2400" dirty="0" smtClean="0"/>
              <a:t>Encourage them to use their peers as valuable resources from whom they can learn much.</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Title 1"/>
          <p:cNvSpPr>
            <a:spLocks noGrp="1"/>
          </p:cNvSpPr>
          <p:nvPr>
            <p:ph type="title"/>
          </p:nvPr>
        </p:nvSpPr>
        <p:spPr/>
        <p:txBody>
          <a:bodyPr/>
          <a:lstStyle/>
          <a:p>
            <a:r>
              <a:rPr lang="en-GB" sz="3200" dirty="0" smtClean="0"/>
              <a:t>The importance of assessment </a:t>
            </a:r>
            <a:r>
              <a:rPr lang="en-GB" sz="3200" dirty="0" smtClean="0">
                <a:solidFill>
                  <a:srgbClr val="FF0000"/>
                </a:solidFill>
              </a:rPr>
              <a:t>for</a:t>
            </a:r>
            <a:r>
              <a:rPr lang="en-GB" sz="3200" dirty="0" smtClean="0"/>
              <a:t> learning</a:t>
            </a:r>
          </a:p>
        </p:txBody>
      </p:sp>
      <p:sp>
        <p:nvSpPr>
          <p:cNvPr id="36867" name="Content Placeholder 2"/>
          <p:cNvSpPr>
            <a:spLocks noGrp="1"/>
          </p:cNvSpPr>
          <p:nvPr>
            <p:ph idx="1"/>
          </p:nvPr>
        </p:nvSpPr>
        <p:spPr>
          <a:xfrm>
            <a:off x="468313" y="1412875"/>
            <a:ext cx="8229600" cy="4873625"/>
          </a:xfrm>
        </p:spPr>
        <p:txBody>
          <a:bodyPr/>
          <a:lstStyle/>
          <a:p>
            <a:pPr>
              <a:lnSpc>
                <a:spcPct val="100000"/>
              </a:lnSpc>
            </a:pPr>
            <a:r>
              <a:rPr lang="en-GB" sz="2600" dirty="0" smtClean="0"/>
              <a:t>Assessment can be a powerful driver for learning when well designed and effectively implemented;</a:t>
            </a:r>
          </a:p>
          <a:p>
            <a:pPr>
              <a:lnSpc>
                <a:spcPct val="100000"/>
              </a:lnSpc>
            </a:pPr>
            <a:r>
              <a:rPr lang="en-GB" sz="2600" dirty="0" smtClean="0"/>
              <a:t>But “Students can escape bad teaching, they can’t escape bad assessment” (</a:t>
            </a:r>
            <a:r>
              <a:rPr lang="en-GB" sz="2600" dirty="0" err="1" smtClean="0"/>
              <a:t>Boud</a:t>
            </a:r>
            <a:r>
              <a:rPr lang="en-GB" sz="2600" dirty="0" smtClean="0"/>
              <a:t>, 1995);</a:t>
            </a:r>
          </a:p>
          <a:p>
            <a:pPr>
              <a:lnSpc>
                <a:spcPct val="100000"/>
              </a:lnSpc>
            </a:pPr>
            <a:r>
              <a:rPr lang="en-GB" sz="2600" dirty="0" smtClean="0"/>
              <a:t>We need good systems for the management and tracking of student assessment (e.g. </a:t>
            </a:r>
            <a:r>
              <a:rPr lang="en-GB" sz="2600" dirty="0" err="1" smtClean="0"/>
              <a:t>Taskstream</a:t>
            </a:r>
            <a:r>
              <a:rPr lang="en-GB" sz="2600" dirty="0" smtClean="0"/>
              <a:t> AMS);</a:t>
            </a:r>
          </a:p>
          <a:p>
            <a:pPr>
              <a:lnSpc>
                <a:spcPct val="100000"/>
              </a:lnSpc>
            </a:pPr>
            <a:r>
              <a:rPr lang="en-GB" sz="2600" dirty="0" smtClean="0"/>
              <a:t>Timely, formative feedback is crucial so students can judge the quality of their own work. (Sadler, 1998). </a:t>
            </a:r>
          </a:p>
        </p:txBody>
      </p:sp>
    </p:spTree>
  </p:cSld>
  <p:clrMapOvr>
    <a:masterClrMapping/>
  </p:clrMapOvr>
</p:sld>
</file>

<file path=ppt/theme/theme1.xml><?xml version="1.0" encoding="utf-8"?>
<a:theme xmlns:a="http://schemas.openxmlformats.org/drawingml/2006/main" name="1_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LeedsMet templat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3358</Words>
  <Application>Microsoft Office PowerPoint</Application>
  <PresentationFormat>On-screen Show (4:3)</PresentationFormat>
  <Paragraphs>260</Paragraphs>
  <Slides>39</Slides>
  <Notes>25</Notes>
  <HiddenSlides>0</HiddenSlides>
  <MMClips>0</MMClips>
  <ScaleCrop>false</ScaleCrop>
  <HeadingPairs>
    <vt:vector size="4" baseType="variant">
      <vt:variant>
        <vt:lpstr>Theme</vt:lpstr>
      </vt:variant>
      <vt:variant>
        <vt:i4>1</vt:i4>
      </vt:variant>
      <vt:variant>
        <vt:lpstr>Slide Titles</vt:lpstr>
      </vt:variant>
      <vt:variant>
        <vt:i4>39</vt:i4>
      </vt:variant>
    </vt:vector>
  </HeadingPairs>
  <TitlesOfParts>
    <vt:vector size="40" baseType="lpstr">
      <vt:lpstr>1_LeedsMet template</vt:lpstr>
      <vt:lpstr>Preparing for periodic review and revalidation Session 2: refreshing the curriculum</vt:lpstr>
      <vt:lpstr>The purposes of this session. To...</vt:lpstr>
      <vt:lpstr>Variations in international approaches to teaching, learning and assessment</vt:lpstr>
      <vt:lpstr>Fit-for-purpose curricula</vt:lpstr>
      <vt:lpstr>Designing effective learning outcomes. They should be:</vt:lpstr>
      <vt:lpstr>Reviewing learning outcomes </vt:lpstr>
      <vt:lpstr>Constructive alignment  (after Biggs, 2003):</vt:lpstr>
      <vt:lpstr>Encouraging autonomous and shared learning</vt:lpstr>
      <vt:lpstr>The importance of assessment for learning</vt:lpstr>
      <vt:lpstr>Assessment for Learning: see http://www.northumbria.ac.uk/sd/central/ar/academy/cetl_afl/ </vt:lpstr>
      <vt:lpstr>Using assessment to improve engagement</vt:lpstr>
      <vt:lpstr>Good feedback practice: (after Nicol)</vt:lpstr>
      <vt:lpstr>Integrating assessment into learning</vt:lpstr>
      <vt:lpstr>Manageability of assessment</vt:lpstr>
      <vt:lpstr>Learning from Graham Gibbs</vt:lpstr>
      <vt:lpstr>More advice</vt:lpstr>
      <vt:lpstr>Differentiating knowledge and skills. It’s all in the verbs! </vt:lpstr>
      <vt:lpstr>Useful verbs: Assessing knowledge after Kennedy et al 2011</vt:lpstr>
      <vt:lpstr>Assessing Comprehension</vt:lpstr>
      <vt:lpstr>Application</vt:lpstr>
      <vt:lpstr>Analysis</vt:lpstr>
      <vt:lpstr>Assessing Synthesis</vt:lpstr>
      <vt:lpstr>Assessing Evaluation</vt:lpstr>
      <vt:lpstr>Transitions into learning and between levels</vt:lpstr>
      <vt:lpstr>What’s important to do in the first six week block?</vt:lpstr>
      <vt:lpstr>The first six weeks: six things we can do to diminish their chances of success</vt:lpstr>
      <vt:lpstr>The sophomore slump</vt:lpstr>
      <vt:lpstr>What might work</vt:lpstr>
      <vt:lpstr>Enhancing lectures. The sixty minute session: a recipe for disaster</vt:lpstr>
      <vt:lpstr>What can we do in sixty minutes rather than talk flat out?</vt:lpstr>
      <vt:lpstr>Technology enhanced learning: we can..</vt:lpstr>
      <vt:lpstr>Constructing level outcomes</vt:lpstr>
      <vt:lpstr>Using your module descriptor documentation. </vt:lpstr>
      <vt:lpstr>Module descriptor checklist</vt:lpstr>
      <vt:lpstr>Course handbook checklist</vt:lpstr>
      <vt:lpstr>Conclusions</vt:lpstr>
      <vt:lpstr>References &amp; further reading </vt:lpstr>
      <vt:lpstr>References: 2</vt:lpstr>
      <vt:lpstr>References 3</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
  <cp:lastModifiedBy/>
  <cp:revision>51</cp:revision>
  <dcterms:created xsi:type="dcterms:W3CDTF">2006-08-16T00:00:00Z</dcterms:created>
  <dcterms:modified xsi:type="dcterms:W3CDTF">2012-07-11T19:16:16Z</dcterms:modified>
</cp:coreProperties>
</file>