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7"/>
  </p:notesMasterIdLst>
  <p:handoutMasterIdLst>
    <p:handoutMasterId r:id="rId28"/>
  </p:handoutMasterIdLst>
  <p:sldIdLst>
    <p:sldId id="261" r:id="rId2"/>
    <p:sldId id="302" r:id="rId3"/>
    <p:sldId id="307" r:id="rId4"/>
    <p:sldId id="322" r:id="rId5"/>
    <p:sldId id="326" r:id="rId6"/>
    <p:sldId id="327" r:id="rId7"/>
    <p:sldId id="325" r:id="rId8"/>
    <p:sldId id="318" r:id="rId9"/>
    <p:sldId id="321" r:id="rId10"/>
    <p:sldId id="304" r:id="rId11"/>
    <p:sldId id="337" r:id="rId12"/>
    <p:sldId id="334" r:id="rId13"/>
    <p:sldId id="303" r:id="rId14"/>
    <p:sldId id="361" r:id="rId15"/>
    <p:sldId id="372" r:id="rId16"/>
    <p:sldId id="362" r:id="rId17"/>
    <p:sldId id="364" r:id="rId18"/>
    <p:sldId id="365" r:id="rId19"/>
    <p:sldId id="373" r:id="rId20"/>
    <p:sldId id="374" r:id="rId21"/>
    <p:sldId id="319" r:id="rId22"/>
    <p:sldId id="338" r:id="rId23"/>
    <p:sldId id="383" r:id="rId24"/>
    <p:sldId id="384" r:id="rId25"/>
    <p:sldId id="385" r:id="rId26"/>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54" autoAdjust="0"/>
    <p:restoredTop sz="96833" autoAdjust="0"/>
  </p:normalViewPr>
  <p:slideViewPr>
    <p:cSldViewPr>
      <p:cViewPr varScale="1">
        <p:scale>
          <a:sx n="102" d="100"/>
          <a:sy n="102" d="100"/>
        </p:scale>
        <p:origin x="-102"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411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F3C02463-9178-4AD8-977E-8DE7901FF29F}"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30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8D436CDE-04A5-462E-9C69-A74658598A8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endParaRPr lang="en-US" smtClean="0"/>
          </a:p>
        </p:txBody>
      </p:sp>
      <p:sp>
        <p:nvSpPr>
          <p:cNvPr id="44036" name="Slide Number Placeholder 3"/>
          <p:cNvSpPr>
            <a:spLocks noGrp="1"/>
          </p:cNvSpPr>
          <p:nvPr>
            <p:ph type="sldNum" sz="quarter" idx="5"/>
          </p:nvPr>
        </p:nvSpPr>
        <p:spPr>
          <a:noFill/>
        </p:spPr>
        <p:txBody>
          <a:bodyPr/>
          <a:lstStyle/>
          <a:p>
            <a:fld id="{D70D9400-3A14-45FD-9049-2B05D2EC929F}"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endParaRPr lang="en-US" smtClean="0"/>
          </a:p>
        </p:txBody>
      </p:sp>
      <p:sp>
        <p:nvSpPr>
          <p:cNvPr id="62468" name="Slide Number Placeholder 3"/>
          <p:cNvSpPr>
            <a:spLocks noGrp="1"/>
          </p:cNvSpPr>
          <p:nvPr>
            <p:ph type="sldNum" sz="quarter" idx="5"/>
          </p:nvPr>
        </p:nvSpPr>
        <p:spPr>
          <a:noFill/>
        </p:spPr>
        <p:txBody>
          <a:bodyPr/>
          <a:lstStyle/>
          <a:p>
            <a:fld id="{9C2FB0B5-7202-491D-A67F-A34151D0E1FD}"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p:spPr>
        <p:txBody>
          <a:bodyPr/>
          <a:lstStyle/>
          <a:p>
            <a:endParaRPr lang="en-US" smtClean="0"/>
          </a:p>
        </p:txBody>
      </p:sp>
      <p:sp>
        <p:nvSpPr>
          <p:cNvPr id="65540" name="Slide Number Placeholder 3"/>
          <p:cNvSpPr>
            <a:spLocks noGrp="1"/>
          </p:cNvSpPr>
          <p:nvPr>
            <p:ph type="sldNum" sz="quarter" idx="5"/>
          </p:nvPr>
        </p:nvSpPr>
        <p:spPr>
          <a:noFill/>
        </p:spPr>
        <p:txBody>
          <a:bodyPr/>
          <a:lstStyle/>
          <a:p>
            <a:fld id="{E1C91696-4EDC-4DA3-AB75-FC9EB69E4FF0}"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endParaRPr lang="en-US" smtClean="0"/>
          </a:p>
        </p:txBody>
      </p:sp>
      <p:sp>
        <p:nvSpPr>
          <p:cNvPr id="63492" name="Slide Number Placeholder 3"/>
          <p:cNvSpPr>
            <a:spLocks noGrp="1"/>
          </p:cNvSpPr>
          <p:nvPr>
            <p:ph type="sldNum" sz="quarter" idx="5"/>
          </p:nvPr>
        </p:nvSpPr>
        <p:spPr>
          <a:noFill/>
        </p:spPr>
        <p:txBody>
          <a:bodyPr/>
          <a:lstStyle/>
          <a:p>
            <a:fld id="{070853C3-C194-4EB2-8840-5712EA639768}"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endParaRPr lang="en-US" smtClean="0"/>
          </a:p>
        </p:txBody>
      </p:sp>
      <p:sp>
        <p:nvSpPr>
          <p:cNvPr id="61444" name="Slide Number Placeholder 3"/>
          <p:cNvSpPr>
            <a:spLocks noGrp="1"/>
          </p:cNvSpPr>
          <p:nvPr>
            <p:ph type="sldNum" sz="quarter" idx="5"/>
          </p:nvPr>
        </p:nvSpPr>
        <p:spPr>
          <a:noFill/>
        </p:spPr>
        <p:txBody>
          <a:bodyPr/>
          <a:lstStyle/>
          <a:p>
            <a:fld id="{6F7C8797-CBA7-4DD8-8714-1B02CD5BE4D9}" type="slidenum">
              <a:rPr lang="en-US" smtClean="0"/>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smtClean="0"/>
          </a:p>
        </p:txBody>
      </p:sp>
      <p:sp>
        <p:nvSpPr>
          <p:cNvPr id="60420" name="Slide Number Placeholder 3"/>
          <p:cNvSpPr>
            <a:spLocks noGrp="1"/>
          </p:cNvSpPr>
          <p:nvPr>
            <p:ph type="sldNum" sz="quarter" idx="5"/>
          </p:nvPr>
        </p:nvSpPr>
        <p:spPr>
          <a:noFill/>
        </p:spPr>
        <p:txBody>
          <a:bodyPr/>
          <a:lstStyle/>
          <a:p>
            <a:fld id="{C67ADCB8-16BB-4638-8903-33EF27277087}"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p:spPr>
        <p:txBody>
          <a:bodyPr/>
          <a:lstStyle/>
          <a:p>
            <a:endParaRPr lang="en-US" smtClean="0"/>
          </a:p>
        </p:txBody>
      </p:sp>
      <p:sp>
        <p:nvSpPr>
          <p:cNvPr id="66564" name="Slide Number Placeholder 3"/>
          <p:cNvSpPr>
            <a:spLocks noGrp="1"/>
          </p:cNvSpPr>
          <p:nvPr>
            <p:ph type="sldNum" sz="quarter" idx="5"/>
          </p:nvPr>
        </p:nvSpPr>
        <p:spPr>
          <a:noFill/>
        </p:spPr>
        <p:txBody>
          <a:bodyPr/>
          <a:lstStyle/>
          <a:p>
            <a:fld id="{1BA3A398-BC08-4FB4-A523-3F20514AC820}" type="slidenum">
              <a:rPr lang="en-US" smtClean="0"/>
              <a:pPr/>
              <a:t>21</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p:spPr>
        <p:txBody>
          <a:bodyPr/>
          <a:lstStyle/>
          <a:p>
            <a:endParaRPr lang="en-US" smtClean="0"/>
          </a:p>
        </p:txBody>
      </p:sp>
      <p:sp>
        <p:nvSpPr>
          <p:cNvPr id="68612" name="Slide Number Placeholder 3"/>
          <p:cNvSpPr>
            <a:spLocks noGrp="1"/>
          </p:cNvSpPr>
          <p:nvPr>
            <p:ph type="sldNum" sz="quarter" idx="5"/>
          </p:nvPr>
        </p:nvSpPr>
        <p:spPr>
          <a:noFill/>
        </p:spPr>
        <p:txBody>
          <a:bodyPr/>
          <a:lstStyle/>
          <a:p>
            <a:fld id="{9624347D-564C-46AD-84F4-2A1F8365B5BA}" type="slidenum">
              <a:rPr lang="en-US" smtClean="0"/>
              <a:pPr/>
              <a:t>22</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pPr>
                <a:defRPr/>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endParaRPr lang="en-US" smtClean="0"/>
          </a:p>
        </p:txBody>
      </p:sp>
      <p:sp>
        <p:nvSpPr>
          <p:cNvPr id="69636" name="Slide Number Placeholder 3"/>
          <p:cNvSpPr>
            <a:spLocks noGrp="1"/>
          </p:cNvSpPr>
          <p:nvPr>
            <p:ph type="sldNum" sz="quarter" idx="5"/>
          </p:nvPr>
        </p:nvSpPr>
        <p:spPr>
          <a:noFill/>
        </p:spPr>
        <p:txBody>
          <a:bodyPr/>
          <a:lstStyle/>
          <a:p>
            <a:fld id="{804E1C47-CF6E-4BB5-81F5-6D7484812878}" type="slidenum">
              <a:rPr lang="en-US" smtClean="0"/>
              <a:pPr/>
              <a:t>24</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pPr>
                <a:defRPr/>
              </a:pPr>
              <a:t>25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endParaRPr lang="en-US" smtClean="0"/>
          </a:p>
        </p:txBody>
      </p:sp>
      <p:sp>
        <p:nvSpPr>
          <p:cNvPr id="64516" name="Slide Number Placeholder 3"/>
          <p:cNvSpPr>
            <a:spLocks noGrp="1"/>
          </p:cNvSpPr>
          <p:nvPr>
            <p:ph type="sldNum" sz="quarter" idx="5"/>
          </p:nvPr>
        </p:nvSpPr>
        <p:spPr>
          <a:noFill/>
        </p:spPr>
        <p:txBody>
          <a:bodyPr/>
          <a:lstStyle/>
          <a:p>
            <a:fld id="{99C05962-9280-4347-B529-7427204DE36C}"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endParaRPr lang="en-US" smtClean="0"/>
          </a:p>
        </p:txBody>
      </p:sp>
      <p:sp>
        <p:nvSpPr>
          <p:cNvPr id="52228" name="Slide Number Placeholder 3"/>
          <p:cNvSpPr>
            <a:spLocks noGrp="1"/>
          </p:cNvSpPr>
          <p:nvPr>
            <p:ph type="sldNum" sz="quarter" idx="5"/>
          </p:nvPr>
        </p:nvSpPr>
        <p:spPr>
          <a:noFill/>
        </p:spPr>
        <p:txBody>
          <a:bodyPr/>
          <a:lstStyle/>
          <a:p>
            <a:fld id="{929CC2E5-C188-4EE8-9AAB-08880DA110B4}"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endParaRPr lang="en-US" smtClean="0"/>
          </a:p>
        </p:txBody>
      </p:sp>
      <p:sp>
        <p:nvSpPr>
          <p:cNvPr id="49156" name="Slide Number Placeholder 3"/>
          <p:cNvSpPr>
            <a:spLocks noGrp="1"/>
          </p:cNvSpPr>
          <p:nvPr>
            <p:ph type="sldNum" sz="quarter" idx="5"/>
          </p:nvPr>
        </p:nvSpPr>
        <p:spPr>
          <a:noFill/>
        </p:spPr>
        <p:txBody>
          <a:bodyPr/>
          <a:lstStyle/>
          <a:p>
            <a:fld id="{8814313A-8C5B-4FB2-A194-45C657AC7276}"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p>
        </p:txBody>
      </p:sp>
      <p:sp>
        <p:nvSpPr>
          <p:cNvPr id="51204" name="Slide Number Placeholder 3"/>
          <p:cNvSpPr>
            <a:spLocks noGrp="1"/>
          </p:cNvSpPr>
          <p:nvPr>
            <p:ph type="sldNum" sz="quarter" idx="5"/>
          </p:nvPr>
        </p:nvSpPr>
        <p:spPr>
          <a:noFill/>
        </p:spPr>
        <p:txBody>
          <a:bodyPr/>
          <a:lstStyle/>
          <a:p>
            <a:fld id="{0F74460E-5271-44BD-9052-CF5814090C6F}"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smtClean="0"/>
          </a:p>
        </p:txBody>
      </p:sp>
      <p:sp>
        <p:nvSpPr>
          <p:cNvPr id="57348" name="Slide Number Placeholder 3"/>
          <p:cNvSpPr>
            <a:spLocks noGrp="1"/>
          </p:cNvSpPr>
          <p:nvPr>
            <p:ph type="sldNum" sz="quarter" idx="5"/>
          </p:nvPr>
        </p:nvSpPr>
        <p:spPr>
          <a:noFill/>
        </p:spPr>
        <p:txBody>
          <a:bodyPr/>
          <a:lstStyle/>
          <a:p>
            <a:fld id="{0C83B1FD-17C0-40CA-A68F-B37C2475712B}"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endParaRPr lang="en-US" smtClean="0"/>
          </a:p>
        </p:txBody>
      </p:sp>
      <p:sp>
        <p:nvSpPr>
          <p:cNvPr id="58372" name="Slide Number Placeholder 3"/>
          <p:cNvSpPr>
            <a:spLocks noGrp="1"/>
          </p:cNvSpPr>
          <p:nvPr>
            <p:ph type="sldNum" sz="quarter" idx="5"/>
          </p:nvPr>
        </p:nvSpPr>
        <p:spPr>
          <a:noFill/>
        </p:spPr>
        <p:txBody>
          <a:bodyPr/>
          <a:lstStyle/>
          <a:p>
            <a:fld id="{67B8A57F-9FBD-4C2A-87A0-1708C64EF946}"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endParaRPr lang="en-US" smtClean="0"/>
          </a:p>
        </p:txBody>
      </p:sp>
      <p:sp>
        <p:nvSpPr>
          <p:cNvPr id="59396" name="Slide Number Placeholder 3"/>
          <p:cNvSpPr>
            <a:spLocks noGrp="1"/>
          </p:cNvSpPr>
          <p:nvPr>
            <p:ph type="sldNum" sz="quarter" idx="5"/>
          </p:nvPr>
        </p:nvSpPr>
        <p:spPr>
          <a:noFill/>
        </p:spPr>
        <p:txBody>
          <a:bodyPr/>
          <a:lstStyle/>
          <a:p>
            <a:fld id="{302834BD-C133-4687-BB51-0FB62DC8C15C}"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GB" altLang="en-US"/>
              <a:t>Click to edit Master subtitle style</a:t>
            </a:r>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a:defRPr/>
            </a:pPr>
            <a:endParaRPr lang="en-GB" altLang="en-US"/>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pPr>
              <a:defRPr/>
            </a:pPr>
            <a:fld id="{6296A5CC-911C-4484-B8DD-046705B56190}"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9FF01A4E-57CA-4624-A2DD-713ABF3A15A5}" type="slidenum">
              <a:rPr lang="en-GB" altLang="en-US"/>
              <a:pPr>
                <a:defRPr/>
              </a:pPr>
              <a:t>‹#›</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249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49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02F90909-E3FC-4F5F-B5C4-9F197A9A48E2}" type="slidenum">
              <a:rPr lang="en-GB" altLang="en-US"/>
              <a:pPr>
                <a:defRPr/>
              </a:pPr>
              <a:t>‹#›</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pPr>
                <a:defRPr/>
              </a:pPr>
              <a:t>‹#›</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FB037FD3-E4B9-4C1E-9488-F24E9BAA1562}" type="slidenum">
              <a:rPr lang="en-GB" altLang="en-US"/>
              <a:pPr>
                <a:defRPr/>
              </a:pPr>
              <a:t>‹#›</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C05BE7B0-42AC-4237-9D3E-400B27724E6A}" type="slidenum">
              <a:rPr lang="en-GB" altLang="en-US"/>
              <a:pPr>
                <a:defRPr/>
              </a:pPr>
              <a:t>‹#›</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ln/>
        </p:spPr>
        <p:txBody>
          <a:bodyPr/>
          <a:lstStyle>
            <a:lvl1pPr>
              <a:defRPr/>
            </a:lvl1pPr>
          </a:lstStyle>
          <a:p>
            <a:pPr>
              <a:defRPr/>
            </a:pPr>
            <a:fld id="{6F259FDA-A8CD-43D0-8B3D-BB1E3DD92775}" type="slidenum">
              <a:rPr lang="en-GB" altLang="en-US"/>
              <a:pPr>
                <a:defRPr/>
              </a:pPr>
              <a:t>‹#›</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ln/>
        </p:spPr>
        <p:txBody>
          <a:bodyPr/>
          <a:lstStyle>
            <a:lvl1pPr>
              <a:defRPr/>
            </a:lvl1pPr>
          </a:lstStyle>
          <a:p>
            <a:pPr>
              <a:defRPr/>
            </a:pPr>
            <a:fld id="{8D3A0AC0-4317-45BF-ABB9-A1BACB5E5423}" type="slidenum">
              <a:rPr lang="en-GB" altLang="en-US"/>
              <a:pPr>
                <a:defRPr/>
              </a:pPr>
              <a:t>‹#›</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pPr>
              <a:defRPr/>
            </a:pPr>
            <a:fld id="{0C0EF263-CE6A-4860-A5F9-F910AB8946CB}" type="slidenum">
              <a:rPr lang="en-GB" altLang="en-US"/>
              <a:pPr>
                <a:defRPr/>
              </a:pPr>
              <a:t>‹#›</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31F687D8-B830-4903-9967-DA473B241476}" type="slidenum">
              <a:rPr lang="en-GB" altLang="en-US"/>
              <a:pPr>
                <a:defRPr/>
              </a:pPr>
              <a:t>‹#›</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C6A07158-1673-4331-9986-4612F9382497}" type="slidenum">
              <a:rPr lang="en-GB" altLang="en-US"/>
              <a:pPr>
                <a:defRPr/>
              </a:pPr>
              <a:t>‹#›</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pPr>
                <a:defRPr/>
              </a:pPr>
              <a:t>‹#›</a:t>
            </a:fld>
            <a:endParaRPr lang="en-GB" altLang="en-US"/>
          </a:p>
        </p:txBody>
      </p:sp>
      <p:grpSp>
        <p:nvGrpSpPr>
          <p:cNvPr id="103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84" r:id="rId1"/>
    <p:sldLayoutId id="2147483874" r:id="rId2"/>
    <p:sldLayoutId id="2147483875" r:id="rId3"/>
    <p:sldLayoutId id="2147483876" r:id="rId4"/>
    <p:sldLayoutId id="2147483877" r:id="rId5"/>
    <p:sldLayoutId id="2147483878" r:id="rId6"/>
    <p:sldLayoutId id="2147483879" r:id="rId7"/>
    <p:sldLayoutId id="2147483880" r:id="rId8"/>
    <p:sldLayoutId id="2147483881" r:id="rId9"/>
    <p:sldLayoutId id="2147483882" r:id="rId10"/>
    <p:sldLayoutId id="2147483883"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assimilate.teams.leedsmet.ac.uk/case-studies"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assimilate.teams.leedsmet.ac.uk/"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assimilate.teams.leedsmet.ac.uk/"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hyperlink" Target="http://www.geography.org.uk/gtip/thinkpieces/writingatmasterslevel/"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www.geography.org.uk/download/GA_PRGTIPBrooksMLevelCriteria.pdf"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hyperlink" Target="http://www.qaa.ac.uk/academicinfrastructure/benchmark/masters/MastersDegreeCharacteristics.pdf" TargetMode="External"/><Relationship Id="rId5" Type="http://schemas.openxmlformats.org/officeDocument/2006/relationships/hyperlink" Target="http://www.nzqa.govt.nz/assets/Studying-in-NZ/New-Zealand-Qualification-Framework/theregister-booklet.pdf%20%20(accessed%20March%202012" TargetMode="External"/><Relationship Id="rId4" Type="http://schemas.openxmlformats.org/officeDocument/2006/relationships/hyperlink" Target="http://eprints.hud.ac.uk/10892/"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50825" y="260648"/>
            <a:ext cx="6913463" cy="4176464"/>
          </a:xfrm>
        </p:spPr>
        <p:txBody>
          <a:bodyPr/>
          <a:lstStyle/>
          <a:p>
            <a:pPr algn="ctr" eaLnBrk="1" hangingPunct="1"/>
            <a:r>
              <a:rPr lang="en-GB" sz="4000" dirty="0" smtClean="0"/>
              <a:t>Using assessment to enhance postgraduate learning</a:t>
            </a:r>
            <a:br>
              <a:rPr lang="en-GB" sz="4000" dirty="0" smtClean="0"/>
            </a:br>
            <a:r>
              <a:rPr lang="en-GB" sz="4000" dirty="0" smtClean="0"/>
              <a:t/>
            </a:r>
            <a:br>
              <a:rPr lang="en-GB" sz="4000" dirty="0" smtClean="0"/>
            </a:br>
            <a:r>
              <a:rPr lang="en-GB" sz="2800" dirty="0" err="1" smtClean="0"/>
              <a:t>Cranfield</a:t>
            </a:r>
            <a:r>
              <a:rPr lang="en-GB" sz="2800" dirty="0" smtClean="0"/>
              <a:t> University </a:t>
            </a:r>
            <a:br>
              <a:rPr lang="en-GB" sz="2800" dirty="0" smtClean="0"/>
            </a:br>
            <a:r>
              <a:rPr lang="en-GB" sz="2800" dirty="0" smtClean="0"/>
              <a:t>11</a:t>
            </a:r>
            <a:r>
              <a:rPr lang="en-GB" sz="2800" baseline="30000" dirty="0" smtClean="0"/>
              <a:t>th</a:t>
            </a:r>
            <a:r>
              <a:rPr lang="en-GB" sz="2800" dirty="0" smtClean="0"/>
              <a:t> July 2012 </a:t>
            </a:r>
            <a:r>
              <a:rPr lang="en-GB" sz="4000" dirty="0" smtClean="0"/>
              <a:t/>
            </a:r>
            <a:br>
              <a:rPr lang="en-GB" sz="4000" dirty="0" smtClean="0"/>
            </a:br>
            <a:r>
              <a:rPr lang="en-GB" sz="2800" dirty="0" smtClean="0"/>
              <a:t/>
            </a:r>
            <a:br>
              <a:rPr lang="en-GB" sz="2800" dirty="0" smtClean="0"/>
            </a:br>
            <a:endParaRPr lang="en-GB" sz="2800" dirty="0" smtClean="0"/>
          </a:p>
        </p:txBody>
      </p:sp>
      <p:sp>
        <p:nvSpPr>
          <p:cNvPr id="3075" name="Rectangle 3"/>
          <p:cNvSpPr>
            <a:spLocks noGrp="1" noChangeArrowheads="1"/>
          </p:cNvSpPr>
          <p:nvPr>
            <p:ph type="subTitle" idx="1"/>
          </p:nvPr>
        </p:nvSpPr>
        <p:spPr>
          <a:xfrm>
            <a:off x="357188" y="4149080"/>
            <a:ext cx="6858000" cy="2376264"/>
          </a:xfrm>
        </p:spPr>
        <p:txBody>
          <a:bodyPr/>
          <a:lstStyle/>
          <a:p>
            <a:pPr algn="ctr" eaLnBrk="1" hangingPunct="1"/>
            <a:r>
              <a:rPr lang="en-GB" sz="1800" dirty="0" smtClean="0"/>
              <a:t>Sally Brown</a:t>
            </a:r>
          </a:p>
          <a:p>
            <a:pPr algn="ctr" eaLnBrk="1" hangingPunct="1"/>
            <a:r>
              <a:rPr lang="en-GB" sz="1800" dirty="0" smtClean="0">
                <a:hlinkClick r:id="rId3"/>
              </a:rPr>
              <a:t>http://sally-brown.net</a:t>
            </a:r>
            <a:endParaRPr lang="en-GB" sz="1800" dirty="0" smtClean="0"/>
          </a:p>
          <a:p>
            <a:pPr algn="ctr" eaLnBrk="1" hangingPunct="1"/>
            <a:r>
              <a:rPr lang="en-GB" sz="1800" dirty="0" smtClean="0"/>
              <a:t>Emerita Professor, Leeds Metropolitan University,</a:t>
            </a:r>
          </a:p>
          <a:p>
            <a:pPr algn="ctr" eaLnBrk="1" hangingPunct="1"/>
            <a:r>
              <a:rPr lang="en-GB" sz="1800" dirty="0" smtClean="0"/>
              <a:t>Adjunct Professor, University of the Sunshine Coast, Central Queensland and James Cook University, Queensland</a:t>
            </a:r>
          </a:p>
          <a:p>
            <a:pPr algn="ctr" eaLnBrk="1" hangingPunct="1"/>
            <a:r>
              <a:rPr lang="en-GB" sz="1800" dirty="0" smtClean="0"/>
              <a:t>Visiting Professor: University of Plymouth and Liverpool John </a:t>
            </a:r>
            <a:r>
              <a:rPr lang="en-GB" sz="1800" dirty="0" err="1" smtClean="0"/>
              <a:t>Moores</a:t>
            </a:r>
            <a:r>
              <a:rPr lang="en-GB" sz="1800" dirty="0" smtClean="0"/>
              <a:t> University.</a:t>
            </a:r>
          </a:p>
          <a:p>
            <a:pPr eaLnBrk="1" hangingPunct="1">
              <a:lnSpc>
                <a:spcPct val="80000"/>
              </a:lnSpc>
            </a:pPr>
            <a:endParaRPr lang="en-GB" sz="2800" b="0" dirty="0" smtClean="0"/>
          </a:p>
          <a:p>
            <a:pPr eaLnBrk="1" hangingPunct="1">
              <a:lnSpc>
                <a:spcPct val="80000"/>
              </a:lnSpc>
            </a:pPr>
            <a:endParaRPr lang="en-GB" sz="2800" b="0" dirty="0" smtClean="0"/>
          </a:p>
          <a:p>
            <a:pPr eaLnBrk="1" hangingPunct="1">
              <a:lnSpc>
                <a:spcPct val="80000"/>
              </a:lnSpc>
            </a:pPr>
            <a:r>
              <a:rPr lang="en-GB" sz="2800" dirty="0" smtClean="0"/>
              <a:t> </a:t>
            </a:r>
          </a:p>
        </p:txBody>
      </p:sp>
    </p:spTree>
  </p:cSld>
  <p:clrMapOvr>
    <a:masterClrMapping/>
  </p:clrMapOvr>
  <p:transition advTm="5206"/>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42844" y="249238"/>
            <a:ext cx="8143932" cy="1074737"/>
          </a:xfrm>
        </p:spPr>
        <p:txBody>
          <a:bodyPr/>
          <a:lstStyle/>
          <a:p>
            <a:pPr eaLnBrk="1" hangingPunct="1"/>
            <a:r>
              <a:rPr lang="en-GB" sz="2800" dirty="0" smtClean="0"/>
              <a:t>At Masters level, good assessment matters even more than at undergraduate level</a:t>
            </a:r>
          </a:p>
        </p:txBody>
      </p:sp>
      <p:sp>
        <p:nvSpPr>
          <p:cNvPr id="21507" name="Rectangle 3"/>
          <p:cNvSpPr>
            <a:spLocks noGrp="1" noChangeArrowheads="1"/>
          </p:cNvSpPr>
          <p:nvPr>
            <p:ph type="body" idx="1"/>
          </p:nvPr>
        </p:nvSpPr>
        <p:spPr/>
        <p:txBody>
          <a:bodyPr/>
          <a:lstStyle/>
          <a:p>
            <a:pPr eaLnBrk="1" hangingPunct="1">
              <a:lnSpc>
                <a:spcPct val="100000"/>
              </a:lnSpc>
            </a:pPr>
            <a:r>
              <a:rPr lang="en-GB" sz="2600" dirty="0" smtClean="0"/>
              <a:t>Many Masters programmes are professionally-orientated or vocational hence the need for a strong focus on authentic assessment;</a:t>
            </a:r>
          </a:p>
          <a:p>
            <a:pPr eaLnBrk="1" hangingPunct="1">
              <a:lnSpc>
                <a:spcPct val="100000"/>
              </a:lnSpc>
            </a:pPr>
            <a:r>
              <a:rPr lang="en-GB" sz="2600" dirty="0" smtClean="0"/>
              <a:t>Students have high levels of expectation from their tutors at Masters level;</a:t>
            </a:r>
          </a:p>
          <a:p>
            <a:pPr eaLnBrk="1" hangingPunct="1">
              <a:lnSpc>
                <a:spcPct val="100000"/>
              </a:lnSpc>
            </a:pPr>
            <a:r>
              <a:rPr lang="en-GB" sz="2600" dirty="0" smtClean="0"/>
              <a:t>We need to distinguish our programmes from those offered by our competitors worldwide.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GB" dirty="0" smtClean="0"/>
              <a:t>Giving feedback at Master’s level</a:t>
            </a:r>
          </a:p>
        </p:txBody>
      </p:sp>
      <p:sp>
        <p:nvSpPr>
          <p:cNvPr id="24579" name="Content Placeholder 2"/>
          <p:cNvSpPr>
            <a:spLocks noGrp="1"/>
          </p:cNvSpPr>
          <p:nvPr>
            <p:ph idx="1"/>
          </p:nvPr>
        </p:nvSpPr>
        <p:spPr/>
        <p:txBody>
          <a:bodyPr/>
          <a:lstStyle/>
          <a:p>
            <a:pPr>
              <a:lnSpc>
                <a:spcPct val="100000"/>
              </a:lnSpc>
            </a:pPr>
            <a:r>
              <a:rPr lang="en-GB" sz="2600" dirty="0" smtClean="0"/>
              <a:t>Masters programmes are often highly compressed in the UK so good timing of assignments and feedback is crucial.</a:t>
            </a:r>
          </a:p>
          <a:p>
            <a:pPr>
              <a:lnSpc>
                <a:spcPct val="100000"/>
              </a:lnSpc>
            </a:pPr>
            <a:r>
              <a:rPr lang="en-GB" sz="2600" dirty="0" smtClean="0"/>
              <a:t>Peer feedback is especially appropriate at Master’s level, as competence in sensitive peer evaluation is a highly regarded postgraduate attribute. </a:t>
            </a:r>
          </a:p>
          <a:p>
            <a:pPr>
              <a:lnSpc>
                <a:spcPct val="100000"/>
              </a:lnSpc>
            </a:pPr>
            <a:r>
              <a:rPr lang="en-GB" sz="2600" dirty="0" smtClean="0"/>
              <a:t>If dissertations are used, frequent incremental feedback at checkpoints will avoid high failure rates and the most severe plagiarism problems.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GB" dirty="0" smtClean="0"/>
              <a:t>QAA Assessment expectations</a:t>
            </a:r>
          </a:p>
        </p:txBody>
      </p:sp>
      <p:sp>
        <p:nvSpPr>
          <p:cNvPr id="43011" name="Content Placeholder 2"/>
          <p:cNvSpPr>
            <a:spLocks noGrp="1"/>
          </p:cNvSpPr>
          <p:nvPr>
            <p:ph idx="1"/>
          </p:nvPr>
        </p:nvSpPr>
        <p:spPr>
          <a:xfrm>
            <a:off x="468313" y="1357313"/>
            <a:ext cx="8229600" cy="5143500"/>
          </a:xfrm>
        </p:spPr>
        <p:txBody>
          <a:bodyPr/>
          <a:lstStyle/>
          <a:p>
            <a:pPr>
              <a:buFont typeface="Wingdings" pitchFamily="2" charset="2"/>
              <a:buNone/>
              <a:defRPr/>
            </a:pPr>
            <a:r>
              <a:rPr lang="en-GB" sz="2000" dirty="0" smtClean="0"/>
              <a:t>Appropriate and effective assessment will enable students to demonstrate the outcomes of learning intended for the programme. </a:t>
            </a:r>
          </a:p>
          <a:p>
            <a:pPr>
              <a:buFont typeface="Wingdings" pitchFamily="2" charset="2"/>
              <a:buNone/>
              <a:defRPr/>
            </a:pPr>
            <a:r>
              <a:rPr lang="en-GB" sz="2000" dirty="0" smtClean="0"/>
              <a:t>Assessment methods may be based on any or all of the following:</a:t>
            </a:r>
          </a:p>
          <a:p>
            <a:pPr>
              <a:defRPr/>
            </a:pPr>
            <a:r>
              <a:rPr lang="en-GB" sz="2000" dirty="0" smtClean="0"/>
              <a:t>essay assignments </a:t>
            </a:r>
          </a:p>
          <a:p>
            <a:pPr>
              <a:defRPr/>
            </a:pPr>
            <a:r>
              <a:rPr lang="en-GB" sz="2000" dirty="0" smtClean="0"/>
              <a:t>practical reports or portfolios </a:t>
            </a:r>
          </a:p>
          <a:p>
            <a:pPr>
              <a:defRPr/>
            </a:pPr>
            <a:r>
              <a:rPr lang="en-GB" sz="2000" dirty="0" smtClean="0"/>
              <a:t>a dissertation or other output from research/project work, which may include artefacts, performances or compositions </a:t>
            </a:r>
          </a:p>
          <a:p>
            <a:pPr>
              <a:defRPr/>
            </a:pPr>
            <a:r>
              <a:rPr lang="en-GB" sz="2000" dirty="0" smtClean="0"/>
              <a:t>written examinations </a:t>
            </a:r>
          </a:p>
          <a:p>
            <a:pPr>
              <a:defRPr/>
            </a:pPr>
            <a:r>
              <a:rPr lang="en-GB" sz="2000" dirty="0" smtClean="0"/>
              <a:t>oral examinations </a:t>
            </a:r>
          </a:p>
          <a:p>
            <a:pPr>
              <a:defRPr/>
            </a:pPr>
            <a:r>
              <a:rPr lang="en-GB" sz="2000" dirty="0" smtClean="0"/>
              <a:t>problem-solving exercises </a:t>
            </a:r>
          </a:p>
          <a:p>
            <a:pPr>
              <a:defRPr/>
            </a:pPr>
            <a:r>
              <a:rPr lang="en-GB" sz="2000" dirty="0" smtClean="0"/>
              <a:t>oral presentations </a:t>
            </a:r>
          </a:p>
          <a:p>
            <a:pPr>
              <a:defRPr/>
            </a:pPr>
            <a:r>
              <a:rPr lang="en-GB" sz="2000" dirty="0" smtClean="0"/>
              <a:t>posters</a:t>
            </a:r>
          </a:p>
          <a:p>
            <a:pPr>
              <a:lnSpc>
                <a:spcPct val="100000"/>
              </a:lnSpc>
              <a:defRPr/>
            </a:pPr>
            <a:r>
              <a:rPr lang="en-GB" sz="2000" dirty="0" smtClean="0"/>
              <a:t>placement reports</a:t>
            </a:r>
            <a:r>
              <a:rPr lang="en-GB" sz="2000" dirty="0" smtClean="0">
                <a:solidFill>
                  <a:schemeClr val="tx2">
                    <a:lumMod val="60000"/>
                    <a:lumOff val="40000"/>
                  </a:schemeClr>
                </a:solidFill>
              </a:rPr>
              <a:t>.			(And others…..)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GB" dirty="0" smtClean="0"/>
              <a:t>What is M-Level assessment currently like?</a:t>
            </a:r>
          </a:p>
        </p:txBody>
      </p:sp>
      <p:sp>
        <p:nvSpPr>
          <p:cNvPr id="20483" name="Rectangle 3"/>
          <p:cNvSpPr>
            <a:spLocks noGrp="1" noChangeArrowheads="1"/>
          </p:cNvSpPr>
          <p:nvPr>
            <p:ph type="body" idx="1"/>
          </p:nvPr>
        </p:nvSpPr>
        <p:spPr>
          <a:xfrm>
            <a:off x="357188" y="1285875"/>
            <a:ext cx="8429625" cy="5043488"/>
          </a:xfrm>
        </p:spPr>
        <p:txBody>
          <a:bodyPr/>
          <a:lstStyle/>
          <a:p>
            <a:pPr eaLnBrk="1" hangingPunct="1">
              <a:lnSpc>
                <a:spcPct val="100000"/>
              </a:lnSpc>
              <a:spcBef>
                <a:spcPts val="1200"/>
              </a:spcBef>
            </a:pPr>
            <a:r>
              <a:rPr lang="en-GB" sz="2400" dirty="0" smtClean="0"/>
              <a:t>This is the subject of my UK NTFS project and I am aiming to find out more;</a:t>
            </a:r>
          </a:p>
          <a:p>
            <a:pPr eaLnBrk="1" hangingPunct="1">
              <a:lnSpc>
                <a:spcPct val="100000"/>
              </a:lnSpc>
              <a:spcBef>
                <a:spcPts val="1200"/>
              </a:spcBef>
            </a:pPr>
            <a:r>
              <a:rPr lang="en-GB" sz="2400" dirty="0" smtClean="0"/>
              <a:t>To date I know that dissertations and exams feature heavily (excessively?) in Masters programmes:</a:t>
            </a:r>
          </a:p>
          <a:p>
            <a:pPr eaLnBrk="1" hangingPunct="1">
              <a:lnSpc>
                <a:spcPct val="100000"/>
              </a:lnSpc>
              <a:spcBef>
                <a:spcPts val="1200"/>
              </a:spcBef>
            </a:pPr>
            <a:r>
              <a:rPr lang="en-GB" sz="2400" dirty="0" smtClean="0"/>
              <a:t>Scandinavian and N European nations make greater use of oral assessment in undergraduate and M level programmes than in the UK, New Zealand and Australia.</a:t>
            </a:r>
          </a:p>
          <a:p>
            <a:pPr>
              <a:lnSpc>
                <a:spcPct val="100000"/>
              </a:lnSpc>
              <a:spcBef>
                <a:spcPts val="1200"/>
              </a:spcBef>
              <a:buFont typeface="Wingdings" pitchFamily="2" charset="2"/>
              <a:buNone/>
            </a:pPr>
            <a:r>
              <a:rPr lang="en-GB" sz="2400" dirty="0" smtClean="0"/>
              <a:t>See Assimilate summaries </a:t>
            </a:r>
            <a:r>
              <a:rPr lang="en-GB" sz="2400" u="sng" dirty="0" smtClean="0">
                <a:hlinkClick r:id="rId3"/>
              </a:rPr>
              <a:t>http://assimilate.teams.leedsmet.ac.uk/case-studies</a:t>
            </a:r>
            <a:endParaRPr lang="en-GB" sz="2400" u="sng" dirty="0" smtClean="0"/>
          </a:p>
          <a:p>
            <a:pPr eaLnBrk="1" hangingPunct="1">
              <a:lnSpc>
                <a:spcPct val="100000"/>
              </a:lnSpc>
              <a:spcBef>
                <a:spcPts val="1200"/>
              </a:spcBef>
              <a:buFont typeface="Wingdings" pitchFamily="2" charset="2"/>
              <a:buNone/>
            </a:pPr>
            <a:r>
              <a:rPr lang="en-GB" sz="2400" dirty="0" smtClean="0"/>
              <a:t>We are currently analysing our data using Q-methodology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GB" dirty="0" smtClean="0"/>
              <a:t>My Assimilate 3-year NTFS funded project</a:t>
            </a:r>
          </a:p>
        </p:txBody>
      </p:sp>
      <p:sp>
        <p:nvSpPr>
          <p:cNvPr id="26627" name="Content Placeholder 2"/>
          <p:cNvSpPr>
            <a:spLocks noGrp="1"/>
          </p:cNvSpPr>
          <p:nvPr>
            <p:ph idx="1"/>
          </p:nvPr>
        </p:nvSpPr>
        <p:spPr>
          <a:xfrm>
            <a:off x="468313" y="1340768"/>
            <a:ext cx="8229600" cy="4988595"/>
          </a:xfrm>
        </p:spPr>
        <p:txBody>
          <a:bodyPr/>
          <a:lstStyle/>
          <a:p>
            <a:pPr>
              <a:lnSpc>
                <a:spcPct val="100000"/>
              </a:lnSpc>
            </a:pPr>
            <a:r>
              <a:rPr lang="en-GB" sz="2400" dirty="0" smtClean="0"/>
              <a:t>The Assimilate team have been exploring innovative assessment at Masters level using research funding from the National Teaching Fellowship scheme. </a:t>
            </a:r>
          </a:p>
          <a:p>
            <a:pPr>
              <a:lnSpc>
                <a:spcPct val="100000"/>
              </a:lnSpc>
            </a:pPr>
            <a:r>
              <a:rPr lang="en-GB" sz="2400" dirty="0" smtClean="0"/>
              <a:t> Recognising that limited prior research had been undertaken in this area, the project was designed to review the range of assessment methods used to assess at this level, particularly exploring authentic assessment.</a:t>
            </a:r>
          </a:p>
          <a:p>
            <a:pPr>
              <a:lnSpc>
                <a:spcPct val="100000"/>
              </a:lnSpc>
            </a:pPr>
            <a:r>
              <a:rPr lang="en-GB" sz="2400" dirty="0" smtClean="0"/>
              <a:t> Interviews were undertaken in the UK and internationally by students and team members to elicit information about diverse approaches and to produce case studies showcasing innovations. </a:t>
            </a:r>
          </a:p>
          <a:p>
            <a:pPr>
              <a:lnSpc>
                <a:spcPct val="100000"/>
              </a:lnSpc>
            </a:pPr>
            <a:endParaRPr lang="en-GB"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GB" sz="3600" dirty="0" smtClean="0"/>
              <a:t>User-friendly: a Q-sort underway</a:t>
            </a:r>
          </a:p>
        </p:txBody>
      </p:sp>
      <p:pic>
        <p:nvPicPr>
          <p:cNvPr id="32771" name="Picture 6"/>
          <p:cNvPicPr>
            <a:picLocks noGrp="1" noChangeAspect="1" noChangeArrowheads="1"/>
          </p:cNvPicPr>
          <p:nvPr>
            <p:ph idx="1"/>
          </p:nvPr>
        </p:nvPicPr>
        <p:blipFill>
          <a:blip r:embed="rId3" cstate="print"/>
          <a:srcRect/>
          <a:stretch>
            <a:fillRect/>
          </a:stretch>
        </p:blipFill>
        <p:spPr>
          <a:xfrm>
            <a:off x="1336675" y="1628775"/>
            <a:ext cx="6764338" cy="3960813"/>
          </a:xfrm>
          <a:noFill/>
        </p:spPr>
      </p:pic>
      <p:sp>
        <p:nvSpPr>
          <p:cNvPr id="32772" name="Text Box 9"/>
          <p:cNvSpPr txBox="1">
            <a:spLocks noChangeArrowheads="1"/>
          </p:cNvSpPr>
          <p:nvPr/>
        </p:nvSpPr>
        <p:spPr bwMode="auto">
          <a:xfrm>
            <a:off x="539750" y="5949950"/>
            <a:ext cx="8135938" cy="276225"/>
          </a:xfrm>
          <a:prstGeom prst="rect">
            <a:avLst/>
          </a:prstGeom>
          <a:noFill/>
          <a:ln w="9525">
            <a:noFill/>
            <a:miter lim="800000"/>
            <a:headEnd/>
            <a:tailEnd/>
          </a:ln>
        </p:spPr>
        <p:txBody>
          <a:bodyPr>
            <a:spAutoFit/>
          </a:bodyPr>
          <a:lstStyle/>
          <a:p>
            <a:pPr algn="ctr">
              <a:spcBef>
                <a:spcPct val="50000"/>
              </a:spcBef>
            </a:pPr>
            <a:r>
              <a:rPr lang="en-GB" sz="1200"/>
              <a:t>Acknowledgement: My thanks to Dr. Louise Bryant of University of Leeds for sharing this graphic.</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GB" dirty="0" smtClean="0"/>
              <a:t>The project was designed to:</a:t>
            </a:r>
          </a:p>
        </p:txBody>
      </p:sp>
      <p:sp>
        <p:nvSpPr>
          <p:cNvPr id="27651" name="Content Placeholder 2"/>
          <p:cNvSpPr>
            <a:spLocks noGrp="1"/>
          </p:cNvSpPr>
          <p:nvPr>
            <p:ph idx="1"/>
          </p:nvPr>
        </p:nvSpPr>
        <p:spPr/>
        <p:txBody>
          <a:bodyPr/>
          <a:lstStyle/>
          <a:p>
            <a:pPr>
              <a:lnSpc>
                <a:spcPct val="100000"/>
              </a:lnSpc>
            </a:pPr>
            <a:r>
              <a:rPr lang="en-GB" sz="2400" dirty="0" smtClean="0"/>
              <a:t>Survey the range of assessment methods and approaches used to assess at Masters level in diverse institutions, particularly in professional subject areas and in a variety of disciplines;</a:t>
            </a:r>
          </a:p>
          <a:p>
            <a:pPr>
              <a:lnSpc>
                <a:spcPct val="100000"/>
              </a:lnSpc>
            </a:pPr>
            <a:r>
              <a:rPr lang="en-GB" sz="2400" dirty="0" smtClean="0"/>
              <a:t>Investigate the ways in which Masters level students receive formative feedback;</a:t>
            </a:r>
          </a:p>
          <a:p>
            <a:pPr>
              <a:lnSpc>
                <a:spcPct val="100000"/>
              </a:lnSpc>
            </a:pPr>
            <a:r>
              <a:rPr lang="en-GB" sz="2400" dirty="0" smtClean="0"/>
              <a:t>Provide a compendium of diverse approaches to assessing at this level;</a:t>
            </a:r>
          </a:p>
          <a:p>
            <a:pPr>
              <a:lnSpc>
                <a:spcPct val="100000"/>
              </a:lnSpc>
            </a:pPr>
            <a:r>
              <a:rPr lang="en-GB" sz="2400" dirty="0" smtClean="0"/>
              <a:t>Develop recommendations for good practice regarding assessment and formative feedback for students working towards Masters level awards.</a:t>
            </a:r>
          </a:p>
          <a:p>
            <a:pPr>
              <a:lnSpc>
                <a:spcPct val="100000"/>
              </a:lnSpc>
            </a:pPr>
            <a:endParaRPr lang="en-GB"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GB" dirty="0" smtClean="0"/>
              <a:t>Changes en route</a:t>
            </a:r>
          </a:p>
        </p:txBody>
      </p:sp>
      <p:sp>
        <p:nvSpPr>
          <p:cNvPr id="28675" name="Content Placeholder 2"/>
          <p:cNvSpPr>
            <a:spLocks noGrp="1"/>
          </p:cNvSpPr>
          <p:nvPr>
            <p:ph idx="1"/>
          </p:nvPr>
        </p:nvSpPr>
        <p:spPr>
          <a:xfrm>
            <a:off x="285750" y="1357313"/>
            <a:ext cx="8501063" cy="4972050"/>
          </a:xfrm>
        </p:spPr>
        <p:txBody>
          <a:bodyPr/>
          <a:lstStyle/>
          <a:p>
            <a:pPr>
              <a:lnSpc>
                <a:spcPct val="100000"/>
              </a:lnSpc>
            </a:pPr>
            <a:r>
              <a:rPr lang="en-GB" sz="2600" dirty="0" smtClean="0"/>
              <a:t>We originally planned to use 2</a:t>
            </a:r>
            <a:r>
              <a:rPr lang="en-GB" sz="2600" baseline="30000" dirty="0" smtClean="0"/>
              <a:t>nd</a:t>
            </a:r>
            <a:r>
              <a:rPr lang="en-GB" sz="2600" dirty="0" smtClean="0"/>
              <a:t> year Journalism students as interviewers for our research, but this proved impractical;</a:t>
            </a:r>
          </a:p>
          <a:p>
            <a:pPr>
              <a:lnSpc>
                <a:spcPct val="100000"/>
              </a:lnSpc>
            </a:pPr>
            <a:r>
              <a:rPr lang="en-GB" sz="2600" dirty="0" smtClean="0"/>
              <a:t>We then moved to using our (changing) project team members including me when I (semi) retired;</a:t>
            </a:r>
          </a:p>
          <a:p>
            <a:pPr>
              <a:lnSpc>
                <a:spcPct val="100000"/>
              </a:lnSpc>
            </a:pPr>
            <a:r>
              <a:rPr lang="en-GB" sz="2600" dirty="0" smtClean="0"/>
              <a:t>Using data from 45 interviews and from other people who have been working with the project we have produced 34 case studies illustrating diverse M-level assessment, including negotiated course work;</a:t>
            </a:r>
          </a:p>
          <a:p>
            <a:pPr>
              <a:lnSpc>
                <a:spcPct val="100000"/>
              </a:lnSpc>
            </a:pPr>
            <a:r>
              <a:rPr lang="en-GB" sz="2600" dirty="0" smtClean="0"/>
              <a:t>We changed our data analysis approach.</a:t>
            </a:r>
          </a:p>
          <a:p>
            <a:pPr>
              <a:lnSpc>
                <a:spcPct val="100000"/>
              </a:lnSpc>
            </a:pPr>
            <a:endParaRPr lang="en-GB" sz="2600" dirty="0" smtClean="0"/>
          </a:p>
          <a:p>
            <a:pPr>
              <a:lnSpc>
                <a:spcPct val="100000"/>
              </a:lnSpc>
            </a:pPr>
            <a:endParaRPr lang="en-GB" sz="2600" dirty="0" smtClean="0"/>
          </a:p>
          <a:p>
            <a:pPr>
              <a:lnSpc>
                <a:spcPct val="100000"/>
              </a:lnSpc>
            </a:pPr>
            <a:endParaRPr lang="en-GB" sz="2600" dirty="0" smtClean="0"/>
          </a:p>
          <a:p>
            <a:pPr>
              <a:lnSpc>
                <a:spcPct val="100000"/>
              </a:lnSpc>
            </a:pPr>
            <a:endParaRPr lang="en-GB" sz="2600" dirty="0" smtClean="0"/>
          </a:p>
          <a:p>
            <a:pPr>
              <a:lnSpc>
                <a:spcPct val="100000"/>
              </a:lnSpc>
            </a:pPr>
            <a:endParaRPr lang="en-GB" sz="2600" dirty="0" smtClean="0"/>
          </a:p>
          <a:p>
            <a:pPr>
              <a:lnSpc>
                <a:spcPct val="100000"/>
              </a:lnSpc>
            </a:pPr>
            <a:endParaRPr lang="en-GB" sz="2600" dirty="0" smtClean="0"/>
          </a:p>
          <a:p>
            <a:pPr>
              <a:lnSpc>
                <a:spcPct val="100000"/>
              </a:lnSpc>
            </a:pPr>
            <a:endParaRPr lang="en-GB" sz="2600" dirty="0" smtClean="0"/>
          </a:p>
          <a:p>
            <a:pPr>
              <a:lnSpc>
                <a:spcPct val="100000"/>
              </a:lnSpc>
            </a:pPr>
            <a:endParaRPr lang="en-GB" sz="2600" dirty="0" smtClean="0"/>
          </a:p>
          <a:p>
            <a:pPr>
              <a:lnSpc>
                <a:spcPct val="100000"/>
              </a:lnSpc>
            </a:pPr>
            <a:endParaRPr lang="en-GB" sz="2600" dirty="0" smtClean="0"/>
          </a:p>
          <a:p>
            <a:pPr>
              <a:lnSpc>
                <a:spcPct val="100000"/>
              </a:lnSpc>
            </a:pPr>
            <a:endParaRPr lang="en-GB" sz="2600" dirty="0" smtClean="0"/>
          </a:p>
          <a:p>
            <a:pPr>
              <a:lnSpc>
                <a:spcPct val="100000"/>
              </a:lnSpc>
            </a:pPr>
            <a:endParaRPr lang="en-GB" sz="2600" dirty="0" smtClean="0"/>
          </a:p>
          <a:p>
            <a:pPr>
              <a:lnSpc>
                <a:spcPct val="100000"/>
              </a:lnSpc>
            </a:pPr>
            <a:endParaRPr lang="en-GB" sz="2600" dirty="0" smtClean="0"/>
          </a:p>
          <a:p>
            <a:pPr>
              <a:lnSpc>
                <a:spcPct val="100000"/>
              </a:lnSpc>
            </a:pPr>
            <a:endParaRPr lang="en-GB" sz="2600" dirty="0" smtClean="0"/>
          </a:p>
          <a:p>
            <a:pPr>
              <a:lnSpc>
                <a:spcPct val="100000"/>
              </a:lnSpc>
            </a:pPr>
            <a:endParaRPr lang="en-GB" sz="2600" dirty="0" smtClean="0"/>
          </a:p>
          <a:p>
            <a:pPr>
              <a:lnSpc>
                <a:spcPct val="100000"/>
              </a:lnSpc>
            </a:pPr>
            <a:endParaRPr lang="en-GB" sz="2600" dirty="0" smtClean="0"/>
          </a:p>
          <a:p>
            <a:pPr>
              <a:lnSpc>
                <a:spcPct val="100000"/>
              </a:lnSpc>
            </a:pPr>
            <a:endParaRPr lang="en-GB" sz="2600" dirty="0" smtClean="0"/>
          </a:p>
          <a:p>
            <a:pPr>
              <a:lnSpc>
                <a:spcPct val="100000"/>
              </a:lnSpc>
            </a:pPr>
            <a:endParaRPr lang="en-GB" sz="2600" dirty="0" smtClean="0"/>
          </a:p>
          <a:p>
            <a:pPr>
              <a:lnSpc>
                <a:spcPct val="100000"/>
              </a:lnSpc>
            </a:pPr>
            <a:endParaRPr lang="en-GB" sz="2600" dirty="0" smtClean="0"/>
          </a:p>
          <a:p>
            <a:pPr>
              <a:lnSpc>
                <a:spcPct val="100000"/>
              </a:lnSpc>
            </a:pPr>
            <a:endParaRPr lang="en-GB" sz="2600" dirty="0" smtClean="0"/>
          </a:p>
          <a:p>
            <a:pPr>
              <a:lnSpc>
                <a:spcPct val="100000"/>
              </a:lnSpc>
            </a:pPr>
            <a:endParaRPr lang="en-GB" sz="2600" dirty="0" smtClean="0"/>
          </a:p>
          <a:p>
            <a:pPr>
              <a:lnSpc>
                <a:spcPct val="100000"/>
              </a:lnSpc>
            </a:pPr>
            <a:endParaRPr lang="en-GB" sz="2600" dirty="0" smtClean="0"/>
          </a:p>
          <a:p>
            <a:pPr>
              <a:lnSpc>
                <a:spcPct val="100000"/>
              </a:lnSpc>
            </a:pPr>
            <a:endParaRPr lang="en-GB" sz="2600" dirty="0" smtClean="0"/>
          </a:p>
          <a:p>
            <a:pPr>
              <a:lnSpc>
                <a:spcPct val="100000"/>
              </a:lnSpc>
            </a:pPr>
            <a:endParaRPr lang="en-GB" sz="2600" dirty="0" smtClean="0"/>
          </a:p>
          <a:p>
            <a:pPr>
              <a:lnSpc>
                <a:spcPct val="100000"/>
              </a:lnSpc>
            </a:pPr>
            <a:endParaRPr lang="en-GB" sz="2600" dirty="0" smtClean="0"/>
          </a:p>
          <a:p>
            <a:pPr>
              <a:lnSpc>
                <a:spcPct val="100000"/>
              </a:lnSpc>
            </a:pPr>
            <a:endParaRPr lang="en-GB" sz="2600" dirty="0" smtClean="0"/>
          </a:p>
          <a:p>
            <a:pPr>
              <a:lnSpc>
                <a:spcPct val="100000"/>
              </a:lnSpc>
            </a:pPr>
            <a:endParaRPr lang="en-GB" sz="2600" dirty="0" smtClean="0"/>
          </a:p>
          <a:p>
            <a:pPr>
              <a:lnSpc>
                <a:spcPct val="100000"/>
              </a:lnSpc>
            </a:pPr>
            <a:endParaRPr lang="en-GB" sz="2600" dirty="0" smtClean="0"/>
          </a:p>
          <a:p>
            <a:pPr>
              <a:lnSpc>
                <a:spcPct val="100000"/>
              </a:lnSpc>
              <a:buFont typeface="Wingdings" pitchFamily="2" charset="2"/>
              <a:buNone/>
            </a:pPr>
            <a:r>
              <a:rPr lang="en-GB" sz="2600" dirty="0" smtClean="0"/>
              <a:t> </a:t>
            </a:r>
          </a:p>
          <a:p>
            <a:pPr>
              <a:lnSpc>
                <a:spcPct val="100000"/>
              </a:lnSpc>
            </a:pPr>
            <a:endParaRPr lang="en-GB" sz="26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GB" dirty="0" smtClean="0"/>
              <a:t>Analysing our data</a:t>
            </a:r>
          </a:p>
        </p:txBody>
      </p:sp>
      <p:sp>
        <p:nvSpPr>
          <p:cNvPr id="29699" name="Content Placeholder 2"/>
          <p:cNvSpPr>
            <a:spLocks noGrp="1"/>
          </p:cNvSpPr>
          <p:nvPr>
            <p:ph idx="1"/>
          </p:nvPr>
        </p:nvSpPr>
        <p:spPr/>
        <p:txBody>
          <a:bodyPr/>
          <a:lstStyle/>
          <a:p>
            <a:pPr>
              <a:lnSpc>
                <a:spcPct val="100000"/>
              </a:lnSpc>
            </a:pPr>
            <a:r>
              <a:rPr lang="en-GB" sz="2400" dirty="0" smtClean="0"/>
              <a:t>Tim </a:t>
            </a:r>
            <a:r>
              <a:rPr lang="en-GB" sz="2400" dirty="0" err="1" smtClean="0"/>
              <a:t>Deignan</a:t>
            </a:r>
            <a:r>
              <a:rPr lang="en-GB" sz="2400" dirty="0" smtClean="0"/>
              <a:t> has been using Activity Theory and Q Methodology to help us make sense of the case study data and to conduct a follow-up study. </a:t>
            </a:r>
          </a:p>
          <a:p>
            <a:pPr>
              <a:lnSpc>
                <a:spcPct val="100000"/>
              </a:lnSpc>
            </a:pPr>
            <a:r>
              <a:rPr lang="en-GB" sz="2400" dirty="0" smtClean="0"/>
              <a:t>His initial research study used Activity Theory to investigate practitioners’ experiences of introducing innovative assessment methods at Masters level. </a:t>
            </a:r>
          </a:p>
          <a:p>
            <a:pPr>
              <a:lnSpc>
                <a:spcPct val="100000"/>
              </a:lnSpc>
            </a:pPr>
            <a:r>
              <a:rPr lang="en-GB" sz="2400" dirty="0" smtClean="0"/>
              <a:t>He then designed a Q-study using 48 statements which were rank-ordered by 39 participants . </a:t>
            </a:r>
          </a:p>
          <a:p>
            <a:pPr>
              <a:lnSpc>
                <a:spcPct val="100000"/>
              </a:lnSpc>
            </a:pPr>
            <a:r>
              <a:rPr lang="en-GB" sz="2400" dirty="0" smtClean="0"/>
              <a:t>Using statistical analysis of these data he has interpreted five distinct factors, or viewpoints, relating to Masters level assessment.</a:t>
            </a:r>
          </a:p>
          <a:p>
            <a:pPr>
              <a:lnSpc>
                <a:spcPct val="100000"/>
              </a:lnSpc>
            </a:pPr>
            <a:endParaRPr lang="en-GB"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GB" dirty="0" smtClean="0"/>
              <a:t>Perspectives 1-3 (of 5)</a:t>
            </a:r>
          </a:p>
        </p:txBody>
      </p:sp>
      <p:sp>
        <p:nvSpPr>
          <p:cNvPr id="33795" name="Content Placeholder 4"/>
          <p:cNvSpPr>
            <a:spLocks noGrp="1"/>
          </p:cNvSpPr>
          <p:nvPr>
            <p:ph idx="1"/>
          </p:nvPr>
        </p:nvSpPr>
        <p:spPr/>
        <p:txBody>
          <a:bodyPr/>
          <a:lstStyle/>
          <a:p>
            <a:pPr marL="457200" indent="-457200">
              <a:lnSpc>
                <a:spcPct val="100000"/>
              </a:lnSpc>
              <a:buSzPct val="100000"/>
              <a:buFont typeface="+mj-lt"/>
              <a:buAutoNum type="arabicPeriod"/>
            </a:pPr>
            <a:r>
              <a:rPr lang="en-GB" sz="2400" dirty="0" smtClean="0"/>
              <a:t>The innovative assessment and accreditation of learning for complex real life / workplace applications requires assessment training for both staff and students.</a:t>
            </a:r>
          </a:p>
          <a:p>
            <a:pPr marL="457200" indent="-457200">
              <a:lnSpc>
                <a:spcPct val="100000"/>
              </a:lnSpc>
              <a:buSzPct val="100000"/>
              <a:buFont typeface="+mj-lt"/>
              <a:buAutoNum type="arabicPeriod"/>
            </a:pPr>
            <a:r>
              <a:rPr lang="en-GB" sz="2400" dirty="0" smtClean="0"/>
              <a:t>Standards and consistency can not be guaranteed by any means, but flexible assessment criteria and innovative assessment methods have their uses.</a:t>
            </a:r>
          </a:p>
          <a:p>
            <a:pPr marL="457200" indent="-457200">
              <a:lnSpc>
                <a:spcPct val="100000"/>
              </a:lnSpc>
              <a:buSzPct val="100000"/>
              <a:buFont typeface="+mj-lt"/>
              <a:buAutoNum type="arabicPeriod"/>
            </a:pPr>
            <a:r>
              <a:rPr lang="en-GB" sz="2400" dirty="0" smtClean="0"/>
              <a:t>Introducing innovative assessment methods can be powerful but requires new perspectives on learning with institutional support and encouragement for successful wholesale change.</a:t>
            </a:r>
          </a:p>
          <a:p>
            <a:pPr>
              <a:lnSpc>
                <a:spcPct val="100000"/>
              </a:lnSpc>
              <a:buFont typeface="Wingdings" pitchFamily="2" charset="2"/>
              <a:buNone/>
            </a:pPr>
            <a:endParaRPr lang="en-GB"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sz="2800" dirty="0" smtClean="0"/>
              <a:t>The context for reviewing M-level assessment</a:t>
            </a:r>
          </a:p>
        </p:txBody>
      </p:sp>
      <p:sp>
        <p:nvSpPr>
          <p:cNvPr id="19459"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600" dirty="0" smtClean="0"/>
              <a:t>Most HEIs are aiming to increase the number of post-graduate students they recruit;</a:t>
            </a:r>
          </a:p>
          <a:p>
            <a:pPr eaLnBrk="1" hangingPunct="1">
              <a:lnSpc>
                <a:spcPct val="100000"/>
              </a:lnSpc>
            </a:pPr>
            <a:r>
              <a:rPr lang="en-GB" sz="2600" dirty="0" smtClean="0"/>
              <a:t>In many nations, undergraduate recruitment is at, or close to saturation;</a:t>
            </a:r>
          </a:p>
          <a:p>
            <a:pPr eaLnBrk="1" hangingPunct="1">
              <a:lnSpc>
                <a:spcPct val="100000"/>
              </a:lnSpc>
            </a:pPr>
            <a:r>
              <a:rPr lang="en-GB" sz="2600" dirty="0" smtClean="0"/>
              <a:t>In a competitive global environment, Masters programmes need to have a competitive edge;</a:t>
            </a:r>
          </a:p>
          <a:p>
            <a:pPr eaLnBrk="1" hangingPunct="1">
              <a:lnSpc>
                <a:spcPct val="100000"/>
              </a:lnSpc>
            </a:pPr>
            <a:r>
              <a:rPr lang="en-GB" sz="2600" dirty="0" smtClean="0"/>
              <a:t>Much assessment at M-level is highly traditional and over-uses lengthy written assignments;</a:t>
            </a:r>
          </a:p>
          <a:p>
            <a:pPr eaLnBrk="1" hangingPunct="1">
              <a:lnSpc>
                <a:spcPct val="100000"/>
              </a:lnSpc>
            </a:pPr>
            <a:r>
              <a:rPr lang="en-GB" sz="2600" dirty="0" smtClean="0"/>
              <a:t>Authentic assessment promotes student learning and can give M-level programmes a marketing advantage.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GB" dirty="0" smtClean="0"/>
              <a:t>Perspectives 4-5 (of 5)</a:t>
            </a:r>
          </a:p>
        </p:txBody>
      </p:sp>
      <p:sp>
        <p:nvSpPr>
          <p:cNvPr id="34819" name="Content Placeholder 2"/>
          <p:cNvSpPr>
            <a:spLocks noGrp="1"/>
          </p:cNvSpPr>
          <p:nvPr>
            <p:ph idx="1"/>
          </p:nvPr>
        </p:nvSpPr>
        <p:spPr/>
        <p:txBody>
          <a:bodyPr/>
          <a:lstStyle/>
          <a:p>
            <a:pPr marL="514350" indent="-514350">
              <a:lnSpc>
                <a:spcPct val="100000"/>
              </a:lnSpc>
              <a:buSzPct val="100000"/>
              <a:buFont typeface="+mj-lt"/>
              <a:buAutoNum type="arabicPeriod" startAt="4"/>
            </a:pPr>
            <a:endParaRPr lang="en-GB" dirty="0" smtClean="0"/>
          </a:p>
          <a:p>
            <a:pPr marL="457200" indent="-457200">
              <a:lnSpc>
                <a:spcPct val="100000"/>
              </a:lnSpc>
              <a:buSzPct val="100000"/>
              <a:buFont typeface="+mj-lt"/>
              <a:buAutoNum type="arabicPeriod" startAt="4"/>
            </a:pPr>
            <a:r>
              <a:rPr lang="en-GB" sz="2400" dirty="0" smtClean="0"/>
              <a:t>Clear guidance to students in the form of high quality assessment criteria and timely tutor assessment feedback can help students to develop the skills that they and also employers want.</a:t>
            </a:r>
          </a:p>
          <a:p>
            <a:pPr marL="457200" indent="-457200">
              <a:lnSpc>
                <a:spcPct val="100000"/>
              </a:lnSpc>
              <a:buSzPct val="100000"/>
              <a:buFont typeface="+mj-lt"/>
              <a:buAutoNum type="arabicPeriod" startAt="4"/>
            </a:pPr>
            <a:r>
              <a:rPr lang="en-GB" sz="2400" dirty="0" smtClean="0"/>
              <a:t>Improving assessment methods does not necessarily require a paradigm shift in thinking, but stakeholder consultation is important as benefits are not guaranteed and one size does not fit all.</a:t>
            </a:r>
          </a:p>
          <a:p>
            <a:pPr marL="514350" indent="-514350">
              <a:lnSpc>
                <a:spcPct val="100000"/>
              </a:lnSpc>
              <a:buSzPct val="100000"/>
              <a:buFont typeface="+mj-lt"/>
              <a:buAutoNum type="arabicPeriod" startAt="4"/>
            </a:pPr>
            <a:endParaRPr lang="en-GB"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GB" dirty="0" smtClean="0"/>
              <a:t>Authentic Master’s level assessment: my questions</a:t>
            </a:r>
          </a:p>
        </p:txBody>
      </p:sp>
      <p:sp>
        <p:nvSpPr>
          <p:cNvPr id="25603" name="Content Placeholder 2"/>
          <p:cNvSpPr>
            <a:spLocks noGrp="1"/>
          </p:cNvSpPr>
          <p:nvPr>
            <p:ph idx="1"/>
          </p:nvPr>
        </p:nvSpPr>
        <p:spPr>
          <a:xfrm>
            <a:off x="468313" y="1428750"/>
            <a:ext cx="8229600" cy="4900613"/>
          </a:xfrm>
        </p:spPr>
        <p:txBody>
          <a:bodyPr/>
          <a:lstStyle/>
          <a:p>
            <a:pPr eaLnBrk="1" hangingPunct="1">
              <a:lnSpc>
                <a:spcPct val="100000"/>
              </a:lnSpc>
            </a:pPr>
            <a:r>
              <a:rPr lang="en-GB" sz="2400" smtClean="0"/>
              <a:t>Are tasks aligned to the learning outcomes?</a:t>
            </a:r>
          </a:p>
          <a:p>
            <a:pPr eaLnBrk="1" hangingPunct="1">
              <a:lnSpc>
                <a:spcPct val="100000"/>
              </a:lnSpc>
            </a:pPr>
            <a:r>
              <a:rPr lang="en-GB" sz="2400" smtClean="0"/>
              <a:t>Is assessments part of the learning programme, or is everything ‘sudden death’ end-point? </a:t>
            </a:r>
          </a:p>
          <a:p>
            <a:pPr eaLnBrk="1" hangingPunct="1">
              <a:lnSpc>
                <a:spcPct val="100000"/>
              </a:lnSpc>
            </a:pPr>
            <a:r>
              <a:rPr lang="en-GB" sz="2400" smtClean="0"/>
              <a:t>Is there excessive bunching of the assessment workload that is highly stressful for students and unmanageable for staff?</a:t>
            </a:r>
          </a:p>
          <a:p>
            <a:pPr eaLnBrk="1" hangingPunct="1">
              <a:lnSpc>
                <a:spcPct val="100000"/>
              </a:lnSpc>
            </a:pPr>
            <a:r>
              <a:rPr lang="en-GB" sz="2400" smtClean="0"/>
              <a:t>Are there plenty of opportunities for formative assessment, especially for students struggling to gauge the level of study?</a:t>
            </a:r>
          </a:p>
          <a:p>
            <a:pPr eaLnBrk="1" hangingPunct="1">
              <a:lnSpc>
                <a:spcPct val="100000"/>
              </a:lnSpc>
            </a:pPr>
            <a:r>
              <a:rPr lang="en-GB" sz="2400" smtClean="0"/>
              <a:t>Are students over-assessed? </a:t>
            </a:r>
          </a:p>
          <a:p>
            <a:pPr eaLnBrk="1" hangingPunct="1">
              <a:lnSpc>
                <a:spcPct val="100000"/>
              </a:lnSpc>
            </a:pPr>
            <a:r>
              <a:rPr lang="en-GB" sz="2400" smtClean="0"/>
              <a:t>Are your assignments uninspiring /tame/ excessively traditional?</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Conclusions</a:t>
            </a:r>
          </a:p>
        </p:txBody>
      </p:sp>
      <p:sp>
        <p:nvSpPr>
          <p:cNvPr id="38915" name="Content Placeholder 2"/>
          <p:cNvSpPr>
            <a:spLocks noGrp="1"/>
          </p:cNvSpPr>
          <p:nvPr>
            <p:ph idx="1"/>
          </p:nvPr>
        </p:nvSpPr>
        <p:spPr>
          <a:xfrm>
            <a:off x="468313" y="1285860"/>
            <a:ext cx="8229600" cy="5043503"/>
          </a:xfrm>
        </p:spPr>
        <p:txBody>
          <a:bodyPr/>
          <a:lstStyle/>
          <a:p>
            <a:pPr>
              <a:lnSpc>
                <a:spcPct val="100000"/>
              </a:lnSpc>
            </a:pPr>
            <a:r>
              <a:rPr lang="en-GB" sz="2600" dirty="0" smtClean="0"/>
              <a:t>Good Masters curriculum and assessment design is imperative to enhance recruitment and success rates;</a:t>
            </a:r>
          </a:p>
          <a:p>
            <a:pPr>
              <a:lnSpc>
                <a:spcPct val="100000"/>
              </a:lnSpc>
            </a:pPr>
            <a:r>
              <a:rPr lang="en-GB" sz="2600" dirty="0" smtClean="0"/>
              <a:t>Authentic learning opportunities and assessment tasks are highly prized by students;</a:t>
            </a:r>
          </a:p>
          <a:p>
            <a:pPr>
              <a:lnSpc>
                <a:spcPct val="100000"/>
              </a:lnSpc>
            </a:pPr>
            <a:r>
              <a:rPr lang="en-GB" sz="2600" dirty="0" smtClean="0"/>
              <a:t>It is possible to use a diverse variety of highly effective assessment methods at M-level;</a:t>
            </a:r>
          </a:p>
          <a:p>
            <a:pPr>
              <a:lnSpc>
                <a:spcPct val="100000"/>
              </a:lnSpc>
            </a:pPr>
            <a:r>
              <a:rPr lang="en-GB" sz="2600" dirty="0" smtClean="0"/>
              <a:t>See our Assimilate website at </a:t>
            </a:r>
            <a:r>
              <a:rPr lang="en-GB" sz="2600" dirty="0" smtClean="0">
                <a:hlinkClick r:id="rId3"/>
              </a:rPr>
              <a:t>http://assimilate.teams.leedsmet.ac.uk/</a:t>
            </a:r>
            <a:r>
              <a:rPr lang="en-GB" sz="2600" dirty="0" smtClean="0"/>
              <a:t> for examples of innovative assessment.</a:t>
            </a:r>
          </a:p>
          <a:p>
            <a:pPr>
              <a:lnSpc>
                <a:spcPct val="100000"/>
              </a:lnSpc>
              <a:buNone/>
            </a:pPr>
            <a:r>
              <a:rPr lang="en-GB" sz="2600" dirty="0" smtClean="0"/>
              <a:t>(</a:t>
            </a:r>
            <a:r>
              <a:rPr lang="en-GB" sz="2600" smtClean="0"/>
              <a:t>It might be </a:t>
            </a:r>
            <a:r>
              <a:rPr lang="en-GB" sz="2600" dirty="0" smtClean="0"/>
              <a:t>possible to squeeze one or two more into our conference on September 4</a:t>
            </a:r>
            <a:r>
              <a:rPr lang="en-GB" sz="2600" baseline="30000" dirty="0" smtClean="0"/>
              <a:t>th</a:t>
            </a:r>
            <a:r>
              <a:rPr lang="en-GB" sz="2600" dirty="0" smtClean="0"/>
              <a: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2800" dirty="0" smtClean="0"/>
              <a:t>Selected references and further reading</a:t>
            </a:r>
          </a:p>
        </p:txBody>
      </p:sp>
      <p:sp>
        <p:nvSpPr>
          <p:cNvPr id="39939" name="Content Placeholder 2"/>
          <p:cNvSpPr>
            <a:spLocks noGrp="1"/>
          </p:cNvSpPr>
          <p:nvPr>
            <p:ph idx="1"/>
          </p:nvPr>
        </p:nvSpPr>
        <p:spPr>
          <a:xfrm>
            <a:off x="142875" y="1428750"/>
            <a:ext cx="8786813" cy="4900613"/>
          </a:xfrm>
        </p:spPr>
        <p:txBody>
          <a:bodyPr/>
          <a:lstStyle/>
          <a:p>
            <a:pPr>
              <a:lnSpc>
                <a:spcPct val="100000"/>
              </a:lnSpc>
              <a:buNone/>
            </a:pPr>
            <a:r>
              <a:rPr lang="en-GB" sz="1800" dirty="0" smtClean="0">
                <a:hlinkClick r:id="rId3"/>
              </a:rPr>
              <a:t>http://assimilate.teams.leedsmet.ac.uk/</a:t>
            </a:r>
            <a:endParaRPr lang="en-GB" sz="1800" dirty="0" smtClean="0"/>
          </a:p>
          <a:p>
            <a:pPr>
              <a:lnSpc>
                <a:spcPct val="100000"/>
              </a:lnSpc>
              <a:buNone/>
            </a:pPr>
            <a:r>
              <a:rPr lang="en-GB" sz="1800" dirty="0" smtClean="0"/>
              <a:t>Casey, J. (2002) </a:t>
            </a:r>
            <a:r>
              <a:rPr lang="en-GB" sz="1800" i="1" u="sng" dirty="0" smtClean="0"/>
              <a:t>On-line assessment in a masters-level policy subject: participation in an on-line forum as part of assessment</a:t>
            </a:r>
            <a:r>
              <a:rPr lang="en-GB" sz="1800" dirty="0" smtClean="0"/>
              <a:t>. Centre for the study of higher education, Charles </a:t>
            </a:r>
            <a:r>
              <a:rPr lang="en-GB" sz="1800" dirty="0" err="1" smtClean="0"/>
              <a:t>Sturt</a:t>
            </a:r>
            <a:r>
              <a:rPr lang="en-GB" sz="1800" dirty="0" smtClean="0"/>
              <a:t> University, Australia.</a:t>
            </a:r>
          </a:p>
          <a:p>
            <a:pPr>
              <a:lnSpc>
                <a:spcPct val="100000"/>
              </a:lnSpc>
              <a:buFont typeface="Wingdings" pitchFamily="2" charset="2"/>
              <a:buNone/>
            </a:pPr>
            <a:r>
              <a:rPr lang="en-GB" sz="1800" dirty="0" smtClean="0"/>
              <a:t>Dunn, S. and Singh, K. A. (2009) </a:t>
            </a:r>
            <a:r>
              <a:rPr lang="en-GB" sz="1800" i="1" u="sng" dirty="0" smtClean="0"/>
              <a:t>Analysis of M-level modules in interdisciplinary</a:t>
            </a:r>
            <a:r>
              <a:rPr lang="en-GB" sz="1800" dirty="0" smtClean="0"/>
              <a:t> </a:t>
            </a:r>
            <a:r>
              <a:rPr lang="en-GB" sz="1800" i="1" u="sng" dirty="0" smtClean="0"/>
              <a:t>nanotechnology education</a:t>
            </a:r>
            <a:r>
              <a:rPr lang="en-GB" sz="1800" dirty="0" smtClean="0"/>
              <a:t>. Nanotechnology Centre, Department of Materials, School of Applied Sciences, </a:t>
            </a:r>
            <a:r>
              <a:rPr lang="en-GB" sz="1800" dirty="0" err="1" smtClean="0"/>
              <a:t>Cranfield</a:t>
            </a:r>
            <a:r>
              <a:rPr lang="en-GB" sz="1800" dirty="0" smtClean="0"/>
              <a:t> University.</a:t>
            </a:r>
          </a:p>
          <a:p>
            <a:pPr>
              <a:lnSpc>
                <a:spcPct val="100000"/>
              </a:lnSpc>
              <a:buFont typeface="Wingdings" pitchFamily="2" charset="2"/>
              <a:buNone/>
            </a:pPr>
            <a:r>
              <a:rPr lang="en-US" sz="1800" dirty="0" err="1" smtClean="0"/>
              <a:t>Engeström</a:t>
            </a:r>
            <a:r>
              <a:rPr lang="en-US" sz="1800" dirty="0" smtClean="0"/>
              <a:t>, Y. (2010). Studies of expansive learning: Foundations, findings and future challenges. </a:t>
            </a:r>
            <a:r>
              <a:rPr lang="en-US" sz="1800" i="1" dirty="0" smtClean="0"/>
              <a:t>Educational Research Review</a:t>
            </a:r>
            <a:r>
              <a:rPr lang="en-US" sz="1800" dirty="0" smtClean="0"/>
              <a:t>, (5):1-24</a:t>
            </a:r>
            <a:endParaRPr lang="en-GB" sz="1800" dirty="0" smtClean="0"/>
          </a:p>
          <a:p>
            <a:pPr>
              <a:lnSpc>
                <a:spcPct val="100000"/>
              </a:lnSpc>
              <a:buFont typeface="Wingdings" pitchFamily="2" charset="2"/>
              <a:buNone/>
            </a:pPr>
            <a:r>
              <a:rPr lang="en-GB" sz="1800" dirty="0" smtClean="0"/>
              <a:t>Fry, H., Pearce, R. and Bright, H. (2007) Re-working resource-based learning - a case study from a masters programme. </a:t>
            </a:r>
            <a:r>
              <a:rPr lang="en-GB" sz="1800" i="1" u="sng" dirty="0" smtClean="0"/>
              <a:t>Innovations in Education and Teaching International</a:t>
            </a:r>
            <a:r>
              <a:rPr lang="en-GB" sz="1800" dirty="0" smtClean="0"/>
              <a:t>, 44(1), pp.79-91.</a:t>
            </a:r>
          </a:p>
          <a:p>
            <a:pPr>
              <a:lnSpc>
                <a:spcPct val="100000"/>
              </a:lnSpc>
              <a:buFont typeface="Wingdings" pitchFamily="2" charset="2"/>
              <a:buNone/>
            </a:pPr>
            <a:r>
              <a:rPr lang="en-GB" sz="1800" dirty="0" smtClean="0"/>
              <a:t>Geographical Association. (no date) </a:t>
            </a:r>
            <a:r>
              <a:rPr lang="en-GB" sz="1800" i="1" dirty="0" smtClean="0"/>
              <a:t>GTIP Think Piece - Writing at Masters Level</a:t>
            </a:r>
            <a:r>
              <a:rPr lang="en-GB" sz="1800" dirty="0" smtClean="0"/>
              <a:t>. Available online: </a:t>
            </a:r>
            <a:r>
              <a:rPr lang="en-GB" sz="1800" u="sng" dirty="0" smtClean="0">
                <a:hlinkClick r:id="rId4"/>
              </a:rPr>
              <a:t>http://www.geography.org.uk/gtip/thinkpieces/writingatmasterslevel/</a:t>
            </a:r>
            <a:endParaRPr lang="en-GB" sz="1800" dirty="0" smtClean="0"/>
          </a:p>
          <a:p>
            <a:pPr>
              <a:lnSpc>
                <a:spcPct val="100000"/>
              </a:lnSpc>
              <a:buFont typeface="Wingdings" pitchFamily="2" charset="2"/>
              <a:buNone/>
            </a:pPr>
            <a:r>
              <a:rPr lang="en-GB" sz="1800" dirty="0" smtClean="0"/>
              <a:t>Haworth, A., Perks, P. and </a:t>
            </a:r>
            <a:r>
              <a:rPr lang="en-GB" sz="1800" dirty="0" err="1" smtClean="0"/>
              <a:t>Tikly</a:t>
            </a:r>
            <a:r>
              <a:rPr lang="en-GB" sz="1800" dirty="0" smtClean="0"/>
              <a:t>, C. (no date) </a:t>
            </a:r>
            <a:r>
              <a:rPr lang="en-GB" sz="1800" i="1" u="sng" dirty="0" smtClean="0"/>
              <a:t>Developments with Mathematics M-Level PGCE Provision and Assessment.</a:t>
            </a:r>
            <a:r>
              <a:rPr lang="en-GB" sz="1800" dirty="0" smtClean="0"/>
              <a:t> University of Manchester, University of Birmingham, University of Sussex.</a:t>
            </a:r>
          </a:p>
          <a:p>
            <a:pPr>
              <a:lnSpc>
                <a:spcPct val="100000"/>
              </a:lnSpc>
              <a:buFont typeface="Wingdings" pitchFamily="2" charset="2"/>
              <a:buNone/>
            </a:pPr>
            <a:endParaRPr lang="en-GB" sz="1800" dirty="0" smtClean="0"/>
          </a:p>
          <a:p>
            <a:pPr>
              <a:lnSpc>
                <a:spcPct val="100000"/>
              </a:lnSpc>
              <a:buFont typeface="Wingdings" pitchFamily="2" charset="2"/>
              <a:buNone/>
            </a:pPr>
            <a:endParaRPr lang="en-GB" sz="1800" dirty="0" smtClean="0"/>
          </a:p>
          <a:p>
            <a:pPr>
              <a:lnSpc>
                <a:spcPct val="100000"/>
              </a:lnSpc>
              <a:buFont typeface="Wingdings" pitchFamily="2" charset="2"/>
              <a:buNone/>
            </a:pPr>
            <a:endParaRPr lang="en-GB" sz="1800" dirty="0" smtClean="0"/>
          </a:p>
          <a:p>
            <a:pPr>
              <a:lnSpc>
                <a:spcPct val="100000"/>
              </a:lnSpc>
            </a:pPr>
            <a:endParaRPr lang="en-GB" sz="18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249238"/>
            <a:ext cx="7543800" cy="663575"/>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References (contd.)</a:t>
            </a:r>
          </a:p>
        </p:txBody>
      </p:sp>
      <p:sp>
        <p:nvSpPr>
          <p:cNvPr id="40963" name="Rectangle 3"/>
          <p:cNvSpPr>
            <a:spLocks noGrp="1" noChangeArrowheads="1"/>
          </p:cNvSpPr>
          <p:nvPr>
            <p:ph type="body" idx="1"/>
          </p:nvPr>
        </p:nvSpPr>
        <p:spPr>
          <a:xfrm>
            <a:off x="468313" y="1125538"/>
            <a:ext cx="8229600" cy="5400675"/>
          </a:xfrm>
        </p:spPr>
        <p:txBody>
          <a:bodyPr/>
          <a:lstStyle/>
          <a:p>
            <a:pPr>
              <a:buFont typeface="Wingdings" pitchFamily="2" charset="2"/>
              <a:buNone/>
            </a:pPr>
            <a:r>
              <a:rPr lang="en-GB" sz="1800" dirty="0" smtClean="0"/>
              <a:t>Institute of Education (2006) Masters level criteria for Geography PGCE </a:t>
            </a:r>
            <a:r>
              <a:rPr lang="en-GB" sz="1800" u="sng" dirty="0" smtClean="0">
                <a:hlinkClick r:id="rId3"/>
              </a:rPr>
              <a:t>http://www.geography.org.uk/download/GA_PRGTIPBrooksMLevelCriteria.pdf</a:t>
            </a:r>
            <a:r>
              <a:rPr lang="en-GB" sz="1800" dirty="0" smtClean="0"/>
              <a:t> Accessed March 2012</a:t>
            </a:r>
          </a:p>
          <a:p>
            <a:pPr>
              <a:buFont typeface="Wingdings" pitchFamily="2" charset="2"/>
              <a:buNone/>
            </a:pPr>
            <a:r>
              <a:rPr lang="en-GB" sz="1800" dirty="0" smtClean="0"/>
              <a:t>Lord, D. (2008) Learning to Teach a Specialist Subject: Using New Technologies and Achieving Masters Level Criteria. In: </a:t>
            </a:r>
            <a:r>
              <a:rPr lang="en-GB" sz="1800" i="1" dirty="0" smtClean="0"/>
              <a:t>MOTIVATE conference 2008, 11 - 12th November 2008, </a:t>
            </a:r>
            <a:r>
              <a:rPr lang="en-GB" sz="1800" i="1" dirty="0" err="1" smtClean="0"/>
              <a:t>Dunaujvaros</a:t>
            </a:r>
            <a:r>
              <a:rPr lang="en-GB" sz="1800" i="1" dirty="0" smtClean="0"/>
              <a:t>, Budapest.</a:t>
            </a:r>
            <a:r>
              <a:rPr lang="en-GB" sz="1800" dirty="0" smtClean="0"/>
              <a:t> (Unpublished) This version is available at </a:t>
            </a:r>
            <a:r>
              <a:rPr lang="en-GB" sz="1800" u="sng" dirty="0" smtClean="0">
                <a:hlinkClick r:id="rId4"/>
              </a:rPr>
              <a:t>http://eprints.hud.ac.uk/10892/</a:t>
            </a:r>
            <a:r>
              <a:rPr lang="en-GB" sz="1800" dirty="0" smtClean="0"/>
              <a:t> Accessed march 2012</a:t>
            </a:r>
          </a:p>
          <a:p>
            <a:pPr>
              <a:buFont typeface="Wingdings" pitchFamily="2" charset="2"/>
              <a:buNone/>
            </a:pPr>
            <a:r>
              <a:rPr lang="en-GB" sz="1800" dirty="0" smtClean="0"/>
              <a:t>NZQA (2007) </a:t>
            </a:r>
            <a:r>
              <a:rPr lang="en-GB" sz="1800" u="sng" dirty="0" smtClean="0">
                <a:hlinkClick r:id="rId5"/>
              </a:rPr>
              <a:t>http://www.nzqa.govt.nz/assets/Studying-in-NZ/New-Zealand-Qualification-Framework/theregister-booklet.pdf (accessed March 2012</a:t>
            </a:r>
            <a:endParaRPr lang="en-GB" sz="1800" u="sng" dirty="0" smtClean="0"/>
          </a:p>
          <a:p>
            <a:pPr>
              <a:buFont typeface="Wingdings" pitchFamily="2" charset="2"/>
              <a:buNone/>
            </a:pPr>
            <a:r>
              <a:rPr lang="en-GB" sz="1800" i="1" u="sng" dirty="0" smtClean="0"/>
              <a:t>M level PGCE</a:t>
            </a:r>
            <a:r>
              <a:rPr lang="en-GB" sz="1800" dirty="0" smtClean="0"/>
              <a:t>. (2007) </a:t>
            </a:r>
            <a:r>
              <a:rPr lang="en-GB" sz="1800" dirty="0" err="1" smtClean="0"/>
              <a:t>ESCalate</a:t>
            </a:r>
            <a:r>
              <a:rPr lang="en-GB" sz="1800" dirty="0" smtClean="0"/>
              <a:t> ITEM level PGCE seminar at the University of Gloucestershire on January 9</a:t>
            </a:r>
            <a:r>
              <a:rPr lang="en-GB" sz="1800" baseline="30000" dirty="0" smtClean="0"/>
              <a:t>th</a:t>
            </a:r>
            <a:r>
              <a:rPr lang="en-GB" sz="1800" dirty="0" smtClean="0"/>
              <a:t> 2007.</a:t>
            </a:r>
          </a:p>
          <a:p>
            <a:pPr eaLnBrk="1" hangingPunct="1">
              <a:lnSpc>
                <a:spcPct val="70000"/>
              </a:lnSpc>
              <a:buFont typeface="Wingdings" pitchFamily="2" charset="2"/>
              <a:buNone/>
            </a:pPr>
            <a:r>
              <a:rPr lang="en-GB" sz="1800" dirty="0" smtClean="0"/>
              <a:t>QAA (2010) Masters Degree Characteristics</a:t>
            </a:r>
          </a:p>
          <a:p>
            <a:pPr eaLnBrk="1" hangingPunct="1">
              <a:lnSpc>
                <a:spcPct val="70000"/>
              </a:lnSpc>
              <a:buFont typeface="Wingdings" pitchFamily="2" charset="2"/>
              <a:buNone/>
            </a:pPr>
            <a:r>
              <a:rPr lang="en-GB" sz="1800" dirty="0" smtClean="0">
                <a:cs typeface="Times New Roman" pitchFamily="18" charset="0"/>
                <a:hlinkClick r:id="rId6"/>
              </a:rPr>
              <a:t>http://www.qaa.ac.uk/academicinfrastructure/benchmark/masters/MastersDegreeCharacteristics.pdf</a:t>
            </a:r>
            <a:endParaRPr lang="en-GB" sz="1800" dirty="0" smtClean="0">
              <a:cs typeface="Times New Roman" pitchFamily="18" charset="0"/>
            </a:endParaRPr>
          </a:p>
          <a:p>
            <a:pPr>
              <a:buFont typeface="Wingdings" pitchFamily="2" charset="2"/>
              <a:buNone/>
            </a:pPr>
            <a:r>
              <a:rPr lang="en-GB" sz="1800" dirty="0" smtClean="0"/>
              <a:t>Seymour, D. (2005) Learning Outcomes and Assessment: developing assessment criteria for Masters-level dissertations. </a:t>
            </a:r>
            <a:r>
              <a:rPr lang="en-GB" sz="1800" i="1" u="sng" dirty="0" smtClean="0"/>
              <a:t>Brookes </a:t>
            </a:r>
            <a:r>
              <a:rPr lang="en-GB" sz="1800" i="1" u="sng" dirty="0" err="1" smtClean="0"/>
              <a:t>eJournal</a:t>
            </a:r>
            <a:r>
              <a:rPr lang="en-GB" sz="1800" i="1" u="sng" dirty="0" smtClean="0"/>
              <a:t> of Learning and Teaching</a:t>
            </a:r>
            <a:r>
              <a:rPr lang="en-GB" sz="1800" dirty="0" smtClean="0"/>
              <a:t> 1(2).</a:t>
            </a:r>
          </a:p>
          <a:p>
            <a:pPr>
              <a:buFont typeface="Wingdings" pitchFamily="2" charset="2"/>
              <a:buNone/>
            </a:pPr>
            <a:endParaRPr lang="en-GB" sz="1800" dirty="0" smtClean="0"/>
          </a:p>
          <a:p>
            <a:pPr>
              <a:buFont typeface="Wingdings" pitchFamily="2" charset="2"/>
              <a:buNone/>
            </a:pPr>
            <a:endParaRPr lang="en-GB" sz="1800" dirty="0" smtClean="0"/>
          </a:p>
          <a:p>
            <a:pPr>
              <a:buFont typeface="Wingdings" pitchFamily="2" charset="2"/>
              <a:buNone/>
            </a:pPr>
            <a:endParaRPr lang="en-GB" sz="1800" dirty="0" smtClean="0"/>
          </a:p>
          <a:p>
            <a:pPr eaLnBrk="1" hangingPunct="1">
              <a:lnSpc>
                <a:spcPct val="70000"/>
              </a:lnSpc>
              <a:buFont typeface="Wingdings" pitchFamily="2" charset="2"/>
              <a:buNone/>
            </a:pPr>
            <a:endParaRPr lang="en-GB" sz="1800" dirty="0" smtClean="0"/>
          </a:p>
          <a:p>
            <a:pPr eaLnBrk="1" hangingPunct="1">
              <a:lnSpc>
                <a:spcPct val="70000"/>
              </a:lnSpc>
              <a:buFont typeface="Wingdings" pitchFamily="2" charset="2"/>
              <a:buNone/>
            </a:pPr>
            <a:endParaRPr lang="en-GB" sz="1800"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468313" y="260350"/>
            <a:ext cx="7543800" cy="1074738"/>
          </a:xfrm>
        </p:spPr>
        <p:txBody>
          <a:bodyPr/>
          <a:lstStyle/>
          <a:p>
            <a:r>
              <a:rPr lang="en-GB" sz="3200" dirty="0" smtClean="0"/>
              <a:t>References (contd.)</a:t>
            </a:r>
          </a:p>
        </p:txBody>
      </p:sp>
      <p:sp>
        <p:nvSpPr>
          <p:cNvPr id="41987" name="Content Placeholder 2"/>
          <p:cNvSpPr>
            <a:spLocks noGrp="1"/>
          </p:cNvSpPr>
          <p:nvPr>
            <p:ph idx="1"/>
          </p:nvPr>
        </p:nvSpPr>
        <p:spPr/>
        <p:txBody>
          <a:bodyPr/>
          <a:lstStyle/>
          <a:p>
            <a:pPr>
              <a:lnSpc>
                <a:spcPct val="100000"/>
              </a:lnSpc>
              <a:buFont typeface="Wingdings" pitchFamily="2" charset="2"/>
              <a:buNone/>
            </a:pPr>
            <a:r>
              <a:rPr lang="en-GB" sz="1800" dirty="0" smtClean="0"/>
              <a:t>Van </a:t>
            </a:r>
            <a:r>
              <a:rPr lang="en-GB" sz="1800" dirty="0" err="1" smtClean="0"/>
              <a:t>Eeten</a:t>
            </a:r>
            <a:r>
              <a:rPr lang="en-GB" sz="1800" dirty="0" smtClean="0"/>
              <a:t>, Michel J.G. (2001) Recasting Intractable Policy Issues: The Wider Implications of the Netherlands Civil Aviation Controversy, </a:t>
            </a:r>
            <a:r>
              <a:rPr lang="en-GB" sz="1800" i="1" dirty="0" smtClean="0"/>
              <a:t>Journal of Policy Analysis and Management</a:t>
            </a:r>
            <a:r>
              <a:rPr lang="en-GB" sz="1800" dirty="0" smtClean="0"/>
              <a:t>, 20(3):391-414 </a:t>
            </a:r>
          </a:p>
          <a:p>
            <a:pPr>
              <a:lnSpc>
                <a:spcPct val="100000"/>
              </a:lnSpc>
              <a:buFont typeface="Wingdings" pitchFamily="2" charset="2"/>
              <a:buNone/>
            </a:pPr>
            <a:r>
              <a:rPr lang="en-GB" sz="1800" dirty="0" smtClean="0"/>
              <a:t>Wharton, S. (2003) Defining appropriate criteria for the assessment of master's level </a:t>
            </a:r>
            <a:r>
              <a:rPr lang="en-GB" sz="1800" dirty="0" err="1" smtClean="0"/>
              <a:t>TESOLAssignments</a:t>
            </a:r>
            <a:r>
              <a:rPr lang="en-GB" sz="1800" dirty="0" smtClean="0"/>
              <a:t>. </a:t>
            </a:r>
            <a:r>
              <a:rPr lang="en-GB" sz="1800" i="1" u="sng" dirty="0" smtClean="0"/>
              <a:t>Assessment &amp; Evaluation in Higher Education</a:t>
            </a:r>
            <a:r>
              <a:rPr lang="en-GB" sz="1800" dirty="0" smtClean="0"/>
              <a:t>, 28(6), pp.649-664.</a:t>
            </a:r>
          </a:p>
          <a:p>
            <a:pPr>
              <a:lnSpc>
                <a:spcPct val="100000"/>
              </a:lnSpc>
              <a:buFont typeface="Wingdings" pitchFamily="2" charset="2"/>
              <a:buNone/>
            </a:pPr>
            <a:endParaRPr lang="en-GB"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GB" dirty="0" smtClean="0"/>
              <a:t>Boud </a:t>
            </a:r>
            <a:r>
              <a:rPr lang="en-GB" i="1" dirty="0" smtClean="0"/>
              <a:t>et al </a:t>
            </a:r>
            <a:r>
              <a:rPr lang="en-GB" dirty="0" smtClean="0"/>
              <a:t>2010: ‘Assessment 2020’:</a:t>
            </a:r>
            <a:endParaRPr lang="en-US" dirty="0" smtClean="0"/>
          </a:p>
        </p:txBody>
      </p:sp>
      <p:sp>
        <p:nvSpPr>
          <p:cNvPr id="35844" name="Rectangle 3"/>
          <p:cNvSpPr>
            <a:spLocks noGrp="1" noChangeArrowheads="1"/>
          </p:cNvSpPr>
          <p:nvPr>
            <p:ph type="body" idx="1"/>
          </p:nvPr>
        </p:nvSpPr>
        <p:spPr>
          <a:xfrm>
            <a:off x="468313" y="1340768"/>
            <a:ext cx="8229600" cy="4988595"/>
          </a:xfrm>
        </p:spPr>
        <p:txBody>
          <a:bodyPr/>
          <a:lstStyle/>
          <a:p>
            <a:pPr marL="533400" indent="-533400" eaLnBrk="1" hangingPunct="1">
              <a:lnSpc>
                <a:spcPct val="100000"/>
              </a:lnSpc>
              <a:buFont typeface="Wingdings" pitchFamily="2" charset="2"/>
              <a:buNone/>
              <a:defRPr/>
            </a:pPr>
            <a:r>
              <a:rPr lang="en-GB" sz="2000" dirty="0" smtClean="0"/>
              <a:t>Assessment has most effect when...:</a:t>
            </a:r>
          </a:p>
          <a:p>
            <a:pPr marL="533400" indent="-533400" eaLnBrk="1" hangingPunct="1">
              <a:lnSpc>
                <a:spcPct val="100000"/>
              </a:lnSpc>
              <a:buSzPct val="100000"/>
              <a:buFont typeface="+mj-lt"/>
              <a:buAutoNum type="arabicPeriod"/>
              <a:defRPr/>
            </a:pPr>
            <a:r>
              <a:rPr lang="en-GB" sz="2000" dirty="0" smtClean="0"/>
              <a:t>It is used to </a:t>
            </a:r>
            <a:r>
              <a:rPr lang="en-GB" sz="2000" dirty="0" smtClean="0">
                <a:solidFill>
                  <a:schemeClr val="tx2">
                    <a:lumMod val="40000"/>
                    <a:lumOff val="60000"/>
                  </a:schemeClr>
                </a:solidFill>
              </a:rPr>
              <a:t>engage</a:t>
            </a:r>
            <a:r>
              <a:rPr lang="en-GB" sz="2000" dirty="0" smtClean="0"/>
              <a:t> students in learning that is productive.</a:t>
            </a:r>
          </a:p>
          <a:p>
            <a:pPr marL="533400" indent="-533400" eaLnBrk="1" hangingPunct="1">
              <a:lnSpc>
                <a:spcPct val="100000"/>
              </a:lnSpc>
              <a:buSzPct val="100000"/>
              <a:buFont typeface="+mj-lt"/>
              <a:buAutoNum type="arabicPeriod"/>
              <a:defRPr/>
            </a:pPr>
            <a:r>
              <a:rPr lang="en-GB" sz="2000" dirty="0" smtClean="0"/>
              <a:t>Feedback is used to actively </a:t>
            </a:r>
            <a:r>
              <a:rPr lang="en-GB" sz="2000" dirty="0" smtClean="0">
                <a:solidFill>
                  <a:schemeClr val="tx2">
                    <a:lumMod val="40000"/>
                    <a:lumOff val="60000"/>
                  </a:schemeClr>
                </a:solidFill>
              </a:rPr>
              <a:t>improve </a:t>
            </a:r>
            <a:r>
              <a:rPr lang="en-GB" sz="2000" dirty="0" smtClean="0"/>
              <a:t>student learning.</a:t>
            </a:r>
          </a:p>
          <a:p>
            <a:pPr marL="533400" indent="-533400" eaLnBrk="1" hangingPunct="1">
              <a:lnSpc>
                <a:spcPct val="100000"/>
              </a:lnSpc>
              <a:buSzPct val="100000"/>
              <a:buFont typeface="+mj-lt"/>
              <a:buAutoNum type="arabicPeriod"/>
              <a:defRPr/>
            </a:pPr>
            <a:r>
              <a:rPr lang="en-US" sz="2000" dirty="0" smtClean="0"/>
              <a:t>Students and teachers become </a:t>
            </a:r>
            <a:r>
              <a:rPr lang="en-US" sz="2000" dirty="0" smtClean="0">
                <a:solidFill>
                  <a:schemeClr val="tx2">
                    <a:lumMod val="40000"/>
                    <a:lumOff val="60000"/>
                  </a:schemeClr>
                </a:solidFill>
              </a:rPr>
              <a:t>responsible partners </a:t>
            </a:r>
            <a:r>
              <a:rPr lang="en-US" sz="2000" dirty="0" smtClean="0"/>
              <a:t>in learning and assessment.</a:t>
            </a:r>
          </a:p>
          <a:p>
            <a:pPr marL="533400" indent="-533400" eaLnBrk="1" hangingPunct="1">
              <a:lnSpc>
                <a:spcPct val="100000"/>
              </a:lnSpc>
              <a:buSzPct val="100000"/>
              <a:buFont typeface="+mj-lt"/>
              <a:buAutoNum type="arabicPeriod"/>
              <a:defRPr/>
            </a:pPr>
            <a:r>
              <a:rPr lang="en-US" sz="2000" dirty="0" smtClean="0"/>
              <a:t>Students are </a:t>
            </a:r>
            <a:r>
              <a:rPr lang="en-US" sz="2000" dirty="0" smtClean="0">
                <a:solidFill>
                  <a:schemeClr val="tx2">
                    <a:lumMod val="40000"/>
                    <a:lumOff val="60000"/>
                  </a:schemeClr>
                </a:solidFill>
              </a:rPr>
              <a:t>inducted </a:t>
            </a:r>
            <a:r>
              <a:rPr lang="en-US" sz="2000" dirty="0" smtClean="0"/>
              <a:t>into the assessment practices and cultures of higher education.</a:t>
            </a:r>
          </a:p>
          <a:p>
            <a:pPr marL="533400" indent="-533400" eaLnBrk="1" hangingPunct="1">
              <a:lnSpc>
                <a:spcPct val="100000"/>
              </a:lnSpc>
              <a:buSzPct val="100000"/>
              <a:buFont typeface="+mj-lt"/>
              <a:buAutoNum type="arabicPeriod"/>
              <a:defRPr/>
            </a:pPr>
            <a:r>
              <a:rPr lang="en-US" sz="2000" dirty="0" smtClean="0"/>
              <a:t>Assessment </a:t>
            </a:r>
            <a:r>
              <a:rPr lang="en-US" sz="2000" i="1" dirty="0" smtClean="0"/>
              <a:t>for</a:t>
            </a:r>
            <a:r>
              <a:rPr lang="en-US" sz="2000" dirty="0" smtClean="0"/>
              <a:t> learning is placed at the </a:t>
            </a:r>
            <a:r>
              <a:rPr lang="en-US" sz="2000" dirty="0" smtClean="0">
                <a:solidFill>
                  <a:schemeClr val="tx2">
                    <a:lumMod val="40000"/>
                    <a:lumOff val="60000"/>
                  </a:schemeClr>
                </a:solidFill>
              </a:rPr>
              <a:t>centre</a:t>
            </a:r>
            <a:r>
              <a:rPr lang="en-US" sz="2000" dirty="0" smtClean="0"/>
              <a:t> of subject and program design.</a:t>
            </a:r>
          </a:p>
          <a:p>
            <a:pPr marL="533400" indent="-533400" eaLnBrk="1" hangingPunct="1">
              <a:lnSpc>
                <a:spcPct val="100000"/>
              </a:lnSpc>
              <a:buSzPct val="100000"/>
              <a:buFont typeface="+mj-lt"/>
              <a:buAutoNum type="arabicPeriod"/>
              <a:defRPr/>
            </a:pPr>
            <a:r>
              <a:rPr lang="en-US" sz="2000" dirty="0" smtClean="0"/>
              <a:t>Assessment for learning is a focus for staff and institutional </a:t>
            </a:r>
            <a:r>
              <a:rPr lang="en-US" sz="2000" dirty="0" smtClean="0">
                <a:solidFill>
                  <a:schemeClr val="tx2">
                    <a:lumMod val="40000"/>
                    <a:lumOff val="60000"/>
                  </a:schemeClr>
                </a:solidFill>
              </a:rPr>
              <a:t>development</a:t>
            </a:r>
            <a:r>
              <a:rPr lang="en-US" sz="2000" dirty="0" smtClean="0"/>
              <a:t>.</a:t>
            </a:r>
          </a:p>
          <a:p>
            <a:pPr marL="533400" indent="-533400" eaLnBrk="1" hangingPunct="1">
              <a:lnSpc>
                <a:spcPct val="100000"/>
              </a:lnSpc>
              <a:buSzPct val="100000"/>
              <a:buFont typeface="+mj-lt"/>
              <a:buAutoNum type="arabicPeriod"/>
              <a:defRPr/>
            </a:pPr>
            <a:r>
              <a:rPr lang="en-US" sz="2000" dirty="0" smtClean="0"/>
              <a:t>Assessment provides inclusive and trustworthy </a:t>
            </a:r>
            <a:r>
              <a:rPr lang="en-US" sz="2000" dirty="0" smtClean="0">
                <a:solidFill>
                  <a:schemeClr val="tx2">
                    <a:lumMod val="40000"/>
                    <a:lumOff val="60000"/>
                  </a:schemeClr>
                </a:solidFill>
              </a:rPr>
              <a:t>representation of student achievement</a:t>
            </a:r>
            <a:r>
              <a:rPr lang="en-US" sz="2000" dirty="0" smtClean="0"/>
              <a:t>.</a:t>
            </a:r>
          </a:p>
          <a:p>
            <a:pPr marL="533400" indent="-533400" eaLnBrk="1" hangingPunct="1">
              <a:lnSpc>
                <a:spcPct val="100000"/>
              </a:lnSpc>
              <a:defRPr/>
            </a:pPr>
            <a:endParaRPr lang="en-US" sz="20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GB" dirty="0" smtClean="0"/>
              <a:t>M level qualifications </a:t>
            </a:r>
          </a:p>
        </p:txBody>
      </p:sp>
      <p:sp>
        <p:nvSpPr>
          <p:cNvPr id="11267" name="Content Placeholder 2"/>
          <p:cNvSpPr>
            <a:spLocks noGrp="1"/>
          </p:cNvSpPr>
          <p:nvPr>
            <p:ph idx="1"/>
          </p:nvPr>
        </p:nvSpPr>
        <p:spPr/>
        <p:txBody>
          <a:bodyPr/>
          <a:lstStyle/>
          <a:p>
            <a:pPr>
              <a:lnSpc>
                <a:spcPct val="100000"/>
              </a:lnSpc>
              <a:buFont typeface="Wingdings" pitchFamily="2" charset="2"/>
              <a:buNone/>
            </a:pPr>
            <a:r>
              <a:rPr lang="en-GB" sz="2000" dirty="0" smtClean="0"/>
              <a:t>Masters degrees are awarded after completion of taught courses, programmes of research, or a mixture of both. Longer, research-based programmes often lead to the degree of MPhil. Most Masters courses last at least one year (if taken full-time), and are taken by persons with Honours degrees (or equivalent achievement). </a:t>
            </a:r>
          </a:p>
          <a:p>
            <a:pPr>
              <a:lnSpc>
                <a:spcPct val="100000"/>
              </a:lnSpc>
              <a:buFont typeface="Wingdings" pitchFamily="2" charset="2"/>
              <a:buNone/>
            </a:pPr>
            <a:r>
              <a:rPr lang="en-GB" sz="2000" dirty="0" smtClean="0"/>
              <a:t>Some Masters degrees in science and engineering are awarded after extended undergraduate programmes that last, typically, a year longer than Honours degree programmes. Also at this level are advanced short courses, often forming parts of Continuing Professional Development programmes, leading to Postgraduate Certificates and Postgraduate Diplomas.</a:t>
            </a:r>
          </a:p>
          <a:p>
            <a:pPr>
              <a:lnSpc>
                <a:spcPct val="100000"/>
              </a:lnSpc>
              <a:buFont typeface="Wingdings" pitchFamily="2" charset="2"/>
              <a:buNone/>
            </a:pPr>
            <a:r>
              <a:rPr lang="en-GB" sz="2000" i="1" dirty="0" smtClean="0"/>
              <a:t/>
            </a:r>
            <a:br>
              <a:rPr lang="en-GB" sz="2000" i="1" dirty="0" smtClean="0"/>
            </a:br>
            <a:r>
              <a:rPr lang="en-GB" sz="2000" i="1" dirty="0" smtClean="0"/>
              <a:t>(Note: the MAs granted by the Universities of Oxford and Cambridge are not academic qualifications.)</a:t>
            </a:r>
            <a:r>
              <a:rPr lang="en-GB" sz="2000" dirty="0" smtClean="0"/>
              <a:t> </a:t>
            </a:r>
          </a:p>
          <a:p>
            <a:pPr>
              <a:lnSpc>
                <a:spcPct val="100000"/>
              </a:lnSpc>
            </a:pPr>
            <a:endParaRPr lang="en-GB" sz="20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dirty="0" smtClean="0"/>
              <a:t>Typically, holders of the qualification will be able to:</a:t>
            </a:r>
            <a:endParaRPr lang="en-GB" sz="2400" dirty="0" smtClean="0"/>
          </a:p>
        </p:txBody>
      </p:sp>
      <p:sp>
        <p:nvSpPr>
          <p:cNvPr id="23555" name="Content Placeholder 2"/>
          <p:cNvSpPr>
            <a:spLocks noGrp="1"/>
          </p:cNvSpPr>
          <p:nvPr>
            <p:ph idx="1"/>
          </p:nvPr>
        </p:nvSpPr>
        <p:spPr/>
        <p:txBody>
          <a:bodyPr/>
          <a:lstStyle/>
          <a:p>
            <a:pPr>
              <a:lnSpc>
                <a:spcPct val="100000"/>
              </a:lnSpc>
              <a:defRPr/>
            </a:pPr>
            <a:r>
              <a:rPr lang="en-GB" sz="2000" dirty="0" smtClean="0"/>
              <a:t>deal with </a:t>
            </a:r>
            <a:r>
              <a:rPr lang="en-GB" sz="2000" dirty="0" smtClean="0">
                <a:solidFill>
                  <a:schemeClr val="tx2">
                    <a:lumMod val="60000"/>
                    <a:lumOff val="40000"/>
                  </a:schemeClr>
                </a:solidFill>
              </a:rPr>
              <a:t>complex</a:t>
            </a:r>
            <a:r>
              <a:rPr lang="en-GB" sz="2000" dirty="0" smtClean="0"/>
              <a:t> issues both systematically and creatively, make sound judgements in the absence of complete data, and communicate their conclusions clearly to specialist and non-specialist audiences; </a:t>
            </a:r>
          </a:p>
          <a:p>
            <a:pPr>
              <a:lnSpc>
                <a:spcPct val="100000"/>
              </a:lnSpc>
              <a:defRPr/>
            </a:pPr>
            <a:r>
              <a:rPr lang="en-GB" sz="2000" dirty="0" smtClean="0"/>
              <a:t>demonstrate </a:t>
            </a:r>
            <a:r>
              <a:rPr lang="en-GB" sz="2000" dirty="0" smtClean="0">
                <a:solidFill>
                  <a:schemeClr val="tx2">
                    <a:lumMod val="60000"/>
                    <a:lumOff val="40000"/>
                  </a:schemeClr>
                </a:solidFill>
              </a:rPr>
              <a:t>self-direction and originality </a:t>
            </a:r>
            <a:r>
              <a:rPr lang="en-GB" sz="2000" dirty="0" smtClean="0"/>
              <a:t>in tackling and solving problems, and act </a:t>
            </a:r>
            <a:r>
              <a:rPr lang="en-GB" sz="2000" dirty="0" smtClean="0">
                <a:solidFill>
                  <a:schemeClr val="tx2">
                    <a:lumMod val="60000"/>
                    <a:lumOff val="40000"/>
                  </a:schemeClr>
                </a:solidFill>
              </a:rPr>
              <a:t>autonomousl</a:t>
            </a:r>
            <a:r>
              <a:rPr lang="en-GB" sz="2000" dirty="0" smtClean="0"/>
              <a:t>y in planning and implementing tasks at a professional or equivalent level; </a:t>
            </a:r>
          </a:p>
          <a:p>
            <a:pPr>
              <a:lnSpc>
                <a:spcPct val="100000"/>
              </a:lnSpc>
              <a:defRPr/>
            </a:pPr>
            <a:r>
              <a:rPr lang="en-GB" sz="2000" dirty="0" smtClean="0"/>
              <a:t>continue to </a:t>
            </a:r>
            <a:r>
              <a:rPr lang="en-GB" sz="2000" dirty="0" smtClean="0">
                <a:solidFill>
                  <a:schemeClr val="tx2">
                    <a:lumMod val="60000"/>
                    <a:lumOff val="40000"/>
                  </a:schemeClr>
                </a:solidFill>
              </a:rPr>
              <a:t>advance</a:t>
            </a:r>
            <a:r>
              <a:rPr lang="en-GB" sz="2000" dirty="0" smtClean="0"/>
              <a:t> their knowledge and understanding, and develop </a:t>
            </a:r>
            <a:r>
              <a:rPr lang="en-GB" sz="2000" dirty="0" smtClean="0">
                <a:solidFill>
                  <a:schemeClr val="tx2">
                    <a:lumMod val="60000"/>
                    <a:lumOff val="40000"/>
                  </a:schemeClr>
                </a:solidFill>
              </a:rPr>
              <a:t>new </a:t>
            </a:r>
            <a:r>
              <a:rPr lang="en-GB" sz="2000" dirty="0" smtClean="0"/>
              <a:t>skills to a high level; and will have: </a:t>
            </a:r>
          </a:p>
          <a:p>
            <a:pPr>
              <a:lnSpc>
                <a:spcPct val="100000"/>
              </a:lnSpc>
              <a:defRPr/>
            </a:pPr>
            <a:r>
              <a:rPr lang="en-GB" sz="2000" dirty="0" smtClean="0"/>
              <a:t>the qualities and </a:t>
            </a:r>
            <a:r>
              <a:rPr lang="en-GB" sz="2000" dirty="0" smtClean="0">
                <a:solidFill>
                  <a:schemeClr val="tx2">
                    <a:lumMod val="60000"/>
                    <a:lumOff val="40000"/>
                  </a:schemeClr>
                </a:solidFill>
              </a:rPr>
              <a:t>transferable skills </a:t>
            </a:r>
            <a:r>
              <a:rPr lang="en-GB" sz="2000" dirty="0" smtClean="0"/>
              <a:t>necessary for employment requiring: (</a:t>
            </a:r>
            <a:r>
              <a:rPr lang="en-GB" sz="2000" dirty="0" err="1" smtClean="0"/>
              <a:t>i</a:t>
            </a:r>
            <a:r>
              <a:rPr lang="en-GB" sz="2000" dirty="0" smtClean="0"/>
              <a:t>) the exercise of initiative and personal responsibility; (ii) decision-making in complex and unpredictable situations; and (iii) the independent learning ability required for continuing professional development. </a:t>
            </a:r>
          </a:p>
          <a:p>
            <a:pPr>
              <a:lnSpc>
                <a:spcPct val="100000"/>
              </a:lnSpc>
              <a:defRPr/>
            </a:pPr>
            <a:endParaRPr lang="en-GB"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sz="2800" dirty="0" smtClean="0"/>
              <a:t>Higher education providers may offer a Master's degree with the specific intention of:</a:t>
            </a:r>
          </a:p>
        </p:txBody>
      </p:sp>
      <p:sp>
        <p:nvSpPr>
          <p:cNvPr id="10243" name="Content Placeholder 2"/>
          <p:cNvSpPr>
            <a:spLocks noGrp="1"/>
          </p:cNvSpPr>
          <p:nvPr>
            <p:ph idx="1"/>
          </p:nvPr>
        </p:nvSpPr>
        <p:spPr/>
        <p:txBody>
          <a:bodyPr/>
          <a:lstStyle/>
          <a:p>
            <a:pPr>
              <a:lnSpc>
                <a:spcPct val="100000"/>
              </a:lnSpc>
            </a:pPr>
            <a:r>
              <a:rPr lang="en-GB" sz="2000" dirty="0" smtClean="0"/>
              <a:t>Enabling students to focus on a particular aspect of a broader subject area in which they have prior knowledge or experience through previous study or employment; and/or</a:t>
            </a:r>
          </a:p>
          <a:p>
            <a:pPr>
              <a:lnSpc>
                <a:spcPct val="100000"/>
              </a:lnSpc>
            </a:pPr>
            <a:r>
              <a:rPr lang="en-GB" sz="2000" dirty="0" smtClean="0"/>
              <a:t>Enabling students to focus on a particular subject area or field of study in greater depth than they encountered during the course of previous study or experience. This may include enabling students to develop knowledge of a new discipline or field of study in combination with a relevant subject area in which they have prior knowledge or experience; and/or </a:t>
            </a:r>
          </a:p>
          <a:p>
            <a:pPr>
              <a:lnSpc>
                <a:spcPct val="100000"/>
              </a:lnSpc>
            </a:pPr>
            <a:r>
              <a:rPr lang="en-GB" sz="2000" dirty="0" smtClean="0"/>
              <a:t>Enabling students to learn how to conduct research, often linked to a particular discipline or field of study.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a:defRPr/>
            </a:pPr>
            <a:r>
              <a:rPr lang="en-GB" dirty="0" smtClean="0"/>
              <a:t>QAA in Scotland: guidance on level 11 qualifications </a:t>
            </a:r>
            <a:r>
              <a:rPr lang="en-GB" sz="2000" dirty="0" smtClean="0">
                <a:solidFill>
                  <a:schemeClr val="tx2">
                    <a:lumMod val="60000"/>
                    <a:lumOff val="40000"/>
                  </a:schemeClr>
                </a:solidFill>
              </a:rPr>
              <a:t>(I like this)</a:t>
            </a:r>
          </a:p>
        </p:txBody>
      </p:sp>
      <p:sp>
        <p:nvSpPr>
          <p:cNvPr id="21507" name="Content Placeholder 2"/>
          <p:cNvSpPr>
            <a:spLocks noGrp="1"/>
          </p:cNvSpPr>
          <p:nvPr>
            <p:ph idx="1"/>
          </p:nvPr>
        </p:nvSpPr>
        <p:spPr>
          <a:xfrm>
            <a:off x="285750" y="1412776"/>
            <a:ext cx="8501063" cy="4916587"/>
          </a:xfrm>
        </p:spPr>
        <p:txBody>
          <a:bodyPr/>
          <a:lstStyle/>
          <a:p>
            <a:pPr>
              <a:lnSpc>
                <a:spcPct val="100000"/>
              </a:lnSpc>
              <a:buFont typeface="Wingdings" pitchFamily="2" charset="2"/>
              <a:buNone/>
              <a:defRPr/>
            </a:pPr>
            <a:r>
              <a:rPr lang="en-GB" sz="1900" dirty="0" smtClean="0"/>
              <a:t>Characteristic outcomes of Masters degrees </a:t>
            </a:r>
          </a:p>
          <a:p>
            <a:pPr marL="538163" indent="-538163">
              <a:lnSpc>
                <a:spcPct val="100000"/>
              </a:lnSpc>
              <a:buFont typeface="Wingdings" pitchFamily="2" charset="2"/>
              <a:buNone/>
              <a:defRPr/>
            </a:pPr>
            <a:r>
              <a:rPr lang="en-GB" sz="1900" dirty="0" err="1" smtClean="0"/>
              <a:t>i</a:t>
            </a:r>
            <a:r>
              <a:rPr lang="en-GB" sz="1900" dirty="0" smtClean="0"/>
              <a:t> 	A systematic understanding of knowledge, and a critical awareness of current problems and/or new insights, much of which is at, or informed by, the forefront of their academic discipline, field of study, or area of professional practice. </a:t>
            </a:r>
          </a:p>
          <a:p>
            <a:pPr marL="538163" indent="-538163">
              <a:lnSpc>
                <a:spcPct val="100000"/>
              </a:lnSpc>
              <a:buFont typeface="Wingdings" pitchFamily="2" charset="2"/>
              <a:buNone/>
              <a:defRPr/>
            </a:pPr>
            <a:r>
              <a:rPr lang="en-GB" sz="1900" dirty="0" smtClean="0"/>
              <a:t>ii 	A comprehensive understanding of techniques applicable to their own research or advanced scholarship. </a:t>
            </a:r>
          </a:p>
          <a:p>
            <a:pPr marL="538163" indent="-538163">
              <a:lnSpc>
                <a:spcPct val="100000"/>
              </a:lnSpc>
              <a:buFont typeface="Wingdings" pitchFamily="2" charset="2"/>
              <a:buNone/>
              <a:defRPr/>
            </a:pPr>
            <a:r>
              <a:rPr lang="en-GB" sz="1900" dirty="0" smtClean="0"/>
              <a:t>iii 	Originality in the application of knowledge, together with a practical understanding of how established techniques of research and enquiry are used to create and interpret knowledge in the discipline. </a:t>
            </a:r>
          </a:p>
          <a:p>
            <a:pPr marL="538163" indent="-538163">
              <a:lnSpc>
                <a:spcPct val="100000"/>
              </a:lnSpc>
              <a:buFont typeface="Wingdings" pitchFamily="2" charset="2"/>
              <a:buNone/>
              <a:defRPr/>
            </a:pPr>
            <a:r>
              <a:rPr lang="en-GB" sz="1900" dirty="0" smtClean="0"/>
              <a:t>iv 	Conceptual understanding that enables the student:</a:t>
            </a:r>
          </a:p>
          <a:p>
            <a:pPr marL="538163" indent="-538163">
              <a:lnSpc>
                <a:spcPct val="100000"/>
              </a:lnSpc>
              <a:defRPr/>
            </a:pPr>
            <a:r>
              <a:rPr lang="en-GB" sz="1900" dirty="0" smtClean="0"/>
              <a:t>to evaluate critically current research and advanced scholarship in the discipline; and</a:t>
            </a:r>
          </a:p>
          <a:p>
            <a:pPr marL="538163" indent="-538163">
              <a:lnSpc>
                <a:spcPct val="100000"/>
              </a:lnSpc>
              <a:defRPr/>
            </a:pPr>
            <a:r>
              <a:rPr lang="en-GB" sz="1900" dirty="0" smtClean="0"/>
              <a:t>to evaluate methodologies and develop critiques of them and, where appropriate, to propose new hypotheses. </a:t>
            </a:r>
          </a:p>
          <a:p>
            <a:pPr>
              <a:lnSpc>
                <a:spcPct val="100000"/>
              </a:lnSpc>
              <a:defRPr/>
            </a:pPr>
            <a:endParaRPr lang="en-GB" sz="19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GB" sz="3200" dirty="0" smtClean="0"/>
              <a:t>My questions: mapping the student experience at Master’s Level </a:t>
            </a:r>
          </a:p>
        </p:txBody>
      </p:sp>
      <p:sp>
        <p:nvSpPr>
          <p:cNvPr id="17411" name="Content Placeholder 2"/>
          <p:cNvSpPr>
            <a:spLocks noGrp="1"/>
          </p:cNvSpPr>
          <p:nvPr>
            <p:ph idx="1"/>
          </p:nvPr>
        </p:nvSpPr>
        <p:spPr/>
        <p:txBody>
          <a:bodyPr/>
          <a:lstStyle/>
          <a:p>
            <a:pPr eaLnBrk="1" hangingPunct="1">
              <a:lnSpc>
                <a:spcPct val="100000"/>
              </a:lnSpc>
            </a:pPr>
            <a:r>
              <a:rPr lang="en-GB" sz="2400" dirty="0" smtClean="0"/>
              <a:t>Will students feel from the outset that they are on a Master’s programme?</a:t>
            </a:r>
          </a:p>
          <a:p>
            <a:pPr eaLnBrk="1" hangingPunct="1">
              <a:lnSpc>
                <a:spcPct val="100000"/>
              </a:lnSpc>
            </a:pPr>
            <a:r>
              <a:rPr lang="en-GB" sz="2400" dirty="0" smtClean="0"/>
              <a:t>Are you ensuring that students are immersed in the subject they have come to study from the outset?</a:t>
            </a:r>
          </a:p>
          <a:p>
            <a:pPr eaLnBrk="1" hangingPunct="1">
              <a:lnSpc>
                <a:spcPct val="100000"/>
              </a:lnSpc>
            </a:pPr>
            <a:r>
              <a:rPr lang="en-GB" sz="2400" dirty="0" smtClean="0"/>
              <a:t>Is induction a valuable and productive introduction to the course (or just the distribution of bags and bags of paper)?</a:t>
            </a:r>
          </a:p>
          <a:p>
            <a:pPr eaLnBrk="1" hangingPunct="1">
              <a:lnSpc>
                <a:spcPct val="100000"/>
              </a:lnSpc>
            </a:pPr>
            <a:r>
              <a:rPr lang="en-GB" sz="2400" dirty="0" smtClean="0"/>
              <a:t>Do students have a positive and balanced experience across the programme?</a:t>
            </a:r>
          </a:p>
          <a:p>
            <a:pPr eaLnBrk="1" hangingPunct="1">
              <a:lnSpc>
                <a:spcPct val="100000"/>
              </a:lnSpc>
            </a:pPr>
            <a:r>
              <a:rPr lang="en-GB" sz="2400" dirty="0" smtClean="0"/>
              <a:t>Are there points in the academic year when there doesn’t seem to be much going on?</a:t>
            </a:r>
          </a:p>
          <a:p>
            <a:pPr>
              <a:lnSpc>
                <a:spcPct val="100000"/>
              </a:lnSpc>
            </a:pPr>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GB" dirty="0" smtClean="0"/>
              <a:t>Teaching for learning at Masters level</a:t>
            </a:r>
          </a:p>
        </p:txBody>
      </p:sp>
      <p:sp>
        <p:nvSpPr>
          <p:cNvPr id="18435" name="Content Placeholder 2"/>
          <p:cNvSpPr>
            <a:spLocks noGrp="1"/>
          </p:cNvSpPr>
          <p:nvPr>
            <p:ph idx="1"/>
          </p:nvPr>
        </p:nvSpPr>
        <p:spPr/>
        <p:txBody>
          <a:bodyPr/>
          <a:lstStyle/>
          <a:p>
            <a:pPr eaLnBrk="1" hangingPunct="1">
              <a:lnSpc>
                <a:spcPct val="100000"/>
              </a:lnSpc>
            </a:pPr>
            <a:r>
              <a:rPr lang="en-GB" sz="2600" dirty="0" smtClean="0"/>
              <a:t>Is there a coherent model of progression across programme? </a:t>
            </a:r>
          </a:p>
          <a:p>
            <a:pPr eaLnBrk="1" hangingPunct="1">
              <a:lnSpc>
                <a:spcPct val="100000"/>
              </a:lnSpc>
            </a:pPr>
            <a:r>
              <a:rPr lang="en-GB" sz="2600" dirty="0" smtClean="0"/>
              <a:t>Are there clearly way-marked sources of student support throughout the course?</a:t>
            </a:r>
          </a:p>
          <a:p>
            <a:pPr eaLnBrk="1" hangingPunct="1">
              <a:lnSpc>
                <a:spcPct val="100000"/>
              </a:lnSpc>
            </a:pPr>
            <a:r>
              <a:rPr lang="en-GB" sz="2600" dirty="0" smtClean="0"/>
              <a:t>Are students using critical thinking and high levels of analytical thought?</a:t>
            </a:r>
          </a:p>
          <a:p>
            <a:pPr eaLnBrk="1" hangingPunct="1">
              <a:lnSpc>
                <a:spcPct val="100000"/>
              </a:lnSpc>
            </a:pPr>
            <a:r>
              <a:rPr lang="en-GB" sz="2600" dirty="0" smtClean="0"/>
              <a:t>Are students working autonomously?</a:t>
            </a:r>
          </a:p>
          <a:p>
            <a:pPr eaLnBrk="1" hangingPunct="1">
              <a:lnSpc>
                <a:spcPct val="100000"/>
              </a:lnSpc>
            </a:pPr>
            <a:r>
              <a:rPr lang="en-GB" sz="2600" dirty="0" smtClean="0"/>
              <a:t>Does independent research comprise part of the programme?</a:t>
            </a:r>
          </a:p>
          <a:p>
            <a:pPr eaLnBrk="1" hangingPunct="1">
              <a:lnSpc>
                <a:spcPct val="100000"/>
              </a:lnSpc>
            </a:pPr>
            <a:r>
              <a:rPr lang="en-GB" sz="2600" dirty="0" smtClean="0"/>
              <a:t>Do students have opportunities of working together?</a:t>
            </a:r>
          </a:p>
          <a:p>
            <a:pPr>
              <a:lnSpc>
                <a:spcPct val="100000"/>
              </a:lnSpc>
            </a:pPr>
            <a:endParaRPr lang="en-US" sz="2600" dirty="0" smtClean="0"/>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LeedsMet template</Template>
  <TotalTime>684</TotalTime>
  <Words>2098</Words>
  <Application>Microsoft Office PowerPoint</Application>
  <PresentationFormat>On-screen Show (4:3)</PresentationFormat>
  <Paragraphs>203</Paragraphs>
  <Slides>25</Slides>
  <Notes>25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LeedsMet template</vt:lpstr>
      <vt:lpstr>Using assessment to enhance postgraduate learning  Cranfield University  11th July 2012   </vt:lpstr>
      <vt:lpstr>The context for reviewing M-level assessment</vt:lpstr>
      <vt:lpstr>Boud et al 2010: ‘Assessment 2020’:</vt:lpstr>
      <vt:lpstr>M level qualifications </vt:lpstr>
      <vt:lpstr>Typically, holders of the qualification will be able to:</vt:lpstr>
      <vt:lpstr>Higher education providers may offer a Master's degree with the specific intention of:</vt:lpstr>
      <vt:lpstr>QAA in Scotland: guidance on level 11 qualifications (I like this)</vt:lpstr>
      <vt:lpstr>My questions: mapping the student experience at Master’s Level </vt:lpstr>
      <vt:lpstr>Teaching for learning at Masters level</vt:lpstr>
      <vt:lpstr>At Masters level, good assessment matters even more than at undergraduate level</vt:lpstr>
      <vt:lpstr>Giving feedback at Master’s level</vt:lpstr>
      <vt:lpstr>QAA Assessment expectations</vt:lpstr>
      <vt:lpstr>What is M-Level assessment currently like?</vt:lpstr>
      <vt:lpstr>My Assimilate 3-year NTFS funded project</vt:lpstr>
      <vt:lpstr>User-friendly: a Q-sort underway</vt:lpstr>
      <vt:lpstr>The project was designed to:</vt:lpstr>
      <vt:lpstr>Changes en route</vt:lpstr>
      <vt:lpstr>Analysing our data</vt:lpstr>
      <vt:lpstr>Perspectives 1-3 (of 5)</vt:lpstr>
      <vt:lpstr>Perspectives 4-5 (of 5)</vt:lpstr>
      <vt:lpstr>Authentic Master’s level assessment: my questions</vt:lpstr>
      <vt:lpstr>Conclusions</vt:lpstr>
      <vt:lpstr>Selected references and further reading</vt:lpstr>
      <vt:lpstr>References (contd.)</vt:lpstr>
      <vt:lpstr>References (contd.)</vt:lpstr>
    </vt:vector>
  </TitlesOfParts>
  <Company>Leeds Metropolitan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AGorra</dc:creator>
  <cp:lastModifiedBy>administrator</cp:lastModifiedBy>
  <cp:revision>105</cp:revision>
  <dcterms:created xsi:type="dcterms:W3CDTF">2007-03-06T12:05:28Z</dcterms:created>
  <dcterms:modified xsi:type="dcterms:W3CDTF">2012-07-10T06:26:18Z</dcterms:modified>
</cp:coreProperties>
</file>