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handoutMasterIdLst>
    <p:handoutMasterId r:id="rId28"/>
  </p:handoutMasterIdLst>
  <p:sldIdLst>
    <p:sldId id="261" r:id="rId2"/>
    <p:sldId id="302" r:id="rId3"/>
    <p:sldId id="307" r:id="rId4"/>
    <p:sldId id="322" r:id="rId5"/>
    <p:sldId id="326" r:id="rId6"/>
    <p:sldId id="327" r:id="rId7"/>
    <p:sldId id="325" r:id="rId8"/>
    <p:sldId id="318" r:id="rId9"/>
    <p:sldId id="321" r:id="rId10"/>
    <p:sldId id="304" r:id="rId11"/>
    <p:sldId id="337" r:id="rId12"/>
    <p:sldId id="334" r:id="rId13"/>
    <p:sldId id="303" r:id="rId14"/>
    <p:sldId id="361" r:id="rId15"/>
    <p:sldId id="372" r:id="rId16"/>
    <p:sldId id="362" r:id="rId17"/>
    <p:sldId id="364" r:id="rId18"/>
    <p:sldId id="365" r:id="rId19"/>
    <p:sldId id="373" r:id="rId20"/>
    <p:sldId id="374" r:id="rId21"/>
    <p:sldId id="319" r:id="rId22"/>
    <p:sldId id="338" r:id="rId23"/>
    <p:sldId id="383" r:id="rId24"/>
    <p:sldId id="384" r:id="rId25"/>
    <p:sldId id="385" r:id="rId2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54" autoAdjust="0"/>
    <p:restoredTop sz="96833" autoAdjust="0"/>
  </p:normalViewPr>
  <p:slideViewPr>
    <p:cSldViewPr>
      <p:cViewPr varScale="1">
        <p:scale>
          <a:sx n="102" d="100"/>
          <a:sy n="102" d="100"/>
        </p:scale>
        <p:origin x="-10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11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3C02463-9178-4AD8-977E-8DE7901FF29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D436CDE-04A5-462E-9C69-A74658598A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fld id="{D70D9400-3A14-45FD-9049-2B05D2EC929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E1C91696-4EDC-4DA3-AB75-FC9EB69E4FF0}"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6F7C8797-CBA7-4DD8-8714-1B02CD5BE4D9}"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1BA3A398-BC08-4FB4-A523-3F20514AC820}"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9624347D-564C-46AD-84F4-2A1F8365B5BA}"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99C05962-9280-4347-B529-7427204DE36C}"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302834BD-C133-4687-BB51-0FB62DC8C15C}"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6296A5CC-911C-4484-B8DD-046705B56190}"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FF01A4E-57CA-4624-A2DD-713ABF3A15A5}"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2F90909-E3FC-4F5F-B5C4-9F197A9A48E2}"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B037FD3-E4B9-4C1E-9488-F24E9BAA1562}"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05BE7B0-42AC-4237-9D3E-400B27724E6A}"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6F259FDA-A8CD-43D0-8B3D-BB1E3DD9277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3A0AC0-4317-45BF-ABB9-A1BACB5E542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C0EF263-CE6A-4860-A5F9-F910AB8946C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31F687D8-B830-4903-9967-DA473B2414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6A07158-1673-4331-9986-4612F9382497}"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assimilate.teams.leedsmet.ac.uk/case-studi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assimilate.teams.leedsmet.ac.uk/"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assimilate.teams.leedsmet.ac.uk/"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www.geography.org.uk/gtip/thinkpieces/writingatmastersleve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www.qaa.ac.uk/academicinfrastructure/benchmark/masters/MastersDegreeCharacteristics.pdf" TargetMode="External"/><Relationship Id="rId5" Type="http://schemas.openxmlformats.org/officeDocument/2006/relationships/hyperlink" Target="http://www.nzqa.govt.nz/assets/Studying-in-NZ/New-Zealand-Qualification-Framework/theregister-booklet.pdf%20%20(accessed%20March%202012" TargetMode="External"/><Relationship Id="rId4" Type="http://schemas.openxmlformats.org/officeDocument/2006/relationships/hyperlink" Target="http://eprints.hud.ac.uk/10892/"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0825" y="260648"/>
            <a:ext cx="6913463" cy="4176464"/>
          </a:xfrm>
        </p:spPr>
        <p:txBody>
          <a:bodyPr/>
          <a:lstStyle/>
          <a:p>
            <a:pPr algn="ctr" eaLnBrk="1" hangingPunct="1"/>
            <a:r>
              <a:rPr lang="en-GB" sz="4000" dirty="0" smtClean="0"/>
              <a:t>Using assessment to enhance postgraduate learning</a:t>
            </a:r>
            <a:br>
              <a:rPr lang="en-GB" sz="4000" dirty="0" smtClean="0"/>
            </a:br>
            <a:r>
              <a:rPr lang="en-GB" sz="4000" dirty="0" smtClean="0"/>
              <a:t/>
            </a:r>
            <a:br>
              <a:rPr lang="en-GB" sz="4000" dirty="0" smtClean="0"/>
            </a:br>
            <a:r>
              <a:rPr lang="en-GB" sz="2800" dirty="0" err="1" smtClean="0"/>
              <a:t>Cranfield</a:t>
            </a:r>
            <a:r>
              <a:rPr lang="en-GB" sz="2800" dirty="0" smtClean="0"/>
              <a:t> University </a:t>
            </a:r>
            <a:br>
              <a:rPr lang="en-GB" sz="2800" dirty="0" smtClean="0"/>
            </a:br>
            <a:r>
              <a:rPr lang="en-GB" sz="2800" dirty="0" smtClean="0"/>
              <a:t>11</a:t>
            </a:r>
            <a:r>
              <a:rPr lang="en-GB" sz="2800" baseline="30000" dirty="0" smtClean="0"/>
              <a:t>th</a:t>
            </a:r>
            <a:r>
              <a:rPr lang="en-GB" sz="2800" dirty="0" smtClean="0"/>
              <a:t> July 2012 </a:t>
            </a:r>
            <a:r>
              <a:rPr lang="en-GB" sz="4000" dirty="0" smtClean="0"/>
              <a:t/>
            </a:r>
            <a:br>
              <a:rPr lang="en-GB" sz="4000" dirty="0" smtClean="0"/>
            </a:br>
            <a:r>
              <a:rPr lang="en-GB" sz="2800" dirty="0" smtClean="0"/>
              <a:t/>
            </a:r>
            <a:br>
              <a:rPr lang="en-GB" sz="2800" dirty="0" smtClean="0"/>
            </a:br>
            <a:endParaRPr lang="en-GB" sz="2800" dirty="0" smtClean="0"/>
          </a:p>
        </p:txBody>
      </p:sp>
      <p:sp>
        <p:nvSpPr>
          <p:cNvPr id="3075" name="Rectangle 3"/>
          <p:cNvSpPr>
            <a:spLocks noGrp="1" noChangeArrowheads="1"/>
          </p:cNvSpPr>
          <p:nvPr>
            <p:ph type="subTitle" idx="1"/>
          </p:nvPr>
        </p:nvSpPr>
        <p:spPr>
          <a:xfrm>
            <a:off x="357188" y="4149080"/>
            <a:ext cx="6858000" cy="2376264"/>
          </a:xfrm>
        </p:spPr>
        <p:txBody>
          <a:bodyPr/>
          <a:lstStyle/>
          <a:p>
            <a:pPr algn="ctr" eaLnBrk="1" hangingPunct="1"/>
            <a:r>
              <a:rPr lang="en-GB" sz="1800" dirty="0" smtClean="0"/>
              <a:t>Sally Brown</a:t>
            </a:r>
          </a:p>
          <a:p>
            <a:pPr algn="ctr" eaLnBrk="1" hangingPunct="1"/>
            <a:r>
              <a:rPr lang="en-GB" sz="1800" dirty="0" smtClean="0">
                <a:hlinkClick r:id="rId3"/>
              </a:rPr>
              <a:t>http://sally-brown.net</a:t>
            </a:r>
            <a:endParaRPr lang="en-GB" sz="18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a:t>
            </a:r>
            <a:r>
              <a:rPr lang="en-GB" sz="1800" dirty="0" err="1" smtClean="0"/>
              <a:t>Moores</a:t>
            </a:r>
            <a:r>
              <a:rPr lang="en-GB" sz="1800" dirty="0" smtClean="0"/>
              <a:t> University.</a:t>
            </a:r>
          </a:p>
          <a:p>
            <a:pPr eaLnBrk="1" hangingPunct="1">
              <a:lnSpc>
                <a:spcPct val="80000"/>
              </a:lnSpc>
            </a:pPr>
            <a:endParaRPr lang="en-GB" sz="2800" b="0" dirty="0" smtClean="0"/>
          </a:p>
          <a:p>
            <a:pPr eaLnBrk="1" hangingPunct="1">
              <a:lnSpc>
                <a:spcPct val="80000"/>
              </a:lnSpc>
            </a:pPr>
            <a:endParaRPr lang="en-GB" sz="2800" b="0" dirty="0" smtClean="0"/>
          </a:p>
          <a:p>
            <a:pPr eaLnBrk="1" hangingPunct="1">
              <a:lnSpc>
                <a:spcPct val="80000"/>
              </a:lnSpc>
            </a:pPr>
            <a:r>
              <a:rPr lang="en-GB" sz="2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42844" y="249238"/>
            <a:ext cx="8143932" cy="1074737"/>
          </a:xfrm>
        </p:spPr>
        <p:txBody>
          <a:bodyPr/>
          <a:lstStyle/>
          <a:p>
            <a:pPr eaLnBrk="1" hangingPunct="1"/>
            <a:r>
              <a:rPr lang="en-GB" sz="2800" dirty="0" smtClean="0"/>
              <a:t>At Masters level, good assessment matters even more than at undergraduate level</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Giving feedback at Master’s level</a:t>
            </a:r>
          </a:p>
        </p:txBody>
      </p:sp>
      <p:sp>
        <p:nvSpPr>
          <p:cNvPr id="24579" name="Content Placeholder 2"/>
          <p:cNvSpPr>
            <a:spLocks noGrp="1"/>
          </p:cNvSpPr>
          <p:nvPr>
            <p:ph idx="1"/>
          </p:nvPr>
        </p:nvSpPr>
        <p:spPr/>
        <p:txBody>
          <a:bodyPr/>
          <a:lstStyle/>
          <a:p>
            <a:pPr>
              <a:lnSpc>
                <a:spcPct val="100000"/>
              </a:lnSpc>
            </a:pPr>
            <a:r>
              <a:rPr lang="en-GB" sz="2600" dirty="0" smtClean="0"/>
              <a:t>Masters programmes are often highly compressed in the UK so good timing of assignments and feedback is crucial.</a:t>
            </a:r>
          </a:p>
          <a:p>
            <a:pPr>
              <a:lnSpc>
                <a:spcPct val="100000"/>
              </a:lnSpc>
            </a:pPr>
            <a:r>
              <a:rPr lang="en-GB" sz="2600" dirty="0" smtClean="0"/>
              <a:t>Peer feedback is especially appropriate at Master’s level, as competence in sensitive peer evaluation is a highly regarded postgraduate attribute. </a:t>
            </a:r>
          </a:p>
          <a:p>
            <a:pPr>
              <a:lnSpc>
                <a:spcPct val="100000"/>
              </a:lnSpc>
            </a:pPr>
            <a:r>
              <a:rPr lang="en-GB" sz="2600" dirty="0" smtClean="0"/>
              <a:t>If dissertations are used, frequent incremental feedback at checkpoints will avoid high failure rates and the most severe plagiarism problems.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dirty="0" smtClean="0"/>
              <a:t>What is M-Level assessment currently like?</a:t>
            </a:r>
          </a:p>
        </p:txBody>
      </p:sp>
      <p:sp>
        <p:nvSpPr>
          <p:cNvPr id="20483" name="Rectangle 3"/>
          <p:cNvSpPr>
            <a:spLocks noGrp="1" noChangeArrowheads="1"/>
          </p:cNvSpPr>
          <p:nvPr>
            <p:ph type="body" idx="1"/>
          </p:nvPr>
        </p:nvSpPr>
        <p:spPr>
          <a:xfrm>
            <a:off x="357188" y="1285875"/>
            <a:ext cx="8429625" cy="5043488"/>
          </a:xfrm>
        </p:spPr>
        <p:txBody>
          <a:bodyPr/>
          <a:lstStyle/>
          <a:p>
            <a:pPr eaLnBrk="1" hangingPunct="1">
              <a:lnSpc>
                <a:spcPct val="100000"/>
              </a:lnSpc>
              <a:spcBef>
                <a:spcPts val="1200"/>
              </a:spcBef>
            </a:pPr>
            <a:r>
              <a:rPr lang="en-GB" sz="2400" dirty="0" smtClean="0"/>
              <a:t>This is the subject of my UK NTFS project and I am aiming to find out more;</a:t>
            </a:r>
          </a:p>
          <a:p>
            <a:pPr eaLnBrk="1" hangingPunct="1">
              <a:lnSpc>
                <a:spcPct val="100000"/>
              </a:lnSpc>
              <a:spcBef>
                <a:spcPts val="1200"/>
              </a:spcBef>
            </a:pPr>
            <a:r>
              <a:rPr lang="en-GB" sz="2400" dirty="0" smtClean="0"/>
              <a:t>To date I know that dissertations and exams feature heavily (excessively?) in Masters programmes:</a:t>
            </a:r>
          </a:p>
          <a:p>
            <a:pPr eaLnBrk="1" hangingPunct="1">
              <a:lnSpc>
                <a:spcPct val="100000"/>
              </a:lnSpc>
              <a:spcBef>
                <a:spcPts val="1200"/>
              </a:spcBef>
            </a:pPr>
            <a:r>
              <a:rPr lang="en-GB" sz="2400" dirty="0" smtClean="0"/>
              <a:t>Scandinavian and N European nations make greater use of oral assessment in undergraduate and M level programmes than in the UK, New Zealand and Australia.</a:t>
            </a:r>
          </a:p>
          <a:p>
            <a:pPr>
              <a:lnSpc>
                <a:spcPct val="100000"/>
              </a:lnSpc>
              <a:spcBef>
                <a:spcPts val="1200"/>
              </a:spcBef>
              <a:buFont typeface="Wingdings" pitchFamily="2" charset="2"/>
              <a:buNone/>
            </a:pPr>
            <a:r>
              <a:rPr lang="en-GB" sz="2400" dirty="0" smtClean="0"/>
              <a:t>See Assimilate summaries </a:t>
            </a:r>
            <a:r>
              <a:rPr lang="en-GB" sz="2400" u="sng" dirty="0" smtClean="0">
                <a:hlinkClick r:id="rId3"/>
              </a:rPr>
              <a:t>http://assimilate.teams.leedsmet.ac.uk/case-studies</a:t>
            </a:r>
            <a:endParaRPr lang="en-GB" sz="2400" u="sng" dirty="0" smtClean="0"/>
          </a:p>
          <a:p>
            <a:pPr eaLnBrk="1" hangingPunct="1">
              <a:lnSpc>
                <a:spcPct val="100000"/>
              </a:lnSpc>
              <a:spcBef>
                <a:spcPts val="1200"/>
              </a:spcBef>
              <a:buFont typeface="Wingdings" pitchFamily="2" charset="2"/>
              <a:buNone/>
            </a:pPr>
            <a:r>
              <a:rPr lang="en-GB" sz="2400" dirty="0" smtClean="0"/>
              <a:t>We are currently analysing our data using Q-methodology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smtClean="0"/>
              <a:t>My Assimilate 3-year NTFS funded project</a:t>
            </a:r>
          </a:p>
        </p:txBody>
      </p:sp>
      <p:sp>
        <p:nvSpPr>
          <p:cNvPr id="26627" name="Content Placeholder 2"/>
          <p:cNvSpPr>
            <a:spLocks noGrp="1"/>
          </p:cNvSpPr>
          <p:nvPr>
            <p:ph idx="1"/>
          </p:nvPr>
        </p:nvSpPr>
        <p:spPr>
          <a:xfrm>
            <a:off x="468313" y="1340768"/>
            <a:ext cx="8229600" cy="4988595"/>
          </a:xfrm>
        </p:spPr>
        <p:txBody>
          <a:bodyPr/>
          <a:lstStyle/>
          <a:p>
            <a:pPr>
              <a:lnSpc>
                <a:spcPct val="100000"/>
              </a:lnSpc>
            </a:pPr>
            <a:r>
              <a:rPr lang="en-GB" sz="2400" dirty="0" smtClean="0"/>
              <a:t>The Assimilate team have been exploring innovative assessment at Masters level using research funding from the National Teaching Fellowship scheme. </a:t>
            </a:r>
          </a:p>
          <a:p>
            <a:pPr>
              <a:lnSpc>
                <a:spcPct val="100000"/>
              </a:lnSpc>
            </a:pPr>
            <a:r>
              <a:rPr lang="en-GB" sz="2400" dirty="0" smtClean="0"/>
              <a:t> Recognising that limited prior research had been undertaken in this area, the project was designed to review the range of assessment methods used to assess at this level, particularly exploring authentic assessment.</a:t>
            </a:r>
          </a:p>
          <a:p>
            <a:pPr>
              <a:lnSpc>
                <a:spcPct val="100000"/>
              </a:lnSpc>
            </a:pPr>
            <a:r>
              <a:rPr lang="en-GB" sz="2400" dirty="0" smtClean="0"/>
              <a:t> Interviews were undertaken in the UK and internationally by students and team members to elicit information about diverse approaches and to produce case studies showcasing innovations. </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3600" dirty="0" smtClean="0"/>
              <a:t>User-friendly: a Q-sort underway</a:t>
            </a:r>
          </a:p>
        </p:txBody>
      </p:sp>
      <p:pic>
        <p:nvPicPr>
          <p:cNvPr id="32771" name="Picture 6"/>
          <p:cNvPicPr>
            <a:picLocks noGrp="1" noChangeAspect="1" noChangeArrowheads="1"/>
          </p:cNvPicPr>
          <p:nvPr>
            <p:ph idx="1"/>
          </p:nvPr>
        </p:nvPicPr>
        <p:blipFill>
          <a:blip r:embed="rId3" cstate="print"/>
          <a:srcRect/>
          <a:stretch>
            <a:fillRect/>
          </a:stretch>
        </p:blipFill>
        <p:spPr>
          <a:xfrm>
            <a:off x="1336675" y="1628775"/>
            <a:ext cx="6764338" cy="3960813"/>
          </a:xfrm>
          <a:noFill/>
        </p:spPr>
      </p:pic>
      <p:sp>
        <p:nvSpPr>
          <p:cNvPr id="32772" name="Text Box 9"/>
          <p:cNvSpPr txBox="1">
            <a:spLocks noChangeArrowheads="1"/>
          </p:cNvSpPr>
          <p:nvPr/>
        </p:nvSpPr>
        <p:spPr bwMode="auto">
          <a:xfrm>
            <a:off x="539750" y="5949950"/>
            <a:ext cx="8135938" cy="276225"/>
          </a:xfrm>
          <a:prstGeom prst="rect">
            <a:avLst/>
          </a:prstGeom>
          <a:noFill/>
          <a:ln w="9525">
            <a:noFill/>
            <a:miter lim="800000"/>
            <a:headEnd/>
            <a:tailEnd/>
          </a:ln>
        </p:spPr>
        <p:txBody>
          <a:bodyPr>
            <a:spAutoFit/>
          </a:bodyPr>
          <a:lstStyle/>
          <a:p>
            <a:pPr algn="ctr">
              <a:spcBef>
                <a:spcPct val="50000"/>
              </a:spcBef>
            </a:pPr>
            <a:r>
              <a:rPr lang="en-GB" sz="1200"/>
              <a:t>Acknowledgement: My thanks to Dr. Louise Bryant of University of Leeds for sharing this graphic.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smtClean="0"/>
              <a:t>The project was designed to:</a:t>
            </a:r>
          </a:p>
        </p:txBody>
      </p:sp>
      <p:sp>
        <p:nvSpPr>
          <p:cNvPr id="27651" name="Content Placeholder 2"/>
          <p:cNvSpPr>
            <a:spLocks noGrp="1"/>
          </p:cNvSpPr>
          <p:nvPr>
            <p:ph idx="1"/>
          </p:nvPr>
        </p:nvSpPr>
        <p:spPr/>
        <p:txBody>
          <a:bodyPr/>
          <a:lstStyle/>
          <a:p>
            <a:pPr>
              <a:lnSpc>
                <a:spcPct val="100000"/>
              </a:lnSpc>
            </a:pPr>
            <a:r>
              <a:rPr lang="en-GB" sz="2400" dirty="0" smtClean="0"/>
              <a:t>Survey the range of assessment methods and approaches used to assess at Masters level in diverse institutions, particularly in professional subject areas and in a variety of disciplines;</a:t>
            </a:r>
          </a:p>
          <a:p>
            <a:pPr>
              <a:lnSpc>
                <a:spcPct val="100000"/>
              </a:lnSpc>
            </a:pPr>
            <a:r>
              <a:rPr lang="en-GB" sz="2400" dirty="0" smtClean="0"/>
              <a:t>Investigate the ways in which Masters level students receive formative feedback;</a:t>
            </a:r>
          </a:p>
          <a:p>
            <a:pPr>
              <a:lnSpc>
                <a:spcPct val="100000"/>
              </a:lnSpc>
            </a:pPr>
            <a:r>
              <a:rPr lang="en-GB" sz="2400" dirty="0" smtClean="0"/>
              <a:t>Provide a compendium of diverse approaches to assessing at this level;</a:t>
            </a:r>
          </a:p>
          <a:p>
            <a:pPr>
              <a:lnSpc>
                <a:spcPct val="100000"/>
              </a:lnSpc>
            </a:pPr>
            <a:r>
              <a:rPr lang="en-GB" sz="2400" dirty="0" smtClean="0"/>
              <a:t>Develop recommendations for good practice regarding assessment and formative feedback for students working towards Masters level awards.</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dirty="0" smtClean="0"/>
              <a:t>Changes en route</a:t>
            </a:r>
          </a:p>
        </p:txBody>
      </p:sp>
      <p:sp>
        <p:nvSpPr>
          <p:cNvPr id="28675" name="Content Placeholder 2"/>
          <p:cNvSpPr>
            <a:spLocks noGrp="1"/>
          </p:cNvSpPr>
          <p:nvPr>
            <p:ph idx="1"/>
          </p:nvPr>
        </p:nvSpPr>
        <p:spPr>
          <a:xfrm>
            <a:off x="285750" y="1357313"/>
            <a:ext cx="8501063" cy="4972050"/>
          </a:xfrm>
        </p:spPr>
        <p:txBody>
          <a:bodyPr/>
          <a:lstStyle/>
          <a:p>
            <a:pPr>
              <a:lnSpc>
                <a:spcPct val="100000"/>
              </a:lnSpc>
            </a:pPr>
            <a:r>
              <a:rPr lang="en-GB" sz="2600" dirty="0" smtClean="0"/>
              <a:t>We originally planned to use 2</a:t>
            </a:r>
            <a:r>
              <a:rPr lang="en-GB" sz="2600" baseline="30000" dirty="0" smtClean="0"/>
              <a:t>nd</a:t>
            </a:r>
            <a:r>
              <a:rPr lang="en-GB" sz="2600" dirty="0" smtClean="0"/>
              <a:t> year Journalism students as interviewers for our research, but this proved impractical;</a:t>
            </a:r>
          </a:p>
          <a:p>
            <a:pPr>
              <a:lnSpc>
                <a:spcPct val="100000"/>
              </a:lnSpc>
            </a:pPr>
            <a:r>
              <a:rPr lang="en-GB" sz="2600" dirty="0" smtClean="0"/>
              <a:t>We then moved to using our (changing) project team members including me when I (semi) retired;</a:t>
            </a:r>
          </a:p>
          <a:p>
            <a:pPr>
              <a:lnSpc>
                <a:spcPct val="100000"/>
              </a:lnSpc>
            </a:pPr>
            <a:r>
              <a:rPr lang="en-GB" sz="2600" dirty="0" smtClean="0"/>
              <a:t>Using data from 45 interviews and from other people who have been working with the project we have produced 34 case studies illustrating diverse M-level assessment, including negotiated course work;</a:t>
            </a:r>
          </a:p>
          <a:p>
            <a:pPr>
              <a:lnSpc>
                <a:spcPct val="100000"/>
              </a:lnSpc>
            </a:pPr>
            <a:r>
              <a:rPr lang="en-GB" sz="2600" dirty="0" smtClean="0"/>
              <a:t>We changed our data analysis approach.</a:t>
            </a:r>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buFont typeface="Wingdings" pitchFamily="2" charset="2"/>
              <a:buNone/>
            </a:pPr>
            <a:r>
              <a:rPr lang="en-GB" sz="2600" dirty="0" smtClean="0"/>
              <a:t>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smtClean="0"/>
              <a:t>Analysing our data</a:t>
            </a:r>
          </a:p>
        </p:txBody>
      </p:sp>
      <p:sp>
        <p:nvSpPr>
          <p:cNvPr id="29699" name="Content Placeholder 2"/>
          <p:cNvSpPr>
            <a:spLocks noGrp="1"/>
          </p:cNvSpPr>
          <p:nvPr>
            <p:ph idx="1"/>
          </p:nvPr>
        </p:nvSpPr>
        <p:spPr/>
        <p:txBody>
          <a:bodyPr/>
          <a:lstStyle/>
          <a:p>
            <a:pPr>
              <a:lnSpc>
                <a:spcPct val="100000"/>
              </a:lnSpc>
            </a:pPr>
            <a:r>
              <a:rPr lang="en-GB" sz="2400" dirty="0" smtClean="0"/>
              <a:t>Tim </a:t>
            </a:r>
            <a:r>
              <a:rPr lang="en-GB" sz="2400" dirty="0" err="1" smtClean="0"/>
              <a:t>Deignan</a:t>
            </a:r>
            <a:r>
              <a:rPr lang="en-GB" sz="2400" dirty="0" smtClean="0"/>
              <a:t> has been using Activity Theory and Q Methodology to help us make sense of the case study data and to conduct a follow-up study. </a:t>
            </a:r>
          </a:p>
          <a:p>
            <a:pPr>
              <a:lnSpc>
                <a:spcPct val="100000"/>
              </a:lnSpc>
            </a:pPr>
            <a:r>
              <a:rPr lang="en-GB" sz="2400" dirty="0" smtClean="0"/>
              <a:t>His initial research study used Activity Theory to investigate practitioners’ experiences of introducing innovative assessment methods at Masters level. </a:t>
            </a:r>
          </a:p>
          <a:p>
            <a:pPr>
              <a:lnSpc>
                <a:spcPct val="100000"/>
              </a:lnSpc>
            </a:pPr>
            <a:r>
              <a:rPr lang="en-GB" sz="2400" dirty="0" smtClean="0"/>
              <a:t>He then designed a Q-study using 48 statements which were rank-ordered by 39 participants . </a:t>
            </a:r>
          </a:p>
          <a:p>
            <a:pPr>
              <a:lnSpc>
                <a:spcPct val="100000"/>
              </a:lnSpc>
            </a:pPr>
            <a:r>
              <a:rPr lang="en-GB" sz="2400" dirty="0" smtClean="0"/>
              <a:t>Using statistical analysis of these data he has interpreted five distinct factors, or viewpoints, relating to Masters level assessment.</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dirty="0" smtClean="0"/>
              <a:t>Perspectives 1-3 (of 5)</a:t>
            </a:r>
          </a:p>
        </p:txBody>
      </p:sp>
      <p:sp>
        <p:nvSpPr>
          <p:cNvPr id="33795" name="Content Placeholder 4"/>
          <p:cNvSpPr>
            <a:spLocks noGrp="1"/>
          </p:cNvSpPr>
          <p:nvPr>
            <p:ph idx="1"/>
          </p:nvPr>
        </p:nvSpPr>
        <p:spPr/>
        <p:txBody>
          <a:bodyPr/>
          <a:lstStyle/>
          <a:p>
            <a:pPr marL="457200" indent="-457200">
              <a:lnSpc>
                <a:spcPct val="100000"/>
              </a:lnSpc>
              <a:buSzPct val="100000"/>
              <a:buFont typeface="+mj-lt"/>
              <a:buAutoNum type="arabicPeriod"/>
            </a:pPr>
            <a:r>
              <a:rPr lang="en-GB" sz="2400" dirty="0" smtClean="0"/>
              <a:t>The innovative assessment and accreditation of learning for complex real life / workplace applications requires assessment training for both staff and students.</a:t>
            </a:r>
          </a:p>
          <a:p>
            <a:pPr marL="457200" indent="-457200">
              <a:lnSpc>
                <a:spcPct val="100000"/>
              </a:lnSpc>
              <a:buSzPct val="100000"/>
              <a:buFont typeface="+mj-lt"/>
              <a:buAutoNum type="arabicPeriod"/>
            </a:pPr>
            <a:r>
              <a:rPr lang="en-GB" sz="2400" dirty="0" smtClean="0"/>
              <a:t>Standards and consistency can not be guaranteed by any means, but flexible assessment criteria and innovative assessment methods have their uses.</a:t>
            </a:r>
          </a:p>
          <a:p>
            <a:pPr marL="457200" indent="-457200">
              <a:lnSpc>
                <a:spcPct val="100000"/>
              </a:lnSpc>
              <a:buSzPct val="100000"/>
              <a:buFont typeface="+mj-lt"/>
              <a:buAutoNum type="arabicPeriod"/>
            </a:pPr>
            <a:r>
              <a:rPr lang="en-GB" sz="2400" dirty="0" smtClean="0"/>
              <a:t>Introducing innovative assessment methods can be powerful but requires new perspectives on learning with institutional support and encouragement for successful wholesale change.</a:t>
            </a:r>
          </a:p>
          <a:p>
            <a:pPr>
              <a:lnSpc>
                <a:spcPct val="100000"/>
              </a:lnSpc>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Much assessment at M-level is highly traditional and over-uses lengthy written assignments;</a:t>
            </a:r>
          </a:p>
          <a:p>
            <a:pPr eaLnBrk="1" hangingPunct="1">
              <a:lnSpc>
                <a:spcPct val="100000"/>
              </a:lnSpc>
            </a:pPr>
            <a:r>
              <a:rPr lang="en-GB" sz="2600" dirty="0" smtClean="0"/>
              <a:t>Authentic assessment promotes student learning and can give M-level programmes a marketing advantage.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dirty="0" smtClean="0"/>
              <a:t>Perspectives 4-5 (of 5)</a:t>
            </a:r>
          </a:p>
        </p:txBody>
      </p:sp>
      <p:sp>
        <p:nvSpPr>
          <p:cNvPr id="34819" name="Content Placeholder 2"/>
          <p:cNvSpPr>
            <a:spLocks noGrp="1"/>
          </p:cNvSpPr>
          <p:nvPr>
            <p:ph idx="1"/>
          </p:nvPr>
        </p:nvSpPr>
        <p:spPr/>
        <p:txBody>
          <a:bodyPr/>
          <a:lstStyle/>
          <a:p>
            <a:pPr marL="514350" indent="-514350">
              <a:lnSpc>
                <a:spcPct val="100000"/>
              </a:lnSpc>
              <a:buSzPct val="100000"/>
              <a:buFont typeface="+mj-lt"/>
              <a:buAutoNum type="arabicPeriod" startAt="4"/>
            </a:pPr>
            <a:endParaRPr lang="en-GB" dirty="0" smtClean="0"/>
          </a:p>
          <a:p>
            <a:pPr marL="457200" indent="-457200">
              <a:lnSpc>
                <a:spcPct val="100000"/>
              </a:lnSpc>
              <a:buSzPct val="100000"/>
              <a:buFont typeface="+mj-lt"/>
              <a:buAutoNum type="arabicPeriod" startAt="4"/>
            </a:pPr>
            <a:r>
              <a:rPr lang="en-GB" sz="2400" dirty="0" smtClean="0"/>
              <a:t>Clear guidance to students in the form of high quality assessment criteria and timely tutor assessment feedback can help students to develop the skills that they and also employers want.</a:t>
            </a:r>
          </a:p>
          <a:p>
            <a:pPr marL="457200" indent="-457200">
              <a:lnSpc>
                <a:spcPct val="100000"/>
              </a:lnSpc>
              <a:buSzPct val="100000"/>
              <a:buFont typeface="+mj-lt"/>
              <a:buAutoNum type="arabicPeriod" startAt="4"/>
            </a:pPr>
            <a:r>
              <a:rPr lang="en-GB" sz="2400" dirty="0" smtClean="0"/>
              <a:t>Improving assessment methods does not necessarily require a paradigm shift in thinking, but stakeholder consultation is important as benefits are not guaranteed and one size does not fit all.</a:t>
            </a:r>
          </a:p>
          <a:p>
            <a:pPr marL="514350" indent="-514350">
              <a:lnSpc>
                <a:spcPct val="100000"/>
              </a:lnSpc>
              <a:buSzPct val="100000"/>
              <a:buFont typeface="+mj-lt"/>
              <a:buAutoNum type="arabicPeriod" startAt="4"/>
            </a:pPr>
            <a:endParaRPr lang="en-GB"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Authentic Master’s level assessment: my questions</a:t>
            </a:r>
          </a:p>
        </p:txBody>
      </p:sp>
      <p:sp>
        <p:nvSpPr>
          <p:cNvPr id="25603" name="Content Placeholder 2"/>
          <p:cNvSpPr>
            <a:spLocks noGrp="1"/>
          </p:cNvSpPr>
          <p:nvPr>
            <p:ph idx="1"/>
          </p:nvPr>
        </p:nvSpPr>
        <p:spPr>
          <a:xfrm>
            <a:off x="468313" y="1428750"/>
            <a:ext cx="8229600" cy="4900613"/>
          </a:xfrm>
        </p:spPr>
        <p:txBody>
          <a:bodyPr/>
          <a:lstStyle/>
          <a:p>
            <a:pPr eaLnBrk="1" hangingPunct="1">
              <a:lnSpc>
                <a:spcPct val="100000"/>
              </a:lnSpc>
            </a:pPr>
            <a:r>
              <a:rPr lang="en-GB" sz="2400" smtClean="0"/>
              <a:t>Are tasks aligned to the learning outcomes?</a:t>
            </a:r>
          </a:p>
          <a:p>
            <a:pPr eaLnBrk="1" hangingPunct="1">
              <a:lnSpc>
                <a:spcPct val="100000"/>
              </a:lnSpc>
            </a:pPr>
            <a:r>
              <a:rPr lang="en-GB" sz="2400" smtClean="0"/>
              <a:t>Is assessments part of the learning programme, or is everything ‘sudden death’ end-point? </a:t>
            </a:r>
          </a:p>
          <a:p>
            <a:pPr eaLnBrk="1" hangingPunct="1">
              <a:lnSpc>
                <a:spcPct val="100000"/>
              </a:lnSpc>
            </a:pPr>
            <a:r>
              <a:rPr lang="en-GB" sz="2400" smtClean="0"/>
              <a:t>Is there excessive bunching of the assessment workload that is highly stressful for students and unmanageable for staff?</a:t>
            </a:r>
          </a:p>
          <a:p>
            <a:pPr eaLnBrk="1" hangingPunct="1">
              <a:lnSpc>
                <a:spcPct val="100000"/>
              </a:lnSpc>
            </a:pPr>
            <a:r>
              <a:rPr lang="en-GB" sz="2400" smtClean="0"/>
              <a:t>Are there plenty of opportunities for formative assessment, especially for students struggling to gauge the level of study?</a:t>
            </a:r>
          </a:p>
          <a:p>
            <a:pPr eaLnBrk="1" hangingPunct="1">
              <a:lnSpc>
                <a:spcPct val="100000"/>
              </a:lnSpc>
            </a:pPr>
            <a:r>
              <a:rPr lang="en-GB" sz="2400" smtClean="0"/>
              <a:t>Are students over-assessed? </a:t>
            </a:r>
          </a:p>
          <a:p>
            <a:pPr eaLnBrk="1" hangingPunct="1">
              <a:lnSpc>
                <a:spcPct val="100000"/>
              </a:lnSpc>
            </a:pPr>
            <a:r>
              <a:rPr lang="en-GB" sz="2400" smtClean="0"/>
              <a:t>Are your assignments uninspiring /tame/ excessively traditional?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Conclusions</a:t>
            </a:r>
          </a:p>
        </p:txBody>
      </p:sp>
      <p:sp>
        <p:nvSpPr>
          <p:cNvPr id="38915" name="Content Placeholder 2"/>
          <p:cNvSpPr>
            <a:spLocks noGrp="1"/>
          </p:cNvSpPr>
          <p:nvPr>
            <p:ph idx="1"/>
          </p:nvPr>
        </p:nvSpPr>
        <p:spPr>
          <a:xfrm>
            <a:off x="468313" y="1285860"/>
            <a:ext cx="8229600" cy="5043503"/>
          </a:xfrm>
        </p:spPr>
        <p:txBody>
          <a:bodyPr/>
          <a:lstStyle/>
          <a:p>
            <a:pPr>
              <a:lnSpc>
                <a:spcPct val="100000"/>
              </a:lnSpc>
            </a:pPr>
            <a:r>
              <a:rPr lang="en-GB" sz="2600" dirty="0" smtClean="0"/>
              <a:t>Good Masters curriculum and assessment design is imperative to enhance recruitment and success rates;</a:t>
            </a:r>
          </a:p>
          <a:p>
            <a:pPr>
              <a:lnSpc>
                <a:spcPct val="100000"/>
              </a:lnSpc>
            </a:pPr>
            <a:r>
              <a:rPr lang="en-GB" sz="2600" dirty="0" smtClean="0"/>
              <a:t>Authentic learning opportunities and assessment tasks are highly prized by students;</a:t>
            </a:r>
          </a:p>
          <a:p>
            <a:pPr>
              <a:lnSpc>
                <a:spcPct val="100000"/>
              </a:lnSpc>
            </a:pPr>
            <a:r>
              <a:rPr lang="en-GB" sz="2600" dirty="0" smtClean="0"/>
              <a:t>It is possible to use a diverse variety of highly effective assessment methods at M-level;</a:t>
            </a:r>
          </a:p>
          <a:p>
            <a:pPr>
              <a:lnSpc>
                <a:spcPct val="100000"/>
              </a:lnSpc>
            </a:pPr>
            <a:r>
              <a:rPr lang="en-GB" sz="2600" dirty="0" smtClean="0"/>
              <a:t>See our Assimilate website at </a:t>
            </a:r>
            <a:r>
              <a:rPr lang="en-GB" sz="2600" dirty="0" smtClean="0">
                <a:hlinkClick r:id="rId3"/>
              </a:rPr>
              <a:t>http://assimilate.teams.leedsmet.ac.uk/</a:t>
            </a:r>
            <a:r>
              <a:rPr lang="en-GB" sz="2600" dirty="0" smtClean="0"/>
              <a:t> for examples of innovative assessment.</a:t>
            </a:r>
          </a:p>
          <a:p>
            <a:pPr>
              <a:lnSpc>
                <a:spcPct val="100000"/>
              </a:lnSpc>
              <a:buNone/>
            </a:pPr>
            <a:r>
              <a:rPr lang="en-GB" sz="2600" dirty="0" smtClean="0"/>
              <a:t>(</a:t>
            </a:r>
            <a:r>
              <a:rPr lang="en-GB" sz="2600" smtClean="0"/>
              <a:t>It might be </a:t>
            </a:r>
            <a:r>
              <a:rPr lang="en-GB" sz="2600" dirty="0" smtClean="0"/>
              <a:t>possible to squeeze one or two more into our conference on September 4</a:t>
            </a:r>
            <a:r>
              <a:rPr lang="en-GB" sz="2600" baseline="30000" dirty="0" smtClean="0"/>
              <a:t>th</a:t>
            </a:r>
            <a:r>
              <a:rPr lang="en-GB" sz="2600" dirty="0" smtClean="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hlinkClick r:id="rId3"/>
              </a:rPr>
              <a:t>http://assimilate.teams.leedsmet.ac.uk/</a:t>
            </a:r>
            <a:endParaRPr lang="en-GB" sz="1800" dirty="0" smtClean="0"/>
          </a:p>
          <a:p>
            <a:pPr>
              <a:lnSpc>
                <a:spcPct val="100000"/>
              </a:lnSpc>
              <a:buNone/>
            </a:pPr>
            <a:r>
              <a:rPr lang="en-GB" sz="1800" dirty="0" smtClean="0"/>
              <a:t>Casey, J. (2002) </a:t>
            </a:r>
            <a:r>
              <a:rPr lang="en-GB" sz="1800" i="1" u="sng"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u="sng" dirty="0" smtClean="0"/>
              <a:t>Analysis of M-level modules in interdisciplinary</a:t>
            </a:r>
            <a:r>
              <a:rPr lang="en-GB" sz="1800" dirty="0" smtClean="0"/>
              <a:t> </a:t>
            </a:r>
            <a:r>
              <a:rPr lang="en-GB" sz="1800" i="1" u="sng"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Font typeface="Wingdings" pitchFamily="2" charset="2"/>
              <a:buNone/>
            </a:pPr>
            <a:r>
              <a:rPr lang="en-GB" sz="1800" dirty="0" smtClean="0"/>
              <a:t>Fry, H., Pearce, R. and Bright, H. (2007) Re-working resource-based learning - a case study from a masters programme. </a:t>
            </a:r>
            <a:r>
              <a:rPr lang="en-GB" sz="1800" i="1" u="sng" dirty="0" smtClean="0"/>
              <a:t>Innovations in Education and Teaching International</a:t>
            </a:r>
            <a:r>
              <a:rPr lang="en-GB" sz="1800" dirty="0" smtClean="0"/>
              <a:t>, 44(1), pp.79-91.</a:t>
            </a:r>
          </a:p>
          <a:p>
            <a:pPr>
              <a:lnSpc>
                <a:spcPct val="100000"/>
              </a:lnSpc>
              <a:buFont typeface="Wingdings" pitchFamily="2" charset="2"/>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4"/>
              </a:rPr>
              <a:t>http://www.geography.org.uk/gtip/thinkpieces/writingatmasterslevel/</a:t>
            </a:r>
            <a:endParaRPr lang="en-GB" sz="1800" dirty="0" smtClean="0"/>
          </a:p>
          <a:p>
            <a:pPr>
              <a:lnSpc>
                <a:spcPct val="100000"/>
              </a:lnSpc>
              <a:buFont typeface="Wingdings" pitchFamily="2" charset="2"/>
              <a:buNone/>
            </a:pPr>
            <a:r>
              <a:rPr lang="en-GB" sz="1800" dirty="0" smtClean="0"/>
              <a:t>Haworth, A., Perks, P. and </a:t>
            </a:r>
            <a:r>
              <a:rPr lang="en-GB" sz="1800" dirty="0" err="1" smtClean="0"/>
              <a:t>Tikly</a:t>
            </a:r>
            <a:r>
              <a:rPr lang="en-GB" sz="1800" dirty="0" smtClean="0"/>
              <a:t>, C. (no date) </a:t>
            </a:r>
            <a:r>
              <a:rPr lang="en-GB" sz="1800" i="1" u="sng" dirty="0" smtClean="0"/>
              <a:t>Developments with Mathematics M-Level PGCE Provision and Assessment.</a:t>
            </a:r>
            <a:r>
              <a:rPr lang="en-GB" sz="1800" dirty="0" smtClean="0"/>
              <a:t> University of Manchester, University of Birmingham, University of Sussex.</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68313" y="1125538"/>
            <a:ext cx="8229600" cy="5400675"/>
          </a:xfrm>
        </p:spPr>
        <p:txBody>
          <a:bodyPr/>
          <a:lstStyle/>
          <a:p>
            <a:pPr>
              <a:buFont typeface="Wingdings" pitchFamily="2" charset="2"/>
              <a:buNone/>
            </a:pPr>
            <a:r>
              <a:rPr lang="en-GB" sz="1800" dirty="0" smtClean="0"/>
              <a:t>Institute of Education (2006) Masters level criteria for Geography PGCE </a:t>
            </a:r>
            <a:r>
              <a:rPr lang="en-GB" sz="1800" u="sng" dirty="0" smtClean="0">
                <a:hlinkClick r:id="rId3"/>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4"/>
              </a:rPr>
              <a:t>http://eprints.hud.ac.uk/10892/</a:t>
            </a:r>
            <a:r>
              <a:rPr lang="en-GB" sz="1800" dirty="0" smtClean="0"/>
              <a:t> Accessed march 2012</a:t>
            </a:r>
          </a:p>
          <a:p>
            <a:pPr>
              <a:buFont typeface="Wingdings" pitchFamily="2" charset="2"/>
              <a:buNone/>
            </a:pPr>
            <a:r>
              <a:rPr lang="en-GB" sz="1800" dirty="0" smtClean="0"/>
              <a:t>NZQA (2007) </a:t>
            </a:r>
            <a:r>
              <a:rPr lang="en-GB" sz="1800" u="sng" dirty="0" smtClean="0">
                <a:hlinkClick r:id="rId5"/>
              </a:rPr>
              <a:t>http://www.nzqa.govt.nz/assets/Studying-in-NZ/New-Zealand-Qualification-Framework/theregister-booklet.pdf (accessed March 2012</a:t>
            </a:r>
            <a:endParaRPr lang="en-GB" sz="1800" u="sng" dirty="0" smtClean="0"/>
          </a:p>
          <a:p>
            <a:pPr>
              <a:buFont typeface="Wingdings" pitchFamily="2" charset="2"/>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Font typeface="Wingdings" pitchFamily="2" charset="2"/>
              <a:buNone/>
            </a:pPr>
            <a:r>
              <a:rPr lang="en-GB" sz="1800" dirty="0" smtClean="0"/>
              <a:t>QAA (2010) Masters Degree Characteristics</a:t>
            </a:r>
          </a:p>
          <a:p>
            <a:pPr eaLnBrk="1" hangingPunct="1">
              <a:lnSpc>
                <a:spcPct val="70000"/>
              </a:lnSpc>
              <a:buFont typeface="Wingdings" pitchFamily="2" charset="2"/>
              <a:buNone/>
            </a:pPr>
            <a:r>
              <a:rPr lang="en-GB" sz="1800" dirty="0" smtClean="0">
                <a:cs typeface="Times New Roman" pitchFamily="18" charset="0"/>
                <a:hlinkClick r:id="rId6"/>
              </a:rPr>
              <a:t>http://www.qaa.ac.uk/academicinfrastructure/benchmark/masters/MastersDegreeCharacteristics.pdf</a:t>
            </a:r>
            <a:endParaRPr lang="en-GB" sz="1800" dirty="0" smtClean="0">
              <a:cs typeface="Times New Roman" pitchFamily="18" charset="0"/>
            </a:endParaRPr>
          </a:p>
          <a:p>
            <a:pPr>
              <a:buFont typeface="Wingdings" pitchFamily="2" charset="2"/>
              <a:buNone/>
            </a:pPr>
            <a:r>
              <a:rPr lang="en-GB" sz="1800" dirty="0" smtClean="0"/>
              <a:t>Seymour, D. (2005) Learning Outcomes and Assessment: developing assessment criteria for Masters-level dissertations. </a:t>
            </a:r>
            <a:r>
              <a:rPr lang="en-GB" sz="1800" i="1" u="sng" dirty="0" smtClean="0"/>
              <a:t>Brookes </a:t>
            </a:r>
            <a:r>
              <a:rPr lang="en-GB" sz="1800" i="1" u="sng" dirty="0" err="1" smtClean="0"/>
              <a:t>eJournal</a:t>
            </a:r>
            <a:r>
              <a:rPr lang="en-GB" sz="1800" i="1" u="sng" dirty="0" smtClean="0"/>
              <a:t> of Learning and Teaching</a:t>
            </a:r>
            <a:r>
              <a:rPr lang="en-GB" sz="1800" dirty="0" smtClean="0"/>
              <a:t> 1(2).</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dirty="0" smtClean="0"/>
              <a:t>Boud </a:t>
            </a:r>
            <a:r>
              <a:rPr lang="en-GB" i="1" dirty="0" smtClean="0"/>
              <a:t>et al </a:t>
            </a:r>
            <a:r>
              <a:rPr lang="en-GB" dirty="0" smtClean="0"/>
              <a:t>2010: ‘Assessment 2020’:</a:t>
            </a:r>
            <a:endParaRPr lang="en-US" dirty="0" smtClean="0"/>
          </a:p>
        </p:txBody>
      </p:sp>
      <p:sp>
        <p:nvSpPr>
          <p:cNvPr id="35844" name="Rectangle 3"/>
          <p:cNvSpPr>
            <a:spLocks noGrp="1" noChangeArrowheads="1"/>
          </p:cNvSpPr>
          <p:nvPr>
            <p:ph type="body" idx="1"/>
          </p:nvPr>
        </p:nvSpPr>
        <p:spPr>
          <a:xfrm>
            <a:off x="468313" y="1340768"/>
            <a:ext cx="8229600" cy="4988595"/>
          </a:xfrm>
        </p:spPr>
        <p:txBody>
          <a:bodyPr/>
          <a:lstStyle/>
          <a:p>
            <a:pPr marL="533400" indent="-533400" eaLnBrk="1" hangingPunct="1">
              <a:lnSpc>
                <a:spcPct val="100000"/>
              </a:lnSpc>
              <a:buFont typeface="Wingdings" pitchFamily="2" charset="2"/>
              <a:buNone/>
              <a:defRPr/>
            </a:pPr>
            <a:r>
              <a:rPr lang="en-GB" sz="2000" dirty="0" smtClean="0"/>
              <a:t>Assessment has most effect when...:</a:t>
            </a:r>
          </a:p>
          <a:p>
            <a:pPr marL="533400" indent="-533400" eaLnBrk="1" hangingPunct="1">
              <a:lnSpc>
                <a:spcPct val="100000"/>
              </a:lnSpc>
              <a:buSzPct val="100000"/>
              <a:buFont typeface="+mj-lt"/>
              <a:buAutoNum type="arabicPeriod"/>
              <a:defRPr/>
            </a:pPr>
            <a:r>
              <a:rPr lang="en-GB" sz="2000" dirty="0" smtClean="0"/>
              <a:t>It is used to </a:t>
            </a:r>
            <a:r>
              <a:rPr lang="en-GB" sz="2000" dirty="0" smtClean="0">
                <a:solidFill>
                  <a:schemeClr val="tx2">
                    <a:lumMod val="40000"/>
                    <a:lumOff val="60000"/>
                  </a:schemeClr>
                </a:solidFill>
              </a:rPr>
              <a:t>engage</a:t>
            </a:r>
            <a:r>
              <a:rPr lang="en-GB" sz="2000" dirty="0" smtClean="0"/>
              <a:t> students in learning that is productive.</a:t>
            </a:r>
          </a:p>
          <a:p>
            <a:pPr marL="533400" indent="-533400" eaLnBrk="1" hangingPunct="1">
              <a:lnSpc>
                <a:spcPct val="100000"/>
              </a:lnSpc>
              <a:buSzPct val="100000"/>
              <a:buFont typeface="+mj-lt"/>
              <a:buAutoNum type="arabicPeriod"/>
              <a:defRPr/>
            </a:pPr>
            <a:r>
              <a:rPr lang="en-GB" sz="2000" dirty="0" smtClean="0"/>
              <a:t>Feedback is used to actively </a:t>
            </a:r>
            <a:r>
              <a:rPr lang="en-GB" sz="2000" dirty="0" smtClean="0">
                <a:solidFill>
                  <a:schemeClr val="tx2">
                    <a:lumMod val="40000"/>
                    <a:lumOff val="60000"/>
                  </a:schemeClr>
                </a:solidFill>
              </a:rPr>
              <a:t>improve </a:t>
            </a:r>
            <a:r>
              <a:rPr lang="en-GB" sz="2000" dirty="0" smtClean="0"/>
              <a:t>student learning.</a:t>
            </a:r>
          </a:p>
          <a:p>
            <a:pPr marL="533400" indent="-533400" eaLnBrk="1" hangingPunct="1">
              <a:lnSpc>
                <a:spcPct val="100000"/>
              </a:lnSpc>
              <a:buSzPct val="100000"/>
              <a:buFont typeface="+mj-lt"/>
              <a:buAutoNum type="arabicPeriod"/>
              <a:defRPr/>
            </a:pPr>
            <a:r>
              <a:rPr lang="en-US" sz="2000" dirty="0" smtClean="0"/>
              <a:t>Students and teachers become </a:t>
            </a:r>
            <a:r>
              <a:rPr lang="en-US" sz="2000" dirty="0" smtClean="0">
                <a:solidFill>
                  <a:schemeClr val="tx2">
                    <a:lumMod val="40000"/>
                    <a:lumOff val="60000"/>
                  </a:schemeClr>
                </a:solidFill>
              </a:rPr>
              <a:t>responsible partners </a:t>
            </a:r>
            <a:r>
              <a:rPr lang="en-US" sz="2000" dirty="0" smtClean="0"/>
              <a:t>in learning and assessment.</a:t>
            </a:r>
          </a:p>
          <a:p>
            <a:pPr marL="533400" indent="-533400" eaLnBrk="1" hangingPunct="1">
              <a:lnSpc>
                <a:spcPct val="100000"/>
              </a:lnSpc>
              <a:buSzPct val="100000"/>
              <a:buFont typeface="+mj-lt"/>
              <a:buAutoNum type="arabicPeriod"/>
              <a:defRPr/>
            </a:pPr>
            <a:r>
              <a:rPr lang="en-US" sz="2000" dirty="0" smtClean="0"/>
              <a:t>Students are </a:t>
            </a:r>
            <a:r>
              <a:rPr lang="en-US" sz="2000" dirty="0" smtClean="0">
                <a:solidFill>
                  <a:schemeClr val="tx2">
                    <a:lumMod val="40000"/>
                    <a:lumOff val="60000"/>
                  </a:schemeClr>
                </a:solidFill>
              </a:rPr>
              <a:t>inducted </a:t>
            </a:r>
            <a:r>
              <a:rPr lang="en-US" sz="2000" dirty="0" smtClean="0"/>
              <a:t>into the assessment practices and cultures of higher education.</a:t>
            </a:r>
          </a:p>
          <a:p>
            <a:pPr marL="533400" indent="-533400" eaLnBrk="1" hangingPunct="1">
              <a:lnSpc>
                <a:spcPct val="100000"/>
              </a:lnSpc>
              <a:buSzPct val="100000"/>
              <a:buFont typeface="+mj-lt"/>
              <a:buAutoNum type="arabicPeriod"/>
              <a:defRPr/>
            </a:pPr>
            <a:r>
              <a:rPr lang="en-US" sz="2000" dirty="0" smtClean="0"/>
              <a:t>Assessment </a:t>
            </a:r>
            <a:r>
              <a:rPr lang="en-US" sz="2000" i="1" dirty="0" smtClean="0"/>
              <a:t>for</a:t>
            </a:r>
            <a:r>
              <a:rPr lang="en-US" sz="2000" dirty="0" smtClean="0"/>
              <a:t> learning is placed at the </a:t>
            </a:r>
            <a:r>
              <a:rPr lang="en-US" sz="2000" dirty="0" smtClean="0">
                <a:solidFill>
                  <a:schemeClr val="tx2">
                    <a:lumMod val="40000"/>
                    <a:lumOff val="60000"/>
                  </a:schemeClr>
                </a:solidFill>
              </a:rPr>
              <a:t>centre</a:t>
            </a:r>
            <a:r>
              <a:rPr lang="en-US" sz="2000" dirty="0" smtClean="0"/>
              <a:t> of subject and program design.</a:t>
            </a:r>
          </a:p>
          <a:p>
            <a:pPr marL="533400" indent="-533400" eaLnBrk="1" hangingPunct="1">
              <a:lnSpc>
                <a:spcPct val="100000"/>
              </a:lnSpc>
              <a:buSzPct val="100000"/>
              <a:buFont typeface="+mj-lt"/>
              <a:buAutoNum type="arabicPeriod"/>
              <a:defRPr/>
            </a:pPr>
            <a:r>
              <a:rPr lang="en-US" sz="2000" dirty="0" smtClean="0"/>
              <a:t>Assessment for learning is a focus for staff and institutional </a:t>
            </a:r>
            <a:r>
              <a:rPr lang="en-US" sz="2000" dirty="0" smtClean="0">
                <a:solidFill>
                  <a:schemeClr val="tx2">
                    <a:lumMod val="40000"/>
                    <a:lumOff val="60000"/>
                  </a:schemeClr>
                </a:solidFill>
              </a:rPr>
              <a:t>development</a:t>
            </a:r>
            <a:r>
              <a:rPr lang="en-US" sz="2000" dirty="0" smtClean="0"/>
              <a:t>.</a:t>
            </a:r>
          </a:p>
          <a:p>
            <a:pPr marL="533400" indent="-533400" eaLnBrk="1" hangingPunct="1">
              <a:lnSpc>
                <a:spcPct val="100000"/>
              </a:lnSpc>
              <a:buSzPct val="100000"/>
              <a:buFont typeface="+mj-lt"/>
              <a:buAutoNum type="arabicPeriod"/>
              <a:defRPr/>
            </a:pPr>
            <a:r>
              <a:rPr lang="en-US" sz="2000" dirty="0" smtClean="0"/>
              <a:t>Assessment provides inclusive and trustworthy </a:t>
            </a:r>
            <a:r>
              <a:rPr lang="en-US" sz="2000" dirty="0" smtClean="0">
                <a:solidFill>
                  <a:schemeClr val="tx2">
                    <a:lumMod val="40000"/>
                    <a:lumOff val="60000"/>
                  </a:schemeClr>
                </a:solidFill>
              </a:rPr>
              <a:t>representation of student achievement</a:t>
            </a:r>
            <a:r>
              <a:rPr lang="en-US" sz="2000" dirty="0" smtClean="0"/>
              <a:t>.</a:t>
            </a:r>
          </a:p>
          <a:p>
            <a:pPr marL="533400" indent="-533400" eaLnBrk="1" hangingPunct="1">
              <a:lnSpc>
                <a:spcPct val="100000"/>
              </a:lnSpc>
              <a:defRPr/>
            </a:pPr>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smtClean="0"/>
              <a:t>Teaching for learning at Masters level</a:t>
            </a:r>
          </a:p>
        </p:txBody>
      </p:sp>
      <p:sp>
        <p:nvSpPr>
          <p:cNvPr id="18435" name="Content Placeholder 2"/>
          <p:cNvSpPr>
            <a:spLocks noGrp="1"/>
          </p:cNvSpPr>
          <p:nvPr>
            <p:ph idx="1"/>
          </p:nvPr>
        </p:nvSpPr>
        <p:spPr/>
        <p:txBody>
          <a:bodyPr/>
          <a:lstStyle/>
          <a:p>
            <a:pPr eaLnBrk="1" hangingPunct="1">
              <a:lnSpc>
                <a:spcPct val="100000"/>
              </a:lnSpc>
            </a:pPr>
            <a:r>
              <a:rPr lang="en-GB" sz="2600" dirty="0" smtClean="0"/>
              <a:t>Is there a coherent model of progression across programme? </a:t>
            </a:r>
          </a:p>
          <a:p>
            <a:pPr eaLnBrk="1" hangingPunct="1">
              <a:lnSpc>
                <a:spcPct val="100000"/>
              </a:lnSpc>
            </a:pPr>
            <a:r>
              <a:rPr lang="en-GB" sz="2600" dirty="0" smtClean="0"/>
              <a:t>Are there clearly way-marked sources of student support throughout the course?</a:t>
            </a:r>
          </a:p>
          <a:p>
            <a:pPr eaLnBrk="1" hangingPunct="1">
              <a:lnSpc>
                <a:spcPct val="100000"/>
              </a:lnSpc>
            </a:pPr>
            <a:r>
              <a:rPr lang="en-GB" sz="2600" dirty="0" smtClean="0"/>
              <a:t>Are students using critical thinking and high levels of analytical thought?</a:t>
            </a:r>
          </a:p>
          <a:p>
            <a:pPr eaLnBrk="1" hangingPunct="1">
              <a:lnSpc>
                <a:spcPct val="100000"/>
              </a:lnSpc>
            </a:pPr>
            <a:r>
              <a:rPr lang="en-GB" sz="2600" dirty="0" smtClean="0"/>
              <a:t>Are students working autonomously?</a:t>
            </a:r>
          </a:p>
          <a:p>
            <a:pPr eaLnBrk="1" hangingPunct="1">
              <a:lnSpc>
                <a:spcPct val="100000"/>
              </a:lnSpc>
            </a:pPr>
            <a:r>
              <a:rPr lang="en-GB" sz="2600" dirty="0" smtClean="0"/>
              <a:t>Does independent research comprise part of the programme?</a:t>
            </a:r>
          </a:p>
          <a:p>
            <a:pPr eaLnBrk="1" hangingPunct="1">
              <a:lnSpc>
                <a:spcPct val="100000"/>
              </a:lnSpc>
            </a:pPr>
            <a:r>
              <a:rPr lang="en-GB" sz="2600" dirty="0" smtClean="0"/>
              <a:t>Do students have opportunities of working together?</a:t>
            </a:r>
          </a:p>
          <a:p>
            <a:pPr>
              <a:lnSpc>
                <a:spcPct val="100000"/>
              </a:lnSpc>
            </a:pPr>
            <a:endParaRPr lang="en-US" sz="26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684</TotalTime>
  <Words>2098</Words>
  <Application>Microsoft Office PowerPoint</Application>
  <PresentationFormat>On-screen Show (4:3)</PresentationFormat>
  <Paragraphs>203</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LeedsMet template</vt:lpstr>
      <vt:lpstr>Using assessment to enhance postgraduate learning  Cranfield University  11th July 2012   </vt:lpstr>
      <vt:lpstr>The context for reviewing M-level assessment</vt:lpstr>
      <vt:lpstr>Boud et al 2010: ‘Assessment 2020’:</vt:lpstr>
      <vt:lpstr>M level qualifications </vt:lpstr>
      <vt:lpstr>Typically, holders of the qualification will be able to:</vt:lpstr>
      <vt:lpstr>Higher education providers may offer a Master's degree with the specific intention of:</vt:lpstr>
      <vt:lpstr>QAA in Scotland: guidance on level 11 qualifications (I like this)</vt:lpstr>
      <vt:lpstr>My questions: mapping the student experience at Master’s Level </vt:lpstr>
      <vt:lpstr>Teaching for learning at Masters level</vt:lpstr>
      <vt:lpstr>At Masters level, good assessment matters even more than at undergraduate level</vt:lpstr>
      <vt:lpstr>Giving feedback at Master’s level</vt:lpstr>
      <vt:lpstr>QAA Assessment expectations</vt:lpstr>
      <vt:lpstr>What is M-Level assessment currently like?</vt:lpstr>
      <vt:lpstr>My Assimilate 3-year NTFS funded project</vt:lpstr>
      <vt:lpstr>User-friendly: a Q-sort underway</vt:lpstr>
      <vt:lpstr>The project was designed to:</vt:lpstr>
      <vt:lpstr>Changes en route</vt:lpstr>
      <vt:lpstr>Analysing our data</vt:lpstr>
      <vt:lpstr>Perspectives 1-3 (of 5)</vt:lpstr>
      <vt:lpstr>Perspectives 4-5 (of 5)</vt:lpstr>
      <vt:lpstr>Authentic Master’s level assessment: my questions</vt:lpstr>
      <vt:lpstr>Conclusions</vt:lpstr>
      <vt:lpstr>Selected references and further reading</vt:lpstr>
      <vt:lpstr>References (contd.)</vt:lpstr>
      <vt:lpstr>References (contd.)</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administrator</cp:lastModifiedBy>
  <cp:revision>105</cp:revision>
  <dcterms:created xsi:type="dcterms:W3CDTF">2007-03-06T12:05:28Z</dcterms:created>
  <dcterms:modified xsi:type="dcterms:W3CDTF">2012-07-10T06:26:18Z</dcterms:modified>
</cp:coreProperties>
</file>