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2"/>
  </p:notesMasterIdLst>
  <p:handoutMasterIdLst>
    <p:handoutMasterId r:id="rId43"/>
  </p:handoutMasterIdLst>
  <p:sldIdLst>
    <p:sldId id="261" r:id="rId2"/>
    <p:sldId id="386" r:id="rId3"/>
    <p:sldId id="387" r:id="rId4"/>
    <p:sldId id="419" r:id="rId5"/>
    <p:sldId id="393" r:id="rId6"/>
    <p:sldId id="394" r:id="rId7"/>
    <p:sldId id="395" r:id="rId8"/>
    <p:sldId id="388" r:id="rId9"/>
    <p:sldId id="405" r:id="rId10"/>
    <p:sldId id="399" r:id="rId11"/>
    <p:sldId id="408" r:id="rId12"/>
    <p:sldId id="396" r:id="rId13"/>
    <p:sldId id="397" r:id="rId14"/>
    <p:sldId id="426" r:id="rId15"/>
    <p:sldId id="400" r:id="rId16"/>
    <p:sldId id="409" r:id="rId17"/>
    <p:sldId id="415" r:id="rId18"/>
    <p:sldId id="398" r:id="rId19"/>
    <p:sldId id="421" r:id="rId20"/>
    <p:sldId id="410" r:id="rId21"/>
    <p:sldId id="420" r:id="rId22"/>
    <p:sldId id="401" r:id="rId23"/>
    <p:sldId id="417" r:id="rId24"/>
    <p:sldId id="411" r:id="rId25"/>
    <p:sldId id="428" r:id="rId26"/>
    <p:sldId id="402" r:id="rId27"/>
    <p:sldId id="407" r:id="rId28"/>
    <p:sldId id="406" r:id="rId29"/>
    <p:sldId id="422" r:id="rId30"/>
    <p:sldId id="403" r:id="rId31"/>
    <p:sldId id="416" r:id="rId32"/>
    <p:sldId id="412" r:id="rId33"/>
    <p:sldId id="413" r:id="rId34"/>
    <p:sldId id="418" r:id="rId35"/>
    <p:sldId id="392" r:id="rId36"/>
    <p:sldId id="414" r:id="rId37"/>
    <p:sldId id="425" r:id="rId38"/>
    <p:sldId id="423" r:id="rId39"/>
    <p:sldId id="424" r:id="rId40"/>
    <p:sldId id="427" r:id="rId4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0AFF"/>
    <a:srgbClr val="A5002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129" autoAdjust="0"/>
    <p:restoredTop sz="98167" autoAdjust="0"/>
  </p:normalViewPr>
  <p:slideViewPr>
    <p:cSldViewPr>
      <p:cViewPr varScale="1">
        <p:scale>
          <a:sx n="104" d="100"/>
          <a:sy n="104" d="100"/>
        </p:scale>
        <p:origin x="-150" y="-96"/>
      </p:cViewPr>
      <p:guideLst>
        <p:guide orient="horz" pos="2160"/>
        <p:guide pos="2880"/>
      </p:guideLst>
    </p:cSldViewPr>
  </p:slideViewPr>
  <p:outlineViewPr>
    <p:cViewPr>
      <p:scale>
        <a:sx n="33" d="100"/>
        <a:sy n="33" d="100"/>
      </p:scale>
      <p:origin x="0" y="107268"/>
    </p:cViewPr>
  </p:outlineViewPr>
  <p:notesTextViewPr>
    <p:cViewPr>
      <p:scale>
        <a:sx n="100" d="100"/>
        <a:sy n="100" d="100"/>
      </p:scale>
      <p:origin x="0" y="0"/>
    </p:cViewPr>
  </p:notesTextViewPr>
  <p:sorterViewPr>
    <p:cViewPr>
      <p:scale>
        <a:sx n="100" d="100"/>
        <a:sy n="100" d="100"/>
      </p:scale>
      <p:origin x="0" y="807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3C02463-9178-4AD8-977E-8DE7901FF29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D436CDE-04A5-462E-9C69-A74658598A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fld id="{D70D9400-3A14-45FD-9049-2B05D2EC929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40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6296A5CC-911C-4484-B8DD-046705B56190}"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FF01A4E-57CA-4624-A2DD-713ABF3A15A5}"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2F90909-E3FC-4F5F-B5C4-9F197A9A48E2}"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lnSpc>
                <a:spcPct val="100000"/>
              </a:lnSpc>
              <a:defRPr sz="2400"/>
            </a:lvl1pPr>
            <a:lvl2pPr>
              <a:lnSpc>
                <a:spcPct val="100000"/>
              </a:lnSpc>
              <a:defRPr sz="2400"/>
            </a:lvl2pPr>
            <a:lvl3pPr>
              <a:lnSpc>
                <a:spcPct val="100000"/>
              </a:lnSpc>
              <a:defRPr sz="2000"/>
            </a:lvl3pPr>
            <a:lvl4pPr>
              <a:lnSpc>
                <a:spcPct val="100000"/>
              </a:lnSpc>
              <a:defRPr sz="1800"/>
            </a:lvl4pPr>
            <a:lvl5pPr>
              <a:lnSpc>
                <a:spcPct val="100000"/>
              </a:lnSpc>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B037FD3-E4B9-4C1E-9488-F24E9BAA1562}"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05BE7B0-42AC-4237-9D3E-400B27724E6A}"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6F259FDA-A8CD-43D0-8B3D-BB1E3DD9277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3A0AC0-4317-45BF-ABB9-A1BACB5E542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C0EF263-CE6A-4860-A5F9-F910AB8946C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31F687D8-B830-4903-9967-DA473B2414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6A07158-1673-4331-9986-4612F9382497}"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100000"/>
        </a:lnSpc>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lnSpc>
          <a:spcPct val="100000"/>
        </a:lnSpc>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lnSpc>
          <a:spcPct val="100000"/>
        </a:lnSpc>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lnSpc>
          <a:spcPct val="100000"/>
        </a:lnSpc>
        <a:spcBef>
          <a:spcPct val="30000"/>
        </a:spcBef>
        <a:spcAft>
          <a:spcPct val="0"/>
        </a:spcAft>
        <a:buClr>
          <a:srgbClr val="A0C6A0"/>
        </a:buClr>
        <a:buSzPct val="75000"/>
        <a:buFont typeface="Wingdings" pitchFamily="2" charset="2"/>
        <a:buChar char="§"/>
        <a:defRPr sz="1800">
          <a:solidFill>
            <a:schemeClr val="tx1"/>
          </a:solidFill>
          <a:latin typeface="+mn-lt"/>
        </a:defRPr>
      </a:lvl4pPr>
      <a:lvl5pPr marL="1598613" indent="-315913" algn="l" rtl="0" eaLnBrk="0" fontAlgn="base" hangingPunct="0">
        <a:lnSpc>
          <a:spcPct val="100000"/>
        </a:lnSpc>
        <a:spcBef>
          <a:spcPct val="30000"/>
        </a:spcBef>
        <a:spcAft>
          <a:spcPct val="0"/>
        </a:spcAft>
        <a:buClr>
          <a:srgbClr val="CC99FF"/>
        </a:buClr>
        <a:buSzPct val="80000"/>
        <a:buFont typeface="Wingdings" pitchFamily="2" charset="2"/>
        <a:buChar char="§"/>
        <a:defRPr sz="18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jiscmail@jiscmail.ac.uk"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jiscmail.ac.uk/help/using/subscriptions.ht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jisc.ac.uk/aboutus/strategy.asp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jisc.ac.uk/fundingopportunities/bidguide/fulleconomiccosting.aspx"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0825" y="549274"/>
            <a:ext cx="6049963" cy="3599805"/>
          </a:xfrm>
        </p:spPr>
        <p:txBody>
          <a:bodyPr/>
          <a:lstStyle/>
          <a:p>
            <a:pPr algn="ctr" eaLnBrk="1" hangingPunct="1"/>
            <a:r>
              <a:rPr lang="en-GB" sz="4000" dirty="0" smtClean="0"/>
              <a:t>Writing effective and successful funding bids</a:t>
            </a:r>
            <a:br>
              <a:rPr lang="en-GB" sz="4000" dirty="0" smtClean="0"/>
            </a:br>
            <a:r>
              <a:rPr lang="en-GB" sz="4000" dirty="0" smtClean="0"/>
              <a:t/>
            </a:r>
            <a:br>
              <a:rPr lang="en-GB" sz="4000" dirty="0" smtClean="0"/>
            </a:br>
            <a:r>
              <a:rPr lang="en-GB" sz="2800" dirty="0" smtClean="0"/>
              <a:t>Darlington College</a:t>
            </a:r>
            <a:br>
              <a:rPr lang="en-GB" sz="2800" dirty="0" smtClean="0"/>
            </a:br>
            <a:r>
              <a:rPr lang="en-GB" sz="2800" dirty="0" smtClean="0"/>
              <a:t>6</a:t>
            </a:r>
            <a:r>
              <a:rPr lang="en-GB" sz="2800" baseline="30000" dirty="0" smtClean="0"/>
              <a:t>th</a:t>
            </a:r>
            <a:r>
              <a:rPr lang="en-GB" sz="2800" dirty="0" smtClean="0"/>
              <a:t> July 2012 </a:t>
            </a:r>
            <a:r>
              <a:rPr lang="en-GB" sz="4000" dirty="0" smtClean="0"/>
              <a:t/>
            </a:r>
            <a:br>
              <a:rPr lang="en-GB" sz="4000" dirty="0" smtClean="0"/>
            </a:br>
            <a:r>
              <a:rPr lang="en-GB" sz="2800" dirty="0" smtClean="0"/>
              <a:t/>
            </a:r>
            <a:br>
              <a:rPr lang="en-GB" sz="2800" dirty="0" smtClean="0"/>
            </a:br>
            <a:endParaRPr lang="en-GB" sz="2800" dirty="0" smtClean="0"/>
          </a:p>
        </p:txBody>
      </p:sp>
      <p:sp>
        <p:nvSpPr>
          <p:cNvPr id="3075" name="Rectangle 3"/>
          <p:cNvSpPr>
            <a:spLocks noGrp="1" noChangeArrowheads="1"/>
          </p:cNvSpPr>
          <p:nvPr>
            <p:ph type="subTitle" idx="1"/>
          </p:nvPr>
        </p:nvSpPr>
        <p:spPr>
          <a:xfrm>
            <a:off x="357188" y="3714750"/>
            <a:ext cx="6858000" cy="2451100"/>
          </a:xfrm>
        </p:spPr>
        <p:txBody>
          <a:bodyPr/>
          <a:lstStyle/>
          <a:p>
            <a:pPr algn="ctr" eaLnBrk="1" hangingPunct="1"/>
            <a:r>
              <a:rPr lang="en-GB" sz="1800" dirty="0" smtClean="0"/>
              <a:t>Sally Brown</a:t>
            </a:r>
          </a:p>
          <a:p>
            <a:pPr algn="ctr" eaLnBrk="1" hangingPunct="1"/>
            <a:r>
              <a:rPr lang="en-GB" sz="1800" dirty="0" smtClean="0">
                <a:hlinkClick r:id="rId3"/>
              </a:rPr>
              <a:t>http://sally-brown.net</a:t>
            </a:r>
            <a:endParaRPr lang="en-GB" sz="1800" dirty="0" smtClean="0"/>
          </a:p>
          <a:p>
            <a:pPr algn="ctr" eaLnBrk="1" hangingPunct="1"/>
            <a:r>
              <a:rPr lang="en-GB" sz="1800" dirty="0" smtClean="0"/>
              <a:t>Emeritus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a:t>
            </a:r>
            <a:r>
              <a:rPr lang="en-GB" sz="1800" dirty="0" err="1" smtClean="0"/>
              <a:t>Moores</a:t>
            </a:r>
            <a:r>
              <a:rPr lang="en-GB" sz="1800" dirty="0" smtClean="0"/>
              <a:t> University.</a:t>
            </a:r>
          </a:p>
          <a:p>
            <a:pPr eaLnBrk="1" hangingPunct="1">
              <a:lnSpc>
                <a:spcPct val="80000"/>
              </a:lnSpc>
            </a:pPr>
            <a:endParaRPr lang="en-GB" sz="2800" b="0" dirty="0" smtClean="0"/>
          </a:p>
          <a:p>
            <a:pPr eaLnBrk="1" hangingPunct="1">
              <a:lnSpc>
                <a:spcPct val="80000"/>
              </a:lnSpc>
            </a:pPr>
            <a:endParaRPr lang="en-GB" sz="2800" b="0" dirty="0" smtClean="0"/>
          </a:p>
          <a:p>
            <a:pPr eaLnBrk="1" hangingPunct="1">
              <a:lnSpc>
                <a:spcPct val="80000"/>
              </a:lnSpc>
            </a:pPr>
            <a:r>
              <a:rPr lang="en-GB" sz="2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Bidding through JISC</a:t>
            </a:r>
            <a:endParaRPr lang="en-GB" dirty="0"/>
          </a:p>
        </p:txBody>
      </p:sp>
      <p:sp>
        <p:nvSpPr>
          <p:cNvPr id="3" name="Content Placeholder 2"/>
          <p:cNvSpPr>
            <a:spLocks noGrp="1"/>
          </p:cNvSpPr>
          <p:nvPr>
            <p:ph idx="1"/>
          </p:nvPr>
        </p:nvSpPr>
        <p:spPr/>
        <p:txBody>
          <a:bodyPr/>
          <a:lstStyle/>
          <a:p>
            <a:r>
              <a:rPr lang="en-GB" dirty="0" smtClean="0"/>
              <a:t>Only eligible UK Higher Education &amp; Further Education institutions are able to lead bids in response to JISC Grant funding opportunities. The majority of JISC calls are therefore open to all Higher and Further Education institutions funded by </a:t>
            </a:r>
            <a:r>
              <a:rPr lang="en-GB" dirty="0" err="1" smtClean="0"/>
              <a:t>JISC’s</a:t>
            </a:r>
            <a:r>
              <a:rPr lang="en-GB" dirty="0" smtClean="0"/>
              <a:t> core </a:t>
            </a:r>
            <a:r>
              <a:rPr lang="en-GB" dirty="0" err="1" smtClean="0"/>
              <a:t>funders</a:t>
            </a:r>
            <a:r>
              <a:rPr lang="en-GB" dirty="0" smtClean="0"/>
              <a:t>. </a:t>
            </a:r>
          </a:p>
          <a:p>
            <a:r>
              <a:rPr lang="en-GB" dirty="0" smtClean="0"/>
              <a:t>Grant funding opportunities are emailed on ‘</a:t>
            </a:r>
            <a:r>
              <a:rPr lang="en-GB" dirty="0" err="1" smtClean="0"/>
              <a:t>jisc</a:t>
            </a:r>
            <a:r>
              <a:rPr lang="en-GB" dirty="0" smtClean="0"/>
              <a:t>-announce’. To join </a:t>
            </a:r>
            <a:r>
              <a:rPr lang="en-GB" dirty="0" err="1" smtClean="0"/>
              <a:t>jisc</a:t>
            </a:r>
            <a:r>
              <a:rPr lang="en-GB" dirty="0" smtClean="0"/>
              <a:t>-announce, email: </a:t>
            </a:r>
            <a:r>
              <a:rPr lang="en-GB" dirty="0" err="1" smtClean="0">
                <a:hlinkClick r:id="rId3"/>
              </a:rPr>
              <a:t>jiscmail@jiscmail.ac.uk</a:t>
            </a:r>
            <a:r>
              <a:rPr lang="en-GB" dirty="0" smtClean="0">
                <a:hlinkClick r:id="rId3"/>
              </a:rPr>
              <a:t> </a:t>
            </a:r>
            <a:r>
              <a:rPr lang="en-GB" dirty="0" smtClean="0"/>
              <a:t>with the line: join </a:t>
            </a:r>
            <a:r>
              <a:rPr lang="en-GB" dirty="0" err="1" smtClean="0"/>
              <a:t>jisc</a:t>
            </a:r>
            <a:r>
              <a:rPr lang="en-GB" dirty="0" smtClean="0"/>
              <a:t>-announce </a:t>
            </a:r>
            <a:r>
              <a:rPr lang="en-GB" dirty="0" err="1" smtClean="0"/>
              <a:t>yourfirstname</a:t>
            </a:r>
            <a:r>
              <a:rPr lang="en-GB" dirty="0" smtClean="0"/>
              <a:t> </a:t>
            </a:r>
            <a:r>
              <a:rPr lang="en-GB" dirty="0" err="1" smtClean="0"/>
              <a:t>yourlastname</a:t>
            </a:r>
            <a:r>
              <a:rPr lang="en-GB" dirty="0" smtClean="0"/>
              <a:t> or go to </a:t>
            </a:r>
            <a:r>
              <a:rPr lang="en-GB" dirty="0" smtClean="0">
                <a:hlinkClick r:id="rId4" tooltip="(external site)"/>
              </a:rPr>
              <a:t>JISC mail Announce</a:t>
            </a:r>
            <a:endParaRPr lang="en-GB" dirty="0" smtClean="0"/>
          </a:p>
          <a:p>
            <a:pPr>
              <a:buNone/>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Successful JISC bidders need to show that the bid</a:t>
            </a:r>
            <a:endParaRPr lang="en-GB" dirty="0"/>
          </a:p>
        </p:txBody>
      </p:sp>
      <p:sp>
        <p:nvSpPr>
          <p:cNvPr id="3" name="Content Placeholder 2"/>
          <p:cNvSpPr>
            <a:spLocks noGrp="1"/>
          </p:cNvSpPr>
          <p:nvPr>
            <p:ph idx="1"/>
          </p:nvPr>
        </p:nvSpPr>
        <p:spPr/>
        <p:txBody>
          <a:bodyPr/>
          <a:lstStyle/>
          <a:p>
            <a:r>
              <a:rPr lang="en-GB" dirty="0" smtClean="0"/>
              <a:t>Supports innovation; </a:t>
            </a:r>
          </a:p>
          <a:p>
            <a:r>
              <a:rPr lang="en-GB" dirty="0" smtClean="0"/>
              <a:t>Provides a UK wide benefit and adds value beyond that which could be achieved by institutions acting individually or collectively; </a:t>
            </a:r>
          </a:p>
          <a:p>
            <a:r>
              <a:rPr lang="en-GB" dirty="0" smtClean="0"/>
              <a:t>Is not possible, or is unlikely, without central support ;</a:t>
            </a:r>
          </a:p>
          <a:p>
            <a:r>
              <a:rPr lang="en-GB" dirty="0" smtClean="0"/>
              <a:t>Has a clear output and is delivered with demonstrable value for money;</a:t>
            </a:r>
          </a:p>
          <a:p>
            <a:r>
              <a:rPr lang="en-GB" dirty="0" smtClean="0"/>
              <a:t>Could not be performed as well and more appropriately by institutions themselves or by another public or commercial body.</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JISC advice on bidding. “For your bid to be successful it must...”</a:t>
            </a:r>
            <a:endParaRPr lang="en-GB" dirty="0"/>
          </a:p>
        </p:txBody>
      </p:sp>
      <p:sp>
        <p:nvSpPr>
          <p:cNvPr id="3" name="Content Placeholder 2"/>
          <p:cNvSpPr>
            <a:spLocks noGrp="1"/>
          </p:cNvSpPr>
          <p:nvPr>
            <p:ph idx="1"/>
          </p:nvPr>
        </p:nvSpPr>
        <p:spPr/>
        <p:txBody>
          <a:bodyPr/>
          <a:lstStyle/>
          <a:p>
            <a:r>
              <a:rPr lang="en-GB" dirty="0" smtClean="0"/>
              <a:t>Stand out from the others. </a:t>
            </a:r>
          </a:p>
          <a:p>
            <a:r>
              <a:rPr lang="en-GB" dirty="0" smtClean="0"/>
              <a:t>State its objectives clearly and concisely. </a:t>
            </a:r>
          </a:p>
          <a:p>
            <a:r>
              <a:rPr lang="en-GB" dirty="0" smtClean="0"/>
              <a:t>Clarify project outputs and demonstrate wider benefits to the education and research community. </a:t>
            </a:r>
          </a:p>
          <a:p>
            <a:r>
              <a:rPr lang="en-GB" dirty="0" smtClean="0"/>
              <a:t>Demonstrate how it supports the </a:t>
            </a:r>
            <a:r>
              <a:rPr lang="en-GB" dirty="0" smtClean="0">
                <a:hlinkClick r:id="rId3" action="ppaction://hlinkfile"/>
              </a:rPr>
              <a:t>JISC Strategy</a:t>
            </a:r>
            <a:r>
              <a:rPr lang="en-GB" dirty="0" smtClean="0"/>
              <a:t>.</a:t>
            </a:r>
          </a:p>
          <a:p>
            <a:r>
              <a:rPr lang="en-GB" dirty="0" smtClean="0"/>
              <a:t>Describe how it meets the criteria set out in the call. </a:t>
            </a:r>
          </a:p>
          <a:p>
            <a:r>
              <a:rPr lang="en-GB" dirty="0" smtClean="0"/>
              <a:t>Demonstrate that an initial assessment of project risks has been undertaken.</a:t>
            </a:r>
          </a:p>
          <a:p>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7"/>
            <a:ext cx="7543800" cy="571504"/>
          </a:xfrm>
        </p:spPr>
        <p:txBody>
          <a:bodyPr/>
          <a:lstStyle/>
          <a:p>
            <a:r>
              <a:rPr lang="en-GB" dirty="0" smtClean="0"/>
              <a:t>And…</a:t>
            </a:r>
            <a:endParaRPr lang="en-GB" dirty="0"/>
          </a:p>
        </p:txBody>
      </p:sp>
      <p:sp>
        <p:nvSpPr>
          <p:cNvPr id="3" name="Content Placeholder 2"/>
          <p:cNvSpPr>
            <a:spLocks noGrp="1"/>
          </p:cNvSpPr>
          <p:nvPr>
            <p:ph idx="1"/>
          </p:nvPr>
        </p:nvSpPr>
        <p:spPr>
          <a:xfrm>
            <a:off x="285720" y="1000108"/>
            <a:ext cx="8412193" cy="5329255"/>
          </a:xfrm>
        </p:spPr>
        <p:txBody>
          <a:bodyPr/>
          <a:lstStyle/>
          <a:p>
            <a:r>
              <a:rPr lang="en-GB" dirty="0" smtClean="0"/>
              <a:t>Provide a sound initial project plan and demonstrate robust project management arrangements.</a:t>
            </a:r>
          </a:p>
          <a:p>
            <a:r>
              <a:rPr lang="en-GB" dirty="0" smtClean="0"/>
              <a:t>Demonstrate how it is aligned with the objectives of your college or institution.</a:t>
            </a:r>
          </a:p>
          <a:p>
            <a:r>
              <a:rPr lang="en-GB" dirty="0" smtClean="0"/>
              <a:t>Document proposed dissemination, embedding and evaluation mechanisms.</a:t>
            </a:r>
          </a:p>
          <a:p>
            <a:r>
              <a:rPr lang="en-GB" dirty="0" smtClean="0"/>
              <a:t>Provide clear costings using the template provided. </a:t>
            </a:r>
          </a:p>
          <a:p>
            <a:r>
              <a:rPr lang="en-GB" dirty="0" smtClean="0"/>
              <a:t>Comment on sustainability issues when project funding ceases. </a:t>
            </a:r>
          </a:p>
          <a:p>
            <a:r>
              <a:rPr lang="en-GB" dirty="0" smtClean="0"/>
              <a:t>Demonstrate value for money or add significant value to the funding requested.</a:t>
            </a:r>
          </a:p>
          <a:p>
            <a:endParaRPr lang="en-GB" dirty="0" smtClean="0"/>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luck and serendipity really help</a:t>
            </a:r>
            <a:endParaRPr lang="en-GB" dirty="0"/>
          </a:p>
        </p:txBody>
      </p:sp>
      <p:sp>
        <p:nvSpPr>
          <p:cNvPr id="3" name="Content Placeholder 2"/>
          <p:cNvSpPr>
            <a:spLocks noGrp="1"/>
          </p:cNvSpPr>
          <p:nvPr>
            <p:ph idx="1"/>
          </p:nvPr>
        </p:nvSpPr>
        <p:spPr/>
        <p:txBody>
          <a:bodyPr/>
          <a:lstStyle/>
          <a:p>
            <a:pPr>
              <a:buNone/>
            </a:pPr>
            <a:r>
              <a:rPr lang="en-GB" dirty="0" smtClean="0"/>
              <a:t>But you can work on creating your own good fortune by:</a:t>
            </a:r>
          </a:p>
          <a:p>
            <a:r>
              <a:rPr lang="en-GB" dirty="0" smtClean="0"/>
              <a:t>Signing up to alerts for funding opportunities;</a:t>
            </a:r>
          </a:p>
          <a:p>
            <a:r>
              <a:rPr lang="en-GB" dirty="0" smtClean="0"/>
              <a:t>Keeping on top of national and other briefings and literature in your chosen area;</a:t>
            </a:r>
          </a:p>
          <a:p>
            <a:r>
              <a:rPr lang="en-GB" dirty="0" smtClean="0"/>
              <a:t>Attending live or virtual briefing events where </a:t>
            </a:r>
            <a:r>
              <a:rPr lang="en-GB" dirty="0" err="1" smtClean="0"/>
              <a:t>funders</a:t>
            </a:r>
            <a:r>
              <a:rPr lang="en-GB" dirty="0" smtClean="0"/>
              <a:t> launch calls for bids;</a:t>
            </a:r>
          </a:p>
          <a:p>
            <a:r>
              <a:rPr lang="en-GB" dirty="0" smtClean="0"/>
              <a:t>Networking at events to find potential bidding partners (and check out the competition).</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Focus of the bid</a:t>
            </a:r>
            <a:endParaRPr lang="en-GB" dirty="0"/>
          </a:p>
        </p:txBody>
      </p:sp>
      <p:sp>
        <p:nvSpPr>
          <p:cNvPr id="3" name="Content Placeholder 2"/>
          <p:cNvSpPr>
            <a:spLocks noGrp="1"/>
          </p:cNvSpPr>
          <p:nvPr>
            <p:ph idx="1"/>
          </p:nvPr>
        </p:nvSpPr>
        <p:spPr/>
        <p:txBody>
          <a:bodyPr/>
          <a:lstStyle/>
          <a:p>
            <a:r>
              <a:rPr lang="en-GB" dirty="0" smtClean="0"/>
              <a:t>Normally within a relatively short set word count (say 200 words) you will be asked to clearly state what you are aiming to achieve with the funding;</a:t>
            </a:r>
          </a:p>
          <a:p>
            <a:r>
              <a:rPr lang="en-GB" dirty="0" smtClean="0"/>
              <a:t>Refer very closely to the bidding call to ensure that what you are aiming to do closely matches the funders’ objectives;</a:t>
            </a:r>
          </a:p>
          <a:p>
            <a:r>
              <a:rPr lang="en-GB" dirty="0" smtClean="0"/>
              <a:t>Avoid waffle and over-flowery language: your outline should jump off the page by clearly setting out your ambitions;</a:t>
            </a:r>
          </a:p>
          <a:p>
            <a:r>
              <a:rPr lang="en-GB" dirty="0" smtClean="0"/>
              <a:t>Keep your aims realistic and reasonable.</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JISC for example says:</a:t>
            </a:r>
            <a:endParaRPr lang="en-GB" dirty="0"/>
          </a:p>
        </p:txBody>
      </p:sp>
      <p:sp>
        <p:nvSpPr>
          <p:cNvPr id="3" name="Content Placeholder 2"/>
          <p:cNvSpPr>
            <a:spLocks noGrp="1"/>
          </p:cNvSpPr>
          <p:nvPr>
            <p:ph idx="1"/>
          </p:nvPr>
        </p:nvSpPr>
        <p:spPr/>
        <p:txBody>
          <a:bodyPr/>
          <a:lstStyle/>
          <a:p>
            <a:pPr>
              <a:buNone/>
            </a:pPr>
            <a:r>
              <a:rPr lang="en-GB" dirty="0" smtClean="0"/>
              <a:t>“First and foremost your proposal must be based on a good idea. It should be aligned with the requirements of the call, be original, offer real benefits to both your own institution and others if successful and demonstrate a sound awareness of the field and of other work that has already been carried out.”</a:t>
            </a:r>
          </a:p>
          <a:p>
            <a:pPr>
              <a:buNone/>
            </a:pPr>
            <a:r>
              <a:rPr lang="en-GB" dirty="0" smtClean="0"/>
              <a:t>http://www.jisc.ac.uk/fundingopportunities/bidguide/grantbidguide.aspx</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929618" cy="1074737"/>
          </a:xfrm>
        </p:spPr>
        <p:txBody>
          <a:bodyPr/>
          <a:lstStyle/>
          <a:p>
            <a:r>
              <a:rPr lang="en-GB" dirty="0" smtClean="0"/>
              <a:t>What can you put in your bid? JISC say:</a:t>
            </a:r>
            <a:endParaRPr lang="en-GB" dirty="0"/>
          </a:p>
        </p:txBody>
      </p:sp>
      <p:sp>
        <p:nvSpPr>
          <p:cNvPr id="3" name="Content Placeholder 2"/>
          <p:cNvSpPr>
            <a:spLocks noGrp="1"/>
          </p:cNvSpPr>
          <p:nvPr>
            <p:ph idx="1"/>
          </p:nvPr>
        </p:nvSpPr>
        <p:spPr/>
        <p:txBody>
          <a:bodyPr/>
          <a:lstStyle/>
          <a:p>
            <a:pPr>
              <a:buNone/>
            </a:pPr>
            <a:r>
              <a:rPr lang="en-GB" dirty="0" smtClean="0"/>
              <a:t>“It is very important to provide a brief summary of all expenditure, justifying the amounts and the need. JISC funding will only be provided for staff salaries and on-costs (NI, Pensions, etc), travel and subsistence, dissemination, evaluation, indirect and estates costs. Proposals can include the capital costs of equipment or software where required by and appropriate for a project, such as PCs or servers. You must always provide full justification for any large capital expenditure or software being requested.”</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142976" y="417531"/>
            <a:ext cx="4825325"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Plan template from JISC</a:t>
            </a:r>
          </a:p>
          <a:p>
            <a:pPr marL="0" marR="0" lvl="0" indent="0" algn="l" defTabSz="914400" rtl="0" eaLnBrk="1" fontAlgn="base" latinLnBrk="0" hangingPunct="1">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Overview</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1.1</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Summary</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1.2</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Objectives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1.3</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Anticipated Outputs and Outcomes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1.4</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Overall Approach</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1.5</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Anticipated Impact</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1.6</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Stakeholder Analysis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1.7</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Related Projects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1.8</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Constraints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1.9</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Assumptions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1.10</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Risk Analysis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1.11</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Technical Development</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1.12</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Standards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1.13</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Intellectual Property Rights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2</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Resources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2.1</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Partners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2.2</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Management</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2.3</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Project Roles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2.4</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Programme Support</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3</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Detailed Project Planning</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3.1</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Evaluation Plan</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3.2</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Quality Assurance</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3.3</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Dissemination Plan</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3.4</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Exit and Embedding Plans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3.5</a:t>
            </a:r>
            <a:r>
              <a:rPr kumimoji="0" lang="en-GB" sz="1400" b="1" i="0" u="none" strike="noStrike" cap="none" normalizeH="0" baseline="0" dirty="0" smtClean="0">
                <a:ln>
                  <a:noFill/>
                </a:ln>
                <a:effectLst/>
                <a:latin typeface="Calibri" pitchFamily="34" charset="0"/>
                <a:ea typeface="Times New Roman" pitchFamily="18" charset="0"/>
                <a:cs typeface="Times New Roman" pitchFamily="18" charset="0"/>
                <a:hlinkClick r:id=""/>
              </a:rPr>
              <a:t>	</a:t>
            </a: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Sustainability Plans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Appendices</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Appendix A. Project Budget</a:t>
            </a:r>
            <a:endParaRPr kumimoji="0" lang="en-GB" sz="1400" b="1"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27700" algn="r"/>
              </a:tabLst>
            </a:pPr>
            <a:r>
              <a:rPr kumimoji="0" lang="en-GB" sz="1400" b="1" i="0" u="sng" strike="noStrike" cap="none" normalizeH="0" baseline="0" dirty="0" smtClean="0">
                <a:ln>
                  <a:noFill/>
                </a:ln>
                <a:effectLst/>
                <a:latin typeface="Arial" pitchFamily="34" charset="0"/>
                <a:ea typeface="Times New Roman" pitchFamily="18" charset="0"/>
                <a:cs typeface="Times New Roman" pitchFamily="18" charset="0"/>
                <a:hlinkClick r:id=""/>
              </a:rPr>
              <a:t>Appendix B. </a:t>
            </a:r>
            <a:r>
              <a:rPr kumimoji="0" lang="en-GB" sz="1400" b="1" i="0" u="sng" strike="noStrike" cap="none" normalizeH="0" baseline="0" dirty="0" err="1" smtClean="0">
                <a:ln>
                  <a:noFill/>
                </a:ln>
                <a:effectLst/>
                <a:latin typeface="Arial" pitchFamily="34" charset="0"/>
                <a:ea typeface="Times New Roman" pitchFamily="18" charset="0"/>
                <a:cs typeface="Times New Roman" pitchFamily="18" charset="0"/>
                <a:hlinkClick r:id=""/>
              </a:rPr>
              <a:t>Workpackages</a:t>
            </a:r>
            <a:endParaRPr kumimoji="0" lang="en-GB" sz="1400" b="1" i="0" u="none" strike="noStrike" cap="none" normalizeH="0" baseline="0" dirty="0" smtClean="0">
              <a:ln>
                <a:noFill/>
              </a:ln>
              <a:effectLst/>
              <a:latin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right words really matter</a:t>
            </a:r>
            <a:endParaRPr lang="en-GB" dirty="0"/>
          </a:p>
        </p:txBody>
      </p:sp>
      <p:sp>
        <p:nvSpPr>
          <p:cNvPr id="3" name="Content Placeholder 2"/>
          <p:cNvSpPr>
            <a:spLocks noGrp="1"/>
          </p:cNvSpPr>
          <p:nvPr>
            <p:ph idx="1"/>
          </p:nvPr>
        </p:nvSpPr>
        <p:spPr>
          <a:xfrm>
            <a:off x="214282" y="1428736"/>
            <a:ext cx="8483631" cy="4900627"/>
          </a:xfrm>
        </p:spPr>
        <p:txBody>
          <a:bodyPr/>
          <a:lstStyle/>
          <a:p>
            <a:r>
              <a:rPr lang="en-GB" dirty="0" smtClean="0"/>
              <a:t>Word counts and page counts matter a lot: with practice reducing 400 words to 200 gets easier (and you can use people outside the project team to help);</a:t>
            </a:r>
          </a:p>
          <a:p>
            <a:r>
              <a:rPr lang="en-GB" dirty="0" smtClean="0"/>
              <a:t>Accurate technical language is good: jargon and overblown grammatical constructions aren’t </a:t>
            </a:r>
            <a:r>
              <a:rPr lang="en-GB" dirty="0" err="1" smtClean="0"/>
              <a:t>iand</a:t>
            </a:r>
            <a:r>
              <a:rPr lang="en-GB" dirty="0" smtClean="0"/>
              <a:t> neither are excessive colloquialisms!</a:t>
            </a:r>
          </a:p>
          <a:p>
            <a:r>
              <a:rPr lang="en-GB" dirty="0" smtClean="0"/>
              <a:t>Don’t over-egg the pudding or over-stuff the Christmas stocking (and watch those similes and metaphors!);</a:t>
            </a:r>
          </a:p>
          <a:p>
            <a:r>
              <a:rPr lang="en-GB" dirty="0" smtClean="0"/>
              <a:t>Proof reading and ‘sanity checks’ are essential.</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 today's workshop you will be asked to consider:</a:t>
            </a:r>
            <a:endParaRPr lang="en-GB" dirty="0"/>
          </a:p>
        </p:txBody>
      </p:sp>
      <p:sp>
        <p:nvSpPr>
          <p:cNvPr id="3" name="Content Placeholder 2"/>
          <p:cNvSpPr>
            <a:spLocks noGrp="1"/>
          </p:cNvSpPr>
          <p:nvPr>
            <p:ph idx="1"/>
          </p:nvPr>
        </p:nvSpPr>
        <p:spPr/>
        <p:txBody>
          <a:bodyPr/>
          <a:lstStyle/>
          <a:p>
            <a:pPr lvl="0"/>
            <a:r>
              <a:rPr lang="en-GB" dirty="0" smtClean="0">
                <a:solidFill>
                  <a:srgbClr val="7030A0"/>
                </a:solidFill>
              </a:rPr>
              <a:t>What’s Darlington College’s USP? </a:t>
            </a:r>
            <a:r>
              <a:rPr lang="en-GB" dirty="0" smtClean="0"/>
              <a:t>Recognising and valuing our areas of special expertise and experience;</a:t>
            </a:r>
          </a:p>
          <a:p>
            <a:pPr lvl="0"/>
            <a:r>
              <a:rPr lang="en-GB" dirty="0" smtClean="0">
                <a:solidFill>
                  <a:srgbClr val="7030A0"/>
                </a:solidFill>
              </a:rPr>
              <a:t>Matching the need:</a:t>
            </a:r>
            <a:r>
              <a:rPr lang="en-GB" dirty="0" smtClean="0"/>
              <a:t> Identifying service needs (creativity, serendipity, good timing etc)</a:t>
            </a:r>
          </a:p>
          <a:p>
            <a:pPr lvl="0"/>
            <a:r>
              <a:rPr lang="en-GB" dirty="0" smtClean="0">
                <a:solidFill>
                  <a:srgbClr val="7030A0"/>
                </a:solidFill>
              </a:rPr>
              <a:t>What are we offering? </a:t>
            </a:r>
            <a:r>
              <a:rPr lang="en-GB" dirty="0" smtClean="0"/>
              <a:t>Identifying and expressing clear and measurable outcomes;</a:t>
            </a:r>
          </a:p>
          <a:p>
            <a:pPr lvl="0"/>
            <a:r>
              <a:rPr lang="en-GB" dirty="0" smtClean="0">
                <a:solidFill>
                  <a:srgbClr val="7030A0"/>
                </a:solidFill>
              </a:rPr>
              <a:t>Keeping on track: </a:t>
            </a:r>
            <a:r>
              <a:rPr lang="en-GB" dirty="0" smtClean="0"/>
              <a:t>Developing time lines, milestones and work plans;</a:t>
            </a:r>
          </a:p>
          <a:p>
            <a:pPr lvl="0"/>
            <a:r>
              <a:rPr lang="en-GB" dirty="0" smtClean="0">
                <a:solidFill>
                  <a:srgbClr val="7030A0"/>
                </a:solidFill>
              </a:rPr>
              <a:t>Who is on the team? </a:t>
            </a:r>
            <a:r>
              <a:rPr lang="en-GB" dirty="0" smtClean="0"/>
              <a:t>Identifying suitable project team members and robust management plans;</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Institutional support: e.g. JISC say:</a:t>
            </a:r>
            <a:endParaRPr lang="en-GB" dirty="0"/>
          </a:p>
        </p:txBody>
      </p:sp>
      <p:sp>
        <p:nvSpPr>
          <p:cNvPr id="3" name="Content Placeholder 2"/>
          <p:cNvSpPr>
            <a:spLocks noGrp="1"/>
          </p:cNvSpPr>
          <p:nvPr>
            <p:ph idx="1"/>
          </p:nvPr>
        </p:nvSpPr>
        <p:spPr/>
        <p:txBody>
          <a:bodyPr/>
          <a:lstStyle/>
          <a:p>
            <a:pPr>
              <a:buNone/>
            </a:pPr>
            <a:r>
              <a:rPr lang="en-GB" dirty="0" smtClean="0"/>
              <a:t>“It is essential to have the backing of the host institution or college. This means more than a statement from senior management ‘fully supporting the work’. You should try and demonstrate how it builds on previous work, adds to other work that is already planned or is taking place or helps realise a published strategic aim and will be of benefit to the community more broadly.”</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 lines, milestones and work plans</a:t>
            </a:r>
            <a:endParaRPr lang="en-GB" dirty="0"/>
          </a:p>
        </p:txBody>
      </p:sp>
      <p:sp>
        <p:nvSpPr>
          <p:cNvPr id="3" name="Content Placeholder 2"/>
          <p:cNvSpPr>
            <a:spLocks noGrp="1"/>
          </p:cNvSpPr>
          <p:nvPr>
            <p:ph idx="1"/>
          </p:nvPr>
        </p:nvSpPr>
        <p:spPr/>
        <p:txBody>
          <a:bodyPr/>
          <a:lstStyle/>
          <a:p>
            <a:r>
              <a:rPr lang="en-GB" dirty="0" smtClean="0"/>
              <a:t>Realism is the key to success: assessors are quick to identify the excessively optimistic!</a:t>
            </a:r>
          </a:p>
          <a:p>
            <a:r>
              <a:rPr lang="en-GB" dirty="0" smtClean="0"/>
              <a:t>Use software or post-its to map out the project plan;</a:t>
            </a:r>
          </a:p>
          <a:p>
            <a:r>
              <a:rPr lang="en-GB" dirty="0" smtClean="0"/>
              <a:t>Ask the project team and other stakeholders (e.g. HR, Finance and managers) to give the plan a reality check;</a:t>
            </a:r>
          </a:p>
          <a:p>
            <a:r>
              <a:rPr lang="en-GB" dirty="0" smtClean="0"/>
              <a:t>At key points identify specific, measurable and achievable outcomes;</a:t>
            </a:r>
          </a:p>
          <a:p>
            <a:r>
              <a:rPr lang="en-GB" dirty="0" smtClean="0"/>
              <a:t>Build in some flexibility for things to go wrong.</a:t>
            </a:r>
          </a:p>
          <a:p>
            <a:endParaRPr lang="en-GB" dirty="0"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Awareness of what’s been done already in the area</a:t>
            </a:r>
            <a:endParaRPr lang="en-GB" dirty="0"/>
          </a:p>
        </p:txBody>
      </p:sp>
      <p:sp>
        <p:nvSpPr>
          <p:cNvPr id="3" name="Content Placeholder 2"/>
          <p:cNvSpPr>
            <a:spLocks noGrp="1"/>
          </p:cNvSpPr>
          <p:nvPr>
            <p:ph idx="1"/>
          </p:nvPr>
        </p:nvSpPr>
        <p:spPr>
          <a:xfrm>
            <a:off x="468313" y="1357298"/>
            <a:ext cx="8229600" cy="4972065"/>
          </a:xfrm>
        </p:spPr>
        <p:txBody>
          <a:bodyPr/>
          <a:lstStyle/>
          <a:p>
            <a:r>
              <a:rPr lang="en-GB" dirty="0" smtClean="0"/>
              <a:t>Look at what the funders have already supported in this field. Many will not support identical or very similar bids to what has been funded previously unless they add considerable value;</a:t>
            </a:r>
          </a:p>
          <a:p>
            <a:r>
              <a:rPr lang="en-GB" dirty="0" smtClean="0"/>
              <a:t>Check the funders’ websites and bid calls for information;</a:t>
            </a:r>
          </a:p>
          <a:p>
            <a:r>
              <a:rPr lang="en-GB" dirty="0" smtClean="0"/>
              <a:t>Provide evidence that you are familiar with published literature in the field, especially reports etc produced by the funders;</a:t>
            </a:r>
          </a:p>
          <a:p>
            <a:r>
              <a:rPr lang="en-GB" dirty="0" smtClean="0"/>
              <a:t>Use Google Scholar to identify publications on the area.</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Identify suitable project team members</a:t>
            </a:r>
            <a:endParaRPr lang="en-GB" dirty="0"/>
          </a:p>
        </p:txBody>
      </p:sp>
      <p:sp>
        <p:nvSpPr>
          <p:cNvPr id="3" name="Content Placeholder 2"/>
          <p:cNvSpPr>
            <a:spLocks noGrp="1"/>
          </p:cNvSpPr>
          <p:nvPr>
            <p:ph idx="1"/>
          </p:nvPr>
        </p:nvSpPr>
        <p:spPr/>
        <p:txBody>
          <a:bodyPr/>
          <a:lstStyle/>
          <a:p>
            <a:r>
              <a:rPr lang="en-GB" dirty="0" smtClean="0"/>
              <a:t>Include (where possible) people who have a track record in successful bids maybe in other domains;</a:t>
            </a:r>
          </a:p>
          <a:p>
            <a:r>
              <a:rPr lang="en-GB" dirty="0" smtClean="0"/>
              <a:t>Create a credible team of experienced project staff and at least one person with senior ‘clout’ perhaps as steering group chair;</a:t>
            </a:r>
          </a:p>
          <a:p>
            <a:r>
              <a:rPr lang="en-GB" dirty="0" smtClean="0"/>
              <a:t>In identifying your team, write bespoke CVs that emphasise the areas your funders are interested in rather than lengthy conventional CVs;</a:t>
            </a:r>
          </a:p>
          <a:p>
            <a:r>
              <a:rPr lang="en-GB" dirty="0" smtClean="0"/>
              <a:t>Make sure everyone listed has a real function in the team.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JISC say on project teams:</a:t>
            </a:r>
            <a:endParaRPr lang="en-GB" dirty="0"/>
          </a:p>
        </p:txBody>
      </p:sp>
      <p:sp>
        <p:nvSpPr>
          <p:cNvPr id="3" name="Content Placeholder 2"/>
          <p:cNvSpPr>
            <a:spLocks noGrp="1"/>
          </p:cNvSpPr>
          <p:nvPr>
            <p:ph idx="1"/>
          </p:nvPr>
        </p:nvSpPr>
        <p:spPr/>
        <p:txBody>
          <a:bodyPr/>
          <a:lstStyle/>
          <a:p>
            <a:pPr>
              <a:buNone/>
            </a:pPr>
            <a:r>
              <a:rPr lang="en-GB" dirty="0" smtClean="0"/>
              <a:t>“Don't underestimate the problems in recruiting suitable staff to work on the project. Staff with suitable qualifications in areas where the JISC is interested can be in short supply or expensive. If you have appropriate people to be seconded to the work this should be stated in your bid. Alternatively you should provide contingency plans in the event that you experience problems with recruitment. ”</a:t>
            </a:r>
          </a:p>
          <a:p>
            <a:pPr>
              <a:buNone/>
            </a:pP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Funding is not worth bidding for if:</a:t>
            </a:r>
            <a:endParaRPr lang="en-GB" dirty="0"/>
          </a:p>
        </p:txBody>
      </p:sp>
      <p:sp>
        <p:nvSpPr>
          <p:cNvPr id="3" name="Content Placeholder 2"/>
          <p:cNvSpPr>
            <a:spLocks noGrp="1"/>
          </p:cNvSpPr>
          <p:nvPr>
            <p:ph idx="1"/>
          </p:nvPr>
        </p:nvSpPr>
        <p:spPr/>
        <p:txBody>
          <a:bodyPr/>
          <a:lstStyle/>
          <a:p>
            <a:r>
              <a:rPr lang="en-GB" dirty="0" smtClean="0"/>
              <a:t>It doesn’t align with strategic plans for the institution (you won’t get senior management buy-in);</a:t>
            </a:r>
          </a:p>
          <a:p>
            <a:r>
              <a:rPr lang="en-GB" dirty="0" smtClean="0"/>
              <a:t>The funding doesn’t cover the true </a:t>
            </a:r>
            <a:r>
              <a:rPr lang="en-GB" smtClean="0"/>
              <a:t>costs of what </a:t>
            </a:r>
            <a:r>
              <a:rPr lang="en-GB" dirty="0" smtClean="0"/>
              <a:t>you plan to do (unless your college can regard your input as a sensible investment of matched funding);</a:t>
            </a:r>
          </a:p>
          <a:p>
            <a:r>
              <a:rPr lang="en-GB" dirty="0" smtClean="0"/>
              <a:t>It is of little interest to the bidding team who would find undertaking the project a stressful bore!</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Value for money. Funders hate:</a:t>
            </a:r>
            <a:endParaRPr lang="en-GB" dirty="0"/>
          </a:p>
        </p:txBody>
      </p:sp>
      <p:sp>
        <p:nvSpPr>
          <p:cNvPr id="3" name="Content Placeholder 2"/>
          <p:cNvSpPr>
            <a:spLocks noGrp="1"/>
          </p:cNvSpPr>
          <p:nvPr>
            <p:ph idx="1"/>
          </p:nvPr>
        </p:nvSpPr>
        <p:spPr/>
        <p:txBody>
          <a:bodyPr/>
          <a:lstStyle/>
          <a:p>
            <a:r>
              <a:rPr lang="en-GB" dirty="0" smtClean="0"/>
              <a:t>Vague and badly worked through financial plans with very obvious gaps;</a:t>
            </a:r>
          </a:p>
          <a:p>
            <a:r>
              <a:rPr lang="en-GB" dirty="0" smtClean="0"/>
              <a:t>Anything that looks as if the college is trying to get work paid for by the project that is properly the responsibility of the college;</a:t>
            </a:r>
          </a:p>
          <a:p>
            <a:r>
              <a:rPr lang="en-GB" dirty="0" smtClean="0"/>
              <a:t>Obvious attempts to create jobs for people already on the payroll;</a:t>
            </a:r>
          </a:p>
          <a:p>
            <a:r>
              <a:rPr lang="en-GB" dirty="0" smtClean="0"/>
              <a:t>Anything that looks like a ‘freebie’, ‘jobs for the boys’ or ‘Three go mad in Stockholm’!</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are on-costs?</a:t>
            </a:r>
            <a:endParaRPr lang="en-GB" dirty="0"/>
          </a:p>
        </p:txBody>
      </p:sp>
      <p:sp>
        <p:nvSpPr>
          <p:cNvPr id="3" name="Content Placeholder 2"/>
          <p:cNvSpPr>
            <a:spLocks noGrp="1"/>
          </p:cNvSpPr>
          <p:nvPr>
            <p:ph idx="1"/>
          </p:nvPr>
        </p:nvSpPr>
        <p:spPr/>
        <p:txBody>
          <a:bodyPr/>
          <a:lstStyle/>
          <a:p>
            <a:r>
              <a:rPr lang="en-GB" dirty="0" smtClean="0"/>
              <a:t>These are charges institutions require bidders to include to cover their overheads to ensure projects break even;</a:t>
            </a:r>
          </a:p>
          <a:p>
            <a:r>
              <a:rPr lang="en-GB" dirty="0" smtClean="0"/>
              <a:t>Institutions all have their own policies on this;</a:t>
            </a:r>
          </a:p>
          <a:p>
            <a:r>
              <a:rPr lang="en-GB" dirty="0" smtClean="0"/>
              <a:t>Some institutions insist on including high on-costs within bids (30-40% is not unknown);</a:t>
            </a:r>
          </a:p>
          <a:p>
            <a:r>
              <a:rPr lang="en-GB" dirty="0" smtClean="0"/>
              <a:t>You need to ask before a bid is completed whether on-costs make the bid really viable;</a:t>
            </a:r>
          </a:p>
          <a:p>
            <a:r>
              <a:rPr lang="en-GB" dirty="0" smtClean="0"/>
              <a:t>Not all funders allow the charging of on costs;</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2800" dirty="0" smtClean="0"/>
              <a:t>Task: which of these would you put under consumables, on-costs, other headings?</a:t>
            </a:r>
            <a:endParaRPr lang="en-GB" sz="2800" dirty="0"/>
          </a:p>
        </p:txBody>
      </p:sp>
      <p:sp>
        <p:nvSpPr>
          <p:cNvPr id="7" name="Content Placeholder 6"/>
          <p:cNvSpPr>
            <a:spLocks noGrp="1"/>
          </p:cNvSpPr>
          <p:nvPr>
            <p:ph sz="half" idx="1"/>
          </p:nvPr>
        </p:nvSpPr>
        <p:spPr/>
        <p:txBody>
          <a:bodyPr/>
          <a:lstStyle/>
          <a:p>
            <a:r>
              <a:rPr lang="en-GB" sz="2600" dirty="0" smtClean="0"/>
              <a:t>Office heating</a:t>
            </a:r>
          </a:p>
          <a:p>
            <a:r>
              <a:rPr lang="en-GB" sz="2600" dirty="0" smtClean="0"/>
              <a:t>Tea and biscuits for meetings</a:t>
            </a:r>
          </a:p>
          <a:p>
            <a:r>
              <a:rPr lang="en-GB" sz="2600" dirty="0" smtClean="0"/>
              <a:t>Telephone charges</a:t>
            </a:r>
          </a:p>
          <a:p>
            <a:r>
              <a:rPr lang="en-GB" sz="2600" dirty="0" smtClean="0"/>
              <a:t>Dissemination conference costs</a:t>
            </a:r>
          </a:p>
          <a:p>
            <a:r>
              <a:rPr lang="en-GB" sz="2600" dirty="0" smtClean="0"/>
              <a:t>Printing of outputs/publications</a:t>
            </a:r>
          </a:p>
          <a:p>
            <a:r>
              <a:rPr lang="en-GB" sz="2600" dirty="0" smtClean="0"/>
              <a:t>Secretarial support</a:t>
            </a:r>
          </a:p>
          <a:p>
            <a:r>
              <a:rPr lang="en-GB" sz="2600" dirty="0" smtClean="0"/>
              <a:t>Transcribing of interviews</a:t>
            </a:r>
          </a:p>
          <a:p>
            <a:endParaRPr lang="en-GB" sz="2600" dirty="0" smtClean="0"/>
          </a:p>
          <a:p>
            <a:endParaRPr lang="en-GB" sz="2600" dirty="0"/>
          </a:p>
        </p:txBody>
      </p:sp>
      <p:sp>
        <p:nvSpPr>
          <p:cNvPr id="8" name="Content Placeholder 7"/>
          <p:cNvSpPr>
            <a:spLocks noGrp="1"/>
          </p:cNvSpPr>
          <p:nvPr>
            <p:ph sz="half" idx="2"/>
          </p:nvPr>
        </p:nvSpPr>
        <p:spPr/>
        <p:txBody>
          <a:bodyPr/>
          <a:lstStyle/>
          <a:p>
            <a:r>
              <a:rPr lang="en-GB" sz="2600" dirty="0" smtClean="0"/>
              <a:t>Purchase of equipment e.g. audio recorders</a:t>
            </a:r>
          </a:p>
          <a:p>
            <a:r>
              <a:rPr lang="en-GB" sz="2600" dirty="0" smtClean="0"/>
              <a:t>Conference attendance for project leader</a:t>
            </a:r>
          </a:p>
          <a:p>
            <a:r>
              <a:rPr lang="en-GB" sz="2600" dirty="0" smtClean="0"/>
              <a:t>Photocopying of project meeting notes</a:t>
            </a:r>
          </a:p>
          <a:p>
            <a:r>
              <a:rPr lang="en-GB" sz="2600" dirty="0" smtClean="0"/>
              <a:t>Post-its</a:t>
            </a:r>
          </a:p>
          <a:p>
            <a:endParaRPr lang="en-GB" sz="2600" dirty="0" smtClean="0"/>
          </a:p>
          <a:p>
            <a:endParaRPr lang="en-GB" sz="2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Planning for things to go wrong</a:t>
            </a:r>
            <a:endParaRPr lang="en-GB" dirty="0"/>
          </a:p>
        </p:txBody>
      </p:sp>
      <p:sp>
        <p:nvSpPr>
          <p:cNvPr id="6" name="Content Placeholder 5"/>
          <p:cNvSpPr>
            <a:spLocks noGrp="1"/>
          </p:cNvSpPr>
          <p:nvPr>
            <p:ph idx="1"/>
          </p:nvPr>
        </p:nvSpPr>
        <p:spPr/>
        <p:txBody>
          <a:bodyPr/>
          <a:lstStyle/>
          <a:p>
            <a:r>
              <a:rPr lang="en-GB" dirty="0" smtClean="0"/>
              <a:t>Use a creative brainstorm to think through what might go wrong without shrinking away from the unfeasible and frankly silly!</a:t>
            </a:r>
          </a:p>
          <a:p>
            <a:r>
              <a:rPr lang="en-GB" dirty="0" smtClean="0"/>
              <a:t>‘Bear attacks’ help identify more feasible but highly unlikely contingencies (e.g. terrorist attacks during a dissemination conference) that can then be planned for;</a:t>
            </a:r>
          </a:p>
          <a:p>
            <a:r>
              <a:rPr lang="en-GB" dirty="0" smtClean="0"/>
              <a:t>In the case of each contingency, think through the realistic likelihood of anything happening and the impact it would have on the project if it actually happened, and plan mitigations for the highest scoring.</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also think about</a:t>
            </a:r>
            <a:endParaRPr lang="en-GB" dirty="0"/>
          </a:p>
        </p:txBody>
      </p:sp>
      <p:sp>
        <p:nvSpPr>
          <p:cNvPr id="3" name="Content Placeholder 2"/>
          <p:cNvSpPr>
            <a:spLocks noGrp="1"/>
          </p:cNvSpPr>
          <p:nvPr>
            <p:ph idx="1"/>
          </p:nvPr>
        </p:nvSpPr>
        <p:spPr/>
        <p:txBody>
          <a:bodyPr/>
          <a:lstStyle/>
          <a:p>
            <a:pPr lvl="0"/>
            <a:r>
              <a:rPr lang="en-GB" dirty="0" smtClean="0">
                <a:solidFill>
                  <a:srgbClr val="7030A0"/>
                </a:solidFill>
              </a:rPr>
              <a:t>How much? </a:t>
            </a:r>
            <a:r>
              <a:rPr lang="en-GB" dirty="0" smtClean="0"/>
              <a:t>Identifying true costings and building appropriate financial models;</a:t>
            </a:r>
          </a:p>
          <a:p>
            <a:pPr lvl="0"/>
            <a:r>
              <a:rPr lang="en-GB" dirty="0" smtClean="0">
                <a:solidFill>
                  <a:srgbClr val="7030A0"/>
                </a:solidFill>
              </a:rPr>
              <a:t>What could possibly go wrong? </a:t>
            </a:r>
            <a:r>
              <a:rPr lang="en-GB" dirty="0" smtClean="0"/>
              <a:t>Contingency planning and risk analyses;</a:t>
            </a:r>
          </a:p>
          <a:p>
            <a:pPr lvl="0"/>
            <a:r>
              <a:rPr lang="en-GB" dirty="0" smtClean="0">
                <a:solidFill>
                  <a:srgbClr val="7030A0"/>
                </a:solidFill>
              </a:rPr>
              <a:t>Building bidding capacity: </a:t>
            </a:r>
            <a:r>
              <a:rPr lang="en-GB" dirty="0" smtClean="0"/>
              <a:t>Developing specialist expertise in bid writing (the right words, the right numbers, the right team etc.)</a:t>
            </a:r>
          </a:p>
          <a:p>
            <a:pPr lvl="0"/>
            <a:r>
              <a:rPr lang="en-GB" dirty="0" smtClean="0">
                <a:solidFill>
                  <a:srgbClr val="7030A0"/>
                </a:solidFill>
              </a:rPr>
              <a:t>Is it worth going for? </a:t>
            </a:r>
            <a:r>
              <a:rPr lang="en-GB" dirty="0" smtClean="0"/>
              <a:t>Knowing when to bid (and when not to bid).</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Sample risk analysis and mitigation</a:t>
            </a:r>
            <a:endParaRPr lang="en-GB" dirty="0"/>
          </a:p>
        </p:txBody>
      </p:sp>
      <p:graphicFrame>
        <p:nvGraphicFramePr>
          <p:cNvPr id="4" name="Content Placeholder 3"/>
          <p:cNvGraphicFramePr>
            <a:graphicFrameLocks noGrp="1"/>
          </p:cNvGraphicFramePr>
          <p:nvPr>
            <p:ph idx="1"/>
          </p:nvPr>
        </p:nvGraphicFramePr>
        <p:xfrm>
          <a:off x="468313" y="1539875"/>
          <a:ext cx="8229600" cy="4389120"/>
        </p:xfrm>
        <a:graphic>
          <a:graphicData uri="http://schemas.openxmlformats.org/drawingml/2006/table">
            <a:tbl>
              <a:tblPr firstRow="1" bandRow="1">
                <a:tableStyleId>{5C22544A-7EE6-4342-B048-85BDC9FD1C3A}</a:tableStyleId>
              </a:tblPr>
              <a:tblGrid>
                <a:gridCol w="1645920"/>
                <a:gridCol w="957569"/>
                <a:gridCol w="1214446"/>
                <a:gridCol w="1357322"/>
                <a:gridCol w="3054343"/>
              </a:tblGrid>
              <a:tr h="370840">
                <a:tc>
                  <a:txBody>
                    <a:bodyPr/>
                    <a:lstStyle/>
                    <a:p>
                      <a:r>
                        <a:rPr lang="en-GB" dirty="0" smtClean="0">
                          <a:solidFill>
                            <a:schemeClr val="tx1"/>
                          </a:solidFill>
                        </a:rPr>
                        <a:t>What might go wrong?</a:t>
                      </a:r>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Like-</a:t>
                      </a:r>
                    </a:p>
                    <a:p>
                      <a:r>
                        <a:rPr lang="en-GB" dirty="0" err="1" smtClean="0">
                          <a:solidFill>
                            <a:schemeClr val="tx1"/>
                          </a:solidFill>
                        </a:rPr>
                        <a:t>lihood</a:t>
                      </a:r>
                      <a:endParaRPr lang="en-GB" dirty="0" smtClean="0">
                        <a:solidFill>
                          <a:schemeClr val="tx1"/>
                        </a:solidFill>
                      </a:endParaRPr>
                    </a:p>
                    <a:p>
                      <a:r>
                        <a:rPr lang="en-GB" dirty="0" smtClean="0">
                          <a:solidFill>
                            <a:schemeClr val="tx1"/>
                          </a:solidFill>
                        </a:rPr>
                        <a:t>(Scale1-5)</a:t>
                      </a:r>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Impact</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tx1"/>
                          </a:solidFill>
                        </a:rPr>
                        <a:t>(Scale1-5)</a:t>
                      </a:r>
                    </a:p>
                  </a:txBody>
                  <a:tcPr>
                    <a:solidFill>
                      <a:schemeClr val="tx2">
                        <a:lumMod val="20000"/>
                        <a:lumOff val="80000"/>
                      </a:schemeClr>
                    </a:solidFill>
                  </a:tcPr>
                </a:tc>
                <a:tc>
                  <a:txBody>
                    <a:bodyPr/>
                    <a:lstStyle/>
                    <a:p>
                      <a:r>
                        <a:rPr lang="en-GB" dirty="0" smtClean="0">
                          <a:solidFill>
                            <a:schemeClr val="tx1"/>
                          </a:solidFill>
                        </a:rPr>
                        <a:t>Combined score</a:t>
                      </a:r>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Mitigation</a:t>
                      </a:r>
                      <a:endParaRPr lang="en-GB" dirty="0">
                        <a:solidFill>
                          <a:schemeClr val="tx1"/>
                        </a:solidFill>
                      </a:endParaRPr>
                    </a:p>
                  </a:txBody>
                  <a:tcPr>
                    <a:solidFill>
                      <a:schemeClr val="tx2">
                        <a:lumMod val="20000"/>
                        <a:lumOff val="80000"/>
                      </a:schemeClr>
                    </a:solidFill>
                  </a:tcPr>
                </a:tc>
              </a:tr>
              <a:tr h="370840">
                <a:tc>
                  <a:txBody>
                    <a:bodyPr/>
                    <a:lstStyle/>
                    <a:p>
                      <a:r>
                        <a:rPr lang="en-GB" dirty="0" smtClean="0"/>
                        <a:t>1. Delays recruiting suitable staff for</a:t>
                      </a:r>
                      <a:r>
                        <a:rPr lang="en-GB" baseline="0" dirty="0" smtClean="0"/>
                        <a:t> the project team</a:t>
                      </a:r>
                      <a:endParaRPr lang="en-GB" dirty="0"/>
                    </a:p>
                  </a:txBody>
                  <a:tcPr>
                    <a:noFill/>
                  </a:tcPr>
                </a:tc>
                <a:tc>
                  <a:txBody>
                    <a:bodyPr/>
                    <a:lstStyle/>
                    <a:p>
                      <a:r>
                        <a:rPr lang="en-GB" dirty="0" smtClean="0"/>
                        <a:t>2</a:t>
                      </a:r>
                      <a:endParaRPr lang="en-GB" dirty="0"/>
                    </a:p>
                  </a:txBody>
                  <a:tcPr>
                    <a:noFill/>
                  </a:tcPr>
                </a:tc>
                <a:tc>
                  <a:txBody>
                    <a:bodyPr/>
                    <a:lstStyle/>
                    <a:p>
                      <a:r>
                        <a:rPr lang="en-GB" dirty="0" smtClean="0"/>
                        <a:t>3</a:t>
                      </a:r>
                      <a:endParaRPr lang="en-GB" dirty="0"/>
                    </a:p>
                  </a:txBody>
                  <a:tcPr>
                    <a:noFill/>
                  </a:tcPr>
                </a:tc>
                <a:tc>
                  <a:txBody>
                    <a:bodyPr/>
                    <a:lstStyle/>
                    <a:p>
                      <a:r>
                        <a:rPr lang="en-GB" dirty="0" smtClean="0"/>
                        <a:t>6</a:t>
                      </a:r>
                      <a:endParaRPr lang="en-GB" dirty="0"/>
                    </a:p>
                  </a:txBody>
                  <a:tcPr>
                    <a:noFill/>
                  </a:tcPr>
                </a:tc>
                <a:tc>
                  <a:txBody>
                    <a:bodyPr/>
                    <a:lstStyle/>
                    <a:p>
                      <a:r>
                        <a:rPr lang="en-GB" dirty="0" smtClean="0"/>
                        <a:t>The college has project staff working on other projects who can start this project as previous ones finish</a:t>
                      </a:r>
                      <a:endParaRPr lang="en-GB" dirty="0"/>
                    </a:p>
                  </a:txBody>
                  <a:tcPr>
                    <a:noFill/>
                  </a:tcPr>
                </a:tc>
              </a:tr>
              <a:tr h="370840">
                <a:tc>
                  <a:txBody>
                    <a:bodyPr/>
                    <a:lstStyle/>
                    <a:p>
                      <a:r>
                        <a:rPr lang="en-GB" dirty="0" smtClean="0"/>
                        <a:t>2. Failure to recruit subjects to complete questionnaire survey</a:t>
                      </a:r>
                      <a:endParaRPr lang="en-GB" dirty="0"/>
                    </a:p>
                  </a:txBody>
                  <a:tcPr>
                    <a:noFill/>
                  </a:tcPr>
                </a:tc>
                <a:tc>
                  <a:txBody>
                    <a:bodyPr/>
                    <a:lstStyle/>
                    <a:p>
                      <a:r>
                        <a:rPr lang="en-GB" dirty="0" smtClean="0"/>
                        <a:t>4</a:t>
                      </a:r>
                      <a:endParaRPr lang="en-GB" dirty="0"/>
                    </a:p>
                  </a:txBody>
                  <a:tcPr>
                    <a:noFill/>
                  </a:tcPr>
                </a:tc>
                <a:tc>
                  <a:txBody>
                    <a:bodyPr/>
                    <a:lstStyle/>
                    <a:p>
                      <a:r>
                        <a:rPr lang="en-GB" dirty="0" smtClean="0"/>
                        <a:t>4</a:t>
                      </a:r>
                      <a:endParaRPr lang="en-GB" dirty="0"/>
                    </a:p>
                  </a:txBody>
                  <a:tcPr>
                    <a:noFill/>
                  </a:tcPr>
                </a:tc>
                <a:tc>
                  <a:txBody>
                    <a:bodyPr/>
                    <a:lstStyle/>
                    <a:p>
                      <a:r>
                        <a:rPr lang="en-GB" dirty="0" smtClean="0"/>
                        <a:t>*16</a:t>
                      </a:r>
                      <a:endParaRPr lang="en-GB" dirty="0"/>
                    </a:p>
                  </a:txBody>
                  <a:tcPr>
                    <a:noFill/>
                  </a:tcPr>
                </a:tc>
                <a:tc>
                  <a:txBody>
                    <a:bodyPr/>
                    <a:lstStyle/>
                    <a:p>
                      <a:r>
                        <a:rPr lang="en-GB" dirty="0" smtClean="0"/>
                        <a:t>The bid includes incentives for students to complete the survey</a:t>
                      </a:r>
                      <a:r>
                        <a:rPr lang="en-GB" baseline="0" dirty="0" smtClean="0"/>
                        <a:t> (printer credits) which have been successful previously</a:t>
                      </a:r>
                      <a:endParaRPr lang="en-GB" dirty="0"/>
                    </a:p>
                  </a:txBody>
                  <a:tcPr>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risk analysis and mitigation</a:t>
            </a:r>
            <a:endParaRPr lang="en-GB" dirty="0"/>
          </a:p>
        </p:txBody>
      </p:sp>
      <p:graphicFrame>
        <p:nvGraphicFramePr>
          <p:cNvPr id="4" name="Content Placeholder 3"/>
          <p:cNvGraphicFramePr>
            <a:graphicFrameLocks noGrp="1"/>
          </p:cNvGraphicFramePr>
          <p:nvPr>
            <p:ph idx="1"/>
          </p:nvPr>
        </p:nvGraphicFramePr>
        <p:xfrm>
          <a:off x="468313" y="1539875"/>
          <a:ext cx="8229600" cy="41148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en-GB" dirty="0" smtClean="0">
                          <a:solidFill>
                            <a:schemeClr val="tx1"/>
                          </a:solidFill>
                        </a:rPr>
                        <a:t>What might go wrong</a:t>
                      </a:r>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Likelihood?</a:t>
                      </a:r>
                    </a:p>
                    <a:p>
                      <a:r>
                        <a:rPr lang="en-GB" dirty="0" smtClean="0">
                          <a:solidFill>
                            <a:schemeClr val="tx1"/>
                          </a:solidFill>
                        </a:rPr>
                        <a:t>(Scale1-5)</a:t>
                      </a:r>
                    </a:p>
                    <a:p>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Impact?</a:t>
                      </a:r>
                    </a:p>
                    <a:p>
                      <a:r>
                        <a:rPr lang="en-GB" dirty="0" smtClean="0">
                          <a:solidFill>
                            <a:schemeClr val="tx1"/>
                          </a:solidFill>
                        </a:rPr>
                        <a:t>(Scale1-5)</a:t>
                      </a:r>
                    </a:p>
                    <a:p>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Combined score</a:t>
                      </a:r>
                      <a:endParaRPr lang="en-GB" dirty="0">
                        <a:solidFill>
                          <a:schemeClr val="tx1"/>
                        </a:solidFill>
                      </a:endParaRPr>
                    </a:p>
                  </a:txBody>
                  <a:tcPr>
                    <a:solidFill>
                      <a:schemeClr val="tx2">
                        <a:lumMod val="20000"/>
                        <a:lumOff val="80000"/>
                      </a:schemeClr>
                    </a:solidFill>
                  </a:tcPr>
                </a:tc>
                <a:tc>
                  <a:txBody>
                    <a:bodyPr/>
                    <a:lstStyle/>
                    <a:p>
                      <a:r>
                        <a:rPr lang="en-GB" dirty="0" smtClean="0">
                          <a:solidFill>
                            <a:schemeClr val="tx1"/>
                          </a:solidFill>
                        </a:rPr>
                        <a:t>Mitigation</a:t>
                      </a:r>
                      <a:endParaRPr lang="en-GB" dirty="0">
                        <a:solidFill>
                          <a:schemeClr val="tx1"/>
                        </a:solidFill>
                      </a:endParaRPr>
                    </a:p>
                  </a:txBody>
                  <a:tcPr>
                    <a:solidFill>
                      <a:schemeClr val="tx2">
                        <a:lumMod val="20000"/>
                        <a:lumOff val="80000"/>
                      </a:schemeClr>
                    </a:solidFill>
                  </a:tcPr>
                </a:tc>
              </a:tr>
              <a:tr h="370840">
                <a:tc>
                  <a:txBody>
                    <a:bodyPr/>
                    <a:lstStyle/>
                    <a:p>
                      <a:r>
                        <a:rPr lang="en-GB" dirty="0" smtClean="0"/>
                        <a:t>1. </a:t>
                      </a:r>
                    </a:p>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370840">
                <a:tc>
                  <a:txBody>
                    <a:bodyPr/>
                    <a:lstStyle/>
                    <a:p>
                      <a:r>
                        <a:rPr lang="en-GB" dirty="0" smtClean="0"/>
                        <a:t>2.</a:t>
                      </a:r>
                    </a:p>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370840">
                <a:tc>
                  <a:txBody>
                    <a:bodyPr/>
                    <a:lstStyle/>
                    <a:p>
                      <a:r>
                        <a:rPr lang="en-GB" dirty="0" smtClean="0"/>
                        <a:t>3.</a:t>
                      </a:r>
                    </a:p>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370840">
                <a:tc>
                  <a:txBody>
                    <a:bodyPr/>
                    <a:lstStyle/>
                    <a:p>
                      <a:r>
                        <a:rPr lang="en-GB" dirty="0" smtClean="0"/>
                        <a:t>4.</a:t>
                      </a:r>
                    </a:p>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370840">
                <a:tc>
                  <a:txBody>
                    <a:bodyPr/>
                    <a:lstStyle/>
                    <a:p>
                      <a:r>
                        <a:rPr lang="en-GB" dirty="0" smtClean="0"/>
                        <a:t>5.</a:t>
                      </a:r>
                    </a:p>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Dissemination: JISC say</a:t>
            </a:r>
            <a:endParaRPr lang="en-GB" dirty="0"/>
          </a:p>
        </p:txBody>
      </p:sp>
      <p:sp>
        <p:nvSpPr>
          <p:cNvPr id="3" name="Content Placeholder 2"/>
          <p:cNvSpPr>
            <a:spLocks noGrp="1"/>
          </p:cNvSpPr>
          <p:nvPr>
            <p:ph idx="1"/>
          </p:nvPr>
        </p:nvSpPr>
        <p:spPr/>
        <p:txBody>
          <a:bodyPr/>
          <a:lstStyle/>
          <a:p>
            <a:pPr>
              <a:buNone/>
            </a:pPr>
            <a:r>
              <a:rPr lang="en-GB" dirty="0" smtClean="0"/>
              <a:t>“A project will only be successful, and of value to JISC and the wider community, if the results are made available to everyone. Your proposal must address the issue of dissemination and embedding thoroughly. Experience has shown that different skills are needed in the dissemination phase. Does your team possess those skills? Can they be made available at the appropriate phase of the work?”.</a:t>
            </a:r>
          </a:p>
          <a:p>
            <a:pPr>
              <a:buNone/>
            </a:pP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are you going to disseminate? (Not just another website!) JISC say</a:t>
            </a:r>
            <a:endParaRPr lang="en-GB" dirty="0"/>
          </a:p>
        </p:txBody>
      </p:sp>
      <p:sp>
        <p:nvSpPr>
          <p:cNvPr id="3" name="Content Placeholder 2"/>
          <p:cNvSpPr>
            <a:spLocks noGrp="1"/>
          </p:cNvSpPr>
          <p:nvPr>
            <p:ph idx="1"/>
          </p:nvPr>
        </p:nvSpPr>
        <p:spPr/>
        <p:txBody>
          <a:bodyPr/>
          <a:lstStyle/>
          <a:p>
            <a:pPr>
              <a:buNone/>
            </a:pPr>
            <a:r>
              <a:rPr lang="en-GB" dirty="0" smtClean="0"/>
              <a:t>“Most proposals merely offer to set up a website, write a report and make presentations at conferences. Proposals suggesting innovative mechanisms and evidence of real commitment to dissemination and embedding project outcomes have a much greater chance of success.”</a:t>
            </a:r>
          </a:p>
          <a:p>
            <a:pPr>
              <a:buNone/>
            </a:pPr>
            <a:r>
              <a:rPr lang="en-GB" dirty="0" smtClean="0"/>
              <a:t>So what else can you do in college, regionally, nationally, and maybe even internationally?</a:t>
            </a:r>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about:</a:t>
            </a:r>
            <a:endParaRPr lang="en-GB" dirty="0"/>
          </a:p>
        </p:txBody>
      </p:sp>
      <p:sp>
        <p:nvSpPr>
          <p:cNvPr id="3" name="Content Placeholder 2"/>
          <p:cNvSpPr>
            <a:spLocks noGrp="1"/>
          </p:cNvSpPr>
          <p:nvPr>
            <p:ph idx="1"/>
          </p:nvPr>
        </p:nvSpPr>
        <p:spPr/>
        <p:txBody>
          <a:bodyPr/>
          <a:lstStyle/>
          <a:p>
            <a:r>
              <a:rPr lang="en-GB" dirty="0" smtClean="0"/>
              <a:t>Regional networking events for colleges also supported by the </a:t>
            </a:r>
            <a:r>
              <a:rPr lang="en-GB" dirty="0" err="1" smtClean="0"/>
              <a:t>funders</a:t>
            </a:r>
            <a:r>
              <a:rPr lang="en-GB" dirty="0" smtClean="0"/>
              <a:t>?</a:t>
            </a:r>
          </a:p>
          <a:p>
            <a:r>
              <a:rPr lang="en-GB" dirty="0" smtClean="0"/>
              <a:t>Virtual networking events and activities with high dissemination value for modest (but identifiable) costs;</a:t>
            </a:r>
          </a:p>
          <a:p>
            <a:r>
              <a:rPr lang="en-GB" dirty="0" smtClean="0"/>
              <a:t>Pragmatic publications (not just academic papers), perhaps working with commercial publishers e.g. Pearson to produce guidelines, hand books, case studies etc.</a:t>
            </a: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Identifying true costings will help get institutional sign-off and encourage funders to support you</a:t>
            </a:r>
            <a:endParaRPr lang="en-GB" sz="2800" dirty="0"/>
          </a:p>
        </p:txBody>
      </p:sp>
      <p:sp>
        <p:nvSpPr>
          <p:cNvPr id="3" name="Content Placeholder 2"/>
          <p:cNvSpPr>
            <a:spLocks noGrp="1"/>
          </p:cNvSpPr>
          <p:nvPr>
            <p:ph idx="1"/>
          </p:nvPr>
        </p:nvSpPr>
        <p:spPr/>
        <p:txBody>
          <a:bodyPr/>
          <a:lstStyle/>
          <a:p>
            <a:r>
              <a:rPr lang="en-GB" dirty="0" smtClean="0"/>
              <a:t>Typical headings include staffing and non-staffing costs;</a:t>
            </a:r>
          </a:p>
          <a:p>
            <a:r>
              <a:rPr lang="en-GB" dirty="0" smtClean="0"/>
              <a:t>Work with HR colleagues to get accurate staffing costs to cover more than just hourly rates;</a:t>
            </a:r>
          </a:p>
          <a:p>
            <a:r>
              <a:rPr lang="en-GB" dirty="0" smtClean="0"/>
              <a:t>Work through everything that will be a cost to the project and talk to colleagues in finance to get accurate costs;</a:t>
            </a:r>
          </a:p>
          <a:p>
            <a:r>
              <a:rPr lang="en-GB" dirty="0" smtClean="0"/>
              <a:t>Always cross-check with the </a:t>
            </a:r>
            <a:r>
              <a:rPr lang="en-GB" dirty="0" err="1" smtClean="0"/>
              <a:t>funders</a:t>
            </a:r>
            <a:r>
              <a:rPr lang="en-GB" dirty="0" smtClean="0"/>
              <a:t>’ guidelines to ensure you are only asking for what they are prepared to support.</a:t>
            </a: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Transparent Approach to Costing</a:t>
            </a:r>
            <a:endParaRPr lang="en-GB" dirty="0"/>
          </a:p>
        </p:txBody>
      </p:sp>
      <p:sp>
        <p:nvSpPr>
          <p:cNvPr id="3" name="Content Placeholder 2"/>
          <p:cNvSpPr>
            <a:spLocks noGrp="1"/>
          </p:cNvSpPr>
          <p:nvPr>
            <p:ph idx="1"/>
          </p:nvPr>
        </p:nvSpPr>
        <p:spPr/>
        <p:txBody>
          <a:bodyPr/>
          <a:lstStyle/>
          <a:p>
            <a:pPr>
              <a:buNone/>
            </a:pPr>
            <a:r>
              <a:rPr lang="en-GB" dirty="0" smtClean="0"/>
              <a:t>“TRAC is now the standard method used for costing in higher education in the UK. The application of </a:t>
            </a:r>
            <a:r>
              <a:rPr lang="en-GB" dirty="0" smtClean="0">
                <a:hlinkClick r:id="rId3" action="ppaction://hlinkfile"/>
              </a:rPr>
              <a:t>full economic costing</a:t>
            </a:r>
            <a:r>
              <a:rPr lang="en-GB" dirty="0" smtClean="0"/>
              <a:t> as the basis for cost-based funding is seen as central to securing the long-term financial sustainability of higher education and its ability to deliver high quality learning and teaching and research. Bidders from UK HE institutions should use the TRAC methodology when calculating the cost of a project or service.”</a:t>
            </a:r>
          </a:p>
          <a:p>
            <a:pPr>
              <a:buNone/>
            </a:pP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for effective evaluation</a:t>
            </a:r>
            <a:endParaRPr lang="en-GB" dirty="0"/>
          </a:p>
        </p:txBody>
      </p:sp>
      <p:sp>
        <p:nvSpPr>
          <p:cNvPr id="3" name="Content Placeholder 2"/>
          <p:cNvSpPr>
            <a:spLocks noGrp="1"/>
          </p:cNvSpPr>
          <p:nvPr>
            <p:ph idx="1"/>
          </p:nvPr>
        </p:nvSpPr>
        <p:spPr/>
        <p:txBody>
          <a:bodyPr/>
          <a:lstStyle/>
          <a:p>
            <a:r>
              <a:rPr lang="en-GB" dirty="0" smtClean="0"/>
              <a:t>Do you need internal or external evaluators?</a:t>
            </a:r>
          </a:p>
          <a:p>
            <a:r>
              <a:rPr lang="en-GB" dirty="0" smtClean="0"/>
              <a:t>Evaluation questions should be about not just whether milestones have been achieved but about the extent to which value has been added;</a:t>
            </a:r>
          </a:p>
          <a:p>
            <a:r>
              <a:rPr lang="en-GB" dirty="0" smtClean="0"/>
              <a:t>Both qualitative and quantitative data can be included;</a:t>
            </a:r>
          </a:p>
          <a:p>
            <a:r>
              <a:rPr lang="en-GB" dirty="0" smtClean="0"/>
              <a:t>It’s useful to have stakeholder impact to evaluation, for example, student views on enhancements;</a:t>
            </a:r>
          </a:p>
          <a:p>
            <a:r>
              <a:rPr lang="en-GB" dirty="0" smtClean="0"/>
              <a:t>When things go wrong it’s best to identify this and outline remediations.</a:t>
            </a: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will you know if your project has been successful?</a:t>
            </a:r>
            <a:endParaRPr lang="en-GB" dirty="0"/>
          </a:p>
        </p:txBody>
      </p:sp>
      <p:sp>
        <p:nvSpPr>
          <p:cNvPr id="3" name="Content Placeholder 2"/>
          <p:cNvSpPr>
            <a:spLocks noGrp="1"/>
          </p:cNvSpPr>
          <p:nvPr>
            <p:ph idx="1"/>
          </p:nvPr>
        </p:nvSpPr>
        <p:spPr>
          <a:xfrm>
            <a:off x="468313" y="1285860"/>
            <a:ext cx="8229600" cy="5043503"/>
          </a:xfrm>
        </p:spPr>
        <p:txBody>
          <a:bodyPr/>
          <a:lstStyle/>
          <a:p>
            <a:r>
              <a:rPr lang="en-GB" dirty="0" smtClean="0"/>
              <a:t>You have achieved all your project outcomes and produced all your promised deliverables on time and to a high standard;</a:t>
            </a:r>
          </a:p>
          <a:p>
            <a:r>
              <a:rPr lang="en-GB" dirty="0" smtClean="0"/>
              <a:t>The outcomes are really useful for your college and other beneficiaries;</a:t>
            </a:r>
          </a:p>
          <a:p>
            <a:r>
              <a:rPr lang="en-GB" dirty="0" smtClean="0"/>
              <a:t>The college has improved capacity both for future bids and in the area in which you were working;</a:t>
            </a:r>
          </a:p>
          <a:p>
            <a:r>
              <a:rPr lang="en-GB" dirty="0" smtClean="0"/>
              <a:t>The project team have developed personally and build their own competences;</a:t>
            </a:r>
          </a:p>
          <a:p>
            <a:r>
              <a:rPr lang="en-GB" dirty="0" smtClean="0"/>
              <a:t>The </a:t>
            </a:r>
            <a:r>
              <a:rPr lang="en-GB" dirty="0" err="1" smtClean="0"/>
              <a:t>funders</a:t>
            </a:r>
            <a:r>
              <a:rPr lang="en-GB" dirty="0" smtClean="0"/>
              <a:t> give you positive feedback which suggests you may be funded again in future.</a:t>
            </a:r>
          </a:p>
          <a:p>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sz="2400" dirty="0" smtClean="0"/>
              <a:t>Bidding for external funding can have high value for the college and for the individuals concerned if projects fit with institutional strategies and are well-conceived, well-managed and productively orientated;</a:t>
            </a:r>
          </a:p>
          <a:p>
            <a:r>
              <a:rPr lang="en-GB" sz="2400" dirty="0" smtClean="0"/>
              <a:t>When projects go badly wrong, they can often be revived by creative new approaches;</a:t>
            </a:r>
          </a:p>
          <a:p>
            <a:r>
              <a:rPr lang="en-GB" sz="2400" dirty="0" smtClean="0"/>
              <a:t>Mature bidders develop a sense of when to bid and when not to bid: sometimes bids are clearly a poor investment of time and resources (and you may need to advise your managers of this);</a:t>
            </a:r>
          </a:p>
          <a:p>
            <a:r>
              <a:rPr lang="en-GB" sz="2400" dirty="0" smtClean="0"/>
              <a:t>Brilliant projects can be brilliantly uplifting!</a:t>
            </a:r>
            <a:endParaRPr lang="en-GB"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Darlington College’s USP?</a:t>
            </a:r>
            <a:endParaRPr lang="en-GB" dirty="0"/>
          </a:p>
        </p:txBody>
      </p:sp>
      <p:sp>
        <p:nvSpPr>
          <p:cNvPr id="3" name="Content Placeholder 2"/>
          <p:cNvSpPr>
            <a:spLocks noGrp="1"/>
          </p:cNvSpPr>
          <p:nvPr>
            <p:ph idx="1"/>
          </p:nvPr>
        </p:nvSpPr>
        <p:spPr>
          <a:xfrm>
            <a:off x="285720" y="1539875"/>
            <a:ext cx="8412193" cy="4789488"/>
          </a:xfrm>
        </p:spPr>
        <p:txBody>
          <a:bodyPr/>
          <a:lstStyle/>
          <a:p>
            <a:pPr>
              <a:buNone/>
            </a:pPr>
            <a:r>
              <a:rPr lang="en-GB" dirty="0" smtClean="0"/>
              <a:t>In small groups, on flip charts please identify three strengths in each of these areas:</a:t>
            </a:r>
          </a:p>
          <a:p>
            <a:r>
              <a:rPr lang="en-GB" dirty="0" smtClean="0"/>
              <a:t>Specialists expertise;</a:t>
            </a:r>
          </a:p>
          <a:p>
            <a:r>
              <a:rPr lang="en-GB" dirty="0" smtClean="0"/>
              <a:t>Personnel with particular skills;</a:t>
            </a:r>
          </a:p>
          <a:p>
            <a:r>
              <a:rPr lang="en-GB" dirty="0" smtClean="0"/>
              <a:t>Innovation;</a:t>
            </a:r>
          </a:p>
          <a:p>
            <a:r>
              <a:rPr lang="en-GB" dirty="0" smtClean="0"/>
              <a:t>Facilities and estate;</a:t>
            </a:r>
          </a:p>
          <a:p>
            <a:r>
              <a:rPr lang="en-GB" dirty="0" smtClean="0"/>
              <a:t>Student-</a:t>
            </a:r>
            <a:r>
              <a:rPr lang="en-GB" dirty="0" err="1" smtClean="0"/>
              <a:t>centredness</a:t>
            </a:r>
            <a:r>
              <a:rPr lang="en-GB" dirty="0" smtClean="0"/>
              <a:t>;</a:t>
            </a:r>
          </a:p>
          <a:p>
            <a:r>
              <a:rPr lang="en-GB" dirty="0" smtClean="0"/>
              <a:t>Finance;</a:t>
            </a:r>
          </a:p>
          <a:p>
            <a:r>
              <a:rPr lang="en-GB" dirty="0" smtClean="0"/>
              <a:t>Geographical location.</a:t>
            </a:r>
          </a:p>
          <a:p>
            <a:pPr>
              <a:buNone/>
            </a:pPr>
            <a:r>
              <a:rPr lang="en-GB" dirty="0" smtClean="0"/>
              <a:t>Please also identify any perceived weaknesses.</a:t>
            </a:r>
          </a:p>
          <a:p>
            <a:endParaRPr lang="en-GB"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07994"/>
          </a:xfrm>
        </p:spPr>
        <p:txBody>
          <a:bodyPr/>
          <a:lstStyle/>
          <a:p>
            <a:r>
              <a:rPr lang="en-GB" dirty="0" smtClean="0"/>
              <a:t>A fictional bidding opportunity</a:t>
            </a:r>
            <a:endParaRPr lang="en-GB" dirty="0"/>
          </a:p>
        </p:txBody>
      </p:sp>
      <p:sp>
        <p:nvSpPr>
          <p:cNvPr id="3" name="Content Placeholder 2"/>
          <p:cNvSpPr>
            <a:spLocks noGrp="1"/>
          </p:cNvSpPr>
          <p:nvPr>
            <p:ph idx="1"/>
          </p:nvPr>
        </p:nvSpPr>
        <p:spPr>
          <a:xfrm>
            <a:off x="468313" y="1071546"/>
            <a:ext cx="8229600" cy="5257817"/>
          </a:xfrm>
        </p:spPr>
        <p:txBody>
          <a:bodyPr/>
          <a:lstStyle/>
          <a:p>
            <a:r>
              <a:rPr lang="en-GB" sz="2400" dirty="0" smtClean="0"/>
              <a:t>Bids are invited for up to £20,000 for colleges in UK institutions to undertake curriculum development activities to enhance student familiarity with new technologies;</a:t>
            </a:r>
          </a:p>
          <a:p>
            <a:r>
              <a:rPr lang="en-GB" sz="2400" dirty="0" smtClean="0"/>
              <a:t>The deadline is 15</a:t>
            </a:r>
            <a:r>
              <a:rPr lang="en-GB" sz="2400" baseline="30000" dirty="0" smtClean="0"/>
              <a:t>th</a:t>
            </a:r>
            <a:r>
              <a:rPr lang="en-GB" sz="2400" dirty="0" smtClean="0"/>
              <a:t> August 2012</a:t>
            </a:r>
          </a:p>
          <a:p>
            <a:r>
              <a:rPr lang="en-GB" sz="2400" dirty="0" smtClean="0"/>
              <a:t>A key aim of the call is to redress disadvantage among traditionally under-represented groups of students;</a:t>
            </a:r>
          </a:p>
          <a:p>
            <a:r>
              <a:rPr lang="en-GB" sz="2400" dirty="0" smtClean="0"/>
              <a:t>Collaborative bids by up to five colleges are welcomed;</a:t>
            </a:r>
          </a:p>
          <a:p>
            <a:r>
              <a:rPr lang="en-GB" sz="2400" dirty="0" smtClean="0"/>
              <a:t>Activities supported by the call must be completed within 6 months of confirmation of funding;</a:t>
            </a:r>
          </a:p>
          <a:p>
            <a:r>
              <a:rPr lang="en-GB" sz="2400" dirty="0" smtClean="0"/>
              <a:t>Successful projects will demonstrate innovation, cost-effectiveness and robust project planning.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dirty="0" smtClean="0"/>
              <a:t>Writing successful bids for external funding:</a:t>
            </a:r>
            <a:endParaRPr lang="en-US" dirty="0" smtClean="0"/>
          </a:p>
        </p:txBody>
      </p:sp>
      <p:sp>
        <p:nvSpPr>
          <p:cNvPr id="37891" name="Content Placeholder 2"/>
          <p:cNvSpPr>
            <a:spLocks noGrp="1"/>
          </p:cNvSpPr>
          <p:nvPr>
            <p:ph idx="1"/>
          </p:nvPr>
        </p:nvSpPr>
        <p:spPr/>
        <p:txBody>
          <a:bodyPr/>
          <a:lstStyle/>
          <a:p>
            <a:r>
              <a:rPr lang="en-GB" dirty="0" smtClean="0"/>
              <a:t>Needs coordination and prioritisation to avoid internal competition;</a:t>
            </a:r>
          </a:p>
          <a:p>
            <a:r>
              <a:rPr lang="en-GB" dirty="0" smtClean="0"/>
              <a:t>An awareness that the more bids you write, the better you get;</a:t>
            </a:r>
          </a:p>
          <a:p>
            <a:r>
              <a:rPr lang="en-GB" dirty="0" smtClean="0"/>
              <a:t>A team of specialists working together gets more funding than individuals trying to do everything;</a:t>
            </a:r>
          </a:p>
          <a:p>
            <a:r>
              <a:rPr lang="en-GB" dirty="0" smtClean="0"/>
              <a:t>Recognition that lots of great bids get rejected, and a hit rate of 1 in 3 is brilliant;</a:t>
            </a:r>
          </a:p>
          <a:p>
            <a:r>
              <a:rPr lang="en-GB" dirty="0" smtClean="0"/>
              <a:t>Successful bidders tend to get more success.</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0" y="249239"/>
            <a:ext cx="8215338" cy="893746"/>
          </a:xfrm>
        </p:spPr>
        <p:txBody>
          <a:bodyPr/>
          <a:lstStyle/>
          <a:p>
            <a:r>
              <a:rPr lang="en-GB" dirty="0" smtClean="0"/>
              <a:t>Assessors considering funding bids ask:</a:t>
            </a:r>
            <a:endParaRPr lang="en-US" dirty="0" smtClean="0"/>
          </a:p>
        </p:txBody>
      </p:sp>
      <p:sp>
        <p:nvSpPr>
          <p:cNvPr id="38915" name="Content Placeholder 2"/>
          <p:cNvSpPr>
            <a:spLocks noGrp="1"/>
          </p:cNvSpPr>
          <p:nvPr>
            <p:ph idx="1"/>
          </p:nvPr>
        </p:nvSpPr>
        <p:spPr/>
        <p:txBody>
          <a:bodyPr/>
          <a:lstStyle/>
          <a:p>
            <a:r>
              <a:rPr lang="en-GB" dirty="0" smtClean="0"/>
              <a:t>What on earth is this all about and why should I care? </a:t>
            </a:r>
          </a:p>
          <a:p>
            <a:r>
              <a:rPr lang="en-GB" dirty="0" smtClean="0"/>
              <a:t>Have the bidders taken any notice whatsoever of what’s been done before? </a:t>
            </a:r>
          </a:p>
          <a:p>
            <a:r>
              <a:rPr lang="en-GB" dirty="0" smtClean="0"/>
              <a:t>Is it worth the substantial amount of money they are seeking?</a:t>
            </a:r>
          </a:p>
          <a:p>
            <a:r>
              <a:rPr lang="en-GB" dirty="0" smtClean="0"/>
              <a:t>What could possibly go wrong?</a:t>
            </a:r>
          </a:p>
          <a:p>
            <a:r>
              <a:rPr lang="en-GB" dirty="0" smtClean="0"/>
              <a:t>Who are these people anyway?</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42844" y="249239"/>
            <a:ext cx="7858156" cy="822308"/>
          </a:xfrm>
        </p:spPr>
        <p:txBody>
          <a:bodyPr/>
          <a:lstStyle/>
          <a:p>
            <a:r>
              <a:rPr lang="en-GB" dirty="0" smtClean="0"/>
              <a:t>Or in the jargon, they’ll ask:</a:t>
            </a:r>
            <a:endParaRPr lang="en-US" dirty="0" smtClean="0"/>
          </a:p>
        </p:txBody>
      </p:sp>
      <p:sp>
        <p:nvSpPr>
          <p:cNvPr id="39939" name="Content Placeholder 2"/>
          <p:cNvSpPr>
            <a:spLocks noGrp="1"/>
          </p:cNvSpPr>
          <p:nvPr>
            <p:ph idx="1"/>
          </p:nvPr>
        </p:nvSpPr>
        <p:spPr/>
        <p:txBody>
          <a:bodyPr/>
          <a:lstStyle/>
          <a:p>
            <a:r>
              <a:rPr lang="en-GB" dirty="0" smtClean="0"/>
              <a:t>Is there a clear focus to the bid? Is it interesting/original?</a:t>
            </a:r>
          </a:p>
          <a:p>
            <a:r>
              <a:rPr lang="en-GB" dirty="0" smtClean="0"/>
              <a:t>Are they building on existing work? (and have they referred to the literature in the field?)</a:t>
            </a:r>
          </a:p>
          <a:p>
            <a:r>
              <a:rPr lang="en-GB" dirty="0" smtClean="0"/>
              <a:t>Does it offer the funders value for money (and are they putting in anything themselves?)</a:t>
            </a:r>
          </a:p>
          <a:p>
            <a:r>
              <a:rPr lang="en-GB" dirty="0" smtClean="0"/>
              <a:t>Have they done a realistic risk analysis with mitigation plans?</a:t>
            </a:r>
          </a:p>
          <a:p>
            <a:r>
              <a:rPr lang="en-GB" dirty="0" smtClean="0"/>
              <a:t>Does the bidding team have a track record?</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do you want to bid? What is really important? Funding:</a:t>
            </a:r>
            <a:endParaRPr lang="en-GB" dirty="0"/>
          </a:p>
        </p:txBody>
      </p:sp>
      <p:sp>
        <p:nvSpPr>
          <p:cNvPr id="3" name="Content Placeholder 2"/>
          <p:cNvSpPr>
            <a:spLocks noGrp="1"/>
          </p:cNvSpPr>
          <p:nvPr>
            <p:ph idx="1"/>
          </p:nvPr>
        </p:nvSpPr>
        <p:spPr/>
        <p:txBody>
          <a:bodyPr/>
          <a:lstStyle/>
          <a:p>
            <a:r>
              <a:rPr lang="en-GB" dirty="0" smtClean="0"/>
              <a:t>For the college to add to annual turnover?</a:t>
            </a:r>
          </a:p>
          <a:p>
            <a:r>
              <a:rPr lang="en-GB" dirty="0" smtClean="0"/>
              <a:t>To secure posts for temporary staff?</a:t>
            </a:r>
          </a:p>
          <a:p>
            <a:r>
              <a:rPr lang="en-GB" dirty="0" smtClean="0"/>
              <a:t>To find a solution to a genuine problem?</a:t>
            </a:r>
          </a:p>
          <a:p>
            <a:r>
              <a:rPr lang="en-GB" dirty="0" smtClean="0"/>
              <a:t>To offer prestige and potential career enhancement for the bid writers and the project team?</a:t>
            </a:r>
          </a:p>
          <a:p>
            <a:r>
              <a:rPr lang="en-GB" dirty="0" smtClean="0"/>
              <a:t>To provide opportunity to work with others at a regional or national level?</a:t>
            </a:r>
          </a:p>
          <a:p>
            <a:r>
              <a:rPr lang="en-GB" dirty="0" smtClean="0"/>
              <a:t>To pay for exciting trips away?</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 all funding bids</a:t>
            </a:r>
            <a:endParaRPr lang="en-GB" dirty="0"/>
          </a:p>
        </p:txBody>
      </p:sp>
      <p:sp>
        <p:nvSpPr>
          <p:cNvPr id="3" name="Content Placeholder 2"/>
          <p:cNvSpPr>
            <a:spLocks noGrp="1"/>
          </p:cNvSpPr>
          <p:nvPr>
            <p:ph idx="1"/>
          </p:nvPr>
        </p:nvSpPr>
        <p:spPr>
          <a:xfrm>
            <a:off x="142844" y="1357298"/>
            <a:ext cx="8555069" cy="4972065"/>
          </a:xfrm>
        </p:spPr>
        <p:txBody>
          <a:bodyPr/>
          <a:lstStyle/>
          <a:p>
            <a:r>
              <a:rPr lang="en-GB" dirty="0" smtClean="0"/>
              <a:t>Try to avoid doing them in a hurry, allowing plenty of time for consultation, rewriting, checking of detail, sign off (by HR, finance, Senior managers, etc);</a:t>
            </a:r>
          </a:p>
          <a:p>
            <a:r>
              <a:rPr lang="en-GB" dirty="0" smtClean="0"/>
              <a:t>Pay good attention to the language, making it appropriate to the subject area, relevant and brief, mirroring terminology from the bidding call;</a:t>
            </a:r>
          </a:p>
          <a:p>
            <a:r>
              <a:rPr lang="en-GB" dirty="0" smtClean="0"/>
              <a:t>Stick strictly to word counts and avoid repeating text: use appendices where allowed;</a:t>
            </a:r>
          </a:p>
          <a:p>
            <a:r>
              <a:rPr lang="en-GB" dirty="0" smtClean="0"/>
              <a:t>Bids should never be completed by a single individual: there should be peer review even before they go for internal sign off.</a:t>
            </a:r>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866</TotalTime>
  <Words>2860</Words>
  <Application>Microsoft Office PowerPoint</Application>
  <PresentationFormat>On-screen Show (4:3)</PresentationFormat>
  <Paragraphs>296</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LeedsMet template</vt:lpstr>
      <vt:lpstr>Writing effective and successful funding bids  Darlington College 6th July 2012   </vt:lpstr>
      <vt:lpstr>In today's workshop you will be asked to consider:</vt:lpstr>
      <vt:lpstr>And also think about</vt:lpstr>
      <vt:lpstr>What’s Darlington College’s USP?</vt:lpstr>
      <vt:lpstr>Writing successful bids for external funding:</vt:lpstr>
      <vt:lpstr>Assessors considering funding bids ask:</vt:lpstr>
      <vt:lpstr>Or in the jargon, they’ll ask:</vt:lpstr>
      <vt:lpstr>Why do you want to bid? What is really important? Funding:</vt:lpstr>
      <vt:lpstr>With all funding bids</vt:lpstr>
      <vt:lpstr>Bidding through JISC</vt:lpstr>
      <vt:lpstr>Successful JISC bidders need to show that the bid</vt:lpstr>
      <vt:lpstr>JISC advice on bidding. “For your bid to be successful it must...”</vt:lpstr>
      <vt:lpstr>And…</vt:lpstr>
      <vt:lpstr>Good luck and serendipity really help</vt:lpstr>
      <vt:lpstr>Focus of the bid</vt:lpstr>
      <vt:lpstr>JISC for example says:</vt:lpstr>
      <vt:lpstr>What can you put in your bid? JISC say:</vt:lpstr>
      <vt:lpstr>Slide 18</vt:lpstr>
      <vt:lpstr>The right words really matter</vt:lpstr>
      <vt:lpstr>Institutional support: e.g. JISC say:</vt:lpstr>
      <vt:lpstr>Time lines, milestones and work plans</vt:lpstr>
      <vt:lpstr>Awareness of what’s been done already in the area</vt:lpstr>
      <vt:lpstr>Identify suitable project team members</vt:lpstr>
      <vt:lpstr>JISC say on project teams:</vt:lpstr>
      <vt:lpstr>Funding is not worth bidding for if:</vt:lpstr>
      <vt:lpstr>Value for money. Funders hate:</vt:lpstr>
      <vt:lpstr>What are on-costs?</vt:lpstr>
      <vt:lpstr>Task: which of these would you put under consumables, on-costs, other headings?</vt:lpstr>
      <vt:lpstr>Planning for things to go wrong</vt:lpstr>
      <vt:lpstr>Sample risk analysis and mitigation</vt:lpstr>
      <vt:lpstr>Task: risk analysis and mitigation</vt:lpstr>
      <vt:lpstr>Dissemination: JISC say</vt:lpstr>
      <vt:lpstr>How are you going to disseminate? (Not just another website!) JISC say</vt:lpstr>
      <vt:lpstr>How about:</vt:lpstr>
      <vt:lpstr>Identifying true costings will help get institutional sign-off and encourage funders to support you</vt:lpstr>
      <vt:lpstr>Transparent Approach to Costing</vt:lpstr>
      <vt:lpstr>Planning for effective evaluation</vt:lpstr>
      <vt:lpstr>How will you know if your project has been successful?</vt:lpstr>
      <vt:lpstr>Conclusions</vt:lpstr>
      <vt:lpstr>A fictional bidding opportunity</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administrator</cp:lastModifiedBy>
  <cp:revision>128</cp:revision>
  <dcterms:created xsi:type="dcterms:W3CDTF">2007-03-06T12:05:28Z</dcterms:created>
  <dcterms:modified xsi:type="dcterms:W3CDTF">2012-07-01T10:41:47Z</dcterms:modified>
</cp:coreProperties>
</file>