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40"/>
  </p:notesMasterIdLst>
  <p:handoutMasterIdLst>
    <p:handoutMasterId r:id="rId41"/>
  </p:handoutMasterIdLst>
  <p:sldIdLst>
    <p:sldId id="257" r:id="rId2"/>
    <p:sldId id="372" r:id="rId3"/>
    <p:sldId id="373" r:id="rId4"/>
    <p:sldId id="371" r:id="rId5"/>
    <p:sldId id="349" r:id="rId6"/>
    <p:sldId id="379" r:id="rId7"/>
    <p:sldId id="380" r:id="rId8"/>
    <p:sldId id="381" r:id="rId9"/>
    <p:sldId id="319" r:id="rId10"/>
    <p:sldId id="320" r:id="rId11"/>
    <p:sldId id="334" r:id="rId12"/>
    <p:sldId id="338" r:id="rId13"/>
    <p:sldId id="321" r:id="rId14"/>
    <p:sldId id="322" r:id="rId15"/>
    <p:sldId id="355" r:id="rId16"/>
    <p:sldId id="356" r:id="rId17"/>
    <p:sldId id="357" r:id="rId18"/>
    <p:sldId id="358" r:id="rId19"/>
    <p:sldId id="359" r:id="rId20"/>
    <p:sldId id="336" r:id="rId21"/>
    <p:sldId id="361" r:id="rId22"/>
    <p:sldId id="362" r:id="rId23"/>
    <p:sldId id="335" r:id="rId24"/>
    <p:sldId id="363" r:id="rId25"/>
    <p:sldId id="364" r:id="rId26"/>
    <p:sldId id="365" r:id="rId27"/>
    <p:sldId id="366" r:id="rId28"/>
    <p:sldId id="367" r:id="rId29"/>
    <p:sldId id="337" r:id="rId30"/>
    <p:sldId id="341" r:id="rId31"/>
    <p:sldId id="342" r:id="rId32"/>
    <p:sldId id="343" r:id="rId33"/>
    <p:sldId id="316"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9000" autoAdjust="0"/>
  </p:normalViewPr>
  <p:slideViewPr>
    <p:cSldViewPr>
      <p:cViewPr>
        <p:scale>
          <a:sx n="70" d="100"/>
          <a:sy n="70" d="100"/>
        </p:scale>
        <p:origin x="-438" y="354"/>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10</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12</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14</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14</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15</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15</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16</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16</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17</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18</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19</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D86BFED2-38B5-4AAA-BC96-8ADE7AE3DE4A}"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20</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21</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21</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22</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23</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1F8FFF92-8941-48AE-B04B-A42FE3E8C9C2}"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4D5C264E-5D82-499F-B1C3-BC346D7121A3}"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29</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184E1A11-1949-4C8F-A6FB-B0A0BF157F99}"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30</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31</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32</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ABA3C7B4-875A-45E8-80A0-057332DBCF96}"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E6119AE-EA1D-4640-9706-736DE15E287A}" type="slidenum">
              <a:rPr lang="en-US" smtClean="0"/>
              <a:pPr/>
              <a:t>5</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9</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016C64A9-6983-4F06-A7E5-F918A8C01440}" type="datetime1">
              <a:rPr lang="en-GB"/>
              <a:pPr>
                <a:defRPr/>
              </a:pPr>
              <a:t>05/07/2012</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00E4DF-EFD1-4A12-B9BF-65275F4CEFB9}" type="datetime1">
              <a:rPr lang="en-GB"/>
              <a:pPr>
                <a:defRPr/>
              </a:pPr>
              <a:t>05/07/2012</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F973B0A-A54F-4A74-9354-E411B097E3E9}" type="datetime1">
              <a:rPr lang="en-GB"/>
              <a:pPr>
                <a:defRPr/>
              </a:pPr>
              <a:t>05/07/2012</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3D172B3-1794-46E8-B9C9-1E3D27086648}" type="datetime1">
              <a:rPr lang="en-GB"/>
              <a:pPr>
                <a:defRPr/>
              </a:pPr>
              <a:t>05/07/2012</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347CE19-FE1C-4B06-BBA9-10A21D91036B}" type="datetime1">
              <a:rPr lang="en-GB"/>
              <a:pPr>
                <a:defRPr/>
              </a:pPr>
              <a:t>05/07/2012</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305F7B0D-F9DC-4BBE-B62C-A1B65C65482A}" type="datetime1">
              <a:rPr lang="en-GB"/>
              <a:pPr>
                <a:defRPr/>
              </a:pPr>
              <a:t>05/07/2012</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062C886-E92A-485D-B7A1-92D236DB8615}" type="datetime1">
              <a:rPr lang="en-GB"/>
              <a:pPr>
                <a:defRPr/>
              </a:pPr>
              <a:t>05/07/2012</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F75B22B2-177B-40D2-A4B5-EE24667E5467}" type="datetime1">
              <a:rPr lang="en-GB"/>
              <a:pPr>
                <a:defRPr/>
              </a:pPr>
              <a:t>05/07/2012</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22E82A2-DF58-4191-ADE5-EBE5DC67D2A7}" type="datetime1">
              <a:rPr lang="en-GB"/>
              <a:pPr>
                <a:defRPr/>
              </a:pPr>
              <a:t>05/07/2012</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9E905A2-C8FB-44C4-8ABF-9F903AC7A933}" type="datetime1">
              <a:rPr lang="en-GB"/>
              <a:pPr>
                <a:defRPr/>
              </a:pPr>
              <a:t>05/07/2012</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A7319E1-E700-46BC-9D59-3160D3FE27A9}" type="datetime1">
              <a:rPr lang="en-GB"/>
              <a:pPr>
                <a:defRPr/>
              </a:pPr>
              <a:t>05/07/2012</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D250A522-A162-4E4C-B7A9-EC86B3D46CEC}" type="datetime1">
              <a:rPr lang="en-GB"/>
              <a:pPr>
                <a:defRPr/>
              </a:pPr>
              <a:t>05/07/2012</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Using assessment to enhance student learning</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St Mary’s University College</a:t>
            </a:r>
          </a:p>
          <a:p>
            <a:pPr algn="ctr" eaLnBrk="1" hangingPunct="1">
              <a:defRPr/>
            </a:pPr>
            <a:r>
              <a:rPr lang="en-GB" sz="2400" dirty="0" smtClean="0"/>
              <a:t>5</a:t>
            </a:r>
            <a:r>
              <a:rPr lang="en-GB" sz="2400" baseline="30000" dirty="0" smtClean="0"/>
              <a:t>th</a:t>
            </a:r>
            <a:r>
              <a:rPr lang="en-GB" sz="2400" dirty="0" smtClean="0"/>
              <a:t> </a:t>
            </a:r>
            <a:r>
              <a:rPr lang="en-GB" sz="2400" dirty="0" smtClean="0"/>
              <a:t>July 2012</a:t>
            </a:r>
          </a:p>
          <a:p>
            <a:pPr algn="ctr" eaLnBrk="1" hangingPunct="1">
              <a:defRPr/>
            </a:pPr>
            <a:r>
              <a:rPr lang="en-GB" sz="2400" b="1" dirty="0" smtClean="0"/>
              <a:t>Sally Brown</a:t>
            </a:r>
          </a:p>
          <a:p>
            <a:pPr algn="ctr" eaLnBrk="1" hangingPunct="1">
              <a:defRPr/>
            </a:pPr>
            <a:r>
              <a:rPr lang="en-GB" sz="1800" dirty="0" smtClean="0"/>
              <a:t>Emeritus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smtClean="0"/>
              <a:t>Exploring ways in which assessment can engage students and be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A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0"/>
            <a:ext cx="7848600" cy="1552575"/>
          </a:xfrm>
          <a:noFill/>
        </p:spPr>
        <p:txBody>
          <a:bodyPr lIns="92075" tIns="46038" rIns="92075" bIns="46038"/>
          <a:lstStyle/>
          <a:p>
            <a:pPr eaLnBrk="1" hangingPunct="1"/>
            <a:r>
              <a:rPr lang="en-US" sz="2800" dirty="0" smtClean="0">
                <a:solidFill>
                  <a:srgbClr val="002060"/>
                </a:solidFill>
              </a:rPr>
              <a:t>Why are we assessing?</a:t>
            </a:r>
            <a:br>
              <a:rPr lang="en-US" sz="2800" dirty="0" smtClean="0">
                <a:solidFill>
                  <a:srgbClr val="002060"/>
                </a:solidFill>
              </a:rPr>
            </a:br>
            <a:r>
              <a:rPr lang="en-US" sz="2800" dirty="0" smtClean="0">
                <a:solidFill>
                  <a:srgbClr val="002060"/>
                </a:solidFill>
              </a:rPr>
              <a:t>Choosing the reasons for assessment: </a:t>
            </a:r>
            <a:br>
              <a:rPr lang="en-US" sz="2800" dirty="0" smtClean="0">
                <a:solidFill>
                  <a:srgbClr val="002060"/>
                </a:solidFill>
              </a:rPr>
            </a:br>
            <a:r>
              <a:rPr lang="en-US" sz="2800" dirty="0" smtClean="0">
                <a:solidFill>
                  <a:srgbClr val="002060"/>
                </a:solidFill>
              </a:rPr>
              <a:t>these 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Being imaginative by choosing diverse assessment methods?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smtClean="0"/>
              <a:t>portfolios, projects, vivas, assessed seminars, poster presentations, annotated bibliographies, blogs, diaries, reflective journals, critical incident accounts, </a:t>
            </a:r>
            <a:r>
              <a:rPr lang="en-US" dirty="0" err="1" smtClean="0"/>
              <a:t>artefacts</a:t>
            </a:r>
            <a:r>
              <a:rPr lang="en-US" dirty="0" smtClean="0"/>
              <a:t>, productions, case studies, field studies, exhibitions, critiques, theses…….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Font typeface="Wingdings" pitchFamily="2" charset="2"/>
              <a:buNone/>
            </a:pPr>
            <a:r>
              <a:rPr lang="en-US" sz="2600" dirty="0" smtClean="0"/>
              <a:t>Multiple choice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468313" y="1357313"/>
            <a:ext cx="8229600" cy="4972050"/>
          </a:xfrm>
        </p:spPr>
        <p:txBody>
          <a:bodyPr/>
          <a:lstStyle/>
          <a:p>
            <a:pPr eaLnBrk="1" hangingPunct="1"/>
            <a:r>
              <a:rPr lang="en-GB" sz="2600" dirty="0" smtClean="0"/>
              <a:t>Tougher times than ever before in HE.</a:t>
            </a:r>
          </a:p>
          <a:p>
            <a:pPr eaLnBrk="1" hangingPunct="1"/>
            <a:r>
              <a:rPr lang="en-GB" sz="2600" dirty="0" smtClean="0"/>
              <a:t>Financial instability: substantial cuts (including in year) and little or no protection for teaching income;</a:t>
            </a:r>
          </a:p>
          <a:p>
            <a:pPr eaLnBrk="1" hangingPunct="1"/>
            <a:r>
              <a:rPr lang="en-GB" sz="2600" dirty="0" smtClean="0"/>
              <a:t>Capricious staffing decisions as HEIs manage cuts;</a:t>
            </a:r>
          </a:p>
          <a:p>
            <a:pPr eaLnBrk="1" hangingPunct="1"/>
            <a:r>
              <a:rPr lang="en-GB" sz="2600" dirty="0" smtClean="0"/>
              <a:t>Long-term and even short-term planning nigh-on impossible.</a:t>
            </a:r>
          </a:p>
          <a:p>
            <a:pPr eaLnBrk="1" hangingPunct="1"/>
            <a:endParaRPr lang="en-GB" sz="2600" dirty="0" smtClean="0"/>
          </a:p>
          <a:p>
            <a:pPr eaLnBrk="1" hangingPunct="1">
              <a:buFont typeface="Wingdings" pitchFamily="2" charset="2"/>
              <a:buNone/>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720079"/>
          </a:xfrm>
        </p:spPr>
        <p:txBody>
          <a:bodyPr/>
          <a:lstStyle/>
          <a:p>
            <a:r>
              <a:rPr lang="en-GB" dirty="0" smtClean="0"/>
              <a:t>Diverse and innovative assessment helps</a:t>
            </a:r>
          </a:p>
        </p:txBody>
      </p:sp>
      <p:sp>
        <p:nvSpPr>
          <p:cNvPr id="26627" name="Rectangle 3"/>
          <p:cNvSpPr>
            <a:spLocks noGrp="1" noChangeArrowheads="1"/>
          </p:cNvSpPr>
          <p:nvPr>
            <p:ph type="body" idx="1"/>
          </p:nvPr>
        </p:nvSpPr>
        <p:spPr>
          <a:xfrm>
            <a:off x="457200" y="1052736"/>
            <a:ext cx="8229600" cy="5400452"/>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dirty="0" smtClean="0"/>
              <a:t>Assessment, confidence and retention</a:t>
            </a:r>
          </a:p>
        </p:txBody>
      </p:sp>
      <p:sp>
        <p:nvSpPr>
          <p:cNvPr id="31747" name="Content Placeholder 2"/>
          <p:cNvSpPr>
            <a:spLocks noGrp="1"/>
          </p:cNvSpPr>
          <p:nvPr>
            <p:ph idx="1"/>
          </p:nvPr>
        </p:nvSpPr>
        <p:spPr>
          <a:xfrm>
            <a:off x="468313" y="908720"/>
            <a:ext cx="8229600" cy="5293643"/>
          </a:xfrm>
        </p:spPr>
        <p:txBody>
          <a:bodyPr/>
          <a:lstStyle/>
          <a:p>
            <a:pPr eaLnBrk="1" hangingPunct="1"/>
            <a:r>
              <a:rPr lang="en-GB" sz="2600" dirty="0" smtClean="0"/>
              <a:t>Crudely, student achievement is linked to students own beliefs about their abilities, whether these are fixed or malleable;</a:t>
            </a:r>
          </a:p>
          <a:p>
            <a:pPr eaLnBrk="1" hangingPunct="1"/>
            <a:r>
              <a:rPr lang="en-GB" sz="2600" dirty="0" smtClean="0"/>
              <a:t>Students who subscribe to an entity (fixed) theory of intelligence need ‘a diet of easy successes’ (</a:t>
            </a:r>
            <a:r>
              <a:rPr lang="en-GB" sz="2600" dirty="0" err="1" smtClean="0"/>
              <a:t>Dweck</a:t>
            </a:r>
            <a:r>
              <a:rPr lang="en-GB" sz="2600" dirty="0" smtClean="0"/>
              <a:t>, 2000) to confirm their ability and are fearful of learning goals as this involves an element of risk and personal failure. Assessment for these students is an all-encompassing activity that defines them as people. If they fail at the task, they are failures. </a:t>
            </a:r>
          </a:p>
          <a:p>
            <a:pPr>
              <a:buFont typeface="Wingdings" pitchFamily="2" charset="2"/>
              <a:buNone/>
            </a:pPr>
            <a:endParaRPr lang="en-GB" sz="26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dirty="0" smtClean="0"/>
              <a:t>Students who believe that intelligence is malleable may be more robust</a:t>
            </a:r>
          </a:p>
        </p:txBody>
      </p:sp>
      <p:sp>
        <p:nvSpPr>
          <p:cNvPr id="32771" name="Content Placeholder 2"/>
          <p:cNvSpPr>
            <a:spLocks noGrp="1"/>
          </p:cNvSpPr>
          <p:nvPr>
            <p:ph idx="1"/>
          </p:nvPr>
        </p:nvSpPr>
        <p:spPr>
          <a:xfrm>
            <a:off x="468313" y="1268760"/>
            <a:ext cx="8229600" cy="4933603"/>
          </a:xfrm>
        </p:spPr>
        <p:txBody>
          <a:bodyPr/>
          <a:lstStyle/>
          <a:p>
            <a:pPr>
              <a:buFont typeface="Wingdings" pitchFamily="2" charset="2"/>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dirty="0" err="1" smtClean="0"/>
              <a:t>Peelo</a:t>
            </a:r>
            <a:r>
              <a:rPr lang="en-GB" sz="2600" dirty="0" smtClean="0"/>
              <a:t> and Wareham, 2002)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 unpublished paper for HEA)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49238"/>
            <a:ext cx="7543800" cy="863600"/>
          </a:xfrm>
        </p:spPr>
        <p:txBody>
          <a:bodyPr/>
          <a:lstStyle/>
          <a:p>
            <a:pPr eaLnBrk="1" hangingPunct="1"/>
            <a:r>
              <a:rPr lang="en-GB" sz="3200" dirty="0" smtClean="0"/>
              <a:t>Issues that impact on the context</a:t>
            </a:r>
          </a:p>
        </p:txBody>
      </p:sp>
      <p:sp>
        <p:nvSpPr>
          <p:cNvPr id="5123" name="Rectangle 3"/>
          <p:cNvSpPr>
            <a:spLocks noGrp="1" noChangeArrowheads="1"/>
          </p:cNvSpPr>
          <p:nvPr>
            <p:ph type="body" idx="1"/>
          </p:nvPr>
        </p:nvSpPr>
        <p:spPr/>
        <p:txBody>
          <a:bodyPr/>
          <a:lstStyle/>
          <a:p>
            <a:pPr eaLnBrk="1" hangingPunct="1"/>
            <a:r>
              <a:rPr lang="en-GB" sz="2600" smtClean="0"/>
              <a:t>Unmodelled and differentiated student fees structure for 2012;</a:t>
            </a:r>
          </a:p>
          <a:p>
            <a:pPr eaLnBrk="1" hangingPunct="1"/>
            <a:r>
              <a:rPr lang="en-GB" sz="2600" smtClean="0"/>
              <a:t>Increasing importance of National Student Survey and various league tables on perceptions of quality and student recruitment; </a:t>
            </a:r>
          </a:p>
          <a:p>
            <a:pPr eaLnBrk="1" hangingPunct="1"/>
            <a:r>
              <a:rPr lang="en-GB" sz="2600" smtClean="0"/>
              <a:t>New roles for students in quality assurance and enhancement;</a:t>
            </a:r>
          </a:p>
          <a:p>
            <a:pPr eaLnBrk="1" hangingPunct="1"/>
            <a:r>
              <a:rPr lang="en-GB" sz="2600" smtClean="0"/>
              <a:t>Uncertainties about the genuineness of government WP imperatives;</a:t>
            </a:r>
          </a:p>
          <a:p>
            <a:pPr eaLnBrk="1" hangingPunct="1"/>
            <a:r>
              <a:rPr lang="en-GB" sz="2600" smtClean="0"/>
              <a:t>International student visa restrictions;</a:t>
            </a:r>
          </a:p>
          <a:p>
            <a:pPr eaLnBrk="1" hangingPunct="1"/>
            <a:r>
              <a:rPr lang="en-GB" sz="2600" smtClean="0"/>
              <a:t>Intense international competition.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dirty="0" smtClean="0"/>
              <a:t>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A50021"/>
                </a:solidFill>
              </a:rPr>
              <a:t>Rewarding</a:t>
            </a:r>
            <a:r>
              <a:rPr lang="en-GB" sz="2600" dirty="0" smtClean="0"/>
              <a:t>: students need to feel they are involved in authentic activities that have value and relevance;</a:t>
            </a:r>
          </a:p>
          <a:p>
            <a:pPr marL="609600" indent="-609600"/>
            <a:r>
              <a:rPr lang="en-GB" sz="2600" dirty="0" smtClean="0">
                <a:solidFill>
                  <a:srgbClr val="A50021"/>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A50021"/>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A50021"/>
                </a:solidFill>
              </a:rPr>
              <a:t>Developmental</a:t>
            </a:r>
            <a:r>
              <a:rPr lang="en-GB" sz="2600" dirty="0" smtClean="0"/>
              <a:t> so students are demonstrating the skills they need for future employment, research and life?</a:t>
            </a:r>
          </a:p>
          <a:p>
            <a:pPr marL="609600" indent="-609600"/>
            <a:r>
              <a:rPr lang="en-GB" sz="2600" dirty="0" smtClean="0">
                <a:solidFill>
                  <a:srgbClr val="A50021"/>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A50021"/>
                </a:solidFill>
              </a:rPr>
              <a:t>Enjoyable</a:t>
            </a:r>
            <a:r>
              <a:rPr lang="en-GB" sz="2600" dirty="0" smtClean="0"/>
              <a:t>: both for the students being assessed and the staff doing the marking?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smtClean="0">
                <a:solidFill>
                  <a:srgbClr val="A50021"/>
                </a:solidFill>
              </a:rPr>
              <a:t>Professional</a:t>
            </a:r>
            <a:r>
              <a:rPr lang="en-GB" sz="2200" smtClean="0"/>
              <a:t>: staff should be professionally trained at the right level to undertake assessment and moderation and need to undertake professional development regularly;</a:t>
            </a:r>
          </a:p>
          <a:p>
            <a:pPr marL="609600" indent="-609600"/>
            <a:r>
              <a:rPr lang="en-GB" sz="2200" smtClean="0">
                <a:solidFill>
                  <a:srgbClr val="A50021"/>
                </a:solidFill>
              </a:rPr>
              <a:t>Recognised and rewarded: </a:t>
            </a:r>
            <a:r>
              <a:rPr lang="en-GB" sz="2200" smtClean="0"/>
              <a:t>we need to work out the true costs of assessment in time and money and plan accordingly.</a:t>
            </a:r>
            <a:endParaRPr lang="en-GB" sz="2200" smtClean="0">
              <a:solidFill>
                <a:srgbClr val="A50021"/>
              </a:solidFill>
            </a:endParaRPr>
          </a:p>
          <a:p>
            <a:pPr marL="609600" indent="-609600"/>
            <a:r>
              <a:rPr lang="en-GB" sz="2200" smtClean="0">
                <a:solidFill>
                  <a:srgbClr val="A50021"/>
                </a:solidFill>
              </a:rPr>
              <a:t>Current</a:t>
            </a:r>
            <a:r>
              <a:rPr lang="en-GB" sz="2200" smtClean="0"/>
              <a:t>: regularly updated, on emergent appropriate assessment methods;</a:t>
            </a:r>
          </a:p>
          <a:p>
            <a:pPr marL="609600" indent="-609600"/>
            <a:r>
              <a:rPr lang="en-GB" sz="2200" smtClean="0">
                <a:solidFill>
                  <a:srgbClr val="A50021"/>
                </a:solidFill>
              </a:rPr>
              <a:t>Research-informed</a:t>
            </a:r>
            <a:r>
              <a:rPr lang="en-GB" sz="2200" smtClean="0"/>
              <a:t>: using the best information available on what methods and approaches work well;</a:t>
            </a:r>
          </a:p>
          <a:p>
            <a:pPr marL="609600" indent="-609600"/>
            <a:r>
              <a:rPr lang="en-GB" sz="2200" smtClean="0">
                <a:solidFill>
                  <a:srgbClr val="A50021"/>
                </a:solidFill>
              </a:rPr>
              <a:t>Creative</a:t>
            </a:r>
            <a:r>
              <a:rPr lang="en-GB" sz="2200" smtClean="0"/>
              <a:t>: seeking out innovative assessment methods that are fit for purpose;</a:t>
            </a:r>
          </a:p>
          <a:p>
            <a:pPr marL="609600" indent="-609600"/>
            <a:r>
              <a:rPr lang="en-GB" sz="2200" smtClean="0">
                <a:solidFill>
                  <a:srgbClr val="A50021"/>
                </a:solidFill>
              </a:rPr>
              <a:t>Inclusive</a:t>
            </a:r>
            <a:r>
              <a:rPr lang="en-GB" sz="2200" smtClean="0"/>
              <a:t>: designing alternative assessments for disabled students from the outset.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z="3200" dirty="0" smtClean="0"/>
              <a:t>What do you get for £9k or £27k?</a:t>
            </a:r>
          </a:p>
        </p:txBody>
      </p:sp>
      <p:sp>
        <p:nvSpPr>
          <p:cNvPr id="8195" name="Content Placeholder 2"/>
          <p:cNvSpPr>
            <a:spLocks noGrp="1"/>
          </p:cNvSpPr>
          <p:nvPr>
            <p:ph idx="1"/>
          </p:nvPr>
        </p:nvSpPr>
        <p:spPr/>
        <p:txBody>
          <a:bodyPr/>
          <a:lstStyle/>
          <a:p>
            <a:pPr>
              <a:buFont typeface="Wingdings" pitchFamily="2" charset="2"/>
              <a:buNone/>
            </a:pPr>
            <a:r>
              <a:rPr lang="en-GB" sz="2600" b="1" smtClean="0"/>
              <a:t>£9000 buys you:</a:t>
            </a:r>
          </a:p>
          <a:p>
            <a:pPr>
              <a:buFont typeface="Wingdings" pitchFamily="2" charset="2"/>
              <a:buNone/>
            </a:pPr>
            <a:r>
              <a:rPr lang="en-GB" sz="2600" b="1" smtClean="0"/>
              <a:t>	Ford Ka, Fiat Panda, Citroen C1, Peugeot 107</a:t>
            </a:r>
          </a:p>
          <a:p>
            <a:pPr>
              <a:buFont typeface="Wingdings" pitchFamily="2" charset="2"/>
              <a:buNone/>
            </a:pPr>
            <a:r>
              <a:rPr lang="en-GB" sz="2600" b="1" smtClean="0"/>
              <a:t>£27,000 buys you:</a:t>
            </a:r>
          </a:p>
          <a:p>
            <a:pPr>
              <a:buFont typeface="Wingdings" pitchFamily="2" charset="2"/>
              <a:buNone/>
            </a:pPr>
            <a:r>
              <a:rPr lang="en-GB" sz="2600" b="1" smtClean="0"/>
              <a:t>	BMW 3 series, Audi TT, Mercedes C Class, Land Rover Freelander, Ford Galaxy</a:t>
            </a:r>
          </a:p>
          <a:p>
            <a:pPr>
              <a:buFont typeface="Wingdings" pitchFamily="2" charset="2"/>
              <a:buNone/>
            </a:pPr>
            <a:r>
              <a:rPr lang="en-GB" sz="2600" b="1" smtClean="0"/>
              <a:t>What kinds of service standards, warranties and guarantees are you going to want?</a:t>
            </a:r>
          </a:p>
          <a:p>
            <a:pPr>
              <a:buFont typeface="Wingdings" pitchFamily="2" charset="2"/>
              <a:buNone/>
            </a:pPr>
            <a:endParaRPr lang="en-GB" sz="2600" b="1"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My predictions for the future</a:t>
            </a:r>
          </a:p>
        </p:txBody>
      </p:sp>
      <p:sp>
        <p:nvSpPr>
          <p:cNvPr id="4099" name="Rectangle 3"/>
          <p:cNvSpPr>
            <a:spLocks noGrp="1" noChangeArrowheads="1"/>
          </p:cNvSpPr>
          <p:nvPr>
            <p:ph type="body" idx="1"/>
          </p:nvPr>
        </p:nvSpPr>
        <p:spPr/>
        <p:txBody>
          <a:bodyPr/>
          <a:lstStyle/>
          <a:p>
            <a:pPr marL="0" indent="0">
              <a:buFont typeface="Wingdings" pitchFamily="2" charset="2"/>
              <a:buNone/>
              <a:defRPr/>
            </a:pPr>
            <a:r>
              <a:rPr lang="en-GB" dirty="0" smtClean="0"/>
              <a:t>The move away from</a:t>
            </a:r>
            <a:r>
              <a:rPr lang="en-GB" dirty="0" smtClean="0">
                <a:solidFill>
                  <a:schemeClr val="tx2">
                    <a:lumMod val="60000"/>
                    <a:lumOff val="40000"/>
                  </a:schemeClr>
                </a:solidFill>
              </a:rPr>
              <a:t> </a:t>
            </a:r>
            <a:r>
              <a:rPr lang="en-GB" dirty="0" smtClean="0"/>
              <a:t>educational organisations being the guardians of content, where everything is about delivery, towards having two major functions: </a:t>
            </a:r>
          </a:p>
          <a:p>
            <a:pPr>
              <a:defRPr/>
            </a:pPr>
            <a:r>
              <a:rPr lang="en-GB" dirty="0" smtClean="0"/>
              <a:t>Recognising and accrediting achievement, wherever such learning has taken place;</a:t>
            </a:r>
          </a:p>
          <a:p>
            <a:pPr>
              <a:defRPr/>
            </a:pPr>
            <a:r>
              <a:rPr lang="en-GB" dirty="0" smtClean="0"/>
              <a:t>Supporting student learning and engagement.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solidFill>
                  <a:srgbClr val="002060"/>
                </a:solidFill>
              </a:rPr>
              <a:t>Draft principles of assessment at St Mary’s University College (May 2012). </a:t>
            </a:r>
          </a:p>
        </p:txBody>
      </p:sp>
      <p:sp>
        <p:nvSpPr>
          <p:cNvPr id="10243" name="Content Placeholder 2"/>
          <p:cNvSpPr>
            <a:spLocks noGrp="1"/>
          </p:cNvSpPr>
          <p:nvPr>
            <p:ph idx="1"/>
          </p:nvPr>
        </p:nvSpPr>
        <p:spPr>
          <a:xfrm>
            <a:off x="214313" y="1071563"/>
            <a:ext cx="8229600" cy="5059362"/>
          </a:xfrm>
        </p:spPr>
        <p:txBody>
          <a:bodyPr/>
          <a:lstStyle/>
          <a:p>
            <a:pPr marL="514350" indent="-514350">
              <a:buSzPct val="100000"/>
              <a:buFont typeface="Arial" charset="0"/>
              <a:buAutoNum type="arabicPeriod"/>
            </a:pPr>
            <a:r>
              <a:rPr lang="en-GB" sz="2400" dirty="0" smtClean="0"/>
              <a:t>Assessment practice should promote effective learning;</a:t>
            </a:r>
          </a:p>
          <a:p>
            <a:pPr marL="514350" indent="-514350">
              <a:buSzPct val="100000"/>
              <a:buFont typeface="Arial" charset="0"/>
              <a:buAutoNum type="arabicPeriod"/>
            </a:pPr>
            <a:r>
              <a:rPr lang="en-GB" sz="2400" dirty="0" smtClean="0"/>
              <a:t>Appropriate and timely feedback should be provided to students on assessed work in a way that promotes learning and facilitates improvement but does not increase the burden of assessment;</a:t>
            </a:r>
          </a:p>
          <a:p>
            <a:pPr marL="514350" indent="-514350">
              <a:buSzPct val="100000"/>
              <a:buFont typeface="Arial" charset="0"/>
              <a:buAutoNum type="arabicPeriod"/>
            </a:pPr>
            <a:r>
              <a:rPr lang="en-GB" sz="2400" dirty="0" smtClean="0"/>
              <a:t>The amount and timing of assessment enables effective and appropriate measurement of students’ achievement of intended learning outcomes;</a:t>
            </a:r>
          </a:p>
          <a:p>
            <a:pPr marL="514350" indent="-514350">
              <a:buSzPct val="100000"/>
              <a:buFont typeface="Arial" charset="0"/>
              <a:buAutoNum type="arabicPeriod"/>
            </a:pPr>
            <a:r>
              <a:rPr lang="en-GB" sz="2400" dirty="0" smtClean="0"/>
              <a:t>Students are expected to adopt good academic conduct in respect of assessment and seek to ensure they are aware of responsibilities;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7543800" cy="592137"/>
          </a:xfrm>
        </p:spPr>
        <p:txBody>
          <a:bodyPr/>
          <a:lstStyle/>
          <a:p>
            <a:r>
              <a:rPr lang="en-GB" dirty="0" smtClean="0"/>
              <a:t>Principles continued</a:t>
            </a:r>
          </a:p>
        </p:txBody>
      </p:sp>
      <p:sp>
        <p:nvSpPr>
          <p:cNvPr id="11267" name="Content Placeholder 2"/>
          <p:cNvSpPr>
            <a:spLocks noGrp="1"/>
          </p:cNvSpPr>
          <p:nvPr>
            <p:ph idx="1"/>
          </p:nvPr>
        </p:nvSpPr>
        <p:spPr>
          <a:xfrm>
            <a:off x="468313" y="785813"/>
            <a:ext cx="8229600" cy="5416550"/>
          </a:xfrm>
        </p:spPr>
        <p:txBody>
          <a:bodyPr/>
          <a:lstStyle/>
          <a:p>
            <a:pPr marL="514350" indent="-514350">
              <a:buFont typeface="Wingdings" pitchFamily="2" charset="2"/>
              <a:buNone/>
            </a:pPr>
            <a:r>
              <a:rPr lang="en-GB" sz="2400" dirty="0" smtClean="0"/>
              <a:t>5. 	The mechanisms for marking and moderating marks are fair and transparent;</a:t>
            </a:r>
          </a:p>
          <a:p>
            <a:pPr marL="514350" indent="-514350">
              <a:buFont typeface="Wingdings" pitchFamily="2" charset="2"/>
              <a:buNone/>
            </a:pPr>
            <a:r>
              <a:rPr lang="en-GB" sz="2400" dirty="0" smtClean="0"/>
              <a:t>6. 	Assessment is conducted with rigour, probity an fairness, and with due respect for security;</a:t>
            </a:r>
          </a:p>
          <a:p>
            <a:pPr marL="514350" indent="-514350">
              <a:buFont typeface="Wingdings" pitchFamily="2" charset="2"/>
              <a:buNone/>
            </a:pPr>
            <a:r>
              <a:rPr lang="en-GB" sz="2400" dirty="0" smtClean="0"/>
              <a:t>7. 	Assessment decisions are recorded and documented accurately and systematically an that the decisions of relevant assessment panels and examination boards are communicated as quickly as possible;</a:t>
            </a:r>
          </a:p>
          <a:p>
            <a:pPr marL="514350" indent="-514350">
              <a:buFont typeface="Wingdings" pitchFamily="2" charset="2"/>
              <a:buNone/>
            </a:pPr>
            <a:r>
              <a:rPr lang="en-GB" sz="2400" dirty="0" smtClean="0"/>
              <a:t>8. 	Clear information must be provided to staff and students about specific assessment outcomes or other criteria that must be met to fulfil the requirements of PSRBs.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22238"/>
            <a:ext cx="7543800" cy="520700"/>
          </a:xfrm>
        </p:spPr>
        <p:txBody>
          <a:bodyPr/>
          <a:lstStyle/>
          <a:p>
            <a:r>
              <a:rPr lang="en-GB" dirty="0" smtClean="0"/>
              <a:t>Principles continued</a:t>
            </a:r>
          </a:p>
        </p:txBody>
      </p:sp>
      <p:sp>
        <p:nvSpPr>
          <p:cNvPr id="12291" name="Content Placeholder 2"/>
          <p:cNvSpPr>
            <a:spLocks noGrp="1"/>
          </p:cNvSpPr>
          <p:nvPr>
            <p:ph idx="1"/>
          </p:nvPr>
        </p:nvSpPr>
        <p:spPr>
          <a:xfrm>
            <a:off x="468313" y="785813"/>
            <a:ext cx="8229600" cy="5416550"/>
          </a:xfrm>
        </p:spPr>
        <p:txBody>
          <a:bodyPr/>
          <a:lstStyle/>
          <a:p>
            <a:pPr marL="541338" indent="-541338">
              <a:buFont typeface="Wingdings" pitchFamily="2" charset="2"/>
              <a:buNone/>
            </a:pPr>
            <a:r>
              <a:rPr lang="en-GB" sz="2400" dirty="0" smtClean="0"/>
              <a:t>9. 	Clear rules and regulations for progressing from one stage of a programme to another and for qualifying for an award are publicised and implemented;</a:t>
            </a:r>
          </a:p>
          <a:p>
            <a:pPr marL="541338" indent="-541338">
              <a:buFont typeface="Wingdings" pitchFamily="2" charset="2"/>
              <a:buNone/>
            </a:pPr>
            <a:r>
              <a:rPr lang="en-GB" sz="2400" dirty="0" smtClean="0"/>
              <a:t>10. The policies for the membership, procedures, powers and accountability of the assessment panels and boards of examiners are clear and consistent, and publicised and implemented effectively;</a:t>
            </a:r>
          </a:p>
          <a:p>
            <a:pPr marL="541338" indent="-541338">
              <a:buFont typeface="Wingdings" pitchFamily="2" charset="2"/>
              <a:buNone/>
            </a:pPr>
            <a:r>
              <a:rPr lang="en-GB" sz="2400" dirty="0" smtClean="0"/>
              <a:t>11. All individuals involved in the assessment of students must be competent to undertake their roles and responsibilities.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2942</Words>
  <Application>Microsoft Office PowerPoint</Application>
  <PresentationFormat>On-screen Show (4:3)</PresentationFormat>
  <Paragraphs>265</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LeedsMet template</vt:lpstr>
      <vt:lpstr>Using assessment to enhance student learning</vt:lpstr>
      <vt:lpstr>The current context</vt:lpstr>
      <vt:lpstr>Issues that impact on the context</vt:lpstr>
      <vt:lpstr>What do you get for £9k or £27k?</vt:lpstr>
      <vt:lpstr>My predictions for the future</vt:lpstr>
      <vt:lpstr>Draft principles of assessment at St Mary’s University College (May 2012). </vt:lpstr>
      <vt:lpstr>Principles continued</vt:lpstr>
      <vt:lpstr>Principles continued</vt:lpstr>
      <vt:lpstr>Why does assessment matter so much?</vt:lpstr>
      <vt:lpstr>To improve assessment we should realign it by:</vt:lpstr>
      <vt:lpstr>Assessment linked to learning</vt:lpstr>
      <vt:lpstr>Formative and summative assessment</vt:lpstr>
      <vt:lpstr>What really impacts on learning?</vt:lpstr>
      <vt:lpstr>A fit-for-purpose model of assessment: the key questions</vt:lpstr>
      <vt:lpstr>Why are we assessing? Choosing the reasons for assessment:  these may include: </vt:lpstr>
      <vt:lpstr>more purposes...</vt:lpstr>
      <vt:lpstr>Choosing what we assess</vt:lpstr>
      <vt:lpstr>Being imaginative by choosing diverse assessment methods?</vt:lpstr>
      <vt:lpstr>Alternatives to traditional exams</vt:lpstr>
      <vt:lpstr>Diverse and innovative assessment helps</vt:lpstr>
      <vt:lpstr>Choosing who is best placed to assess</vt:lpstr>
      <vt:lpstr>When should assessment take place?</vt:lpstr>
      <vt:lpstr>Setting good patterns</vt:lpstr>
      <vt:lpstr>Assessment, confidence and retention</vt:lpstr>
      <vt:lpstr>Students who believe that intelligence is malleable may be more robust</vt:lpstr>
      <vt:lpstr>Assessment for learning</vt:lpstr>
      <vt:lpstr>Assessment for learning</vt:lpstr>
      <vt:lpstr>Boud et al 2010: ‘Assessment 2020’:</vt:lpstr>
      <vt:lpstr>Sound and frequent assessment </vt:lpstr>
      <vt:lpstr>Assessment to improve learning needs to be:</vt:lpstr>
      <vt:lpstr>Can we also make assessment:</vt:lpstr>
      <vt:lpstr>The people doing the assessment need to be:</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2012-07-05T17:27:40Z</dcterms:modified>
</cp:coreProperties>
</file>