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1"/>
  </p:notesMasterIdLst>
  <p:handoutMasterIdLst>
    <p:handoutMasterId r:id="rId42"/>
  </p:handoutMasterIdLst>
  <p:sldIdLst>
    <p:sldId id="261" r:id="rId2"/>
    <p:sldId id="308" r:id="rId3"/>
    <p:sldId id="309" r:id="rId4"/>
    <p:sldId id="311" r:id="rId5"/>
    <p:sldId id="317" r:id="rId6"/>
    <p:sldId id="326" r:id="rId7"/>
    <p:sldId id="324" r:id="rId8"/>
    <p:sldId id="327" r:id="rId9"/>
    <p:sldId id="322" r:id="rId10"/>
    <p:sldId id="328" r:id="rId11"/>
    <p:sldId id="329" r:id="rId12"/>
    <p:sldId id="330" r:id="rId13"/>
    <p:sldId id="333" r:id="rId14"/>
    <p:sldId id="325" r:id="rId15"/>
    <p:sldId id="318" r:id="rId16"/>
    <p:sldId id="321" r:id="rId17"/>
    <p:sldId id="302" r:id="rId18"/>
    <p:sldId id="303" r:id="rId19"/>
    <p:sldId id="304" r:id="rId20"/>
    <p:sldId id="334" r:id="rId21"/>
    <p:sldId id="307" r:id="rId22"/>
    <p:sldId id="337" r:id="rId23"/>
    <p:sldId id="319" r:id="rId24"/>
    <p:sldId id="361" r:id="rId25"/>
    <p:sldId id="362" r:id="rId26"/>
    <p:sldId id="364" r:id="rId27"/>
    <p:sldId id="365" r:id="rId28"/>
    <p:sldId id="369" r:id="rId29"/>
    <p:sldId id="371" r:id="rId30"/>
    <p:sldId id="372" r:id="rId31"/>
    <p:sldId id="373" r:id="rId32"/>
    <p:sldId id="374" r:id="rId33"/>
    <p:sldId id="360" r:id="rId34"/>
    <p:sldId id="357" r:id="rId35"/>
    <p:sldId id="358" r:id="rId36"/>
    <p:sldId id="338" r:id="rId37"/>
    <p:sldId id="383" r:id="rId38"/>
    <p:sldId id="384" r:id="rId39"/>
    <p:sldId id="385" r:id="rId40"/>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327" autoAdjust="0"/>
    <p:restoredTop sz="96667" autoAdjust="0"/>
  </p:normalViewPr>
  <p:slideViewPr>
    <p:cSldViewPr>
      <p:cViewPr varScale="1">
        <p:scale>
          <a:sx n="72" d="100"/>
          <a:sy n="72" d="100"/>
        </p:scale>
        <p:origin x="-996" y="-102"/>
      </p:cViewPr>
      <p:guideLst>
        <p:guide orient="horz" pos="2160"/>
        <p:guide pos="2880"/>
      </p:guideLst>
    </p:cSldViewPr>
  </p:slideViewPr>
  <p:outlineViewPr>
    <p:cViewPr>
      <p:scale>
        <a:sx n="33" d="100"/>
        <a:sy n="33" d="100"/>
      </p:scale>
      <p:origin x="0" y="858"/>
    </p:cViewPr>
  </p:outlineViewPr>
  <p:notesTextViewPr>
    <p:cViewPr>
      <p:scale>
        <a:sx n="100" d="100"/>
        <a:sy n="100" d="100"/>
      </p:scale>
      <p:origin x="0" y="0"/>
    </p:cViewPr>
  </p:notesTextViewPr>
  <p:sorterViewPr>
    <p:cViewPr>
      <p:scale>
        <a:sx n="100" d="100"/>
        <a:sy n="100" d="100"/>
      </p:scale>
      <p:origin x="0" y="807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F3C02463-9178-4AD8-977E-8DE7901FF29F}"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301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8D436CDE-04A5-462E-9C69-A74658598A8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endParaRPr lang="en-US" smtClean="0"/>
          </a:p>
        </p:txBody>
      </p:sp>
      <p:sp>
        <p:nvSpPr>
          <p:cNvPr id="44036" name="Slide Number Placeholder 3"/>
          <p:cNvSpPr>
            <a:spLocks noGrp="1"/>
          </p:cNvSpPr>
          <p:nvPr>
            <p:ph type="sldNum" sz="quarter" idx="5"/>
          </p:nvPr>
        </p:nvSpPr>
        <p:spPr>
          <a:noFill/>
        </p:spPr>
        <p:txBody>
          <a:bodyPr/>
          <a:lstStyle/>
          <a:p>
            <a:fld id="{D70D9400-3A14-45FD-9049-2B05D2EC929F}"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endParaRPr lang="en-US" smtClean="0"/>
          </a:p>
        </p:txBody>
      </p:sp>
      <p:sp>
        <p:nvSpPr>
          <p:cNvPr id="53252" name="Slide Number Placeholder 3"/>
          <p:cNvSpPr>
            <a:spLocks noGrp="1"/>
          </p:cNvSpPr>
          <p:nvPr>
            <p:ph type="sldNum" sz="quarter" idx="5"/>
          </p:nvPr>
        </p:nvSpPr>
        <p:spPr>
          <a:noFill/>
        </p:spPr>
        <p:txBody>
          <a:bodyPr/>
          <a:lstStyle/>
          <a:p>
            <a:fld id="{0C1A427C-E1D5-4871-8C49-1C57AA971F80}"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endParaRPr lang="en-US" smtClean="0"/>
          </a:p>
        </p:txBody>
      </p:sp>
      <p:sp>
        <p:nvSpPr>
          <p:cNvPr id="54276" name="Slide Number Placeholder 3"/>
          <p:cNvSpPr>
            <a:spLocks noGrp="1"/>
          </p:cNvSpPr>
          <p:nvPr>
            <p:ph type="sldNum" sz="quarter" idx="5"/>
          </p:nvPr>
        </p:nvSpPr>
        <p:spPr>
          <a:noFill/>
        </p:spPr>
        <p:txBody>
          <a:bodyPr/>
          <a:lstStyle/>
          <a:p>
            <a:fld id="{1C8BFFEC-9C7A-4947-8DEE-782DB3F0220F}"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endParaRPr lang="en-US" smtClean="0"/>
          </a:p>
        </p:txBody>
      </p:sp>
      <p:sp>
        <p:nvSpPr>
          <p:cNvPr id="55300" name="Slide Number Placeholder 3"/>
          <p:cNvSpPr>
            <a:spLocks noGrp="1"/>
          </p:cNvSpPr>
          <p:nvPr>
            <p:ph type="sldNum" sz="quarter" idx="5"/>
          </p:nvPr>
        </p:nvSpPr>
        <p:spPr>
          <a:noFill/>
        </p:spPr>
        <p:txBody>
          <a:bodyPr/>
          <a:lstStyle/>
          <a:p>
            <a:fld id="{C0D12E3B-F6D0-461C-8D09-B78726115D45}"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endParaRPr lang="en-US" smtClean="0"/>
          </a:p>
        </p:txBody>
      </p:sp>
      <p:sp>
        <p:nvSpPr>
          <p:cNvPr id="56324" name="Slide Number Placeholder 3"/>
          <p:cNvSpPr>
            <a:spLocks noGrp="1"/>
          </p:cNvSpPr>
          <p:nvPr>
            <p:ph type="sldNum" sz="quarter" idx="5"/>
          </p:nvPr>
        </p:nvSpPr>
        <p:spPr>
          <a:noFill/>
        </p:spPr>
        <p:txBody>
          <a:bodyPr/>
          <a:lstStyle/>
          <a:p>
            <a:fld id="{14DB3E9C-6D87-4551-9F69-FAB5F20561A3}" type="slidenum">
              <a:rPr lang="en-US" smtClean="0"/>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smtClean="0"/>
          </a:p>
        </p:txBody>
      </p:sp>
      <p:sp>
        <p:nvSpPr>
          <p:cNvPr id="57348" name="Slide Number Placeholder 3"/>
          <p:cNvSpPr>
            <a:spLocks noGrp="1"/>
          </p:cNvSpPr>
          <p:nvPr>
            <p:ph type="sldNum" sz="quarter" idx="5"/>
          </p:nvPr>
        </p:nvSpPr>
        <p:spPr>
          <a:noFill/>
        </p:spPr>
        <p:txBody>
          <a:bodyPr/>
          <a:lstStyle/>
          <a:p>
            <a:fld id="{0C83B1FD-17C0-40CA-A68F-B37C2475712B}" type="slidenum">
              <a:rPr lang="en-US" smtClean="0"/>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smtClean="0"/>
          </a:p>
        </p:txBody>
      </p:sp>
      <p:sp>
        <p:nvSpPr>
          <p:cNvPr id="58372" name="Slide Number Placeholder 3"/>
          <p:cNvSpPr>
            <a:spLocks noGrp="1"/>
          </p:cNvSpPr>
          <p:nvPr>
            <p:ph type="sldNum" sz="quarter" idx="5"/>
          </p:nvPr>
        </p:nvSpPr>
        <p:spPr>
          <a:noFill/>
        </p:spPr>
        <p:txBody>
          <a:bodyPr/>
          <a:lstStyle/>
          <a:p>
            <a:fld id="{67B8A57F-9FBD-4C2A-87A0-1708C64EF946}" type="slidenum">
              <a:rPr lang="en-US" smtClean="0"/>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smtClean="0"/>
          </a:p>
        </p:txBody>
      </p:sp>
      <p:sp>
        <p:nvSpPr>
          <p:cNvPr id="59396" name="Slide Number Placeholder 3"/>
          <p:cNvSpPr>
            <a:spLocks noGrp="1"/>
          </p:cNvSpPr>
          <p:nvPr>
            <p:ph type="sldNum" sz="quarter" idx="5"/>
          </p:nvPr>
        </p:nvSpPr>
        <p:spPr>
          <a:noFill/>
        </p:spPr>
        <p:txBody>
          <a:bodyPr/>
          <a:lstStyle/>
          <a:p>
            <a:fld id="{302834BD-C133-4687-BB51-0FB62DC8C15C}" type="slidenum">
              <a:rPr lang="en-US" smtClean="0"/>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fld id="{C67ADCB8-16BB-4638-8903-33EF27277087}" type="slidenum">
              <a:rPr lang="en-US" smtClean="0"/>
              <a:pPr/>
              <a:t>17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smtClean="0"/>
          </a:p>
        </p:txBody>
      </p:sp>
      <p:sp>
        <p:nvSpPr>
          <p:cNvPr id="61444" name="Slide Number Placeholder 3"/>
          <p:cNvSpPr>
            <a:spLocks noGrp="1"/>
          </p:cNvSpPr>
          <p:nvPr>
            <p:ph type="sldNum" sz="quarter" idx="5"/>
          </p:nvPr>
        </p:nvSpPr>
        <p:spPr>
          <a:noFill/>
        </p:spPr>
        <p:txBody>
          <a:bodyPr/>
          <a:lstStyle/>
          <a:p>
            <a:fld id="{6F7C8797-CBA7-4DD8-8714-1B02CD5BE4D9}" type="slidenum">
              <a:rPr lang="en-US" smtClean="0"/>
              <a:pPr/>
              <a:t>18</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smtClean="0"/>
          </a:p>
        </p:txBody>
      </p:sp>
      <p:sp>
        <p:nvSpPr>
          <p:cNvPr id="62468" name="Slide Number Placeholder 3"/>
          <p:cNvSpPr>
            <a:spLocks noGrp="1"/>
          </p:cNvSpPr>
          <p:nvPr>
            <p:ph type="sldNum" sz="quarter" idx="5"/>
          </p:nvPr>
        </p:nvSpPr>
        <p:spPr>
          <a:noFill/>
        </p:spPr>
        <p:txBody>
          <a:bodyPr/>
          <a:lstStyle/>
          <a:p>
            <a:fld id="{9C2FB0B5-7202-491D-A67F-A34151D0E1FD}" type="slidenum">
              <a:rPr lang="en-US" smtClean="0"/>
              <a:pPr/>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p:spPr>
        <p:txBody>
          <a:bodyPr/>
          <a:lstStyle/>
          <a:p>
            <a:endParaRPr lang="en-US" smtClean="0"/>
          </a:p>
        </p:txBody>
      </p:sp>
      <p:sp>
        <p:nvSpPr>
          <p:cNvPr id="45060" name="Slide Number Placeholder 3"/>
          <p:cNvSpPr>
            <a:spLocks noGrp="1"/>
          </p:cNvSpPr>
          <p:nvPr>
            <p:ph type="sldNum" sz="quarter" idx="5"/>
          </p:nvPr>
        </p:nvSpPr>
        <p:spPr>
          <a:noFill/>
        </p:spPr>
        <p:txBody>
          <a:bodyPr/>
          <a:lstStyle/>
          <a:p>
            <a:fld id="{73D16D40-353E-4E8C-9F74-80D63D9E9AAD}"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smtClean="0"/>
          </a:p>
        </p:txBody>
      </p:sp>
      <p:sp>
        <p:nvSpPr>
          <p:cNvPr id="63492" name="Slide Number Placeholder 3"/>
          <p:cNvSpPr>
            <a:spLocks noGrp="1"/>
          </p:cNvSpPr>
          <p:nvPr>
            <p:ph type="sldNum" sz="quarter" idx="5"/>
          </p:nvPr>
        </p:nvSpPr>
        <p:spPr>
          <a:noFill/>
        </p:spPr>
        <p:txBody>
          <a:bodyPr/>
          <a:lstStyle/>
          <a:p>
            <a:fld id="{070853C3-C194-4EB2-8840-5712EA639768}" type="slidenum">
              <a:rPr lang="en-US" smtClean="0"/>
              <a:pPr/>
              <a:t>20</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smtClean="0"/>
          </a:p>
        </p:txBody>
      </p:sp>
      <p:sp>
        <p:nvSpPr>
          <p:cNvPr id="64516" name="Slide Number Placeholder 3"/>
          <p:cNvSpPr>
            <a:spLocks noGrp="1"/>
          </p:cNvSpPr>
          <p:nvPr>
            <p:ph type="sldNum" sz="quarter" idx="5"/>
          </p:nvPr>
        </p:nvSpPr>
        <p:spPr>
          <a:noFill/>
        </p:spPr>
        <p:txBody>
          <a:bodyPr/>
          <a:lstStyle/>
          <a:p>
            <a:fld id="{99C05962-9280-4347-B529-7427204DE36C}" type="slidenum">
              <a:rPr lang="en-US" smtClean="0"/>
              <a:pPr/>
              <a:t>21</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smtClean="0"/>
          </a:p>
        </p:txBody>
      </p:sp>
      <p:sp>
        <p:nvSpPr>
          <p:cNvPr id="65540" name="Slide Number Placeholder 3"/>
          <p:cNvSpPr>
            <a:spLocks noGrp="1"/>
          </p:cNvSpPr>
          <p:nvPr>
            <p:ph type="sldNum" sz="quarter" idx="5"/>
          </p:nvPr>
        </p:nvSpPr>
        <p:spPr>
          <a:noFill/>
        </p:spPr>
        <p:txBody>
          <a:bodyPr/>
          <a:lstStyle/>
          <a:p>
            <a:fld id="{E1C91696-4EDC-4DA3-AB75-FC9EB69E4FF0}" type="slidenum">
              <a:rPr lang="en-US" smtClean="0"/>
              <a:pPr/>
              <a:t>22</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en-US" smtClean="0"/>
          </a:p>
        </p:txBody>
      </p:sp>
      <p:sp>
        <p:nvSpPr>
          <p:cNvPr id="66564" name="Slide Number Placeholder 3"/>
          <p:cNvSpPr>
            <a:spLocks noGrp="1"/>
          </p:cNvSpPr>
          <p:nvPr>
            <p:ph type="sldNum" sz="quarter" idx="5"/>
          </p:nvPr>
        </p:nvSpPr>
        <p:spPr>
          <a:noFill/>
        </p:spPr>
        <p:txBody>
          <a:bodyPr/>
          <a:lstStyle/>
          <a:p>
            <a:fld id="{1BA3A398-BC08-4FB4-A523-3F20514AC820}" type="slidenum">
              <a:rPr lang="en-US" smtClean="0"/>
              <a:pPr/>
              <a:t>23</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endParaRPr lang="en-US" smtClean="0"/>
          </a:p>
        </p:txBody>
      </p:sp>
      <p:sp>
        <p:nvSpPr>
          <p:cNvPr id="46084" name="Slide Number Placeholder 3"/>
          <p:cNvSpPr>
            <a:spLocks noGrp="1"/>
          </p:cNvSpPr>
          <p:nvPr>
            <p:ph type="sldNum" sz="quarter" idx="5"/>
          </p:nvPr>
        </p:nvSpPr>
        <p:spPr>
          <a:noFill/>
        </p:spPr>
        <p:txBody>
          <a:bodyPr/>
          <a:lstStyle/>
          <a:p>
            <a:fld id="{088D13CC-536C-4F19-BF20-ED650CFE33DF}" type="slidenum">
              <a:rPr lang="en-US" smtClean="0"/>
              <a:pPr/>
              <a:t>3</a:t>
            </a:fld>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xfrm>
            <a:off x="1150938" y="692150"/>
            <a:ext cx="4556125" cy="3416300"/>
          </a:xfrm>
          <a:ln/>
        </p:spPr>
      </p:sp>
      <p:sp>
        <p:nvSpPr>
          <p:cNvPr id="67587" name="Notes Placeholder 2"/>
          <p:cNvSpPr>
            <a:spLocks noGrp="1"/>
          </p:cNvSpPr>
          <p:nvPr>
            <p:ph type="body" idx="1"/>
          </p:nvPr>
        </p:nvSpPr>
        <p:spPr>
          <a:noFill/>
          <a:ln/>
        </p:spPr>
        <p:txBody>
          <a:bodyPr/>
          <a:lstStyle/>
          <a:p>
            <a:endParaRPr lang="en-US" smtClean="0"/>
          </a:p>
        </p:txBody>
      </p:sp>
      <p:sp>
        <p:nvSpPr>
          <p:cNvPr id="67588" name="Slide Number Placeholder 3"/>
          <p:cNvSpPr>
            <a:spLocks noGrp="1"/>
          </p:cNvSpPr>
          <p:nvPr>
            <p:ph type="sldNum" sz="quarter" idx="5"/>
          </p:nvPr>
        </p:nvSpPr>
        <p:spPr>
          <a:noFill/>
        </p:spPr>
        <p:txBody>
          <a:bodyPr/>
          <a:lstStyle/>
          <a:p>
            <a:fld id="{47F61E90-0C71-43BA-BF34-6A5EF11CECD3}" type="slidenum">
              <a:rPr lang="en-GB" smtClean="0"/>
              <a:pPr/>
              <a:t>33</a:t>
            </a:fld>
            <a:endParaRPr lang="en-GB"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endParaRPr lang="en-US" smtClean="0"/>
          </a:p>
        </p:txBody>
      </p:sp>
      <p:sp>
        <p:nvSpPr>
          <p:cNvPr id="68612" name="Slide Number Placeholder 3"/>
          <p:cNvSpPr>
            <a:spLocks noGrp="1"/>
          </p:cNvSpPr>
          <p:nvPr>
            <p:ph type="sldNum" sz="quarter" idx="5"/>
          </p:nvPr>
        </p:nvSpPr>
        <p:spPr>
          <a:noFill/>
        </p:spPr>
        <p:txBody>
          <a:bodyPr/>
          <a:lstStyle/>
          <a:p>
            <a:fld id="{9624347D-564C-46AD-84F4-2A1F8365B5BA}" type="slidenum">
              <a:rPr lang="en-US" smtClean="0"/>
              <a:pPr/>
              <a:t>36</a:t>
            </a:fld>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smtClean="0"/>
          </a:p>
        </p:txBody>
      </p:sp>
      <p:sp>
        <p:nvSpPr>
          <p:cNvPr id="69636" name="Slide Number Placeholder 3"/>
          <p:cNvSpPr>
            <a:spLocks noGrp="1"/>
          </p:cNvSpPr>
          <p:nvPr>
            <p:ph type="sldNum" sz="quarter" idx="5"/>
          </p:nvPr>
        </p:nvSpPr>
        <p:spPr>
          <a:noFill/>
        </p:spPr>
        <p:txBody>
          <a:bodyPr/>
          <a:lstStyle/>
          <a:p>
            <a:fld id="{804E1C47-CF6E-4BB5-81F5-6D7484812878}" type="slidenum">
              <a:rPr lang="en-US" smtClean="0"/>
              <a:pPr/>
              <a:t>38</a:t>
            </a:fld>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p:spPr>
        <p:txBody>
          <a:bodyPr/>
          <a:lstStyle/>
          <a:p>
            <a:endParaRPr lang="en-US" smtClean="0"/>
          </a:p>
        </p:txBody>
      </p:sp>
      <p:sp>
        <p:nvSpPr>
          <p:cNvPr id="47108" name="Slide Number Placeholder 3"/>
          <p:cNvSpPr>
            <a:spLocks noGrp="1"/>
          </p:cNvSpPr>
          <p:nvPr>
            <p:ph type="sldNum" sz="quarter" idx="5"/>
          </p:nvPr>
        </p:nvSpPr>
        <p:spPr>
          <a:noFill/>
        </p:spPr>
        <p:txBody>
          <a:bodyPr/>
          <a:lstStyle/>
          <a:p>
            <a:fld id="{6955EA49-8236-4A6A-BAC8-BAE51A24B801}"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endParaRPr lang="en-US" smtClean="0"/>
          </a:p>
        </p:txBody>
      </p:sp>
      <p:sp>
        <p:nvSpPr>
          <p:cNvPr id="48132" name="Slide Number Placeholder 3"/>
          <p:cNvSpPr>
            <a:spLocks noGrp="1"/>
          </p:cNvSpPr>
          <p:nvPr>
            <p:ph type="sldNum" sz="quarter" idx="5"/>
          </p:nvPr>
        </p:nvSpPr>
        <p:spPr>
          <a:noFill/>
        </p:spPr>
        <p:txBody>
          <a:bodyPr/>
          <a:lstStyle/>
          <a:p>
            <a:fld id="{60D616BC-477B-44CC-93AC-390476A77C51}"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endParaRPr lang="en-US" smtClean="0"/>
          </a:p>
        </p:txBody>
      </p:sp>
      <p:sp>
        <p:nvSpPr>
          <p:cNvPr id="49156" name="Slide Number Placeholder 3"/>
          <p:cNvSpPr>
            <a:spLocks noGrp="1"/>
          </p:cNvSpPr>
          <p:nvPr>
            <p:ph type="sldNum" sz="quarter" idx="5"/>
          </p:nvPr>
        </p:nvSpPr>
        <p:spPr>
          <a:noFill/>
        </p:spPr>
        <p:txBody>
          <a:bodyPr/>
          <a:lstStyle/>
          <a:p>
            <a:fld id="{8814313A-8C5B-4FB2-A194-45C657AC7276}"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p:spPr>
        <p:txBody>
          <a:bodyPr/>
          <a:lstStyle/>
          <a:p>
            <a:endParaRPr lang="en-US" smtClean="0"/>
          </a:p>
        </p:txBody>
      </p:sp>
      <p:sp>
        <p:nvSpPr>
          <p:cNvPr id="50180" name="Slide Number Placeholder 3"/>
          <p:cNvSpPr>
            <a:spLocks noGrp="1"/>
          </p:cNvSpPr>
          <p:nvPr>
            <p:ph type="sldNum" sz="quarter" idx="5"/>
          </p:nvPr>
        </p:nvSpPr>
        <p:spPr>
          <a:noFill/>
        </p:spPr>
        <p:txBody>
          <a:bodyPr/>
          <a:lstStyle/>
          <a:p>
            <a:fld id="{10437566-CBD3-4862-AF54-ED08CC572ADE}"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0F74460E-5271-44BD-9052-CF5814090C6F}"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n-US" smtClean="0"/>
          </a:p>
        </p:txBody>
      </p:sp>
      <p:sp>
        <p:nvSpPr>
          <p:cNvPr id="52228" name="Slide Number Placeholder 3"/>
          <p:cNvSpPr>
            <a:spLocks noGrp="1"/>
          </p:cNvSpPr>
          <p:nvPr>
            <p:ph type="sldNum" sz="quarter" idx="5"/>
          </p:nvPr>
        </p:nvSpPr>
        <p:spPr>
          <a:noFill/>
        </p:spPr>
        <p:txBody>
          <a:bodyPr/>
          <a:lstStyle/>
          <a:p>
            <a:fld id="{929CC2E5-C188-4EE8-9AAB-08880DA110B4}"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6296A5CC-911C-4484-B8DD-046705B56190}"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9FF01A4E-57CA-4624-A2DD-713ABF3A15A5}" type="slidenum">
              <a:rPr lang="en-GB" altLang="en-US"/>
              <a:pPr>
                <a:defRPr/>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02F90909-E3FC-4F5F-B5C4-9F197A9A48E2}" type="slidenum">
              <a:rPr lang="en-GB" altLang="en-US"/>
              <a:pPr>
                <a:defRPr/>
              </a:pPr>
              <a:t>‹#›</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pPr>
                <a:defRPr/>
              </a:pPr>
              <a:t>‹#›</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FB037FD3-E4B9-4C1E-9488-F24E9BAA1562}" type="slidenum">
              <a:rPr lang="en-GB" altLang="en-US"/>
              <a:pPr>
                <a:defRPr/>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05BE7B0-42AC-4237-9D3E-400B27724E6A}" type="slidenum">
              <a:rPr lang="en-GB" altLang="en-US"/>
              <a:pPr>
                <a:defRPr/>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6F259FDA-A8CD-43D0-8B3D-BB1E3DD92775}" type="slidenum">
              <a:rPr lang="en-GB" altLang="en-US"/>
              <a:pPr>
                <a:defRPr/>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3A0AC0-4317-45BF-ABB9-A1BACB5E5423}" type="slidenum">
              <a:rPr lang="en-GB" altLang="en-US"/>
              <a:pPr>
                <a:defRPr/>
              </a:pPr>
              <a:t>‹#›</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C0EF263-CE6A-4860-A5F9-F910AB8946CB}" type="slidenum">
              <a:rPr lang="en-GB" altLang="en-US"/>
              <a:pPr>
                <a:defRPr/>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31F687D8-B830-4903-9967-DA473B241476}" type="slidenum">
              <a:rPr lang="en-GB" altLang="en-US"/>
              <a:pPr>
                <a:defRPr/>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6A07158-1673-4331-9986-4612F9382497}" type="slidenum">
              <a:rPr lang="en-GB" altLang="en-US"/>
              <a:pPr>
                <a:defRPr/>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84" r:id="rId1"/>
    <p:sldLayoutId id="2147483874" r:id="rId2"/>
    <p:sldLayoutId id="2147483875" r:id="rId3"/>
    <p:sldLayoutId id="2147483876" r:id="rId4"/>
    <p:sldLayoutId id="2147483877" r:id="rId5"/>
    <p:sldLayoutId id="2147483878" r:id="rId6"/>
    <p:sldLayoutId id="2147483879" r:id="rId7"/>
    <p:sldLayoutId id="2147483880" r:id="rId8"/>
    <p:sldLayoutId id="2147483881" r:id="rId9"/>
    <p:sldLayoutId id="2147483882" r:id="rId10"/>
    <p:sldLayoutId id="214748388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assimilate.teams.leedsmet.ac.uk/case-studies"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www.geography.org.uk/gtip/thinkpieces/writingatmasterslevel/"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www.geography.org.uk/download/GA_PRGTIPBrooksMLevelCriteria.pdf"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 Id="rId6" Type="http://schemas.openxmlformats.org/officeDocument/2006/relationships/hyperlink" Target="http://www.qaa.ac.uk/academicinfrastructure/benchmark/masters/MastersDegreeCharacteristics.pdf" TargetMode="External"/><Relationship Id="rId5" Type="http://schemas.openxmlformats.org/officeDocument/2006/relationships/hyperlink" Target="http://www.nzqa.govt.nz/assets/Studying-in-NZ/New-Zealand-Qualification-Framework/theregister-booklet.pdf%20%20(accessed%20March%202012" TargetMode="External"/><Relationship Id="rId4" Type="http://schemas.openxmlformats.org/officeDocument/2006/relationships/hyperlink" Target="http://eprints.hud.ac.uk/10892/" TargetMode="Externa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qaa.ac.uk/academicinfrastructure/benchmark/masters/mastersdegreecharacteristic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50825" y="549274"/>
            <a:ext cx="6049963" cy="3599805"/>
          </a:xfrm>
        </p:spPr>
        <p:txBody>
          <a:bodyPr/>
          <a:lstStyle/>
          <a:p>
            <a:pPr algn="ctr" eaLnBrk="1" hangingPunct="1"/>
            <a:r>
              <a:rPr lang="en-GB" sz="4000" dirty="0" smtClean="0"/>
              <a:t>Assessing students at Masters Level</a:t>
            </a:r>
            <a:br>
              <a:rPr lang="en-GB" sz="4000" dirty="0" smtClean="0"/>
            </a:br>
            <a:r>
              <a:rPr lang="en-GB" sz="4000" dirty="0" smtClean="0"/>
              <a:t/>
            </a:r>
            <a:br>
              <a:rPr lang="en-GB" sz="4000" dirty="0" smtClean="0"/>
            </a:br>
            <a:r>
              <a:rPr lang="en-GB" sz="2800" dirty="0" smtClean="0"/>
              <a:t>Queens </a:t>
            </a:r>
            <a:r>
              <a:rPr lang="en-GB" sz="2800" dirty="0" smtClean="0"/>
              <a:t>University </a:t>
            </a:r>
            <a:r>
              <a:rPr lang="en-GB" sz="2800" dirty="0" smtClean="0"/>
              <a:t>Belfast </a:t>
            </a:r>
            <a:r>
              <a:rPr lang="en-GB" sz="2800" dirty="0" smtClean="0"/>
              <a:t/>
            </a:r>
            <a:br>
              <a:rPr lang="en-GB" sz="2800" dirty="0" smtClean="0"/>
            </a:br>
            <a:r>
              <a:rPr lang="en-GB" sz="2800" dirty="0" smtClean="0"/>
              <a:t>28</a:t>
            </a:r>
            <a:r>
              <a:rPr lang="en-GB" sz="2800" baseline="30000" dirty="0" smtClean="0"/>
              <a:t>th</a:t>
            </a:r>
            <a:r>
              <a:rPr lang="en-GB" sz="2800" dirty="0" smtClean="0"/>
              <a:t> June 2012 </a:t>
            </a:r>
            <a:r>
              <a:rPr lang="en-GB" sz="4000" dirty="0" smtClean="0"/>
              <a:t/>
            </a:r>
            <a:br>
              <a:rPr lang="en-GB" sz="4000" dirty="0" smtClean="0"/>
            </a:br>
            <a:r>
              <a:rPr lang="en-GB" sz="2800" dirty="0" smtClean="0"/>
              <a:t/>
            </a:r>
            <a:br>
              <a:rPr lang="en-GB" sz="2800" dirty="0" smtClean="0"/>
            </a:br>
            <a:endParaRPr lang="en-GB" sz="2800" dirty="0" smtClean="0"/>
          </a:p>
        </p:txBody>
      </p:sp>
      <p:sp>
        <p:nvSpPr>
          <p:cNvPr id="3075" name="Rectangle 3"/>
          <p:cNvSpPr>
            <a:spLocks noGrp="1" noChangeArrowheads="1"/>
          </p:cNvSpPr>
          <p:nvPr>
            <p:ph type="subTitle" idx="1"/>
          </p:nvPr>
        </p:nvSpPr>
        <p:spPr>
          <a:xfrm>
            <a:off x="357188" y="3714750"/>
            <a:ext cx="6858000" cy="2451100"/>
          </a:xfrm>
        </p:spPr>
        <p:txBody>
          <a:bodyPr/>
          <a:lstStyle/>
          <a:p>
            <a:pPr algn="ctr" eaLnBrk="1" hangingPunct="1"/>
            <a:r>
              <a:rPr lang="en-GB" sz="1800" dirty="0" smtClean="0"/>
              <a:t>Sally Brown</a:t>
            </a:r>
          </a:p>
          <a:p>
            <a:pPr algn="ctr" eaLnBrk="1" hangingPunct="1"/>
            <a:r>
              <a:rPr lang="en-GB" sz="1800" dirty="0" smtClean="0">
                <a:hlinkClick r:id="rId3"/>
              </a:rPr>
              <a:t>http</a:t>
            </a:r>
            <a:r>
              <a:rPr lang="en-GB" sz="1800" dirty="0" smtClean="0">
                <a:hlinkClick r:id="rId3"/>
              </a:rPr>
              <a:t>://sally-brown.net</a:t>
            </a:r>
            <a:endParaRPr lang="en-GB" sz="1800" dirty="0" smtClean="0"/>
          </a:p>
          <a:p>
            <a:pPr algn="ctr" eaLnBrk="1" hangingPunct="1"/>
            <a:r>
              <a:rPr lang="en-GB" sz="1800" dirty="0" smtClean="0"/>
              <a:t>Emeritus Professor, Leeds Metropolitan University,</a:t>
            </a:r>
          </a:p>
          <a:p>
            <a:pPr algn="ctr" eaLnBrk="1" hangingPunct="1"/>
            <a:r>
              <a:rPr lang="en-GB" sz="1800" dirty="0" smtClean="0"/>
              <a:t>Adjunct professor, University of the Sunshine Coast, Central Queensland and James Cook University Queensland</a:t>
            </a:r>
          </a:p>
          <a:p>
            <a:pPr algn="ctr" eaLnBrk="1" hangingPunct="1"/>
            <a:r>
              <a:rPr lang="en-GB" sz="1800" dirty="0" smtClean="0"/>
              <a:t>Visiting Professor University of Plymouth and Liverpool John </a:t>
            </a:r>
            <a:r>
              <a:rPr lang="en-GB" sz="1800" dirty="0" err="1" smtClean="0"/>
              <a:t>Moores</a:t>
            </a:r>
            <a:r>
              <a:rPr lang="en-GB" sz="1800" dirty="0" smtClean="0"/>
              <a:t> University.</a:t>
            </a:r>
          </a:p>
          <a:p>
            <a:pPr eaLnBrk="1" hangingPunct="1">
              <a:lnSpc>
                <a:spcPct val="80000"/>
              </a:lnSpc>
            </a:pPr>
            <a:endParaRPr lang="en-GB" sz="2800" b="0" dirty="0" smtClean="0"/>
          </a:p>
          <a:p>
            <a:pPr eaLnBrk="1" hangingPunct="1">
              <a:lnSpc>
                <a:spcPct val="80000"/>
              </a:lnSpc>
            </a:pPr>
            <a:endParaRPr lang="en-GB" sz="2800" b="0" dirty="0" smtClean="0"/>
          </a:p>
          <a:p>
            <a:pPr eaLnBrk="1" hangingPunct="1">
              <a:lnSpc>
                <a:spcPct val="80000"/>
              </a:lnSpc>
            </a:pPr>
            <a:r>
              <a:rPr lang="en-GB" sz="2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GB" dirty="0" smtClean="0"/>
              <a:t>Taught programmes will often include a greater emphasis on</a:t>
            </a:r>
            <a:endParaRPr lang="en-GB" sz="2400" dirty="0" smtClean="0"/>
          </a:p>
        </p:txBody>
      </p:sp>
      <p:sp>
        <p:nvSpPr>
          <p:cNvPr id="12291" name="Content Placeholder 2"/>
          <p:cNvSpPr>
            <a:spLocks noGrp="1"/>
          </p:cNvSpPr>
          <p:nvPr>
            <p:ph idx="1"/>
          </p:nvPr>
        </p:nvSpPr>
        <p:spPr/>
        <p:txBody>
          <a:bodyPr/>
          <a:lstStyle/>
          <a:p>
            <a:pPr>
              <a:lnSpc>
                <a:spcPct val="100000"/>
              </a:lnSpc>
            </a:pPr>
            <a:r>
              <a:rPr lang="en-GB" sz="2400" dirty="0" smtClean="0"/>
              <a:t>the delivery of structured learning as opposed to independent study [c.f.]those which are dedicated to the actual undertaking of research; and/or </a:t>
            </a:r>
          </a:p>
          <a:p>
            <a:pPr>
              <a:lnSpc>
                <a:spcPct val="100000"/>
              </a:lnSpc>
            </a:pPr>
            <a:r>
              <a:rPr lang="en-GB" sz="2400" dirty="0" smtClean="0"/>
              <a:t>enabling students to undertake a research project on a topic within the area of interest that makes up the majority of the overall assessment; and/or </a:t>
            </a:r>
          </a:p>
          <a:p>
            <a:pPr>
              <a:lnSpc>
                <a:spcPct val="100000"/>
              </a:lnSpc>
            </a:pPr>
            <a:r>
              <a:rPr lang="en-GB" sz="2400" dirty="0" smtClean="0"/>
              <a:t>enabling students to specialise or to become more highly specialised in an area of employment or practice related to a particular profession.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dirty="0" smtClean="0"/>
              <a:t>Academic credit at M level (QAA guidance for England)</a:t>
            </a:r>
          </a:p>
        </p:txBody>
      </p:sp>
      <p:sp>
        <p:nvSpPr>
          <p:cNvPr id="13315" name="Content Placeholder 2"/>
          <p:cNvSpPr>
            <a:spLocks noGrp="1"/>
          </p:cNvSpPr>
          <p:nvPr>
            <p:ph idx="1"/>
          </p:nvPr>
        </p:nvSpPr>
        <p:spPr/>
        <p:txBody>
          <a:bodyPr/>
          <a:lstStyle/>
          <a:p>
            <a:pPr>
              <a:lnSpc>
                <a:spcPct val="100000"/>
              </a:lnSpc>
            </a:pPr>
            <a:r>
              <a:rPr lang="en-GB" sz="2400" dirty="0" smtClean="0"/>
              <a:t>A master's degree will have a typical minimum of 180 credits, of which at least 150 will be at master's level. </a:t>
            </a:r>
          </a:p>
          <a:p>
            <a:pPr>
              <a:lnSpc>
                <a:spcPct val="100000"/>
              </a:lnSpc>
            </a:pPr>
            <a:r>
              <a:rPr lang="en-GB" sz="2400" dirty="0" smtClean="0"/>
              <a:t>For an integrated master's, a credit allocation of 480 with at least 120 at master's level is identified. </a:t>
            </a:r>
          </a:p>
          <a:p>
            <a:pPr>
              <a:lnSpc>
                <a:spcPct val="100000"/>
              </a:lnSpc>
            </a:pPr>
            <a:r>
              <a:rPr lang="en-GB" sz="2400" dirty="0" smtClean="0"/>
              <a:t>No credit values are given for master's conducted primarily via research, but taught components of research master's degrees may attract credit. </a:t>
            </a:r>
          </a:p>
          <a:p>
            <a:pPr>
              <a:lnSpc>
                <a:spcPct val="100000"/>
              </a:lnSpc>
            </a:pPr>
            <a:r>
              <a:rPr lang="en-GB" sz="2400" dirty="0" smtClean="0"/>
              <a:t>An MPhil delivered primarily via structured learning ('taught') will have a typical minimum credit value of 360, of which 240 will be at master's level.</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GB" dirty="0" smtClean="0"/>
              <a:t>European credit transfer system (ECTS)</a:t>
            </a:r>
          </a:p>
        </p:txBody>
      </p:sp>
      <p:sp>
        <p:nvSpPr>
          <p:cNvPr id="14339" name="Content Placeholder 2"/>
          <p:cNvSpPr>
            <a:spLocks noGrp="1"/>
          </p:cNvSpPr>
          <p:nvPr>
            <p:ph idx="1"/>
          </p:nvPr>
        </p:nvSpPr>
        <p:spPr/>
        <p:txBody>
          <a:bodyPr/>
          <a:lstStyle/>
          <a:p>
            <a:pPr>
              <a:lnSpc>
                <a:spcPct val="100000"/>
              </a:lnSpc>
            </a:pPr>
            <a:r>
              <a:rPr lang="en-GB" sz="2600" dirty="0" smtClean="0"/>
              <a:t>Master’s degrees typically have 90-120 ECTS credits (180-240 UK credits), with a minimum of 60 credits (120 UK credits) at the level of the second cycle. </a:t>
            </a:r>
          </a:p>
          <a:p>
            <a:pPr>
              <a:lnSpc>
                <a:spcPct val="100000"/>
              </a:lnSpc>
            </a:pPr>
            <a:r>
              <a:rPr lang="en-GB" sz="2600" dirty="0" smtClean="0"/>
              <a:t>For the award of ECTS credits, the learning outcomes of a qualification must be consistent with the relevant outcomes identified in the qualification descriptor for the end-of-cycle award (the 'Dublin Descriptors') set out in the </a:t>
            </a:r>
            <a:r>
              <a:rPr lang="en-GB" sz="2600" i="1" dirty="0" smtClean="0"/>
              <a:t>Framework for Qualifications of the European Higher Education Area</a:t>
            </a:r>
            <a:r>
              <a:rPr lang="en-GB" sz="2600" dirty="0" smtClean="0"/>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sz="2000" dirty="0" smtClean="0"/>
              <a:t>Methods might include all or any of the following, selected as appropriate to the discipline or field of study and the programme's aims, mode of delivery and typical entrants:</a:t>
            </a:r>
          </a:p>
        </p:txBody>
      </p:sp>
      <p:sp>
        <p:nvSpPr>
          <p:cNvPr id="32771" name="Content Placeholder 2"/>
          <p:cNvSpPr>
            <a:spLocks noGrp="1"/>
          </p:cNvSpPr>
          <p:nvPr>
            <p:ph idx="1"/>
          </p:nvPr>
        </p:nvSpPr>
        <p:spPr>
          <a:xfrm>
            <a:off x="357188" y="1500188"/>
            <a:ext cx="8229600" cy="4789487"/>
          </a:xfrm>
        </p:spPr>
        <p:txBody>
          <a:bodyPr/>
          <a:lstStyle/>
          <a:p>
            <a:pPr>
              <a:lnSpc>
                <a:spcPct val="100000"/>
              </a:lnSpc>
              <a:defRPr/>
            </a:pPr>
            <a:r>
              <a:rPr lang="en-GB" sz="2400" dirty="0" smtClean="0"/>
              <a:t>lectures </a:t>
            </a:r>
          </a:p>
          <a:p>
            <a:pPr>
              <a:lnSpc>
                <a:spcPct val="100000"/>
              </a:lnSpc>
              <a:defRPr/>
            </a:pPr>
            <a:r>
              <a:rPr lang="en-GB" sz="2400" dirty="0" smtClean="0"/>
              <a:t>tutorials</a:t>
            </a:r>
          </a:p>
          <a:p>
            <a:pPr>
              <a:lnSpc>
                <a:spcPct val="100000"/>
              </a:lnSpc>
              <a:defRPr/>
            </a:pPr>
            <a:r>
              <a:rPr lang="en-GB" sz="2400" dirty="0" smtClean="0"/>
              <a:t>seminars </a:t>
            </a:r>
          </a:p>
          <a:p>
            <a:pPr>
              <a:lnSpc>
                <a:spcPct val="100000"/>
              </a:lnSpc>
              <a:defRPr/>
            </a:pPr>
            <a:r>
              <a:rPr lang="en-GB" sz="2400" dirty="0" smtClean="0"/>
              <a:t>practical work, for example in a laboratory, in the field, workshop or studio </a:t>
            </a:r>
          </a:p>
          <a:p>
            <a:pPr>
              <a:lnSpc>
                <a:spcPct val="100000"/>
              </a:lnSpc>
              <a:defRPr/>
            </a:pPr>
            <a:r>
              <a:rPr lang="en-GB" sz="2400" dirty="0" smtClean="0"/>
              <a:t>the use of textbooks, journal papers, electronic databases and other self-study and e-learning materials </a:t>
            </a:r>
          </a:p>
          <a:p>
            <a:pPr>
              <a:lnSpc>
                <a:spcPct val="100000"/>
              </a:lnSpc>
              <a:defRPr/>
            </a:pPr>
            <a:r>
              <a:rPr lang="en-GB" sz="2400" dirty="0" smtClean="0"/>
              <a:t>project work </a:t>
            </a:r>
          </a:p>
          <a:p>
            <a:pPr>
              <a:lnSpc>
                <a:spcPct val="100000"/>
              </a:lnSpc>
              <a:defRPr/>
            </a:pPr>
            <a:r>
              <a:rPr lang="en-GB" sz="2400" dirty="0" smtClean="0"/>
              <a:t>practice sessions and learning through case studies</a:t>
            </a:r>
          </a:p>
          <a:p>
            <a:pPr>
              <a:lnSpc>
                <a:spcPct val="100000"/>
              </a:lnSpc>
              <a:defRPr/>
            </a:pPr>
            <a:r>
              <a:rPr lang="en-GB" sz="2400" dirty="0" smtClean="0"/>
              <a:t>work-based learning. </a:t>
            </a:r>
            <a:r>
              <a:rPr lang="en-GB" sz="2400" dirty="0" smtClean="0">
                <a:solidFill>
                  <a:schemeClr val="tx2">
                    <a:lumMod val="60000"/>
                    <a:lumOff val="40000"/>
                  </a:schemeClr>
                </a:solidFill>
              </a:rPr>
              <a:t>(Rather dull?)</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a:defRPr/>
            </a:pPr>
            <a:r>
              <a:rPr lang="en-GB" dirty="0" smtClean="0"/>
              <a:t>QAA in Scotland: guidance on level 11 qualifications </a:t>
            </a:r>
            <a:r>
              <a:rPr lang="en-GB" sz="2000" dirty="0" smtClean="0">
                <a:solidFill>
                  <a:schemeClr val="tx2">
                    <a:lumMod val="60000"/>
                    <a:lumOff val="40000"/>
                  </a:schemeClr>
                </a:solidFill>
              </a:rPr>
              <a:t>(I like this)</a:t>
            </a:r>
          </a:p>
        </p:txBody>
      </p:sp>
      <p:sp>
        <p:nvSpPr>
          <p:cNvPr id="21507" name="Content Placeholder 2"/>
          <p:cNvSpPr>
            <a:spLocks noGrp="1"/>
          </p:cNvSpPr>
          <p:nvPr>
            <p:ph idx="1"/>
          </p:nvPr>
        </p:nvSpPr>
        <p:spPr>
          <a:xfrm>
            <a:off x="285750" y="1412776"/>
            <a:ext cx="8501063" cy="4916587"/>
          </a:xfrm>
        </p:spPr>
        <p:txBody>
          <a:bodyPr/>
          <a:lstStyle/>
          <a:p>
            <a:pPr>
              <a:lnSpc>
                <a:spcPct val="100000"/>
              </a:lnSpc>
              <a:buFont typeface="Wingdings" pitchFamily="2" charset="2"/>
              <a:buNone/>
              <a:defRPr/>
            </a:pPr>
            <a:r>
              <a:rPr lang="en-GB" sz="1900" dirty="0" smtClean="0"/>
              <a:t>Characteristic outcomes of Masters degrees </a:t>
            </a:r>
          </a:p>
          <a:p>
            <a:pPr marL="538163" indent="-538163">
              <a:lnSpc>
                <a:spcPct val="100000"/>
              </a:lnSpc>
              <a:buFont typeface="Wingdings" pitchFamily="2" charset="2"/>
              <a:buNone/>
              <a:defRPr/>
            </a:pPr>
            <a:r>
              <a:rPr lang="en-GB" sz="1900" dirty="0" err="1" smtClean="0"/>
              <a:t>i</a:t>
            </a:r>
            <a:r>
              <a:rPr lang="en-GB" sz="1900" dirty="0" smtClean="0"/>
              <a:t> 	A systematic understanding of knowledge, and a critical awareness of current problems and/or new insights, much of which is at, or informed by, the forefront of their academic discipline, field of study, or area of professional practice. </a:t>
            </a:r>
          </a:p>
          <a:p>
            <a:pPr marL="538163" indent="-538163">
              <a:lnSpc>
                <a:spcPct val="100000"/>
              </a:lnSpc>
              <a:buFont typeface="Wingdings" pitchFamily="2" charset="2"/>
              <a:buNone/>
              <a:defRPr/>
            </a:pPr>
            <a:r>
              <a:rPr lang="en-GB" sz="1900" dirty="0" smtClean="0"/>
              <a:t>ii 	A comprehensive understanding of techniques applicable to their own research or advanced scholarship. </a:t>
            </a:r>
          </a:p>
          <a:p>
            <a:pPr marL="538163" indent="-538163">
              <a:lnSpc>
                <a:spcPct val="100000"/>
              </a:lnSpc>
              <a:buFont typeface="Wingdings" pitchFamily="2" charset="2"/>
              <a:buNone/>
              <a:defRPr/>
            </a:pPr>
            <a:r>
              <a:rPr lang="en-GB" sz="1900" dirty="0" smtClean="0"/>
              <a:t>iii 	Originality in the application of knowledge, together with a practical understanding of how established techniques of research and enquiry are used to create and interpret knowledge in the discipline. </a:t>
            </a:r>
          </a:p>
          <a:p>
            <a:pPr marL="538163" indent="-538163">
              <a:lnSpc>
                <a:spcPct val="100000"/>
              </a:lnSpc>
              <a:buFont typeface="Wingdings" pitchFamily="2" charset="2"/>
              <a:buNone/>
              <a:defRPr/>
            </a:pPr>
            <a:r>
              <a:rPr lang="en-GB" sz="1900" dirty="0" smtClean="0"/>
              <a:t>iv 	Conceptual understanding that enables the student:</a:t>
            </a:r>
          </a:p>
          <a:p>
            <a:pPr marL="538163" indent="-538163">
              <a:lnSpc>
                <a:spcPct val="100000"/>
              </a:lnSpc>
              <a:defRPr/>
            </a:pPr>
            <a:r>
              <a:rPr lang="en-GB" sz="1900" dirty="0" smtClean="0"/>
              <a:t>to evaluate critically current research and advanced scholarship in the discipline; and</a:t>
            </a:r>
          </a:p>
          <a:p>
            <a:pPr marL="538163" indent="-538163">
              <a:lnSpc>
                <a:spcPct val="100000"/>
              </a:lnSpc>
              <a:defRPr/>
            </a:pPr>
            <a:r>
              <a:rPr lang="en-GB" sz="1900" dirty="0" smtClean="0"/>
              <a:t>to evaluate methodologies and develop critiques of them and, where appropriate, to propose new hypotheses. </a:t>
            </a:r>
          </a:p>
          <a:p>
            <a:pPr>
              <a:lnSpc>
                <a:spcPct val="100000"/>
              </a:lnSpc>
              <a:defRPr/>
            </a:pPr>
            <a:endParaRPr lang="en-GB" sz="19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sz="3200" dirty="0" smtClean="0"/>
              <a:t>My questions: mapping the student experience at Master’s Level </a:t>
            </a:r>
          </a:p>
        </p:txBody>
      </p:sp>
      <p:sp>
        <p:nvSpPr>
          <p:cNvPr id="17411" name="Content Placeholder 2"/>
          <p:cNvSpPr>
            <a:spLocks noGrp="1"/>
          </p:cNvSpPr>
          <p:nvPr>
            <p:ph idx="1"/>
          </p:nvPr>
        </p:nvSpPr>
        <p:spPr/>
        <p:txBody>
          <a:bodyPr/>
          <a:lstStyle/>
          <a:p>
            <a:pPr eaLnBrk="1" hangingPunct="1">
              <a:lnSpc>
                <a:spcPct val="100000"/>
              </a:lnSpc>
            </a:pPr>
            <a:r>
              <a:rPr lang="en-GB" sz="2400" dirty="0" smtClean="0"/>
              <a:t>Will students feel from the outset that they are on a Master’s programme?</a:t>
            </a:r>
          </a:p>
          <a:p>
            <a:pPr eaLnBrk="1" hangingPunct="1">
              <a:lnSpc>
                <a:spcPct val="100000"/>
              </a:lnSpc>
            </a:pPr>
            <a:r>
              <a:rPr lang="en-GB" sz="2400" dirty="0" smtClean="0"/>
              <a:t>Are you ensuring that students are immersed in the subject they have come to study from the outset?</a:t>
            </a:r>
          </a:p>
          <a:p>
            <a:pPr eaLnBrk="1" hangingPunct="1">
              <a:lnSpc>
                <a:spcPct val="100000"/>
              </a:lnSpc>
            </a:pPr>
            <a:r>
              <a:rPr lang="en-GB" sz="2400" dirty="0" smtClean="0"/>
              <a:t>Is induction a valuable and productive introduction to the course (or just the distribution of bags and bags of paper)?</a:t>
            </a:r>
          </a:p>
          <a:p>
            <a:pPr eaLnBrk="1" hangingPunct="1">
              <a:lnSpc>
                <a:spcPct val="100000"/>
              </a:lnSpc>
            </a:pPr>
            <a:r>
              <a:rPr lang="en-GB" sz="2400" dirty="0" smtClean="0"/>
              <a:t>Do students have a positive and balanced experience across the programme?</a:t>
            </a:r>
          </a:p>
          <a:p>
            <a:pPr eaLnBrk="1" hangingPunct="1">
              <a:lnSpc>
                <a:spcPct val="100000"/>
              </a:lnSpc>
            </a:pPr>
            <a:r>
              <a:rPr lang="en-GB" sz="2400" dirty="0" smtClean="0"/>
              <a:t>Are there points in the academic year when there doesn’t seem to be much going on?</a:t>
            </a:r>
          </a:p>
          <a:p>
            <a:pPr>
              <a:lnSpc>
                <a:spcPct val="100000"/>
              </a:lnSpc>
            </a:pPr>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GB" dirty="0" smtClean="0"/>
              <a:t>Teaching for learning at Masters level</a:t>
            </a:r>
          </a:p>
        </p:txBody>
      </p:sp>
      <p:sp>
        <p:nvSpPr>
          <p:cNvPr id="18435" name="Content Placeholder 2"/>
          <p:cNvSpPr>
            <a:spLocks noGrp="1"/>
          </p:cNvSpPr>
          <p:nvPr>
            <p:ph idx="1"/>
          </p:nvPr>
        </p:nvSpPr>
        <p:spPr/>
        <p:txBody>
          <a:bodyPr/>
          <a:lstStyle/>
          <a:p>
            <a:pPr eaLnBrk="1" hangingPunct="1">
              <a:lnSpc>
                <a:spcPct val="100000"/>
              </a:lnSpc>
            </a:pPr>
            <a:r>
              <a:rPr lang="en-GB" sz="2600" dirty="0" smtClean="0"/>
              <a:t>Is there a coherent model of progression across programme? </a:t>
            </a:r>
          </a:p>
          <a:p>
            <a:pPr eaLnBrk="1" hangingPunct="1">
              <a:lnSpc>
                <a:spcPct val="100000"/>
              </a:lnSpc>
            </a:pPr>
            <a:r>
              <a:rPr lang="en-GB" sz="2600" dirty="0" smtClean="0"/>
              <a:t>Are there clearly way-marked sources of student support throughout the course?</a:t>
            </a:r>
          </a:p>
          <a:p>
            <a:pPr eaLnBrk="1" hangingPunct="1">
              <a:lnSpc>
                <a:spcPct val="100000"/>
              </a:lnSpc>
            </a:pPr>
            <a:r>
              <a:rPr lang="en-GB" sz="2600" dirty="0" smtClean="0"/>
              <a:t>Are students using critical thinking and high levels of analytical thought?</a:t>
            </a:r>
          </a:p>
          <a:p>
            <a:pPr eaLnBrk="1" hangingPunct="1">
              <a:lnSpc>
                <a:spcPct val="100000"/>
              </a:lnSpc>
            </a:pPr>
            <a:r>
              <a:rPr lang="en-GB" sz="2600" dirty="0" smtClean="0"/>
              <a:t>Are students working autonomously?</a:t>
            </a:r>
          </a:p>
          <a:p>
            <a:pPr eaLnBrk="1" hangingPunct="1">
              <a:lnSpc>
                <a:spcPct val="100000"/>
              </a:lnSpc>
            </a:pPr>
            <a:r>
              <a:rPr lang="en-GB" sz="2600" dirty="0" smtClean="0"/>
              <a:t>Does independent research comprise part of the programme?</a:t>
            </a:r>
          </a:p>
          <a:p>
            <a:pPr eaLnBrk="1" hangingPunct="1">
              <a:lnSpc>
                <a:spcPct val="100000"/>
              </a:lnSpc>
            </a:pPr>
            <a:r>
              <a:rPr lang="en-GB" sz="2600" dirty="0" smtClean="0"/>
              <a:t>Do students have opportunities of working together?</a:t>
            </a:r>
          </a:p>
          <a:p>
            <a:pPr>
              <a:lnSpc>
                <a:spcPct val="100000"/>
              </a:lnSpc>
            </a:pPr>
            <a:endParaRPr lang="en-US" sz="26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sz="2800" dirty="0" smtClean="0"/>
              <a:t>The context for reviewing M-level assessment</a:t>
            </a:r>
          </a:p>
        </p:txBody>
      </p:sp>
      <p:sp>
        <p:nvSpPr>
          <p:cNvPr id="1945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Most HEIs are aiming to increase the number of post-graduate students they recruit;</a:t>
            </a:r>
          </a:p>
          <a:p>
            <a:pPr eaLnBrk="1" hangingPunct="1">
              <a:lnSpc>
                <a:spcPct val="100000"/>
              </a:lnSpc>
            </a:pPr>
            <a:r>
              <a:rPr lang="en-GB" sz="2600" dirty="0" smtClean="0"/>
              <a:t>In many nations, undergraduate recruitment is at, or close to saturation;</a:t>
            </a:r>
          </a:p>
          <a:p>
            <a:pPr eaLnBrk="1" hangingPunct="1">
              <a:lnSpc>
                <a:spcPct val="100000"/>
              </a:lnSpc>
            </a:pPr>
            <a:r>
              <a:rPr lang="en-GB" sz="2600" dirty="0" smtClean="0"/>
              <a:t>In a competitive global environment, Masters programmes need to have a competitive edge;</a:t>
            </a:r>
          </a:p>
          <a:p>
            <a:pPr eaLnBrk="1" hangingPunct="1">
              <a:lnSpc>
                <a:spcPct val="100000"/>
              </a:lnSpc>
            </a:pPr>
            <a:r>
              <a:rPr lang="en-GB" sz="2600" dirty="0" smtClean="0"/>
              <a:t>Authentic assessment can be a Unique Selling Point for Masters Programmes.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GB" dirty="0" smtClean="0"/>
              <a:t>What is M-Level assessment currently like?</a:t>
            </a:r>
          </a:p>
        </p:txBody>
      </p:sp>
      <p:sp>
        <p:nvSpPr>
          <p:cNvPr id="20483" name="Rectangle 3"/>
          <p:cNvSpPr>
            <a:spLocks noGrp="1" noChangeArrowheads="1"/>
          </p:cNvSpPr>
          <p:nvPr>
            <p:ph type="body" idx="1"/>
          </p:nvPr>
        </p:nvSpPr>
        <p:spPr>
          <a:xfrm>
            <a:off x="357188" y="1285875"/>
            <a:ext cx="8429625" cy="5043488"/>
          </a:xfrm>
        </p:spPr>
        <p:txBody>
          <a:bodyPr/>
          <a:lstStyle/>
          <a:p>
            <a:pPr eaLnBrk="1" hangingPunct="1">
              <a:lnSpc>
                <a:spcPct val="100000"/>
              </a:lnSpc>
              <a:spcBef>
                <a:spcPts val="1200"/>
              </a:spcBef>
            </a:pPr>
            <a:r>
              <a:rPr lang="en-GB" sz="2400" dirty="0" smtClean="0"/>
              <a:t>This is the subject of my UK NTFS project and I am aiming to find out more;</a:t>
            </a:r>
          </a:p>
          <a:p>
            <a:pPr eaLnBrk="1" hangingPunct="1">
              <a:lnSpc>
                <a:spcPct val="100000"/>
              </a:lnSpc>
              <a:spcBef>
                <a:spcPts val="1200"/>
              </a:spcBef>
            </a:pPr>
            <a:r>
              <a:rPr lang="en-GB" sz="2400" dirty="0" smtClean="0"/>
              <a:t>To date I know that dissertations and exams feature heavily (excessively?) in Masters programmes:</a:t>
            </a:r>
          </a:p>
          <a:p>
            <a:pPr eaLnBrk="1" hangingPunct="1">
              <a:lnSpc>
                <a:spcPct val="100000"/>
              </a:lnSpc>
              <a:spcBef>
                <a:spcPts val="1200"/>
              </a:spcBef>
            </a:pPr>
            <a:r>
              <a:rPr lang="en-GB" sz="2400" dirty="0" smtClean="0"/>
              <a:t>Scandinavian and N European nations make greater use of oral assessment in undergraduate and M level programmes than in the UK, New Zealand and Australia.</a:t>
            </a:r>
          </a:p>
          <a:p>
            <a:pPr>
              <a:lnSpc>
                <a:spcPct val="100000"/>
              </a:lnSpc>
              <a:spcBef>
                <a:spcPts val="1200"/>
              </a:spcBef>
              <a:buFont typeface="Wingdings" pitchFamily="2" charset="2"/>
              <a:buNone/>
            </a:pPr>
            <a:r>
              <a:rPr lang="en-GB" sz="2400" dirty="0" smtClean="0"/>
              <a:t>See Assimilate summaries </a:t>
            </a:r>
            <a:r>
              <a:rPr lang="en-GB" sz="2400" u="sng" dirty="0" smtClean="0">
                <a:hlinkClick r:id="rId3"/>
              </a:rPr>
              <a:t>http://assimilate.teams.leedsmet.ac.uk/case-studies</a:t>
            </a:r>
            <a:endParaRPr lang="en-GB" sz="2400" u="sng" dirty="0" smtClean="0"/>
          </a:p>
          <a:p>
            <a:pPr eaLnBrk="1" hangingPunct="1">
              <a:lnSpc>
                <a:spcPct val="100000"/>
              </a:lnSpc>
              <a:spcBef>
                <a:spcPts val="1200"/>
              </a:spcBef>
              <a:buFont typeface="Wingdings" pitchFamily="2" charset="2"/>
              <a:buNone/>
            </a:pPr>
            <a:r>
              <a:rPr lang="en-GB" sz="2400" dirty="0" smtClean="0"/>
              <a:t>We are currently analysing our data using Q-methodology</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GB" dirty="0" smtClean="0"/>
              <a:t>At Masters level, assessment matters even more!</a:t>
            </a:r>
          </a:p>
        </p:txBody>
      </p:sp>
      <p:sp>
        <p:nvSpPr>
          <p:cNvPr id="21507" name="Rectangle 3"/>
          <p:cNvSpPr>
            <a:spLocks noGrp="1" noChangeArrowheads="1"/>
          </p:cNvSpPr>
          <p:nvPr>
            <p:ph type="body" idx="1"/>
          </p:nvPr>
        </p:nvSpPr>
        <p:spPr/>
        <p:txBody>
          <a:bodyPr/>
          <a:lstStyle/>
          <a:p>
            <a:pPr eaLnBrk="1" hangingPunct="1">
              <a:lnSpc>
                <a:spcPct val="100000"/>
              </a:lnSpc>
            </a:pPr>
            <a:r>
              <a:rPr lang="en-GB" sz="2600" dirty="0" smtClean="0"/>
              <a:t>Many Masters programmes are professionally-orientated or vocational hence the need for a strong focus on authentic assessment;</a:t>
            </a:r>
          </a:p>
          <a:p>
            <a:pPr eaLnBrk="1" hangingPunct="1">
              <a:lnSpc>
                <a:spcPct val="100000"/>
              </a:lnSpc>
            </a:pPr>
            <a:r>
              <a:rPr lang="en-GB" sz="2600" dirty="0" smtClean="0"/>
              <a:t>Students have high levels of expectation from their tutors at Masters level;</a:t>
            </a:r>
          </a:p>
          <a:p>
            <a:pPr eaLnBrk="1" hangingPunct="1">
              <a:lnSpc>
                <a:spcPct val="100000"/>
              </a:lnSpc>
            </a:pPr>
            <a:r>
              <a:rPr lang="en-GB" sz="2600" dirty="0" smtClean="0"/>
              <a:t>We need to distinguish our programmes from those offered by our competitors worldwide.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GB" dirty="0" smtClean="0"/>
              <a:t>The current context</a:t>
            </a:r>
          </a:p>
        </p:txBody>
      </p:sp>
      <p:sp>
        <p:nvSpPr>
          <p:cNvPr id="4099" name="Rectangle 3"/>
          <p:cNvSpPr>
            <a:spLocks noGrp="1" noChangeArrowheads="1"/>
          </p:cNvSpPr>
          <p:nvPr>
            <p:ph type="body" idx="1"/>
          </p:nvPr>
        </p:nvSpPr>
        <p:spPr>
          <a:xfrm>
            <a:off x="468313" y="1357313"/>
            <a:ext cx="8229600" cy="4972050"/>
          </a:xfrm>
        </p:spPr>
        <p:txBody>
          <a:bodyPr/>
          <a:lstStyle/>
          <a:p>
            <a:pPr eaLnBrk="1" hangingPunct="1"/>
            <a:r>
              <a:rPr lang="en-GB" smtClean="0"/>
              <a:t>Tougher times than ever before in HE</a:t>
            </a:r>
          </a:p>
          <a:p>
            <a:pPr eaLnBrk="1" hangingPunct="1"/>
            <a:r>
              <a:rPr lang="en-GB" smtClean="0"/>
              <a:t>Financial instability: substantial cuts (including in year) and little or no protection for teaching income;</a:t>
            </a:r>
          </a:p>
          <a:p>
            <a:pPr eaLnBrk="1" hangingPunct="1"/>
            <a:r>
              <a:rPr lang="en-GB" smtClean="0"/>
              <a:t>Capricious staffing decisions as HEIs manage cuts;</a:t>
            </a:r>
          </a:p>
          <a:p>
            <a:pPr eaLnBrk="1" hangingPunct="1"/>
            <a:r>
              <a:rPr lang="en-GB" smtClean="0"/>
              <a:t>Long-term and even short-term planning nigh on impossible.</a:t>
            </a:r>
          </a:p>
          <a:p>
            <a:pPr eaLnBrk="1" hangingPunct="1"/>
            <a:endParaRPr lang="en-GB" sz="2400" smtClean="0"/>
          </a:p>
          <a:p>
            <a:pPr eaLnBrk="1" hangingPunct="1">
              <a:buFont typeface="Wingdings" pitchFamily="2" charset="2"/>
              <a:buNone/>
            </a:pPr>
            <a:endParaRPr lang="en-GB"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GB" dirty="0" smtClean="0"/>
              <a:t>QAA Assessment expectations</a:t>
            </a:r>
          </a:p>
        </p:txBody>
      </p:sp>
      <p:sp>
        <p:nvSpPr>
          <p:cNvPr id="43011" name="Content Placeholder 2"/>
          <p:cNvSpPr>
            <a:spLocks noGrp="1"/>
          </p:cNvSpPr>
          <p:nvPr>
            <p:ph idx="1"/>
          </p:nvPr>
        </p:nvSpPr>
        <p:spPr>
          <a:xfrm>
            <a:off x="468313" y="1357313"/>
            <a:ext cx="8229600" cy="5143500"/>
          </a:xfrm>
        </p:spPr>
        <p:txBody>
          <a:bodyPr/>
          <a:lstStyle/>
          <a:p>
            <a:pPr>
              <a:buFont typeface="Wingdings" pitchFamily="2" charset="2"/>
              <a:buNone/>
              <a:defRPr/>
            </a:pPr>
            <a:r>
              <a:rPr lang="en-GB" sz="2000" dirty="0" smtClean="0"/>
              <a:t>Appropriate </a:t>
            </a:r>
            <a:r>
              <a:rPr lang="en-GB" sz="2000" dirty="0" smtClean="0"/>
              <a:t>and effective assessment will enable students to demonstrate the outcomes of learning intended for the programme. </a:t>
            </a:r>
            <a:endParaRPr lang="en-GB" sz="2000" dirty="0" smtClean="0"/>
          </a:p>
          <a:p>
            <a:pPr>
              <a:buFont typeface="Wingdings" pitchFamily="2" charset="2"/>
              <a:buNone/>
              <a:defRPr/>
            </a:pPr>
            <a:r>
              <a:rPr lang="en-GB" sz="2000" dirty="0" smtClean="0"/>
              <a:t>Assessment methods may be based on any or all of the following:</a:t>
            </a:r>
          </a:p>
          <a:p>
            <a:pPr>
              <a:defRPr/>
            </a:pPr>
            <a:r>
              <a:rPr lang="en-GB" sz="2000" dirty="0" smtClean="0"/>
              <a:t>essay assignments </a:t>
            </a:r>
          </a:p>
          <a:p>
            <a:pPr>
              <a:defRPr/>
            </a:pPr>
            <a:r>
              <a:rPr lang="en-GB" sz="2000" dirty="0" smtClean="0"/>
              <a:t>practical reports or portfolios </a:t>
            </a:r>
          </a:p>
          <a:p>
            <a:pPr>
              <a:defRPr/>
            </a:pPr>
            <a:r>
              <a:rPr lang="en-GB" sz="2000" dirty="0" smtClean="0"/>
              <a:t>a dissertation or other output from research/project work, which may include artefacts, performances or compositions </a:t>
            </a:r>
          </a:p>
          <a:p>
            <a:pPr>
              <a:defRPr/>
            </a:pPr>
            <a:r>
              <a:rPr lang="en-GB" sz="2000" dirty="0" smtClean="0"/>
              <a:t>written examinations </a:t>
            </a:r>
          </a:p>
          <a:p>
            <a:pPr>
              <a:defRPr/>
            </a:pPr>
            <a:r>
              <a:rPr lang="en-GB" sz="2000" dirty="0" smtClean="0"/>
              <a:t>oral examinations </a:t>
            </a:r>
          </a:p>
          <a:p>
            <a:pPr>
              <a:defRPr/>
            </a:pPr>
            <a:r>
              <a:rPr lang="en-GB" sz="2000" dirty="0" smtClean="0"/>
              <a:t>problem-solving exercises </a:t>
            </a:r>
          </a:p>
          <a:p>
            <a:pPr>
              <a:defRPr/>
            </a:pPr>
            <a:r>
              <a:rPr lang="en-GB" sz="2000" dirty="0" smtClean="0"/>
              <a:t>oral presentations </a:t>
            </a:r>
          </a:p>
          <a:p>
            <a:pPr>
              <a:defRPr/>
            </a:pPr>
            <a:r>
              <a:rPr lang="en-GB" sz="2000" dirty="0" smtClean="0"/>
              <a:t>posters</a:t>
            </a:r>
          </a:p>
          <a:p>
            <a:pPr>
              <a:lnSpc>
                <a:spcPct val="100000"/>
              </a:lnSpc>
              <a:defRPr/>
            </a:pPr>
            <a:r>
              <a:rPr lang="en-GB" sz="2000" dirty="0" smtClean="0"/>
              <a:t>placement reports</a:t>
            </a:r>
            <a:r>
              <a:rPr lang="en-GB" sz="2000" dirty="0" smtClean="0">
                <a:solidFill>
                  <a:schemeClr val="tx2">
                    <a:lumMod val="60000"/>
                    <a:lumOff val="40000"/>
                  </a:schemeClr>
                </a:solidFill>
              </a:rPr>
              <a:t>.             </a:t>
            </a:r>
            <a:r>
              <a:rPr lang="en-GB" sz="2000" dirty="0" smtClean="0">
                <a:solidFill>
                  <a:schemeClr val="tx2">
                    <a:lumMod val="60000"/>
                    <a:lumOff val="40000"/>
                  </a:schemeClr>
                </a:solidFill>
              </a:rPr>
              <a:t>(And others…..)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GB" dirty="0" smtClean="0"/>
              <a:t>Boud </a:t>
            </a:r>
            <a:r>
              <a:rPr lang="en-GB" i="1" dirty="0" smtClean="0"/>
              <a:t>et al </a:t>
            </a:r>
            <a:r>
              <a:rPr lang="en-GB" dirty="0" smtClean="0"/>
              <a:t>2010: ‘Assessment 2020’:</a:t>
            </a:r>
            <a:endParaRPr lang="en-US" dirty="0" smtClean="0"/>
          </a:p>
        </p:txBody>
      </p:sp>
      <p:sp>
        <p:nvSpPr>
          <p:cNvPr id="35844" name="Rectangle 3"/>
          <p:cNvSpPr>
            <a:spLocks noGrp="1" noChangeArrowheads="1"/>
          </p:cNvSpPr>
          <p:nvPr>
            <p:ph type="body" idx="1"/>
          </p:nvPr>
        </p:nvSpPr>
        <p:spPr>
          <a:xfrm>
            <a:off x="468313" y="1340768"/>
            <a:ext cx="8229600" cy="4988595"/>
          </a:xfrm>
        </p:spPr>
        <p:txBody>
          <a:bodyPr/>
          <a:lstStyle/>
          <a:p>
            <a:pPr marL="533400" indent="-533400" eaLnBrk="1" hangingPunct="1">
              <a:lnSpc>
                <a:spcPct val="100000"/>
              </a:lnSpc>
              <a:buFont typeface="Wingdings" pitchFamily="2" charset="2"/>
              <a:buNone/>
              <a:defRPr/>
            </a:pPr>
            <a:r>
              <a:rPr lang="en-GB" sz="2000" dirty="0" smtClean="0"/>
              <a:t>Assessment has most effect when...:</a:t>
            </a:r>
          </a:p>
          <a:p>
            <a:pPr marL="533400" indent="-533400" eaLnBrk="1" hangingPunct="1">
              <a:lnSpc>
                <a:spcPct val="100000"/>
              </a:lnSpc>
              <a:buSzPct val="100000"/>
              <a:buFont typeface="+mj-lt"/>
              <a:buAutoNum type="arabicPeriod"/>
              <a:defRPr/>
            </a:pPr>
            <a:r>
              <a:rPr lang="en-GB" sz="2000" dirty="0" smtClean="0"/>
              <a:t>It is used to </a:t>
            </a:r>
            <a:r>
              <a:rPr lang="en-GB" sz="2000" dirty="0" smtClean="0">
                <a:solidFill>
                  <a:schemeClr val="tx2">
                    <a:lumMod val="40000"/>
                    <a:lumOff val="60000"/>
                  </a:schemeClr>
                </a:solidFill>
              </a:rPr>
              <a:t>engage</a:t>
            </a:r>
            <a:r>
              <a:rPr lang="en-GB" sz="2000" dirty="0" smtClean="0"/>
              <a:t> students in learning that is productive.</a:t>
            </a:r>
          </a:p>
          <a:p>
            <a:pPr marL="533400" indent="-533400" eaLnBrk="1" hangingPunct="1">
              <a:lnSpc>
                <a:spcPct val="100000"/>
              </a:lnSpc>
              <a:buSzPct val="100000"/>
              <a:buFont typeface="+mj-lt"/>
              <a:buAutoNum type="arabicPeriod"/>
              <a:defRPr/>
            </a:pPr>
            <a:r>
              <a:rPr lang="en-GB" sz="2000" dirty="0" smtClean="0"/>
              <a:t>Feedback is used to actively </a:t>
            </a:r>
            <a:r>
              <a:rPr lang="en-GB" sz="2000" dirty="0" smtClean="0">
                <a:solidFill>
                  <a:schemeClr val="tx2">
                    <a:lumMod val="40000"/>
                    <a:lumOff val="60000"/>
                  </a:schemeClr>
                </a:solidFill>
              </a:rPr>
              <a:t>improve </a:t>
            </a:r>
            <a:r>
              <a:rPr lang="en-GB" sz="2000" dirty="0" smtClean="0"/>
              <a:t>student learning.</a:t>
            </a:r>
          </a:p>
          <a:p>
            <a:pPr marL="533400" indent="-533400" eaLnBrk="1" hangingPunct="1">
              <a:lnSpc>
                <a:spcPct val="100000"/>
              </a:lnSpc>
              <a:buSzPct val="100000"/>
              <a:buFont typeface="+mj-lt"/>
              <a:buAutoNum type="arabicPeriod"/>
              <a:defRPr/>
            </a:pPr>
            <a:r>
              <a:rPr lang="en-US" sz="2000" dirty="0" smtClean="0"/>
              <a:t>Students and teachers become </a:t>
            </a:r>
            <a:r>
              <a:rPr lang="en-US" sz="2000" dirty="0" smtClean="0">
                <a:solidFill>
                  <a:schemeClr val="tx2">
                    <a:lumMod val="40000"/>
                    <a:lumOff val="60000"/>
                  </a:schemeClr>
                </a:solidFill>
              </a:rPr>
              <a:t>responsible partners </a:t>
            </a:r>
            <a:r>
              <a:rPr lang="en-US" sz="2000" dirty="0" smtClean="0"/>
              <a:t>in learning and assessment.</a:t>
            </a:r>
          </a:p>
          <a:p>
            <a:pPr marL="533400" indent="-533400" eaLnBrk="1" hangingPunct="1">
              <a:lnSpc>
                <a:spcPct val="100000"/>
              </a:lnSpc>
              <a:buSzPct val="100000"/>
              <a:buFont typeface="+mj-lt"/>
              <a:buAutoNum type="arabicPeriod"/>
              <a:defRPr/>
            </a:pPr>
            <a:r>
              <a:rPr lang="en-US" sz="2000" dirty="0" smtClean="0"/>
              <a:t>Students are </a:t>
            </a:r>
            <a:r>
              <a:rPr lang="en-US" sz="2000" dirty="0" smtClean="0">
                <a:solidFill>
                  <a:schemeClr val="tx2">
                    <a:lumMod val="40000"/>
                    <a:lumOff val="60000"/>
                  </a:schemeClr>
                </a:solidFill>
              </a:rPr>
              <a:t>inducted </a:t>
            </a:r>
            <a:r>
              <a:rPr lang="en-US" sz="2000" dirty="0" smtClean="0"/>
              <a:t>into the assessment practices and cultures of higher education.</a:t>
            </a:r>
          </a:p>
          <a:p>
            <a:pPr marL="533400" indent="-533400" eaLnBrk="1" hangingPunct="1">
              <a:lnSpc>
                <a:spcPct val="100000"/>
              </a:lnSpc>
              <a:buSzPct val="100000"/>
              <a:buFont typeface="+mj-lt"/>
              <a:buAutoNum type="arabicPeriod"/>
              <a:defRPr/>
            </a:pPr>
            <a:r>
              <a:rPr lang="en-US" sz="2000" dirty="0" smtClean="0"/>
              <a:t>Assessment </a:t>
            </a:r>
            <a:r>
              <a:rPr lang="en-US" sz="2000" i="1" dirty="0" smtClean="0"/>
              <a:t>for</a:t>
            </a:r>
            <a:r>
              <a:rPr lang="en-US" sz="2000" dirty="0" smtClean="0"/>
              <a:t> learning is placed at the </a:t>
            </a:r>
            <a:r>
              <a:rPr lang="en-US" sz="2000" dirty="0" smtClean="0">
                <a:solidFill>
                  <a:schemeClr val="tx2">
                    <a:lumMod val="40000"/>
                    <a:lumOff val="60000"/>
                  </a:schemeClr>
                </a:solidFill>
              </a:rPr>
              <a:t>centre</a:t>
            </a:r>
            <a:r>
              <a:rPr lang="en-US" sz="2000" dirty="0" smtClean="0"/>
              <a:t> of subject and program design.</a:t>
            </a:r>
          </a:p>
          <a:p>
            <a:pPr marL="533400" indent="-533400" eaLnBrk="1" hangingPunct="1">
              <a:lnSpc>
                <a:spcPct val="100000"/>
              </a:lnSpc>
              <a:buSzPct val="100000"/>
              <a:buFont typeface="+mj-lt"/>
              <a:buAutoNum type="arabicPeriod"/>
              <a:defRPr/>
            </a:pPr>
            <a:r>
              <a:rPr lang="en-US" sz="2000" dirty="0" smtClean="0"/>
              <a:t>Assessment for learning is a focus for staff and institutional </a:t>
            </a:r>
            <a:r>
              <a:rPr lang="en-US" sz="2000" dirty="0" smtClean="0">
                <a:solidFill>
                  <a:schemeClr val="tx2">
                    <a:lumMod val="40000"/>
                    <a:lumOff val="60000"/>
                  </a:schemeClr>
                </a:solidFill>
              </a:rPr>
              <a:t>development</a:t>
            </a:r>
            <a:r>
              <a:rPr lang="en-US" sz="2000" dirty="0" smtClean="0"/>
              <a:t>.</a:t>
            </a:r>
          </a:p>
          <a:p>
            <a:pPr marL="533400" indent="-533400" eaLnBrk="1" hangingPunct="1">
              <a:lnSpc>
                <a:spcPct val="100000"/>
              </a:lnSpc>
              <a:buSzPct val="100000"/>
              <a:buFont typeface="+mj-lt"/>
              <a:buAutoNum type="arabicPeriod"/>
              <a:defRPr/>
            </a:pPr>
            <a:r>
              <a:rPr lang="en-US" sz="2000" dirty="0" smtClean="0"/>
              <a:t>Assessment provides inclusive and trustworthy </a:t>
            </a:r>
            <a:r>
              <a:rPr lang="en-US" sz="2000" dirty="0" smtClean="0">
                <a:solidFill>
                  <a:schemeClr val="tx2">
                    <a:lumMod val="40000"/>
                    <a:lumOff val="60000"/>
                  </a:schemeClr>
                </a:solidFill>
              </a:rPr>
              <a:t>representation of student achievement</a:t>
            </a:r>
            <a:r>
              <a:rPr lang="en-US" sz="2000" dirty="0" smtClean="0"/>
              <a:t>.</a:t>
            </a:r>
          </a:p>
          <a:p>
            <a:pPr marL="533400" indent="-533400" eaLnBrk="1" hangingPunct="1">
              <a:lnSpc>
                <a:spcPct val="100000"/>
              </a:lnSpc>
              <a:defRPr/>
            </a:pPr>
            <a:endParaRPr lang="en-US" sz="2000"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GB" dirty="0" smtClean="0"/>
              <a:t>Giving feedback at Master’s level</a:t>
            </a:r>
          </a:p>
        </p:txBody>
      </p:sp>
      <p:sp>
        <p:nvSpPr>
          <p:cNvPr id="24579" name="Content Placeholder 2"/>
          <p:cNvSpPr>
            <a:spLocks noGrp="1"/>
          </p:cNvSpPr>
          <p:nvPr>
            <p:ph idx="1"/>
          </p:nvPr>
        </p:nvSpPr>
        <p:spPr/>
        <p:txBody>
          <a:bodyPr/>
          <a:lstStyle/>
          <a:p>
            <a:pPr>
              <a:lnSpc>
                <a:spcPct val="100000"/>
              </a:lnSpc>
            </a:pPr>
            <a:r>
              <a:rPr lang="en-GB" sz="2600" dirty="0" smtClean="0"/>
              <a:t>Masters programmes are often highly compressed in the UK so good timing of assignments and feedback is crucial.</a:t>
            </a:r>
          </a:p>
          <a:p>
            <a:pPr>
              <a:lnSpc>
                <a:spcPct val="100000"/>
              </a:lnSpc>
            </a:pPr>
            <a:r>
              <a:rPr lang="en-GB" sz="2600" dirty="0" smtClean="0"/>
              <a:t>Peer feedback is especially appropriate at Master’s level, as competence in sensitive peer evaluation is a highly regarded postgraduate attribute. </a:t>
            </a:r>
          </a:p>
          <a:p>
            <a:pPr>
              <a:lnSpc>
                <a:spcPct val="100000"/>
              </a:lnSpc>
            </a:pPr>
            <a:r>
              <a:rPr lang="en-GB" sz="2600" dirty="0" smtClean="0"/>
              <a:t>If dissertations are used, frequent incremental feedback at checkpoints will avoid high failure rates and the most severe plagiarism problems.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GB" dirty="0" smtClean="0"/>
              <a:t>Authentic Master’s level assessment: my questions</a:t>
            </a:r>
          </a:p>
        </p:txBody>
      </p:sp>
      <p:sp>
        <p:nvSpPr>
          <p:cNvPr id="25603" name="Content Placeholder 2"/>
          <p:cNvSpPr>
            <a:spLocks noGrp="1"/>
          </p:cNvSpPr>
          <p:nvPr>
            <p:ph idx="1"/>
          </p:nvPr>
        </p:nvSpPr>
        <p:spPr>
          <a:xfrm>
            <a:off x="468313" y="1428750"/>
            <a:ext cx="8229600" cy="4900613"/>
          </a:xfrm>
        </p:spPr>
        <p:txBody>
          <a:bodyPr/>
          <a:lstStyle/>
          <a:p>
            <a:pPr eaLnBrk="1" hangingPunct="1">
              <a:lnSpc>
                <a:spcPct val="100000"/>
              </a:lnSpc>
            </a:pPr>
            <a:r>
              <a:rPr lang="en-GB" sz="2400" smtClean="0"/>
              <a:t>Are tasks aligned to the learning outcomes?</a:t>
            </a:r>
          </a:p>
          <a:p>
            <a:pPr eaLnBrk="1" hangingPunct="1">
              <a:lnSpc>
                <a:spcPct val="100000"/>
              </a:lnSpc>
            </a:pPr>
            <a:r>
              <a:rPr lang="en-GB" sz="2400" smtClean="0"/>
              <a:t>Is assessments part of the learning programme, or is everything ‘sudden death’ end-point? </a:t>
            </a:r>
          </a:p>
          <a:p>
            <a:pPr eaLnBrk="1" hangingPunct="1">
              <a:lnSpc>
                <a:spcPct val="100000"/>
              </a:lnSpc>
            </a:pPr>
            <a:r>
              <a:rPr lang="en-GB" sz="2400" smtClean="0"/>
              <a:t>Is there excessive bunching of the assessment workload that is highly stressful for students and unmanageable for staff?</a:t>
            </a:r>
          </a:p>
          <a:p>
            <a:pPr eaLnBrk="1" hangingPunct="1">
              <a:lnSpc>
                <a:spcPct val="100000"/>
              </a:lnSpc>
            </a:pPr>
            <a:r>
              <a:rPr lang="en-GB" sz="2400" smtClean="0"/>
              <a:t>Are there plenty of opportunities for formative assessment, especially for students struggling to gauge the level of study?</a:t>
            </a:r>
          </a:p>
          <a:p>
            <a:pPr eaLnBrk="1" hangingPunct="1">
              <a:lnSpc>
                <a:spcPct val="100000"/>
              </a:lnSpc>
            </a:pPr>
            <a:r>
              <a:rPr lang="en-GB" sz="2400" smtClean="0"/>
              <a:t>Are students over-assessed? </a:t>
            </a:r>
          </a:p>
          <a:p>
            <a:pPr eaLnBrk="1" hangingPunct="1">
              <a:lnSpc>
                <a:spcPct val="100000"/>
              </a:lnSpc>
            </a:pPr>
            <a:r>
              <a:rPr lang="en-GB" sz="2400" smtClean="0"/>
              <a:t>Are your assignments uninspiring /tame/ excessively traditional?</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GB" dirty="0" smtClean="0"/>
              <a:t>My Assimilate 3-year NTFS funded project</a:t>
            </a:r>
          </a:p>
        </p:txBody>
      </p:sp>
      <p:sp>
        <p:nvSpPr>
          <p:cNvPr id="26627" name="Content Placeholder 2"/>
          <p:cNvSpPr>
            <a:spLocks noGrp="1"/>
          </p:cNvSpPr>
          <p:nvPr>
            <p:ph idx="1"/>
          </p:nvPr>
        </p:nvSpPr>
        <p:spPr>
          <a:xfrm>
            <a:off x="468313" y="1340768"/>
            <a:ext cx="8229600" cy="4988595"/>
          </a:xfrm>
        </p:spPr>
        <p:txBody>
          <a:bodyPr/>
          <a:lstStyle/>
          <a:p>
            <a:pPr>
              <a:lnSpc>
                <a:spcPct val="100000"/>
              </a:lnSpc>
            </a:pPr>
            <a:r>
              <a:rPr lang="en-GB" sz="2400" dirty="0" smtClean="0"/>
              <a:t>The Assimilate team have been exploring innovative assessment at </a:t>
            </a:r>
            <a:r>
              <a:rPr lang="en-GB" sz="2400" dirty="0" smtClean="0"/>
              <a:t>Masters level </a:t>
            </a:r>
            <a:r>
              <a:rPr lang="en-GB" sz="2400" dirty="0" smtClean="0"/>
              <a:t>using research funding from the National Teaching Fellowship scheme. </a:t>
            </a:r>
          </a:p>
          <a:p>
            <a:pPr>
              <a:lnSpc>
                <a:spcPct val="100000"/>
              </a:lnSpc>
            </a:pPr>
            <a:r>
              <a:rPr lang="en-GB" sz="2400" dirty="0" smtClean="0"/>
              <a:t> Recognising that limited prior research had been undertaken in this area, the project was designed to review the range of assessment methods used to assess at this level, particularly exploring authentic assessment.</a:t>
            </a:r>
          </a:p>
          <a:p>
            <a:pPr>
              <a:lnSpc>
                <a:spcPct val="100000"/>
              </a:lnSpc>
            </a:pPr>
            <a:r>
              <a:rPr lang="en-GB" sz="2400" dirty="0" smtClean="0"/>
              <a:t> Interviews were undertaken in the UK and internationally by students and team members to elicit information about diverse approaches and to produce case studies showcasing innovations. </a:t>
            </a:r>
          </a:p>
          <a:p>
            <a:pPr>
              <a:lnSpc>
                <a:spcPct val="100000"/>
              </a:lnSpc>
            </a:pPr>
            <a:endParaRPr lang="en-GB"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GB" dirty="0" smtClean="0"/>
              <a:t>The project was designed to:</a:t>
            </a:r>
          </a:p>
        </p:txBody>
      </p:sp>
      <p:sp>
        <p:nvSpPr>
          <p:cNvPr id="27651" name="Content Placeholder 2"/>
          <p:cNvSpPr>
            <a:spLocks noGrp="1"/>
          </p:cNvSpPr>
          <p:nvPr>
            <p:ph idx="1"/>
          </p:nvPr>
        </p:nvSpPr>
        <p:spPr/>
        <p:txBody>
          <a:bodyPr/>
          <a:lstStyle/>
          <a:p>
            <a:pPr>
              <a:lnSpc>
                <a:spcPct val="100000"/>
              </a:lnSpc>
            </a:pPr>
            <a:r>
              <a:rPr lang="en-GB" sz="2400" dirty="0" smtClean="0"/>
              <a:t>Survey the range of assessment methods and approaches used to assess at Masters level in diverse institutions, particularly in professional subject areas and in a variety of disciplines;</a:t>
            </a:r>
          </a:p>
          <a:p>
            <a:pPr>
              <a:lnSpc>
                <a:spcPct val="100000"/>
              </a:lnSpc>
            </a:pPr>
            <a:r>
              <a:rPr lang="en-GB" sz="2400" dirty="0" smtClean="0"/>
              <a:t>Investigate the ways in which Masters level students receive formative feedback;</a:t>
            </a:r>
          </a:p>
          <a:p>
            <a:pPr>
              <a:lnSpc>
                <a:spcPct val="100000"/>
              </a:lnSpc>
            </a:pPr>
            <a:r>
              <a:rPr lang="en-GB" sz="2400" dirty="0" smtClean="0"/>
              <a:t>Provide a compendium </a:t>
            </a:r>
            <a:r>
              <a:rPr lang="en-GB" sz="2400" dirty="0" smtClean="0"/>
              <a:t>of diverse </a:t>
            </a:r>
            <a:r>
              <a:rPr lang="en-GB" sz="2400" dirty="0" smtClean="0"/>
              <a:t>approaches to assessing at this level;</a:t>
            </a:r>
          </a:p>
          <a:p>
            <a:pPr>
              <a:lnSpc>
                <a:spcPct val="100000"/>
              </a:lnSpc>
            </a:pPr>
            <a:r>
              <a:rPr lang="en-GB" sz="2400" dirty="0" smtClean="0"/>
              <a:t>Develop recommendations for good practice regarding assessment and formative feedback for students working towards Masters level awards.</a:t>
            </a:r>
          </a:p>
          <a:p>
            <a:pPr>
              <a:lnSpc>
                <a:spcPct val="100000"/>
              </a:lnSpc>
            </a:pPr>
            <a:endParaRPr lang="en-GB"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GB" dirty="0" smtClean="0"/>
              <a:t>Changes en route</a:t>
            </a:r>
          </a:p>
        </p:txBody>
      </p:sp>
      <p:sp>
        <p:nvSpPr>
          <p:cNvPr id="28675" name="Content Placeholder 2"/>
          <p:cNvSpPr>
            <a:spLocks noGrp="1"/>
          </p:cNvSpPr>
          <p:nvPr>
            <p:ph idx="1"/>
          </p:nvPr>
        </p:nvSpPr>
        <p:spPr>
          <a:xfrm>
            <a:off x="285750" y="1357313"/>
            <a:ext cx="8501063" cy="4972050"/>
          </a:xfrm>
        </p:spPr>
        <p:txBody>
          <a:bodyPr/>
          <a:lstStyle/>
          <a:p>
            <a:pPr>
              <a:lnSpc>
                <a:spcPct val="100000"/>
              </a:lnSpc>
            </a:pPr>
            <a:r>
              <a:rPr lang="en-GB" sz="2600" dirty="0" smtClean="0"/>
              <a:t>We originally planned to use 2</a:t>
            </a:r>
            <a:r>
              <a:rPr lang="en-GB" sz="2600" baseline="30000" dirty="0" smtClean="0"/>
              <a:t>nd</a:t>
            </a:r>
            <a:r>
              <a:rPr lang="en-GB" sz="2600" dirty="0" smtClean="0"/>
              <a:t> year Journalism students as interviewers for our research, but this proved impractical;</a:t>
            </a:r>
          </a:p>
          <a:p>
            <a:pPr>
              <a:lnSpc>
                <a:spcPct val="100000"/>
              </a:lnSpc>
            </a:pPr>
            <a:r>
              <a:rPr lang="en-GB" sz="2600" dirty="0" smtClean="0"/>
              <a:t>We then moved to using our (changing) project team members including me when I (semi) retired;</a:t>
            </a:r>
          </a:p>
          <a:p>
            <a:pPr>
              <a:lnSpc>
                <a:spcPct val="100000"/>
              </a:lnSpc>
            </a:pPr>
            <a:r>
              <a:rPr lang="en-GB" sz="2600" dirty="0" smtClean="0"/>
              <a:t>Using data from 45 interviews and from other people who have been working with the project we have </a:t>
            </a:r>
            <a:r>
              <a:rPr lang="en-GB" sz="2600" dirty="0" smtClean="0"/>
              <a:t>produced 34 </a:t>
            </a:r>
            <a:r>
              <a:rPr lang="en-GB" sz="2600" dirty="0" smtClean="0"/>
              <a:t>case studies </a:t>
            </a:r>
            <a:r>
              <a:rPr lang="en-GB" sz="2600" dirty="0" smtClean="0"/>
              <a:t>illustrating diverse </a:t>
            </a:r>
            <a:r>
              <a:rPr lang="en-GB" sz="2600" dirty="0" smtClean="0"/>
              <a:t>M-level assessment, including negotiated course work;</a:t>
            </a:r>
          </a:p>
          <a:p>
            <a:pPr>
              <a:lnSpc>
                <a:spcPct val="100000"/>
              </a:lnSpc>
            </a:pPr>
            <a:r>
              <a:rPr lang="en-GB" sz="2600" dirty="0" smtClean="0"/>
              <a:t>We changed our data analysis approach.</a:t>
            </a:r>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pPr>
            <a:endParaRPr lang="en-GB" sz="2600" dirty="0" smtClean="0"/>
          </a:p>
          <a:p>
            <a:pPr>
              <a:lnSpc>
                <a:spcPct val="100000"/>
              </a:lnSpc>
              <a:buFont typeface="Wingdings" pitchFamily="2" charset="2"/>
              <a:buNone/>
            </a:pPr>
            <a:r>
              <a:rPr lang="en-GB" sz="2600" dirty="0" smtClean="0"/>
              <a:t> </a:t>
            </a:r>
          </a:p>
          <a:p>
            <a:pPr>
              <a:lnSpc>
                <a:spcPct val="100000"/>
              </a:lnSpc>
            </a:pPr>
            <a:endParaRPr lang="en-GB" sz="26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GB" dirty="0" smtClean="0"/>
              <a:t>Analysing our data</a:t>
            </a:r>
          </a:p>
        </p:txBody>
      </p:sp>
      <p:sp>
        <p:nvSpPr>
          <p:cNvPr id="29699" name="Content Placeholder 2"/>
          <p:cNvSpPr>
            <a:spLocks noGrp="1"/>
          </p:cNvSpPr>
          <p:nvPr>
            <p:ph idx="1"/>
          </p:nvPr>
        </p:nvSpPr>
        <p:spPr/>
        <p:txBody>
          <a:bodyPr/>
          <a:lstStyle/>
          <a:p>
            <a:pPr>
              <a:lnSpc>
                <a:spcPct val="100000"/>
              </a:lnSpc>
            </a:pPr>
            <a:r>
              <a:rPr lang="en-GB" sz="2400" dirty="0" smtClean="0"/>
              <a:t>Tim </a:t>
            </a:r>
            <a:r>
              <a:rPr lang="en-GB" sz="2400" dirty="0" err="1" smtClean="0"/>
              <a:t>Deignan</a:t>
            </a:r>
            <a:r>
              <a:rPr lang="en-GB" sz="2400" dirty="0" smtClean="0"/>
              <a:t> has been using Activity Theory and Q Methodology to help us make sense of the case study data and to conduct a follow-up study. </a:t>
            </a:r>
          </a:p>
          <a:p>
            <a:pPr>
              <a:lnSpc>
                <a:spcPct val="100000"/>
              </a:lnSpc>
            </a:pPr>
            <a:r>
              <a:rPr lang="en-GB" sz="2400" dirty="0" smtClean="0"/>
              <a:t>His initial research study used Activity Theory to investigate practitioners’ experiences of introducing innovative assessment methods at Masters level. </a:t>
            </a:r>
          </a:p>
          <a:p>
            <a:pPr>
              <a:lnSpc>
                <a:spcPct val="100000"/>
              </a:lnSpc>
            </a:pPr>
            <a:r>
              <a:rPr lang="en-GB" sz="2400" dirty="0" smtClean="0"/>
              <a:t>He then designed a Q-study using 48 statements which were rank-ordered by 39 participants . </a:t>
            </a:r>
          </a:p>
          <a:p>
            <a:pPr>
              <a:lnSpc>
                <a:spcPct val="100000"/>
              </a:lnSpc>
            </a:pPr>
            <a:r>
              <a:rPr lang="en-GB" sz="2400" dirty="0" smtClean="0"/>
              <a:t>Using statistical analysis of these data he has interpreted </a:t>
            </a:r>
            <a:r>
              <a:rPr lang="en-GB" sz="2400" dirty="0" smtClean="0"/>
              <a:t>five distinct </a:t>
            </a:r>
            <a:r>
              <a:rPr lang="en-GB" sz="2400" dirty="0" smtClean="0"/>
              <a:t>factors, or viewpoints, relating to Masters level assessment.</a:t>
            </a:r>
          </a:p>
          <a:p>
            <a:pPr>
              <a:lnSpc>
                <a:spcPct val="100000"/>
              </a:lnSpc>
            </a:pPr>
            <a:endParaRPr lang="en-GB"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dirty="0" smtClean="0"/>
              <a:t>Relative Positioning</a:t>
            </a:r>
          </a:p>
        </p:txBody>
      </p:sp>
      <p:sp>
        <p:nvSpPr>
          <p:cNvPr id="30723" name="Content Placeholder 2"/>
          <p:cNvSpPr>
            <a:spLocks noGrp="1"/>
          </p:cNvSpPr>
          <p:nvPr>
            <p:ph idx="1"/>
          </p:nvPr>
        </p:nvSpPr>
        <p:spPr/>
        <p:txBody>
          <a:bodyPr/>
          <a:lstStyle/>
          <a:p>
            <a:pPr marL="0" indent="0">
              <a:buFont typeface="Wingdings" pitchFamily="2" charset="2"/>
              <a:buNone/>
            </a:pPr>
            <a:endParaRPr lang="en-GB" altLang="ja-JP" sz="2600" dirty="0" smtClean="0">
              <a:ea typeface="ＭＳ Ｐゴシック" pitchFamily="34" charset="-128"/>
            </a:endParaRPr>
          </a:p>
          <a:p>
            <a:pPr marL="0" indent="0">
              <a:buFont typeface="Wingdings" pitchFamily="2" charset="2"/>
              <a:buNone/>
            </a:pPr>
            <a:r>
              <a:rPr lang="en-GB" altLang="ja-JP" sz="2600" dirty="0" smtClean="0">
                <a:ea typeface="ＭＳ Ｐゴシック" pitchFamily="34" charset="-128"/>
              </a:rPr>
              <a:t>“Q-methodology is especially suited to the task of uncovering positions really held by participants in a debate rather than accepting decision-makers’, analysts’, or even the participants’ predefined categories.” </a:t>
            </a:r>
          </a:p>
          <a:p>
            <a:pPr marL="0" indent="0">
              <a:buFont typeface="Wingdings" pitchFamily="2" charset="2"/>
              <a:buNone/>
            </a:pPr>
            <a:r>
              <a:rPr lang="en-GB" altLang="ja-JP" sz="2600" dirty="0" smtClean="0">
                <a:ea typeface="ＭＳ Ｐゴシック" pitchFamily="34" charset="-128"/>
              </a:rPr>
              <a:t>(van </a:t>
            </a:r>
            <a:r>
              <a:rPr lang="en-GB" altLang="ja-JP" sz="2600" dirty="0" err="1" smtClean="0">
                <a:ea typeface="ＭＳ Ｐゴシック" pitchFamily="34" charset="-128"/>
              </a:rPr>
              <a:t>Eeten</a:t>
            </a:r>
            <a:r>
              <a:rPr lang="en-GB" altLang="ja-JP" sz="2600" dirty="0" smtClean="0">
                <a:ea typeface="ＭＳ Ｐゴシック" pitchFamily="34" charset="-128"/>
              </a:rPr>
              <a:t>, 2001)</a:t>
            </a:r>
            <a:endParaRPr lang="en-GB" sz="2600" dirty="0" smtClean="0">
              <a:ea typeface="ＭＳ Ｐゴシック" pitchFamily="34" charset="-128"/>
            </a:endParaRPr>
          </a:p>
          <a:p>
            <a:pPr marL="0" indent="0">
              <a:buFont typeface="Wingdings" pitchFamily="2" charset="2"/>
              <a:buNone/>
            </a:pPr>
            <a:endParaRPr lang="en-GB" sz="2600"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GB" dirty="0" smtClean="0"/>
              <a:t>Example statements</a:t>
            </a:r>
          </a:p>
        </p:txBody>
      </p:sp>
      <p:sp>
        <p:nvSpPr>
          <p:cNvPr id="31747" name="Content Placeholder 2"/>
          <p:cNvSpPr>
            <a:spLocks noGrp="1"/>
          </p:cNvSpPr>
          <p:nvPr>
            <p:ph idx="1"/>
          </p:nvPr>
        </p:nvSpPr>
        <p:spPr/>
        <p:txBody>
          <a:bodyPr/>
          <a:lstStyle/>
          <a:p>
            <a:pPr marL="0" indent="0">
              <a:lnSpc>
                <a:spcPct val="100000"/>
              </a:lnSpc>
              <a:buFont typeface="Wingdings" pitchFamily="2" charset="2"/>
              <a:buNone/>
            </a:pPr>
            <a:r>
              <a:rPr lang="en-GB" sz="2400" smtClean="0"/>
              <a:t>Essays and exams should be ‘the gold standard’ in terms of Masters assessment methods. (3)</a:t>
            </a:r>
          </a:p>
          <a:p>
            <a:pPr marL="0" indent="0">
              <a:lnSpc>
                <a:spcPct val="100000"/>
              </a:lnSpc>
              <a:buFont typeface="Wingdings" pitchFamily="2" charset="2"/>
              <a:buNone/>
            </a:pPr>
            <a:endParaRPr lang="en-GB" sz="2400" smtClean="0"/>
          </a:p>
          <a:p>
            <a:pPr marL="0" indent="0">
              <a:lnSpc>
                <a:spcPct val="100000"/>
              </a:lnSpc>
              <a:buFont typeface="Wingdings" pitchFamily="2" charset="2"/>
              <a:buNone/>
            </a:pPr>
            <a:r>
              <a:rPr lang="en-GB" sz="2400" smtClean="0"/>
              <a:t>Improving assessment methods requires a shift in how learning is viewed. (41)</a:t>
            </a:r>
          </a:p>
          <a:p>
            <a:pPr marL="0" indent="0">
              <a:lnSpc>
                <a:spcPct val="100000"/>
              </a:lnSpc>
              <a:buFont typeface="Wingdings" pitchFamily="2" charset="2"/>
              <a:buNone/>
            </a:pPr>
            <a:endParaRPr lang="en-GB" sz="2400" smtClean="0"/>
          </a:p>
          <a:p>
            <a:pPr marL="0" indent="0">
              <a:lnSpc>
                <a:spcPct val="100000"/>
              </a:lnSpc>
              <a:buFont typeface="Wingdings" pitchFamily="2" charset="2"/>
              <a:buNone/>
            </a:pPr>
            <a:r>
              <a:rPr lang="en-GB" sz="2400" smtClean="0"/>
              <a:t>Writing assessment criteria is an easy job for academics. (26)</a:t>
            </a:r>
          </a:p>
        </p:txBody>
      </p:sp>
      <p:sp>
        <p:nvSpPr>
          <p:cNvPr id="31748" name="Text Box 216"/>
          <p:cNvSpPr txBox="1">
            <a:spLocks noChangeArrowheads="1"/>
          </p:cNvSpPr>
          <p:nvPr/>
        </p:nvSpPr>
        <p:spPr bwMode="auto">
          <a:xfrm>
            <a:off x="900113" y="5157788"/>
            <a:ext cx="7416800" cy="1200150"/>
          </a:xfrm>
          <a:prstGeom prst="rect">
            <a:avLst/>
          </a:prstGeom>
          <a:noFill/>
          <a:ln w="9525">
            <a:noFill/>
            <a:miter lim="800000"/>
            <a:headEnd/>
            <a:tailEnd/>
          </a:ln>
        </p:spPr>
        <p:txBody>
          <a:bodyPr>
            <a:spAutoFit/>
          </a:bodyPr>
          <a:lstStyle/>
          <a:p>
            <a:r>
              <a:rPr lang="en-US" sz="1800" b="1" dirty="0" smtClean="0">
                <a:solidFill>
                  <a:schemeClr val="tx2"/>
                </a:solidFill>
              </a:rPr>
              <a:t>      </a:t>
            </a:r>
            <a:r>
              <a:rPr lang="en-US" sz="1800" b="1" dirty="0"/>
              <a:t>-3          -2          -1             0           +1           +2           +3     </a:t>
            </a:r>
          </a:p>
          <a:p>
            <a:r>
              <a:rPr lang="en-US" sz="1800" b="1" dirty="0"/>
              <a:t> Disagree</a:t>
            </a:r>
            <a:r>
              <a:rPr lang="en-US" sz="1800" dirty="0"/>
              <a:t>                                                                          </a:t>
            </a:r>
            <a:r>
              <a:rPr lang="en-US" sz="1800" b="1" dirty="0"/>
              <a:t>Agree	</a:t>
            </a:r>
          </a:p>
          <a:p>
            <a:r>
              <a:rPr lang="en-US" sz="1800" b="1" dirty="0"/>
              <a:t> Strongly                                                                         </a:t>
            </a:r>
            <a:r>
              <a:rPr lang="en-US" sz="1800" b="1" dirty="0" err="1"/>
              <a:t>Strongly</a:t>
            </a:r>
            <a:r>
              <a:rPr lang="en-US" sz="1800" dirty="0"/>
              <a:t> </a:t>
            </a:r>
            <a:r>
              <a:rPr lang="en-US" sz="1800" b="1" dirty="0"/>
              <a:t>	</a:t>
            </a:r>
            <a:endParaRPr lang="en-GB" sz="18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49238"/>
            <a:ext cx="7543800" cy="863600"/>
          </a:xfrm>
        </p:spPr>
        <p:txBody>
          <a:bodyPr/>
          <a:lstStyle/>
          <a:p>
            <a:pPr eaLnBrk="1" hangingPunct="1"/>
            <a:r>
              <a:rPr lang="en-GB" sz="3600" dirty="0" smtClean="0"/>
              <a:t>Issues that impact on the context</a:t>
            </a:r>
          </a:p>
        </p:txBody>
      </p:sp>
      <p:sp>
        <p:nvSpPr>
          <p:cNvPr id="5123" name="Rectangle 3"/>
          <p:cNvSpPr>
            <a:spLocks noGrp="1" noChangeArrowheads="1"/>
          </p:cNvSpPr>
          <p:nvPr>
            <p:ph type="body" idx="1"/>
          </p:nvPr>
        </p:nvSpPr>
        <p:spPr/>
        <p:txBody>
          <a:bodyPr/>
          <a:lstStyle/>
          <a:p>
            <a:pPr eaLnBrk="1" hangingPunct="1">
              <a:lnSpc>
                <a:spcPct val="100000"/>
              </a:lnSpc>
            </a:pPr>
            <a:r>
              <a:rPr lang="en-GB" sz="2600" dirty="0" err="1" smtClean="0"/>
              <a:t>Unmodelled</a:t>
            </a:r>
            <a:r>
              <a:rPr lang="en-GB" sz="2600" dirty="0" smtClean="0"/>
              <a:t> and differentiated student fees structure for 2012;</a:t>
            </a:r>
          </a:p>
          <a:p>
            <a:pPr eaLnBrk="1" hangingPunct="1">
              <a:lnSpc>
                <a:spcPct val="100000"/>
              </a:lnSpc>
            </a:pPr>
            <a:r>
              <a:rPr lang="en-GB" sz="2600" dirty="0" smtClean="0"/>
              <a:t>Increasing importance of National Student Survey and various league tables on perceptions of quality and student recruitment; </a:t>
            </a:r>
          </a:p>
          <a:p>
            <a:pPr eaLnBrk="1" hangingPunct="1">
              <a:lnSpc>
                <a:spcPct val="100000"/>
              </a:lnSpc>
            </a:pPr>
            <a:r>
              <a:rPr lang="en-GB" sz="2600" dirty="0" smtClean="0"/>
              <a:t>New roles for students in quality assurance and enhancement;</a:t>
            </a:r>
          </a:p>
          <a:p>
            <a:pPr eaLnBrk="1" hangingPunct="1">
              <a:lnSpc>
                <a:spcPct val="100000"/>
              </a:lnSpc>
            </a:pPr>
            <a:r>
              <a:rPr lang="en-GB" sz="2600" dirty="0" smtClean="0"/>
              <a:t>Uncertainties about the genuineness of government WP </a:t>
            </a:r>
            <a:r>
              <a:rPr lang="en-GB" sz="2600" dirty="0" smtClean="0"/>
              <a:t>imperatives;</a:t>
            </a:r>
            <a:endParaRPr lang="en-GB" sz="2600" dirty="0" smtClean="0"/>
          </a:p>
          <a:p>
            <a:pPr eaLnBrk="1" hangingPunct="1">
              <a:lnSpc>
                <a:spcPct val="100000"/>
              </a:lnSpc>
            </a:pPr>
            <a:r>
              <a:rPr lang="en-GB" sz="2600" dirty="0" smtClean="0"/>
              <a:t>International student visa restrictions;</a:t>
            </a:r>
          </a:p>
          <a:p>
            <a:pPr eaLnBrk="1" hangingPunct="1">
              <a:lnSpc>
                <a:spcPct val="100000"/>
              </a:lnSpc>
            </a:pPr>
            <a:r>
              <a:rPr lang="en-GB" sz="2600" dirty="0" smtClean="0"/>
              <a:t>Intense international competition.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sz="3600" dirty="0" smtClean="0"/>
              <a:t>User-friendly: a Q-sort underway</a:t>
            </a:r>
          </a:p>
        </p:txBody>
      </p:sp>
      <p:pic>
        <p:nvPicPr>
          <p:cNvPr id="32771" name="Picture 6"/>
          <p:cNvPicPr>
            <a:picLocks noGrp="1" noChangeAspect="1" noChangeArrowheads="1"/>
          </p:cNvPicPr>
          <p:nvPr>
            <p:ph idx="1"/>
          </p:nvPr>
        </p:nvPicPr>
        <p:blipFill>
          <a:blip r:embed="rId3" cstate="print"/>
          <a:srcRect/>
          <a:stretch>
            <a:fillRect/>
          </a:stretch>
        </p:blipFill>
        <p:spPr>
          <a:xfrm>
            <a:off x="1336675" y="1628775"/>
            <a:ext cx="6764338" cy="3960813"/>
          </a:xfrm>
          <a:noFill/>
        </p:spPr>
      </p:pic>
      <p:sp>
        <p:nvSpPr>
          <p:cNvPr id="32772" name="Text Box 9"/>
          <p:cNvSpPr txBox="1">
            <a:spLocks noChangeArrowheads="1"/>
          </p:cNvSpPr>
          <p:nvPr/>
        </p:nvSpPr>
        <p:spPr bwMode="auto">
          <a:xfrm>
            <a:off x="539750" y="5949950"/>
            <a:ext cx="8135938" cy="276225"/>
          </a:xfrm>
          <a:prstGeom prst="rect">
            <a:avLst/>
          </a:prstGeom>
          <a:noFill/>
          <a:ln w="9525">
            <a:noFill/>
            <a:miter lim="800000"/>
            <a:headEnd/>
            <a:tailEnd/>
          </a:ln>
        </p:spPr>
        <p:txBody>
          <a:bodyPr>
            <a:spAutoFit/>
          </a:bodyPr>
          <a:lstStyle/>
          <a:p>
            <a:pPr algn="ctr">
              <a:spcBef>
                <a:spcPct val="50000"/>
              </a:spcBef>
            </a:pPr>
            <a:r>
              <a:rPr lang="en-GB" sz="1200"/>
              <a:t>Acknowledgement: My thanks to Dr. Louise Bryant of University of Leeds for sharing this graphic.</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GB" dirty="0" smtClean="0"/>
              <a:t>Perspectives 1-3 (of 5)</a:t>
            </a:r>
          </a:p>
        </p:txBody>
      </p:sp>
      <p:sp>
        <p:nvSpPr>
          <p:cNvPr id="33795" name="Content Placeholder 4"/>
          <p:cNvSpPr>
            <a:spLocks noGrp="1"/>
          </p:cNvSpPr>
          <p:nvPr>
            <p:ph idx="1"/>
          </p:nvPr>
        </p:nvSpPr>
        <p:spPr/>
        <p:txBody>
          <a:bodyPr/>
          <a:lstStyle/>
          <a:p>
            <a:pPr>
              <a:lnSpc>
                <a:spcPct val="100000"/>
              </a:lnSpc>
            </a:pPr>
            <a:r>
              <a:rPr lang="en-GB" sz="2400" dirty="0" smtClean="0"/>
              <a:t>1: The innovative assessment and accreditation of learning for complex real life / workplace applications requires assessment training for both staff and students</a:t>
            </a:r>
            <a:r>
              <a:rPr lang="en-GB" sz="2400" dirty="0" smtClean="0"/>
              <a:t>.</a:t>
            </a:r>
            <a:endParaRPr lang="en-GB" sz="2400" dirty="0" smtClean="0"/>
          </a:p>
          <a:p>
            <a:pPr>
              <a:lnSpc>
                <a:spcPct val="100000"/>
              </a:lnSpc>
            </a:pPr>
            <a:r>
              <a:rPr lang="en-GB" sz="2400" dirty="0" smtClean="0"/>
              <a:t>2: Standards and consistency can not be guaranteed by any means, but flexible assessment criteria and innovative assessment methods have their uses</a:t>
            </a:r>
            <a:r>
              <a:rPr lang="en-GB" sz="2400" dirty="0" smtClean="0"/>
              <a:t>.</a:t>
            </a:r>
            <a:endParaRPr lang="en-GB" sz="2400" dirty="0" smtClean="0"/>
          </a:p>
          <a:p>
            <a:pPr>
              <a:lnSpc>
                <a:spcPct val="100000"/>
              </a:lnSpc>
            </a:pPr>
            <a:r>
              <a:rPr lang="en-GB" sz="2400" dirty="0" smtClean="0"/>
              <a:t>3: Introducing innovative assessment methods can be powerful but requires new perspectives on learning with institutional support and encouragement for successful wholesale change.</a:t>
            </a:r>
          </a:p>
          <a:p>
            <a:pPr>
              <a:lnSpc>
                <a:spcPct val="100000"/>
              </a:lnSpc>
              <a:buFont typeface="Wingdings" pitchFamily="2" charset="2"/>
              <a:buNone/>
            </a:pPr>
            <a:endParaRPr lang="en-GB"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GB" dirty="0" smtClean="0"/>
              <a:t>Perspectives 4-5 (of 5)</a:t>
            </a:r>
          </a:p>
        </p:txBody>
      </p:sp>
      <p:sp>
        <p:nvSpPr>
          <p:cNvPr id="34819" name="Content Placeholder 2"/>
          <p:cNvSpPr>
            <a:spLocks noGrp="1"/>
          </p:cNvSpPr>
          <p:nvPr>
            <p:ph idx="1"/>
          </p:nvPr>
        </p:nvSpPr>
        <p:spPr/>
        <p:txBody>
          <a:bodyPr/>
          <a:lstStyle/>
          <a:p>
            <a:pPr>
              <a:lnSpc>
                <a:spcPct val="100000"/>
              </a:lnSpc>
            </a:pPr>
            <a:endParaRPr lang="en-GB" dirty="0" smtClean="0"/>
          </a:p>
          <a:p>
            <a:pPr>
              <a:lnSpc>
                <a:spcPct val="100000"/>
              </a:lnSpc>
            </a:pPr>
            <a:r>
              <a:rPr lang="en-GB" sz="2400" dirty="0" smtClean="0"/>
              <a:t>4: Clear guidance to students in the form of high quality assessment criteria and timely tutor assessment feedback can help students to develop the skills that they and also employers want</a:t>
            </a:r>
            <a:r>
              <a:rPr lang="en-GB" sz="2400" dirty="0" smtClean="0"/>
              <a:t>.</a:t>
            </a:r>
            <a:endParaRPr lang="en-GB" sz="2400" dirty="0" smtClean="0"/>
          </a:p>
          <a:p>
            <a:pPr>
              <a:lnSpc>
                <a:spcPct val="100000"/>
              </a:lnSpc>
            </a:pPr>
            <a:r>
              <a:rPr lang="en-GB" sz="2400" dirty="0" smtClean="0"/>
              <a:t>5: Improving assessment methods does not necessarily require a paradigm shift in thinking, but stakeholder consultation is important as benefits are not guaranteed and one size does not fit all.</a:t>
            </a:r>
          </a:p>
          <a:p>
            <a:pPr>
              <a:lnSpc>
                <a:spcPct val="100000"/>
              </a:lnSpc>
              <a:buFont typeface="Wingdings" pitchFamily="2" charset="2"/>
              <a:buNone/>
            </a:pPr>
            <a:endParaRPr lang="en-GB"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ChangeArrowheads="1"/>
          </p:cNvSpPr>
          <p:nvPr/>
        </p:nvSpPr>
        <p:spPr bwMode="auto">
          <a:xfrm>
            <a:off x="152400" y="349250"/>
            <a:ext cx="8991600" cy="1092200"/>
          </a:xfrm>
          <a:prstGeom prst="rect">
            <a:avLst/>
          </a:prstGeom>
          <a:noFill/>
          <a:ln w="12700">
            <a:noFill/>
            <a:miter lim="800000"/>
            <a:headEnd/>
            <a:tailEnd/>
          </a:ln>
          <a:effectLst/>
        </p:spPr>
        <p:txBody>
          <a:bodyPr lIns="92075" tIns="46038" rIns="92075" bIns="46038" anchor="ctr"/>
          <a:lstStyle/>
          <a:p>
            <a:pPr>
              <a:lnSpc>
                <a:spcPct val="75000"/>
              </a:lnSpc>
              <a:defRPr/>
            </a:pPr>
            <a:r>
              <a:rPr lang="en-GB" sz="3200" b="1" dirty="0">
                <a:latin typeface="Arial" pitchFamily="34" charset="0"/>
                <a:cs typeface="Arial" pitchFamily="34" charset="0"/>
              </a:rPr>
              <a:t>What factors differentiate </a:t>
            </a:r>
            <a:r>
              <a:rPr lang="en-GB" sz="3200" b="1" dirty="0" smtClean="0">
                <a:latin typeface="Arial" pitchFamily="34" charset="0"/>
                <a:cs typeface="Arial" pitchFamily="34" charset="0"/>
              </a:rPr>
              <a:t>Masters </a:t>
            </a:r>
            <a:r>
              <a:rPr lang="en-GB" sz="3200" b="1" dirty="0">
                <a:latin typeface="Arial" pitchFamily="34" charset="0"/>
                <a:cs typeface="Arial" pitchFamily="34" charset="0"/>
              </a:rPr>
              <a:t>level programmes?</a:t>
            </a:r>
            <a:endParaRPr lang="en-GB" sz="3200" b="1" dirty="0">
              <a:latin typeface="Arial" pitchFamily="34" charset="0"/>
              <a:cs typeface="Arial" pitchFamily="34" charset="0"/>
            </a:endParaRPr>
          </a:p>
        </p:txBody>
      </p:sp>
      <p:sp>
        <p:nvSpPr>
          <p:cNvPr id="35843" name="Rectangle 3"/>
          <p:cNvSpPr>
            <a:spLocks noChangeArrowheads="1"/>
          </p:cNvSpPr>
          <p:nvPr/>
        </p:nvSpPr>
        <p:spPr bwMode="auto">
          <a:xfrm>
            <a:off x="3587750" y="1987550"/>
            <a:ext cx="1968500" cy="444500"/>
          </a:xfrm>
          <a:prstGeom prst="rect">
            <a:avLst/>
          </a:prstGeom>
          <a:noFill/>
          <a:ln w="12700">
            <a:solidFill>
              <a:schemeClr val="tx1"/>
            </a:solidFill>
            <a:miter lim="800000"/>
            <a:headEnd/>
            <a:tailEnd/>
          </a:ln>
        </p:spPr>
        <p:txBody>
          <a:bodyPr wrap="none" lIns="92075" tIns="46038" rIns="92075" bIns="46038" anchor="ctr"/>
          <a:lstStyle/>
          <a:p>
            <a:pPr algn="ctr"/>
            <a:r>
              <a:rPr lang="en-GB" b="1">
                <a:latin typeface="Comic Sans MS" pitchFamily="66" charset="0"/>
              </a:rPr>
              <a:t>1</a:t>
            </a:r>
          </a:p>
        </p:txBody>
      </p:sp>
      <p:sp>
        <p:nvSpPr>
          <p:cNvPr id="35844" name="Rectangle 4"/>
          <p:cNvSpPr>
            <a:spLocks noChangeArrowheads="1"/>
          </p:cNvSpPr>
          <p:nvPr/>
        </p:nvSpPr>
        <p:spPr bwMode="auto">
          <a:xfrm>
            <a:off x="1758950" y="2673350"/>
            <a:ext cx="1968500" cy="444500"/>
          </a:xfrm>
          <a:prstGeom prst="rect">
            <a:avLst/>
          </a:prstGeom>
          <a:noFill/>
          <a:ln w="12700">
            <a:solidFill>
              <a:schemeClr val="tx1"/>
            </a:solidFill>
            <a:miter lim="800000"/>
            <a:headEnd/>
            <a:tailEnd/>
          </a:ln>
        </p:spPr>
        <p:txBody>
          <a:bodyPr wrap="none" lIns="92075" tIns="46038" rIns="92075" bIns="46038" anchor="ctr"/>
          <a:lstStyle/>
          <a:p>
            <a:pPr algn="ctr"/>
            <a:r>
              <a:rPr lang="en-GB" b="1">
                <a:latin typeface="Comic Sans MS" pitchFamily="66" charset="0"/>
              </a:rPr>
              <a:t>2</a:t>
            </a:r>
          </a:p>
        </p:txBody>
      </p:sp>
      <p:sp>
        <p:nvSpPr>
          <p:cNvPr id="35845" name="Rectangle 5"/>
          <p:cNvSpPr>
            <a:spLocks noChangeArrowheads="1"/>
          </p:cNvSpPr>
          <p:nvPr/>
        </p:nvSpPr>
        <p:spPr bwMode="auto">
          <a:xfrm>
            <a:off x="5264150" y="2749550"/>
            <a:ext cx="1968500" cy="444500"/>
          </a:xfrm>
          <a:prstGeom prst="rect">
            <a:avLst/>
          </a:prstGeom>
          <a:noFill/>
          <a:ln w="12700">
            <a:solidFill>
              <a:schemeClr val="tx1"/>
            </a:solidFill>
            <a:miter lim="800000"/>
            <a:headEnd/>
            <a:tailEnd/>
          </a:ln>
        </p:spPr>
        <p:txBody>
          <a:bodyPr wrap="none" lIns="92075" tIns="46038" rIns="92075" bIns="46038" anchor="ctr"/>
          <a:lstStyle/>
          <a:p>
            <a:pPr algn="ctr"/>
            <a:r>
              <a:rPr lang="en-GB" b="1">
                <a:latin typeface="Comic Sans MS" pitchFamily="66" charset="0"/>
              </a:rPr>
              <a:t>3</a:t>
            </a:r>
          </a:p>
        </p:txBody>
      </p:sp>
      <p:sp>
        <p:nvSpPr>
          <p:cNvPr id="35846" name="Rectangle 6"/>
          <p:cNvSpPr>
            <a:spLocks noChangeArrowheads="1"/>
          </p:cNvSpPr>
          <p:nvPr/>
        </p:nvSpPr>
        <p:spPr bwMode="auto">
          <a:xfrm>
            <a:off x="3663950" y="3587750"/>
            <a:ext cx="1968500" cy="444500"/>
          </a:xfrm>
          <a:prstGeom prst="rect">
            <a:avLst/>
          </a:prstGeom>
          <a:noFill/>
          <a:ln w="12700">
            <a:solidFill>
              <a:schemeClr val="tx1"/>
            </a:solidFill>
            <a:miter lim="800000"/>
            <a:headEnd/>
            <a:tailEnd/>
          </a:ln>
        </p:spPr>
        <p:txBody>
          <a:bodyPr wrap="none" lIns="92075" tIns="46038" rIns="92075" bIns="46038" anchor="ctr"/>
          <a:lstStyle/>
          <a:p>
            <a:pPr algn="ctr"/>
            <a:r>
              <a:rPr lang="en-GB" b="1">
                <a:latin typeface="Comic Sans MS" pitchFamily="66" charset="0"/>
              </a:rPr>
              <a:t>5</a:t>
            </a:r>
          </a:p>
        </p:txBody>
      </p:sp>
      <p:sp>
        <p:nvSpPr>
          <p:cNvPr id="35847" name="Rectangle 7"/>
          <p:cNvSpPr>
            <a:spLocks noChangeArrowheads="1"/>
          </p:cNvSpPr>
          <p:nvPr/>
        </p:nvSpPr>
        <p:spPr bwMode="auto">
          <a:xfrm>
            <a:off x="6330950" y="3587750"/>
            <a:ext cx="1968500" cy="444500"/>
          </a:xfrm>
          <a:prstGeom prst="rect">
            <a:avLst/>
          </a:prstGeom>
          <a:noFill/>
          <a:ln w="12700">
            <a:solidFill>
              <a:schemeClr val="tx1"/>
            </a:solidFill>
            <a:miter lim="800000"/>
            <a:headEnd/>
            <a:tailEnd/>
          </a:ln>
        </p:spPr>
        <p:txBody>
          <a:bodyPr wrap="none" lIns="92075" tIns="46038" rIns="92075" bIns="46038" anchor="ctr"/>
          <a:lstStyle/>
          <a:p>
            <a:pPr algn="ctr"/>
            <a:r>
              <a:rPr lang="en-GB" b="1">
                <a:latin typeface="Comic Sans MS" pitchFamily="66" charset="0"/>
              </a:rPr>
              <a:t>6</a:t>
            </a:r>
          </a:p>
        </p:txBody>
      </p:sp>
      <p:sp>
        <p:nvSpPr>
          <p:cNvPr id="35848" name="Rectangle 8"/>
          <p:cNvSpPr>
            <a:spLocks noChangeArrowheads="1"/>
          </p:cNvSpPr>
          <p:nvPr/>
        </p:nvSpPr>
        <p:spPr bwMode="auto">
          <a:xfrm>
            <a:off x="1073150" y="3587750"/>
            <a:ext cx="1968500" cy="444500"/>
          </a:xfrm>
          <a:prstGeom prst="rect">
            <a:avLst/>
          </a:prstGeom>
          <a:noFill/>
          <a:ln w="12700">
            <a:solidFill>
              <a:schemeClr val="tx1"/>
            </a:solidFill>
            <a:miter lim="800000"/>
            <a:headEnd/>
            <a:tailEnd/>
          </a:ln>
        </p:spPr>
        <p:txBody>
          <a:bodyPr wrap="none" lIns="92075" tIns="46038" rIns="92075" bIns="46038" anchor="ctr"/>
          <a:lstStyle/>
          <a:p>
            <a:pPr algn="ctr"/>
            <a:r>
              <a:rPr lang="en-GB" b="1">
                <a:latin typeface="Comic Sans MS" pitchFamily="66" charset="0"/>
              </a:rPr>
              <a:t>4</a:t>
            </a:r>
          </a:p>
        </p:txBody>
      </p:sp>
      <p:sp>
        <p:nvSpPr>
          <p:cNvPr id="35849" name="Rectangle 9"/>
          <p:cNvSpPr>
            <a:spLocks noChangeArrowheads="1"/>
          </p:cNvSpPr>
          <p:nvPr/>
        </p:nvSpPr>
        <p:spPr bwMode="auto">
          <a:xfrm>
            <a:off x="5264150" y="4349750"/>
            <a:ext cx="1968500" cy="444500"/>
          </a:xfrm>
          <a:prstGeom prst="rect">
            <a:avLst/>
          </a:prstGeom>
          <a:noFill/>
          <a:ln w="12700">
            <a:solidFill>
              <a:schemeClr val="tx1"/>
            </a:solidFill>
            <a:miter lim="800000"/>
            <a:headEnd/>
            <a:tailEnd/>
          </a:ln>
        </p:spPr>
        <p:txBody>
          <a:bodyPr wrap="none" lIns="92075" tIns="46038" rIns="92075" bIns="46038" anchor="ctr"/>
          <a:lstStyle/>
          <a:p>
            <a:pPr algn="ctr"/>
            <a:r>
              <a:rPr lang="en-GB" b="1">
                <a:latin typeface="Comic Sans MS" pitchFamily="66" charset="0"/>
              </a:rPr>
              <a:t>8</a:t>
            </a:r>
          </a:p>
        </p:txBody>
      </p:sp>
      <p:sp>
        <p:nvSpPr>
          <p:cNvPr id="35850" name="Rectangle 10"/>
          <p:cNvSpPr>
            <a:spLocks noChangeArrowheads="1"/>
          </p:cNvSpPr>
          <p:nvPr/>
        </p:nvSpPr>
        <p:spPr bwMode="auto">
          <a:xfrm>
            <a:off x="2139950" y="4349750"/>
            <a:ext cx="1968500" cy="444500"/>
          </a:xfrm>
          <a:prstGeom prst="rect">
            <a:avLst/>
          </a:prstGeom>
          <a:noFill/>
          <a:ln w="12700">
            <a:solidFill>
              <a:schemeClr val="tx1"/>
            </a:solidFill>
            <a:miter lim="800000"/>
            <a:headEnd/>
            <a:tailEnd/>
          </a:ln>
        </p:spPr>
        <p:txBody>
          <a:bodyPr wrap="none" lIns="92075" tIns="46038" rIns="92075" bIns="46038" anchor="ctr"/>
          <a:lstStyle/>
          <a:p>
            <a:pPr algn="ctr"/>
            <a:r>
              <a:rPr lang="en-GB" b="1">
                <a:latin typeface="Comic Sans MS" pitchFamily="66" charset="0"/>
              </a:rPr>
              <a:t>7</a:t>
            </a:r>
          </a:p>
        </p:txBody>
      </p:sp>
      <p:sp>
        <p:nvSpPr>
          <p:cNvPr id="35851" name="Rectangle 11"/>
          <p:cNvSpPr>
            <a:spLocks noChangeArrowheads="1"/>
          </p:cNvSpPr>
          <p:nvPr/>
        </p:nvSpPr>
        <p:spPr bwMode="auto">
          <a:xfrm>
            <a:off x="3816350" y="5187950"/>
            <a:ext cx="1968500" cy="444500"/>
          </a:xfrm>
          <a:prstGeom prst="rect">
            <a:avLst/>
          </a:prstGeom>
          <a:noFill/>
          <a:ln w="12700">
            <a:solidFill>
              <a:schemeClr val="tx1"/>
            </a:solidFill>
            <a:miter lim="800000"/>
            <a:headEnd/>
            <a:tailEnd/>
          </a:ln>
        </p:spPr>
        <p:txBody>
          <a:bodyPr wrap="none" lIns="92075" tIns="46038" rIns="92075" bIns="46038" anchor="ctr"/>
          <a:lstStyle/>
          <a:p>
            <a:pPr algn="ctr"/>
            <a:r>
              <a:rPr lang="en-GB" b="1">
                <a:latin typeface="Comic Sans MS" pitchFamily="66" charset="0"/>
              </a:rPr>
              <a:t>9</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So what is the difference between assessing at UG and M level?</a:t>
            </a:r>
          </a:p>
        </p:txBody>
      </p:sp>
      <p:sp>
        <p:nvSpPr>
          <p:cNvPr id="3" name="Content Placeholder 2"/>
          <p:cNvSpPr>
            <a:spLocks noGrp="1"/>
          </p:cNvSpPr>
          <p:nvPr>
            <p:ph idx="1"/>
          </p:nvPr>
        </p:nvSpPr>
        <p:spPr>
          <a:xfrm>
            <a:off x="285750" y="1428750"/>
            <a:ext cx="8412163" cy="5072063"/>
          </a:xfrm>
        </p:spPr>
        <p:txBody>
          <a:bodyPr/>
          <a:lstStyle/>
          <a:p>
            <a:pPr marL="457200" indent="-457200">
              <a:lnSpc>
                <a:spcPct val="100000"/>
              </a:lnSpc>
              <a:buSzPct val="100000"/>
              <a:buFont typeface="+mj-lt"/>
              <a:buAutoNum type="arabicPeriod"/>
              <a:defRPr/>
            </a:pPr>
            <a:r>
              <a:rPr lang="en-US" sz="2000" dirty="0" smtClean="0"/>
              <a:t>What is ‘mastery?’. Some staff are not quite sure. They talk about critical thinking but are not sure what it is.” </a:t>
            </a:r>
            <a:endParaRPr lang="en-GB" sz="2000" dirty="0" smtClean="0"/>
          </a:p>
          <a:p>
            <a:pPr marL="457200" indent="-457200">
              <a:lnSpc>
                <a:spcPct val="100000"/>
              </a:lnSpc>
              <a:buSzPct val="100000"/>
              <a:buFont typeface="+mj-lt"/>
              <a:buAutoNum type="arabicPeriod"/>
              <a:defRPr/>
            </a:pPr>
            <a:r>
              <a:rPr lang="en-US" sz="2000" dirty="0" smtClean="0"/>
              <a:t>Our learning outcomes would be pretty much the same…it becomes more of a qualitative</a:t>
            </a:r>
            <a:endParaRPr lang="en-GB" sz="2000" dirty="0" smtClean="0"/>
          </a:p>
          <a:p>
            <a:pPr marL="457200" indent="-457200">
              <a:lnSpc>
                <a:spcPct val="100000"/>
              </a:lnSpc>
              <a:buSzPct val="100000"/>
              <a:buFont typeface="+mj-lt"/>
              <a:buAutoNum type="arabicPeriod"/>
              <a:defRPr/>
            </a:pPr>
            <a:r>
              <a:rPr lang="en-US" sz="2000" dirty="0" smtClean="0"/>
              <a:t>[M level students should] be able to take something back to its first principles, synthesize it and then decide what to do</a:t>
            </a:r>
            <a:endParaRPr lang="en-GB" sz="2000" dirty="0" smtClean="0"/>
          </a:p>
          <a:p>
            <a:pPr marL="457200" indent="-457200">
              <a:lnSpc>
                <a:spcPct val="100000"/>
              </a:lnSpc>
              <a:buSzPct val="100000"/>
              <a:buFont typeface="+mj-lt"/>
              <a:buAutoNum type="arabicPeriod"/>
              <a:defRPr/>
            </a:pPr>
            <a:r>
              <a:rPr lang="en-US" sz="2000" dirty="0" smtClean="0"/>
              <a:t>The level of critical analysis, the ability to </a:t>
            </a:r>
            <a:r>
              <a:rPr lang="en-US" sz="2000" dirty="0" err="1" smtClean="0"/>
              <a:t>utilise</a:t>
            </a:r>
            <a:r>
              <a:rPr lang="en-US" sz="2000" dirty="0" smtClean="0"/>
              <a:t> different resources to underpin the students’ arguments</a:t>
            </a:r>
            <a:endParaRPr lang="en-GB" sz="2000" dirty="0" smtClean="0"/>
          </a:p>
          <a:p>
            <a:pPr marL="457200" indent="-457200">
              <a:lnSpc>
                <a:spcPct val="100000"/>
              </a:lnSpc>
              <a:buSzPct val="100000"/>
              <a:buFont typeface="+mj-lt"/>
              <a:buAutoNum type="arabicPeriod"/>
              <a:defRPr/>
            </a:pPr>
            <a:r>
              <a:rPr lang="en-US" sz="2000" dirty="0" smtClean="0"/>
              <a:t>Masters students are expected to identify problems and look for solutions in their practice. </a:t>
            </a:r>
            <a:endParaRPr lang="en-GB" sz="2000" dirty="0" smtClean="0"/>
          </a:p>
          <a:p>
            <a:pPr marL="457200" indent="-457200">
              <a:lnSpc>
                <a:spcPct val="100000"/>
              </a:lnSpc>
              <a:buSzPct val="100000"/>
              <a:buFont typeface="+mj-lt"/>
              <a:buAutoNum type="arabicPeriod"/>
              <a:defRPr/>
            </a:pPr>
            <a:r>
              <a:rPr lang="en-US" sz="2000" dirty="0" smtClean="0"/>
              <a:t>Application and development of students own theoretical ideas</a:t>
            </a:r>
          </a:p>
          <a:p>
            <a:pPr marL="457200" indent="-457200">
              <a:lnSpc>
                <a:spcPct val="100000"/>
              </a:lnSpc>
              <a:buSzPct val="100000"/>
              <a:buFont typeface="+mj-lt"/>
              <a:buAutoNum type="arabicPeriod"/>
              <a:defRPr/>
            </a:pPr>
            <a:r>
              <a:rPr lang="en-US" sz="2000" dirty="0" smtClean="0"/>
              <a:t>Overall, we’re expecting much more independent work and therefore we can set more challenging tasks, we can be less prescriptive in a way, about what they have to do. </a:t>
            </a:r>
          </a:p>
          <a:p>
            <a:pPr marL="457200" indent="-457200">
              <a:lnSpc>
                <a:spcPct val="100000"/>
              </a:lnSpc>
              <a:buSzPct val="100000"/>
              <a:buFont typeface="+mj-lt"/>
              <a:buAutoNum type="arabicPeriod"/>
              <a:defRPr/>
            </a:pPr>
            <a:r>
              <a:rPr lang="en-US" sz="2000" dirty="0" smtClean="0"/>
              <a:t>Marking criteria is the difference. </a:t>
            </a:r>
            <a:endParaRPr lang="en-GB" sz="2000" dirty="0" smtClean="0"/>
          </a:p>
          <a:p>
            <a:pPr marL="457200" indent="-457200">
              <a:lnSpc>
                <a:spcPct val="100000"/>
              </a:lnSpc>
              <a:buSzPct val="100000"/>
              <a:buFont typeface="+mj-lt"/>
              <a:buAutoNum type="arabicPeriod"/>
              <a:defRPr/>
            </a:pPr>
            <a:endParaRPr lang="en-GB" sz="2000" dirty="0" smtClean="0"/>
          </a:p>
          <a:p>
            <a:pPr marL="457200" indent="-457200">
              <a:lnSpc>
                <a:spcPct val="100000"/>
              </a:lnSpc>
              <a:buSzPct val="100000"/>
              <a:buFont typeface="+mj-lt"/>
              <a:buAutoNum type="arabicPeriod"/>
              <a:defRPr/>
            </a:pPr>
            <a:endParaRPr lang="en-GB" sz="2000" dirty="0" smtClean="0"/>
          </a:p>
          <a:p>
            <a:pPr>
              <a:lnSpc>
                <a:spcPct val="100000"/>
              </a:lnSpc>
              <a:buSzPct val="100000"/>
              <a:defRPr/>
            </a:pPr>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457200" y="249238"/>
            <a:ext cx="7543800" cy="10366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And some more preliminary thoughts from Assimilate</a:t>
            </a:r>
          </a:p>
        </p:txBody>
      </p:sp>
      <p:sp>
        <p:nvSpPr>
          <p:cNvPr id="37891" name="Content Placeholder 2"/>
          <p:cNvSpPr>
            <a:spLocks noGrp="1"/>
          </p:cNvSpPr>
          <p:nvPr>
            <p:ph idx="1"/>
          </p:nvPr>
        </p:nvSpPr>
        <p:spPr>
          <a:xfrm>
            <a:off x="214313" y="1428750"/>
            <a:ext cx="8786812" cy="4900613"/>
          </a:xfrm>
        </p:spPr>
        <p:txBody>
          <a:bodyPr/>
          <a:lstStyle/>
          <a:p>
            <a:pPr>
              <a:lnSpc>
                <a:spcPct val="100000"/>
              </a:lnSpc>
            </a:pPr>
            <a:r>
              <a:rPr lang="en-US" sz="1800" dirty="0" smtClean="0"/>
              <a:t>Things like selection from the canon, organisation from the canon, [things that] more-demanding and authentic assignments can test. </a:t>
            </a:r>
            <a:endParaRPr lang="en-GB" sz="1800" dirty="0" smtClean="0"/>
          </a:p>
          <a:p>
            <a:pPr>
              <a:lnSpc>
                <a:spcPct val="100000"/>
              </a:lnSpc>
            </a:pPr>
            <a:r>
              <a:rPr lang="en-US" sz="1800" dirty="0" smtClean="0"/>
              <a:t>Freedom: students should have choice. …also originality. </a:t>
            </a:r>
            <a:endParaRPr lang="en-GB" sz="1800" dirty="0" smtClean="0"/>
          </a:p>
          <a:p>
            <a:pPr>
              <a:lnSpc>
                <a:spcPct val="100000"/>
              </a:lnSpc>
            </a:pPr>
            <a:r>
              <a:rPr lang="en-US" sz="1800" dirty="0" smtClean="0"/>
              <a:t>Without us necessarily doing anything, just because we recruit at a higher level, you cut out various weaknesses You can expect they will do a wider range of reading</a:t>
            </a:r>
            <a:r>
              <a:rPr lang="en-US" sz="1800" dirty="0" smtClean="0"/>
              <a:t>. You </a:t>
            </a:r>
            <a:r>
              <a:rPr lang="en-US" sz="1800" dirty="0" smtClean="0"/>
              <a:t>can expect greater technical competence. </a:t>
            </a:r>
            <a:endParaRPr lang="en-GB" sz="1800" dirty="0" smtClean="0"/>
          </a:p>
          <a:p>
            <a:pPr>
              <a:lnSpc>
                <a:spcPct val="100000"/>
              </a:lnSpc>
            </a:pPr>
            <a:r>
              <a:rPr lang="en-US" sz="1800" dirty="0" smtClean="0"/>
              <a:t>Skills at undergraduate level are simpler and not as deep. At Masters level they have to grasp much more complex inter-personal skills, </a:t>
            </a:r>
            <a:endParaRPr lang="en-GB" sz="1800" dirty="0" smtClean="0"/>
          </a:p>
          <a:p>
            <a:pPr>
              <a:lnSpc>
                <a:spcPct val="100000"/>
              </a:lnSpc>
            </a:pPr>
            <a:r>
              <a:rPr lang="en-US" sz="1800" dirty="0" smtClean="0"/>
              <a:t>There are much more detailed and clearer competencies. </a:t>
            </a:r>
            <a:endParaRPr lang="en-GB" sz="1800" dirty="0" smtClean="0"/>
          </a:p>
          <a:p>
            <a:pPr>
              <a:lnSpc>
                <a:spcPct val="100000"/>
              </a:lnSpc>
            </a:pPr>
            <a:r>
              <a:rPr lang="en-US" sz="1800" dirty="0" smtClean="0"/>
              <a:t>Masters level students are also more experienced generally, and will self monitor more carefully and challenge others who may be behaving in disrespectful ways. </a:t>
            </a:r>
            <a:endParaRPr lang="en-GB" sz="1800" dirty="0" smtClean="0"/>
          </a:p>
          <a:p>
            <a:pPr>
              <a:lnSpc>
                <a:spcPct val="100000"/>
              </a:lnSpc>
            </a:pPr>
            <a:r>
              <a:rPr lang="en-US" sz="1800" dirty="0" smtClean="0"/>
              <a:t>I don’t see a huge leap, a big difference</a:t>
            </a:r>
            <a:r>
              <a:rPr lang="en-US" sz="1800" dirty="0" smtClean="0"/>
              <a:t>. I </a:t>
            </a:r>
            <a:r>
              <a:rPr lang="en-US" sz="1800" dirty="0" smtClean="0"/>
              <a:t>don’t really</a:t>
            </a:r>
            <a:r>
              <a:rPr lang="en-US" sz="1800" dirty="0" smtClean="0"/>
              <a:t>. It </a:t>
            </a:r>
            <a:r>
              <a:rPr lang="en-US" sz="1800" dirty="0" smtClean="0"/>
              <a:t>should be </a:t>
            </a:r>
            <a:r>
              <a:rPr lang="en-US" sz="1800" dirty="0" smtClean="0"/>
              <a:t>progressive.</a:t>
            </a:r>
            <a:endParaRPr lang="en-GB" sz="1800" dirty="0" smtClean="0"/>
          </a:p>
          <a:p>
            <a:pPr>
              <a:lnSpc>
                <a:spcPct val="100000"/>
              </a:lnSpc>
            </a:pPr>
            <a:r>
              <a:rPr lang="en-US" sz="1800" dirty="0" smtClean="0"/>
              <a:t>I would see it rather of it as a continuum, using criteria which may be stricter, using criteria which </a:t>
            </a:r>
            <a:r>
              <a:rPr lang="en-US" sz="1800" dirty="0" err="1" smtClean="0"/>
              <a:t>emphasise</a:t>
            </a:r>
            <a:r>
              <a:rPr lang="en-US" sz="1800" dirty="0" smtClean="0"/>
              <a:t> more some </a:t>
            </a:r>
            <a:r>
              <a:rPr lang="en-US" sz="1800" dirty="0" smtClean="0"/>
              <a:t>skills. </a:t>
            </a:r>
            <a:endParaRPr lang="en-GB" sz="1800" dirty="0" smtClean="0"/>
          </a:p>
          <a:p>
            <a:pPr>
              <a:lnSpc>
                <a:spcPct val="100000"/>
              </a:lnSpc>
              <a:buFont typeface="Wingdings" pitchFamily="2" charset="2"/>
              <a:buNone/>
            </a:pPr>
            <a:endParaRPr lang="en-GB" dirty="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Conclusions</a:t>
            </a:r>
          </a:p>
        </p:txBody>
      </p:sp>
      <p:sp>
        <p:nvSpPr>
          <p:cNvPr id="38915" name="Content Placeholder 2"/>
          <p:cNvSpPr>
            <a:spLocks noGrp="1"/>
          </p:cNvSpPr>
          <p:nvPr>
            <p:ph idx="1"/>
          </p:nvPr>
        </p:nvSpPr>
        <p:spPr/>
        <p:txBody>
          <a:bodyPr/>
          <a:lstStyle/>
          <a:p>
            <a:pPr>
              <a:lnSpc>
                <a:spcPct val="100000"/>
              </a:lnSpc>
            </a:pPr>
            <a:r>
              <a:rPr lang="en-GB" sz="2600" dirty="0" smtClean="0"/>
              <a:t>The market for new Masters programmes will be very competitive, with high levels of global competition;</a:t>
            </a:r>
          </a:p>
          <a:p>
            <a:pPr>
              <a:lnSpc>
                <a:spcPct val="100000"/>
              </a:lnSpc>
            </a:pPr>
            <a:r>
              <a:rPr lang="en-GB" sz="2600" dirty="0" smtClean="0"/>
              <a:t>Good Masters curriculum and assessment design is imperative to enhance recruitment and success rates;</a:t>
            </a:r>
          </a:p>
          <a:p>
            <a:pPr>
              <a:lnSpc>
                <a:spcPct val="100000"/>
              </a:lnSpc>
            </a:pPr>
            <a:r>
              <a:rPr lang="en-GB" sz="2600" dirty="0" smtClean="0"/>
              <a:t>Quality of programmes really does matter!</a:t>
            </a:r>
          </a:p>
          <a:p>
            <a:pPr>
              <a:lnSpc>
                <a:spcPct val="100000"/>
              </a:lnSpc>
            </a:pPr>
            <a:r>
              <a:rPr lang="en-GB" sz="2600" dirty="0" smtClean="0"/>
              <a:t>Authentic learning opportunities and assessment tasks are highly prized by students.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smtClean="0"/>
              <a:t>Selected references and further reading</a:t>
            </a:r>
          </a:p>
        </p:txBody>
      </p:sp>
      <p:sp>
        <p:nvSpPr>
          <p:cNvPr id="39939" name="Content Placeholder 2"/>
          <p:cNvSpPr>
            <a:spLocks noGrp="1"/>
          </p:cNvSpPr>
          <p:nvPr>
            <p:ph idx="1"/>
          </p:nvPr>
        </p:nvSpPr>
        <p:spPr>
          <a:xfrm>
            <a:off x="142875" y="1428750"/>
            <a:ext cx="8786813" cy="4900613"/>
          </a:xfrm>
        </p:spPr>
        <p:txBody>
          <a:bodyPr/>
          <a:lstStyle/>
          <a:p>
            <a:pPr>
              <a:lnSpc>
                <a:spcPct val="100000"/>
              </a:lnSpc>
              <a:buFont typeface="Wingdings" pitchFamily="2" charset="2"/>
              <a:buNone/>
            </a:pPr>
            <a:r>
              <a:rPr lang="en-GB" sz="1800" dirty="0" smtClean="0"/>
              <a:t>Casey, J. (2002) </a:t>
            </a:r>
            <a:r>
              <a:rPr lang="en-GB" sz="1800" i="1" u="sng" dirty="0" smtClean="0"/>
              <a:t>On-line assessment in a masters-level policy subject: participation in an on-line forum as part of assessment</a:t>
            </a:r>
            <a:r>
              <a:rPr lang="en-GB" sz="1800" dirty="0" smtClean="0"/>
              <a:t>. Centre for the study of higher education, Charles </a:t>
            </a:r>
            <a:r>
              <a:rPr lang="en-GB" sz="1800" dirty="0" err="1" smtClean="0"/>
              <a:t>Sturt</a:t>
            </a:r>
            <a:r>
              <a:rPr lang="en-GB" sz="1800" dirty="0" smtClean="0"/>
              <a:t> University, Australia.</a:t>
            </a:r>
          </a:p>
          <a:p>
            <a:pPr>
              <a:lnSpc>
                <a:spcPct val="100000"/>
              </a:lnSpc>
              <a:buFont typeface="Wingdings" pitchFamily="2" charset="2"/>
              <a:buNone/>
            </a:pPr>
            <a:r>
              <a:rPr lang="en-GB" sz="1800" dirty="0" smtClean="0"/>
              <a:t>Dunn, S. </a:t>
            </a:r>
            <a:r>
              <a:rPr lang="en-GB" sz="1800" dirty="0" smtClean="0"/>
              <a:t>and Singh</a:t>
            </a:r>
            <a:r>
              <a:rPr lang="en-GB" sz="1800" dirty="0" smtClean="0"/>
              <a:t>, K. A. (2009) </a:t>
            </a:r>
            <a:r>
              <a:rPr lang="en-GB" sz="1800" i="1" u="sng" dirty="0" smtClean="0"/>
              <a:t>Analysis of M-level modules in interdisciplinary</a:t>
            </a:r>
            <a:r>
              <a:rPr lang="en-GB" sz="1800" dirty="0" smtClean="0"/>
              <a:t> </a:t>
            </a:r>
            <a:r>
              <a:rPr lang="en-GB" sz="1800" i="1" u="sng" dirty="0" smtClean="0"/>
              <a:t>nanotechnology education</a:t>
            </a:r>
            <a:r>
              <a:rPr lang="en-GB" sz="1800" dirty="0" smtClean="0"/>
              <a:t>. Nanotechnology Centre, Department of Materials, School of Applied Sciences, </a:t>
            </a:r>
            <a:r>
              <a:rPr lang="en-GB" sz="1800" dirty="0" err="1" smtClean="0"/>
              <a:t>Cranfield</a:t>
            </a:r>
            <a:r>
              <a:rPr lang="en-GB" sz="1800" dirty="0" smtClean="0"/>
              <a:t> University.</a:t>
            </a:r>
          </a:p>
          <a:p>
            <a:pPr>
              <a:lnSpc>
                <a:spcPct val="100000"/>
              </a:lnSpc>
              <a:buFont typeface="Wingdings" pitchFamily="2" charset="2"/>
              <a:buNone/>
            </a:pPr>
            <a:r>
              <a:rPr lang="en-US" sz="1800" dirty="0" err="1" smtClean="0"/>
              <a:t>Engeström</a:t>
            </a:r>
            <a:r>
              <a:rPr lang="en-US" sz="1800" dirty="0" smtClean="0"/>
              <a:t>, Y. (2010). Studies of expansive learning: Foundations, findings and future challenges. </a:t>
            </a:r>
            <a:r>
              <a:rPr lang="en-US" sz="1800" i="1" dirty="0" smtClean="0"/>
              <a:t>Educational Research Review</a:t>
            </a:r>
            <a:r>
              <a:rPr lang="en-US" sz="1800" dirty="0" smtClean="0"/>
              <a:t>, (5):</a:t>
            </a:r>
            <a:r>
              <a:rPr lang="en-US" sz="1800" dirty="0" smtClean="0"/>
              <a:t>1-24</a:t>
            </a:r>
            <a:endParaRPr lang="en-GB" sz="1800" dirty="0" smtClean="0"/>
          </a:p>
          <a:p>
            <a:pPr>
              <a:lnSpc>
                <a:spcPct val="100000"/>
              </a:lnSpc>
              <a:buFont typeface="Wingdings" pitchFamily="2" charset="2"/>
              <a:buNone/>
            </a:pPr>
            <a:r>
              <a:rPr lang="en-GB" sz="1800" dirty="0" smtClean="0"/>
              <a:t>Fry</a:t>
            </a:r>
            <a:r>
              <a:rPr lang="en-GB" sz="1800" dirty="0" smtClean="0"/>
              <a:t>, H., Pearce, R. and Bright, H. (2007) Re-working resource-based learning - a case study from a masters programme. </a:t>
            </a:r>
            <a:r>
              <a:rPr lang="en-GB" sz="1800" i="1" u="sng" dirty="0" smtClean="0"/>
              <a:t>Innovations in Education and Teaching International</a:t>
            </a:r>
            <a:r>
              <a:rPr lang="en-GB" sz="1800" dirty="0" smtClean="0"/>
              <a:t>, 44(1), pp.79-91.</a:t>
            </a:r>
          </a:p>
          <a:p>
            <a:pPr>
              <a:lnSpc>
                <a:spcPct val="100000"/>
              </a:lnSpc>
              <a:buFont typeface="Wingdings" pitchFamily="2" charset="2"/>
              <a:buNone/>
            </a:pPr>
            <a:r>
              <a:rPr lang="en-GB" sz="1800" dirty="0" smtClean="0"/>
              <a:t>Geographical Association. (no date) </a:t>
            </a:r>
            <a:r>
              <a:rPr lang="en-GB" sz="1800" i="1" dirty="0" smtClean="0"/>
              <a:t>GTIP Think Piece - Writing at Masters Level</a:t>
            </a:r>
            <a:r>
              <a:rPr lang="en-GB" sz="1800" dirty="0" smtClean="0"/>
              <a:t>. Available online: </a:t>
            </a:r>
            <a:r>
              <a:rPr lang="en-GB" sz="1800" u="sng" dirty="0" smtClean="0">
                <a:hlinkClick r:id="rId3"/>
              </a:rPr>
              <a:t>http://www.geography.org.uk/gtip/thinkpieces/writingatmasterslevel/</a:t>
            </a:r>
            <a:endParaRPr lang="en-GB" sz="1800" dirty="0" smtClean="0"/>
          </a:p>
          <a:p>
            <a:pPr>
              <a:lnSpc>
                <a:spcPct val="100000"/>
              </a:lnSpc>
              <a:buFont typeface="Wingdings" pitchFamily="2" charset="2"/>
              <a:buNone/>
            </a:pPr>
            <a:r>
              <a:rPr lang="en-GB" sz="1800" dirty="0" smtClean="0"/>
              <a:t>Haworth, A., Perks, P. and </a:t>
            </a:r>
            <a:r>
              <a:rPr lang="en-GB" sz="1800" dirty="0" err="1" smtClean="0"/>
              <a:t>Tikly</a:t>
            </a:r>
            <a:r>
              <a:rPr lang="en-GB" sz="1800" dirty="0" smtClean="0"/>
              <a:t>, C. (no date) </a:t>
            </a:r>
            <a:r>
              <a:rPr lang="en-GB" sz="1800" i="1" u="sng" dirty="0" smtClean="0"/>
              <a:t>Developments with Mathematics M-Level PGCE Provision and Assessment</a:t>
            </a:r>
            <a:r>
              <a:rPr lang="en-GB" sz="1800" i="1" u="sng" dirty="0" smtClean="0"/>
              <a:t>.</a:t>
            </a:r>
            <a:r>
              <a:rPr lang="en-GB" sz="1800" dirty="0" smtClean="0"/>
              <a:t> University </a:t>
            </a:r>
            <a:r>
              <a:rPr lang="en-GB" sz="1800" dirty="0" smtClean="0"/>
              <a:t>of Manchester, University of Birmingham, </a:t>
            </a:r>
            <a:r>
              <a:rPr lang="en-GB" sz="1800" dirty="0" smtClean="0"/>
              <a:t>University of Sussex</a:t>
            </a:r>
            <a:r>
              <a:rPr lang="en-GB" sz="1800" dirty="0" smtClean="0"/>
              <a:t>.</a:t>
            </a:r>
          </a:p>
          <a:p>
            <a:pPr>
              <a:lnSpc>
                <a:spcPct val="100000"/>
              </a:lnSpc>
              <a:buFont typeface="Wingdings" pitchFamily="2" charset="2"/>
              <a:buNone/>
            </a:pPr>
            <a:endParaRPr lang="en-GB" sz="1800" dirty="0" smtClean="0"/>
          </a:p>
          <a:p>
            <a:pPr>
              <a:lnSpc>
                <a:spcPct val="100000"/>
              </a:lnSpc>
              <a:buFont typeface="Wingdings" pitchFamily="2" charset="2"/>
              <a:buNone/>
            </a:pPr>
            <a:endParaRPr lang="en-GB" sz="1800" dirty="0" smtClean="0"/>
          </a:p>
          <a:p>
            <a:pPr>
              <a:lnSpc>
                <a:spcPct val="100000"/>
              </a:lnSpc>
              <a:buFont typeface="Wingdings" pitchFamily="2" charset="2"/>
              <a:buNone/>
            </a:pPr>
            <a:endParaRPr lang="en-GB" sz="1800" dirty="0" smtClean="0"/>
          </a:p>
          <a:p>
            <a:pPr>
              <a:lnSpc>
                <a:spcPct val="100000"/>
              </a:lnSpc>
            </a:pPr>
            <a:endParaRPr lang="en-GB" sz="1800"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249238"/>
            <a:ext cx="7543800" cy="663575"/>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References (contd.)</a:t>
            </a:r>
          </a:p>
        </p:txBody>
      </p:sp>
      <p:sp>
        <p:nvSpPr>
          <p:cNvPr id="40963" name="Rectangle 3"/>
          <p:cNvSpPr>
            <a:spLocks noGrp="1" noChangeArrowheads="1"/>
          </p:cNvSpPr>
          <p:nvPr>
            <p:ph type="body" idx="1"/>
          </p:nvPr>
        </p:nvSpPr>
        <p:spPr>
          <a:xfrm>
            <a:off x="468313" y="1125538"/>
            <a:ext cx="8229600" cy="5400675"/>
          </a:xfrm>
        </p:spPr>
        <p:txBody>
          <a:bodyPr/>
          <a:lstStyle/>
          <a:p>
            <a:pPr>
              <a:buFont typeface="Wingdings" pitchFamily="2" charset="2"/>
              <a:buNone/>
            </a:pPr>
            <a:r>
              <a:rPr lang="en-GB" sz="1800" dirty="0" smtClean="0"/>
              <a:t>Institute of Education (2006) Masters level criteria for Geography PGCE </a:t>
            </a:r>
            <a:r>
              <a:rPr lang="en-GB" sz="1800" u="sng" dirty="0" smtClean="0">
                <a:hlinkClick r:id="rId3"/>
              </a:rPr>
              <a:t>http://www.geography.org.uk/download/GA_PRGTIPBrooksMLevelCriteria.pdf</a:t>
            </a:r>
            <a:r>
              <a:rPr lang="en-GB" sz="1800" dirty="0" smtClean="0"/>
              <a:t> Accessed March 2012</a:t>
            </a:r>
          </a:p>
          <a:p>
            <a:pPr>
              <a:buFont typeface="Wingdings" pitchFamily="2" charset="2"/>
              <a:buNone/>
            </a:pPr>
            <a:r>
              <a:rPr lang="en-GB" sz="1800" dirty="0" smtClean="0"/>
              <a:t>Lord, D. (2008) Learning to Teach a Specialist Subject: Using New Technologies and Achieving Masters Level Criteria. In: </a:t>
            </a:r>
            <a:r>
              <a:rPr lang="en-GB" sz="1800" i="1" dirty="0" smtClean="0"/>
              <a:t>MOTIVATE conference 2008, 11 - 12th November 2008, </a:t>
            </a:r>
            <a:r>
              <a:rPr lang="en-GB" sz="1800" i="1" dirty="0" err="1" smtClean="0"/>
              <a:t>Dunaujvaros</a:t>
            </a:r>
            <a:r>
              <a:rPr lang="en-GB" sz="1800" i="1" dirty="0" smtClean="0"/>
              <a:t>, Budapest.</a:t>
            </a:r>
            <a:r>
              <a:rPr lang="en-GB" sz="1800" dirty="0" smtClean="0"/>
              <a:t> (Unpublished) This version is available at </a:t>
            </a:r>
            <a:r>
              <a:rPr lang="en-GB" sz="1800" u="sng" dirty="0" smtClean="0">
                <a:hlinkClick r:id="rId4"/>
              </a:rPr>
              <a:t>http://eprints.hud.ac.uk/10892/</a:t>
            </a:r>
            <a:r>
              <a:rPr lang="en-GB" sz="1800" dirty="0" smtClean="0"/>
              <a:t> Accessed march 2012</a:t>
            </a:r>
          </a:p>
          <a:p>
            <a:pPr>
              <a:buFont typeface="Wingdings" pitchFamily="2" charset="2"/>
              <a:buNone/>
            </a:pPr>
            <a:r>
              <a:rPr lang="en-GB" sz="1800" dirty="0" smtClean="0"/>
              <a:t>NZQA (2007) </a:t>
            </a:r>
            <a:r>
              <a:rPr lang="en-GB" sz="1800" u="sng" dirty="0" smtClean="0">
                <a:hlinkClick r:id="rId5"/>
              </a:rPr>
              <a:t>http://</a:t>
            </a:r>
            <a:r>
              <a:rPr lang="en-GB" sz="1800" u="sng" dirty="0" smtClean="0">
                <a:hlinkClick r:id="rId5"/>
              </a:rPr>
              <a:t>www.nzqa.govt.nz/assets/Studying-in-NZ/New-Zealand-Qualification-Framework/theregister-booklet.pdf (</a:t>
            </a:r>
            <a:r>
              <a:rPr lang="en-GB" sz="1800" u="sng" dirty="0" smtClean="0">
                <a:hlinkClick r:id="rId5"/>
              </a:rPr>
              <a:t>accessed March 2012</a:t>
            </a:r>
            <a:endParaRPr lang="en-GB" sz="1800" u="sng" dirty="0" smtClean="0"/>
          </a:p>
          <a:p>
            <a:pPr>
              <a:buFont typeface="Wingdings" pitchFamily="2" charset="2"/>
              <a:buNone/>
            </a:pPr>
            <a:r>
              <a:rPr lang="en-GB" sz="1800" i="1" u="sng" dirty="0" smtClean="0"/>
              <a:t>M level PGCE</a:t>
            </a:r>
            <a:r>
              <a:rPr lang="en-GB" sz="1800" dirty="0" smtClean="0"/>
              <a:t>. (</a:t>
            </a:r>
            <a:r>
              <a:rPr lang="en-GB" sz="1800" dirty="0" smtClean="0"/>
              <a:t>2007) </a:t>
            </a:r>
            <a:r>
              <a:rPr lang="en-GB" sz="1800" dirty="0" err="1" smtClean="0"/>
              <a:t>ESCalate</a:t>
            </a:r>
            <a:r>
              <a:rPr lang="en-GB" sz="1800" dirty="0" smtClean="0"/>
              <a:t> ITEM level PGCE seminar at the University of Gloucestershire on January 9</a:t>
            </a:r>
            <a:r>
              <a:rPr lang="en-GB" sz="1800" baseline="30000" dirty="0" smtClean="0"/>
              <a:t>th</a:t>
            </a:r>
            <a:r>
              <a:rPr lang="en-GB" sz="1800" dirty="0" smtClean="0"/>
              <a:t> 2007.</a:t>
            </a:r>
          </a:p>
          <a:p>
            <a:pPr eaLnBrk="1" hangingPunct="1">
              <a:lnSpc>
                <a:spcPct val="70000"/>
              </a:lnSpc>
              <a:buFont typeface="Wingdings" pitchFamily="2" charset="2"/>
              <a:buNone/>
            </a:pPr>
            <a:r>
              <a:rPr lang="en-GB" sz="1800" dirty="0" smtClean="0"/>
              <a:t>QAA (2010) Masters Degree Characteristics</a:t>
            </a:r>
          </a:p>
          <a:p>
            <a:pPr eaLnBrk="1" hangingPunct="1">
              <a:lnSpc>
                <a:spcPct val="70000"/>
              </a:lnSpc>
              <a:buFont typeface="Wingdings" pitchFamily="2" charset="2"/>
              <a:buNone/>
            </a:pPr>
            <a:r>
              <a:rPr lang="en-GB" sz="1800" dirty="0" smtClean="0">
                <a:cs typeface="Times New Roman" pitchFamily="18" charset="0"/>
                <a:hlinkClick r:id="rId6"/>
              </a:rPr>
              <a:t>http://www.qaa.ac.uk/academicinfrastructure/benchmark/masters/MastersDegreeCharacteristics.pdf</a:t>
            </a:r>
            <a:endParaRPr lang="en-GB" sz="1800" dirty="0" smtClean="0">
              <a:cs typeface="Times New Roman" pitchFamily="18" charset="0"/>
            </a:endParaRPr>
          </a:p>
          <a:p>
            <a:pPr>
              <a:buFont typeface="Wingdings" pitchFamily="2" charset="2"/>
              <a:buNone/>
            </a:pPr>
            <a:r>
              <a:rPr lang="en-GB" sz="1800" dirty="0" smtClean="0"/>
              <a:t>Seymour, D</a:t>
            </a:r>
            <a:r>
              <a:rPr lang="en-GB" sz="1800" dirty="0" smtClean="0"/>
              <a:t>. (</a:t>
            </a:r>
            <a:r>
              <a:rPr lang="en-GB" sz="1800" dirty="0" smtClean="0"/>
              <a:t>2005) Learning Outcomes and Assessment: developing assessment criteria for Masters-level dissertations</a:t>
            </a:r>
            <a:r>
              <a:rPr lang="en-GB" sz="1800" dirty="0" smtClean="0"/>
              <a:t>. </a:t>
            </a:r>
            <a:r>
              <a:rPr lang="en-GB" sz="1800" i="1" u="sng" dirty="0" smtClean="0"/>
              <a:t>Brookes </a:t>
            </a:r>
            <a:r>
              <a:rPr lang="en-GB" sz="1800" i="1" u="sng" dirty="0" err="1" smtClean="0"/>
              <a:t>eJournal</a:t>
            </a:r>
            <a:r>
              <a:rPr lang="en-GB" sz="1800" i="1" u="sng" dirty="0" smtClean="0"/>
              <a:t> of Learning and </a:t>
            </a:r>
            <a:r>
              <a:rPr lang="en-GB" sz="1800" i="1" u="sng" dirty="0" smtClean="0"/>
              <a:t>Teaching</a:t>
            </a:r>
            <a:r>
              <a:rPr lang="en-GB" sz="1800" dirty="0" smtClean="0"/>
              <a:t> </a:t>
            </a:r>
            <a:r>
              <a:rPr lang="en-GB" sz="1800" dirty="0" smtClean="0"/>
              <a:t>1(2).</a:t>
            </a:r>
          </a:p>
          <a:p>
            <a:pPr>
              <a:buFont typeface="Wingdings" pitchFamily="2" charset="2"/>
              <a:buNone/>
            </a:pPr>
            <a:endParaRPr lang="en-GB" sz="1800" dirty="0" smtClean="0"/>
          </a:p>
          <a:p>
            <a:pPr>
              <a:buFont typeface="Wingdings" pitchFamily="2" charset="2"/>
              <a:buNone/>
            </a:pPr>
            <a:endParaRPr lang="en-GB" sz="1800" dirty="0" smtClean="0"/>
          </a:p>
          <a:p>
            <a:pPr>
              <a:buFont typeface="Wingdings" pitchFamily="2" charset="2"/>
              <a:buNone/>
            </a:pPr>
            <a:endParaRPr lang="en-GB" sz="1800" dirty="0" smtClean="0"/>
          </a:p>
          <a:p>
            <a:pPr eaLnBrk="1" hangingPunct="1">
              <a:lnSpc>
                <a:spcPct val="70000"/>
              </a:lnSpc>
              <a:buFont typeface="Wingdings" pitchFamily="2" charset="2"/>
              <a:buNone/>
            </a:pPr>
            <a:endParaRPr lang="en-GB" sz="1800" dirty="0" smtClean="0"/>
          </a:p>
          <a:p>
            <a:pPr eaLnBrk="1" hangingPunct="1">
              <a:lnSpc>
                <a:spcPct val="70000"/>
              </a:lnSpc>
              <a:buFont typeface="Wingdings" pitchFamily="2" charset="2"/>
              <a:buNone/>
            </a:pPr>
            <a:endParaRPr lang="en-GB" sz="1800"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68313" y="260350"/>
            <a:ext cx="7543800" cy="1074738"/>
          </a:xfrm>
        </p:spPr>
        <p:txBody>
          <a:bodyPr/>
          <a:lstStyle/>
          <a:p>
            <a:r>
              <a:rPr lang="en-GB" sz="3200" dirty="0" smtClean="0"/>
              <a:t>References (contd.)</a:t>
            </a:r>
          </a:p>
        </p:txBody>
      </p:sp>
      <p:sp>
        <p:nvSpPr>
          <p:cNvPr id="41987" name="Content Placeholder 2"/>
          <p:cNvSpPr>
            <a:spLocks noGrp="1"/>
          </p:cNvSpPr>
          <p:nvPr>
            <p:ph idx="1"/>
          </p:nvPr>
        </p:nvSpPr>
        <p:spPr/>
        <p:txBody>
          <a:bodyPr/>
          <a:lstStyle/>
          <a:p>
            <a:pPr>
              <a:lnSpc>
                <a:spcPct val="100000"/>
              </a:lnSpc>
              <a:buFont typeface="Wingdings" pitchFamily="2" charset="2"/>
              <a:buNone/>
            </a:pPr>
            <a:r>
              <a:rPr lang="en-GB" sz="1800" dirty="0" smtClean="0"/>
              <a:t>Van </a:t>
            </a:r>
            <a:r>
              <a:rPr lang="en-GB" sz="1800" dirty="0" err="1" smtClean="0"/>
              <a:t>Eeten</a:t>
            </a:r>
            <a:r>
              <a:rPr lang="en-GB" sz="1800" dirty="0" smtClean="0"/>
              <a:t>, Michel J.G. (2001) Recasting Intractable Policy Issues: The Wider Implications of the Netherlands Civil Aviation Controversy, </a:t>
            </a:r>
            <a:r>
              <a:rPr lang="en-GB" sz="1800" i="1" dirty="0" smtClean="0"/>
              <a:t>Journal of Policy Analysis and Management</a:t>
            </a:r>
            <a:r>
              <a:rPr lang="en-GB" sz="1800" dirty="0" smtClean="0"/>
              <a:t>, 20(3):391-414 </a:t>
            </a:r>
          </a:p>
          <a:p>
            <a:pPr>
              <a:lnSpc>
                <a:spcPct val="100000"/>
              </a:lnSpc>
              <a:buFont typeface="Wingdings" pitchFamily="2" charset="2"/>
              <a:buNone/>
            </a:pPr>
            <a:r>
              <a:rPr lang="en-GB" sz="1800" dirty="0" smtClean="0"/>
              <a:t>Wharton, S. (2003) Defining appropriate criteria for the assessment of master's level </a:t>
            </a:r>
            <a:r>
              <a:rPr lang="en-GB" sz="1800" dirty="0" err="1" smtClean="0"/>
              <a:t>TESOLAssignments</a:t>
            </a:r>
            <a:r>
              <a:rPr lang="en-GB" sz="1800" dirty="0" smtClean="0"/>
              <a:t>. </a:t>
            </a:r>
            <a:r>
              <a:rPr lang="en-GB" sz="1800" i="1" u="sng" dirty="0" smtClean="0"/>
              <a:t>Assessment </a:t>
            </a:r>
            <a:r>
              <a:rPr lang="en-GB" sz="1800" i="1" u="sng" dirty="0" smtClean="0"/>
              <a:t>&amp; Evaluation in Higher Education</a:t>
            </a:r>
            <a:r>
              <a:rPr lang="en-GB" sz="1800" dirty="0" smtClean="0"/>
              <a:t>, 28(6), pp.649-664.</a:t>
            </a:r>
          </a:p>
          <a:p>
            <a:pPr>
              <a:lnSpc>
                <a:spcPct val="100000"/>
              </a:lnSpc>
              <a:buFont typeface="Wingdings" pitchFamily="2" charset="2"/>
              <a:buNone/>
            </a:pPr>
            <a:endParaRPr lang="en-GB"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dirty="0" smtClean="0"/>
              <a:t>Opportunities/wiggle room</a:t>
            </a:r>
          </a:p>
        </p:txBody>
      </p:sp>
      <p:sp>
        <p:nvSpPr>
          <p:cNvPr id="6147" name="Rectangle 3"/>
          <p:cNvSpPr>
            <a:spLocks noGrp="1" noChangeArrowheads="1"/>
          </p:cNvSpPr>
          <p:nvPr>
            <p:ph type="body" idx="1"/>
          </p:nvPr>
        </p:nvSpPr>
        <p:spPr/>
        <p:txBody>
          <a:bodyPr/>
          <a:lstStyle/>
          <a:p>
            <a:pPr eaLnBrk="1" hangingPunct="1"/>
            <a:r>
              <a:rPr lang="en-GB" sz="2400" dirty="0" smtClean="0"/>
              <a:t>Grow our international student base (but everyone else wants to too, and the curb on overseas skilled migrant workers announced recently can impact on student as well as staff recruitment);</a:t>
            </a:r>
          </a:p>
          <a:p>
            <a:pPr eaLnBrk="1" hangingPunct="1"/>
            <a:r>
              <a:rPr lang="en-GB" sz="2400" dirty="0" smtClean="0"/>
              <a:t>Increase the nature and scope of CPD on offer to employers (but on their terms not ours and everyone else wants to too);</a:t>
            </a:r>
          </a:p>
          <a:p>
            <a:pPr eaLnBrk="1" hangingPunct="1"/>
            <a:r>
              <a:rPr lang="en-GB" sz="2400" dirty="0" smtClean="0"/>
              <a:t>Increase third stream income (but everyone else wants to too);</a:t>
            </a:r>
          </a:p>
          <a:p>
            <a:pPr eaLnBrk="1" hangingPunct="1"/>
            <a:r>
              <a:rPr lang="en-GB" sz="2400" dirty="0" smtClean="0"/>
              <a:t>Increase the number of postgraduate students (but everyone else wants to too).</a:t>
            </a:r>
          </a:p>
          <a:p>
            <a:pPr eaLnBrk="1" hangingPunct="1">
              <a:buFont typeface="Wingdings" pitchFamily="2" charset="2"/>
              <a:buNone/>
            </a:pPr>
            <a:r>
              <a:rPr lang="en-GB" sz="2400" dirty="0" smtClean="0"/>
              <a:t> So Masters level programmes are ever more important.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dirty="0" smtClean="0"/>
              <a:t>Masters level programmes according to QAA</a:t>
            </a:r>
          </a:p>
        </p:txBody>
      </p:sp>
      <p:sp>
        <p:nvSpPr>
          <p:cNvPr id="7171" name="Content Placeholder 2"/>
          <p:cNvSpPr>
            <a:spLocks noGrp="1"/>
          </p:cNvSpPr>
          <p:nvPr>
            <p:ph idx="1"/>
          </p:nvPr>
        </p:nvSpPr>
        <p:spPr/>
        <p:txBody>
          <a:bodyPr/>
          <a:lstStyle/>
          <a:p>
            <a:pPr>
              <a:lnSpc>
                <a:spcPct val="100000"/>
              </a:lnSpc>
              <a:buFont typeface="Wingdings" pitchFamily="2" charset="2"/>
              <a:buNone/>
            </a:pPr>
            <a:r>
              <a:rPr lang="en-US" sz="2600" dirty="0" smtClean="0"/>
              <a:t>The next slides are taken from Master’s Degree Characteristics see </a:t>
            </a:r>
            <a:r>
              <a:rPr lang="en-US" sz="2600" dirty="0" smtClean="0">
                <a:hlinkClick r:id="rId3"/>
              </a:rPr>
              <a:t>http://www.qaa.ac.uk/academicinfrastructure/benchmark/masters/mastersdegreecharacteristics.pdf</a:t>
            </a:r>
            <a:endParaRPr lang="en-US" sz="2600" dirty="0" smtClean="0"/>
          </a:p>
          <a:p>
            <a:pPr>
              <a:lnSpc>
                <a:spcPct val="100000"/>
              </a:lnSpc>
              <a:buFont typeface="Wingdings" pitchFamily="2" charset="2"/>
              <a:buNone/>
            </a:pPr>
            <a:r>
              <a:rPr lang="en-US" sz="2600" dirty="0" smtClean="0"/>
              <a:t>All UK courses at Master’s level need to take account of this document which cover purposes, differentiation from UG programmes, guidance on academic credit and European Credit Transfer, teaching and learning, T&amp;L strategies, methods, assessment, quality and qualifications.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dirty="0" smtClean="0"/>
              <a:t>Typically</a:t>
            </a:r>
            <a:r>
              <a:rPr lang="en-GB" dirty="0" smtClean="0"/>
              <a:t>, holders of the qualification will be able to:</a:t>
            </a:r>
            <a:endParaRPr lang="en-GB" sz="2400" dirty="0" smtClean="0"/>
          </a:p>
        </p:txBody>
      </p:sp>
      <p:sp>
        <p:nvSpPr>
          <p:cNvPr id="23555" name="Content Placeholder 2"/>
          <p:cNvSpPr>
            <a:spLocks noGrp="1"/>
          </p:cNvSpPr>
          <p:nvPr>
            <p:ph idx="1"/>
          </p:nvPr>
        </p:nvSpPr>
        <p:spPr/>
        <p:txBody>
          <a:bodyPr/>
          <a:lstStyle/>
          <a:p>
            <a:pPr>
              <a:lnSpc>
                <a:spcPct val="100000"/>
              </a:lnSpc>
              <a:defRPr/>
            </a:pPr>
            <a:r>
              <a:rPr lang="en-GB" sz="2000" dirty="0" smtClean="0"/>
              <a:t>deal with </a:t>
            </a:r>
            <a:r>
              <a:rPr lang="en-GB" sz="2000" dirty="0" smtClean="0">
                <a:solidFill>
                  <a:schemeClr val="tx2">
                    <a:lumMod val="60000"/>
                    <a:lumOff val="40000"/>
                  </a:schemeClr>
                </a:solidFill>
              </a:rPr>
              <a:t>complex</a:t>
            </a:r>
            <a:r>
              <a:rPr lang="en-GB" sz="2000" dirty="0" smtClean="0"/>
              <a:t> issues both systematically and creatively, make sound judgements in the absence of complete data, and communicate their conclusions clearly to specialist and non-specialist audiences; </a:t>
            </a:r>
          </a:p>
          <a:p>
            <a:pPr>
              <a:lnSpc>
                <a:spcPct val="100000"/>
              </a:lnSpc>
              <a:defRPr/>
            </a:pPr>
            <a:r>
              <a:rPr lang="en-GB" sz="2000" dirty="0" smtClean="0"/>
              <a:t>demonstrate </a:t>
            </a:r>
            <a:r>
              <a:rPr lang="en-GB" sz="2000" dirty="0" smtClean="0">
                <a:solidFill>
                  <a:schemeClr val="tx2">
                    <a:lumMod val="60000"/>
                    <a:lumOff val="40000"/>
                  </a:schemeClr>
                </a:solidFill>
              </a:rPr>
              <a:t>self-direction and originality </a:t>
            </a:r>
            <a:r>
              <a:rPr lang="en-GB" sz="2000" dirty="0" smtClean="0"/>
              <a:t>in tackling and solving problems, and act </a:t>
            </a:r>
            <a:r>
              <a:rPr lang="en-GB" sz="2000" dirty="0" smtClean="0">
                <a:solidFill>
                  <a:schemeClr val="tx2">
                    <a:lumMod val="60000"/>
                    <a:lumOff val="40000"/>
                  </a:schemeClr>
                </a:solidFill>
              </a:rPr>
              <a:t>autonomousl</a:t>
            </a:r>
            <a:r>
              <a:rPr lang="en-GB" sz="2000" dirty="0" smtClean="0"/>
              <a:t>y in planning and implementing tasks at a professional or equivalent level; </a:t>
            </a:r>
          </a:p>
          <a:p>
            <a:pPr>
              <a:lnSpc>
                <a:spcPct val="100000"/>
              </a:lnSpc>
              <a:defRPr/>
            </a:pPr>
            <a:r>
              <a:rPr lang="en-GB" sz="2000" dirty="0" smtClean="0"/>
              <a:t>continue to </a:t>
            </a:r>
            <a:r>
              <a:rPr lang="en-GB" sz="2000" dirty="0" smtClean="0">
                <a:solidFill>
                  <a:schemeClr val="tx2">
                    <a:lumMod val="60000"/>
                    <a:lumOff val="40000"/>
                  </a:schemeClr>
                </a:solidFill>
              </a:rPr>
              <a:t>advance</a:t>
            </a:r>
            <a:r>
              <a:rPr lang="en-GB" sz="2000" dirty="0" smtClean="0"/>
              <a:t> their knowledge and understanding, and develop </a:t>
            </a:r>
            <a:r>
              <a:rPr lang="en-GB" sz="2000" dirty="0" smtClean="0">
                <a:solidFill>
                  <a:schemeClr val="tx2">
                    <a:lumMod val="60000"/>
                    <a:lumOff val="40000"/>
                  </a:schemeClr>
                </a:solidFill>
              </a:rPr>
              <a:t>new </a:t>
            </a:r>
            <a:r>
              <a:rPr lang="en-GB" sz="2000" dirty="0" smtClean="0"/>
              <a:t>skills to a high level; and will have: </a:t>
            </a:r>
          </a:p>
          <a:p>
            <a:pPr>
              <a:lnSpc>
                <a:spcPct val="100000"/>
              </a:lnSpc>
              <a:defRPr/>
            </a:pPr>
            <a:r>
              <a:rPr lang="en-GB" sz="2000" dirty="0" smtClean="0"/>
              <a:t>the qualities and </a:t>
            </a:r>
            <a:r>
              <a:rPr lang="en-GB" sz="2000" dirty="0" smtClean="0">
                <a:solidFill>
                  <a:schemeClr val="tx2">
                    <a:lumMod val="60000"/>
                    <a:lumOff val="40000"/>
                  </a:schemeClr>
                </a:solidFill>
              </a:rPr>
              <a:t>transferable skills </a:t>
            </a:r>
            <a:r>
              <a:rPr lang="en-GB" sz="2000" dirty="0" smtClean="0"/>
              <a:t>necessary for employment requiring: (</a:t>
            </a:r>
            <a:r>
              <a:rPr lang="en-GB" sz="2000" dirty="0" err="1" smtClean="0"/>
              <a:t>i</a:t>
            </a:r>
            <a:r>
              <a:rPr lang="en-GB" sz="2000" dirty="0" smtClean="0"/>
              <a:t>) the exercise of initiative and personal responsibility; (ii) decision-making in complex and unpredictable situations; and (iii) the independent learning ability required for continuing professional development. </a:t>
            </a:r>
          </a:p>
          <a:p>
            <a:pPr>
              <a:lnSpc>
                <a:spcPct val="100000"/>
              </a:lnSpc>
              <a:defRPr/>
            </a:pPr>
            <a:endParaRPr lang="en-GB"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dirty="0" smtClean="0"/>
              <a:t>Three broad types of Masters awards as identified by QAA</a:t>
            </a:r>
          </a:p>
        </p:txBody>
      </p:sp>
      <p:sp>
        <p:nvSpPr>
          <p:cNvPr id="9219" name="Content Placeholder 2"/>
          <p:cNvSpPr>
            <a:spLocks noGrp="1"/>
          </p:cNvSpPr>
          <p:nvPr>
            <p:ph idx="1"/>
          </p:nvPr>
        </p:nvSpPr>
        <p:spPr/>
        <p:txBody>
          <a:bodyPr/>
          <a:lstStyle/>
          <a:p>
            <a:r>
              <a:rPr lang="en-GB" smtClean="0"/>
              <a:t>‘research’;</a:t>
            </a:r>
          </a:p>
          <a:p>
            <a:r>
              <a:rPr lang="en-GB" smtClean="0"/>
              <a:t> ‘specialised/advanced study’</a:t>
            </a:r>
          </a:p>
          <a:p>
            <a:r>
              <a:rPr lang="en-GB" smtClean="0"/>
              <a:t> ‘professional/practice’. </a:t>
            </a:r>
          </a:p>
          <a:p>
            <a:endParaRPr lang="en-GB" smtClean="0"/>
          </a:p>
          <a:p>
            <a:pPr>
              <a:buFont typeface="Wingdings" pitchFamily="2" charset="2"/>
              <a:buNone/>
            </a:pPr>
            <a:r>
              <a:rPr lang="en-GB" smtClean="0"/>
              <a:t>Other countries have other systems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sz="2800" dirty="0" smtClean="0"/>
              <a:t>Higher education providers may offer a Master's degree with the specific intention of:</a:t>
            </a:r>
          </a:p>
        </p:txBody>
      </p:sp>
      <p:sp>
        <p:nvSpPr>
          <p:cNvPr id="10243" name="Content Placeholder 2"/>
          <p:cNvSpPr>
            <a:spLocks noGrp="1"/>
          </p:cNvSpPr>
          <p:nvPr>
            <p:ph idx="1"/>
          </p:nvPr>
        </p:nvSpPr>
        <p:spPr/>
        <p:txBody>
          <a:bodyPr/>
          <a:lstStyle/>
          <a:p>
            <a:pPr>
              <a:lnSpc>
                <a:spcPct val="100000"/>
              </a:lnSpc>
            </a:pPr>
            <a:r>
              <a:rPr lang="en-GB" sz="2000" dirty="0" smtClean="0"/>
              <a:t>Enabling students to focus on a particular aspect of a broader subject area in which they have prior knowledge or experience through previous study or employment</a:t>
            </a:r>
            <a:r>
              <a:rPr lang="en-GB" sz="2000" dirty="0" smtClean="0"/>
              <a:t>; and/or</a:t>
            </a:r>
            <a:endParaRPr lang="en-GB" sz="2000" dirty="0" smtClean="0"/>
          </a:p>
          <a:p>
            <a:pPr>
              <a:lnSpc>
                <a:spcPct val="100000"/>
              </a:lnSpc>
            </a:pPr>
            <a:r>
              <a:rPr lang="en-GB" sz="2000" dirty="0" smtClean="0"/>
              <a:t>Enabling students to focus on a particular subject area or field of study in greater depth than they encountered during the course of previous study or experience. This may include enabling students to develop knowledge of a new discipline or field of study in combination with a relevant subject area in which they have prior knowledge or experience</a:t>
            </a:r>
            <a:r>
              <a:rPr lang="en-GB" sz="2000" dirty="0" smtClean="0"/>
              <a:t>; and/or </a:t>
            </a:r>
            <a:endParaRPr lang="en-GB" sz="2000" dirty="0" smtClean="0"/>
          </a:p>
          <a:p>
            <a:pPr>
              <a:lnSpc>
                <a:spcPct val="100000"/>
              </a:lnSpc>
            </a:pPr>
            <a:r>
              <a:rPr lang="en-GB" sz="2000" dirty="0" smtClean="0"/>
              <a:t>Enabling students to learn how to conduct research, often linked to a particular discipline or field of study.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GB" dirty="0" smtClean="0"/>
              <a:t>M level qualifications </a:t>
            </a:r>
          </a:p>
        </p:txBody>
      </p:sp>
      <p:sp>
        <p:nvSpPr>
          <p:cNvPr id="11267" name="Content Placeholder 2"/>
          <p:cNvSpPr>
            <a:spLocks noGrp="1"/>
          </p:cNvSpPr>
          <p:nvPr>
            <p:ph idx="1"/>
          </p:nvPr>
        </p:nvSpPr>
        <p:spPr/>
        <p:txBody>
          <a:bodyPr/>
          <a:lstStyle/>
          <a:p>
            <a:pPr>
              <a:lnSpc>
                <a:spcPct val="100000"/>
              </a:lnSpc>
              <a:buFont typeface="Wingdings" pitchFamily="2" charset="2"/>
              <a:buNone/>
            </a:pPr>
            <a:r>
              <a:rPr lang="en-GB" sz="2000" dirty="0" smtClean="0"/>
              <a:t>Masters degrees are awarded after completion of taught courses, programmes of research, or a mixture of both. Longer, research-based programmes often lead to the degree of MPhil. Most Masters courses last at least one year (if taken full-time), and are taken by persons with Honours degrees (or equivalent achievement). </a:t>
            </a:r>
          </a:p>
          <a:p>
            <a:pPr>
              <a:lnSpc>
                <a:spcPct val="100000"/>
              </a:lnSpc>
              <a:buFont typeface="Wingdings" pitchFamily="2" charset="2"/>
              <a:buNone/>
            </a:pPr>
            <a:r>
              <a:rPr lang="en-GB" sz="2000" dirty="0" smtClean="0"/>
              <a:t>Some Masters degrees in science and engineering are awarded after extended undergraduate programmes that last, typically, a year longer than Honours degree programmes. Also at this level are advanced short courses, often forming parts of Continuing Professional Development programmes, leading to Postgraduate Certificates and Postgraduate Diplomas.</a:t>
            </a:r>
          </a:p>
          <a:p>
            <a:pPr>
              <a:lnSpc>
                <a:spcPct val="100000"/>
              </a:lnSpc>
              <a:buFont typeface="Wingdings" pitchFamily="2" charset="2"/>
              <a:buNone/>
            </a:pPr>
            <a:r>
              <a:rPr lang="en-GB" sz="2000" i="1" dirty="0" smtClean="0"/>
              <a:t/>
            </a:r>
            <a:br>
              <a:rPr lang="en-GB" sz="2000" i="1" dirty="0" smtClean="0"/>
            </a:br>
            <a:r>
              <a:rPr lang="en-GB" sz="2000" i="1" dirty="0" smtClean="0"/>
              <a:t>(Note: the MAs granted by the Universities of Oxford and Cambridge are not academic qualifications.)</a:t>
            </a:r>
            <a:r>
              <a:rPr lang="en-GB" sz="2000" dirty="0" smtClean="0"/>
              <a:t> </a:t>
            </a:r>
          </a:p>
          <a:p>
            <a:pPr>
              <a:lnSpc>
                <a:spcPct val="100000"/>
              </a:lnSpc>
            </a:pPr>
            <a:endParaRPr lang="en-GB" sz="2000" dirty="0" smtClean="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664</TotalTime>
  <Words>3195</Words>
  <Application>Microsoft Office PowerPoint</Application>
  <PresentationFormat>On-screen Show (4:3)</PresentationFormat>
  <Paragraphs>304</Paragraphs>
  <Slides>39</Slides>
  <Notes>39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39</vt:i4>
      </vt:variant>
    </vt:vector>
  </HeadingPairs>
  <TitlesOfParts>
    <vt:vector size="45" baseType="lpstr">
      <vt:lpstr>Arial</vt:lpstr>
      <vt:lpstr>Wingdings</vt:lpstr>
      <vt:lpstr>ＭＳ Ｐゴシック</vt:lpstr>
      <vt:lpstr>Comic Sans MS</vt:lpstr>
      <vt:lpstr>Times New Roman</vt:lpstr>
      <vt:lpstr>LeedsMet template</vt:lpstr>
      <vt:lpstr>Assessing students at Masters Level  Queens University Belfast  28th June 2012   </vt:lpstr>
      <vt:lpstr>The current context</vt:lpstr>
      <vt:lpstr>Issues that impact on the context</vt:lpstr>
      <vt:lpstr>Opportunities/wiggle room</vt:lpstr>
      <vt:lpstr>Masters level programmes according to QAA</vt:lpstr>
      <vt:lpstr>Typically, holders of the qualification will be able to:</vt:lpstr>
      <vt:lpstr>Three broad types of Masters awards as identified by QAA</vt:lpstr>
      <vt:lpstr>Higher education providers may offer a Master's degree with the specific intention of:</vt:lpstr>
      <vt:lpstr>M level qualifications </vt:lpstr>
      <vt:lpstr>Taught programmes will often include a greater emphasis on</vt:lpstr>
      <vt:lpstr>Academic credit at M level (QAA guidance for England)</vt:lpstr>
      <vt:lpstr>European credit transfer system (ECTS)</vt:lpstr>
      <vt:lpstr>Methods might include all or any of the following, selected as appropriate to the discipline or field of study and the programme's aims, mode of delivery and typical entrants:</vt:lpstr>
      <vt:lpstr>QAA in Scotland: guidance on level 11 qualifications (I like this)</vt:lpstr>
      <vt:lpstr>My questions: mapping the student experience at Master’s Level </vt:lpstr>
      <vt:lpstr>Teaching for learning at Masters level</vt:lpstr>
      <vt:lpstr>The context for reviewing M-level assessment</vt:lpstr>
      <vt:lpstr>What is M-Level assessment currently like?</vt:lpstr>
      <vt:lpstr>At Masters level, assessment matters even more!</vt:lpstr>
      <vt:lpstr>QAA Assessment expectations</vt:lpstr>
      <vt:lpstr>Boud et al 2010: ‘Assessment 2020’:</vt:lpstr>
      <vt:lpstr>Giving feedback at Master’s level</vt:lpstr>
      <vt:lpstr>Authentic Master’s level assessment: my questions</vt:lpstr>
      <vt:lpstr>My Assimilate 3-year NTFS funded project</vt:lpstr>
      <vt:lpstr>The project was designed to:</vt:lpstr>
      <vt:lpstr>Changes en route</vt:lpstr>
      <vt:lpstr>Analysing our data</vt:lpstr>
      <vt:lpstr>Relative Positioning</vt:lpstr>
      <vt:lpstr>Example statements</vt:lpstr>
      <vt:lpstr>User-friendly: a Q-sort underway</vt:lpstr>
      <vt:lpstr>Perspectives 1-3 (of 5)</vt:lpstr>
      <vt:lpstr>Perspectives 4-5 (of 5)</vt:lpstr>
      <vt:lpstr>Slide 33</vt:lpstr>
      <vt:lpstr>So what is the difference between assessing at UG and M level?</vt:lpstr>
      <vt:lpstr>And some more preliminary thoughts from Assimilate</vt:lpstr>
      <vt:lpstr>Conclusions</vt:lpstr>
      <vt:lpstr>Selected references and further reading</vt:lpstr>
      <vt:lpstr>References (contd.)</vt:lpstr>
      <vt:lpstr>References (contd.)</vt:lpstr>
    </vt:vector>
  </TitlesOfParts>
  <Company>Leeds Metropolitan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AGorra</dc:creator>
  <cp:lastModifiedBy>Phil</cp:lastModifiedBy>
  <cp:revision>102</cp:revision>
  <dcterms:created xsi:type="dcterms:W3CDTF">2007-03-06T12:05:28Z</dcterms:created>
  <dcterms:modified xsi:type="dcterms:W3CDTF">2012-06-30T20:31:28Z</dcterms:modified>
</cp:coreProperties>
</file>