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Lst>
  <p:notesMasterIdLst>
    <p:notesMasterId r:id="rId28"/>
  </p:notesMasterIdLst>
  <p:handoutMasterIdLst>
    <p:handoutMasterId r:id="rId29"/>
  </p:handoutMasterIdLst>
  <p:sldIdLst>
    <p:sldId id="314" r:id="rId2"/>
    <p:sldId id="285" r:id="rId3"/>
    <p:sldId id="309" r:id="rId4"/>
    <p:sldId id="263" r:id="rId5"/>
    <p:sldId id="287" r:id="rId6"/>
    <p:sldId id="316" r:id="rId7"/>
    <p:sldId id="308" r:id="rId8"/>
    <p:sldId id="286" r:id="rId9"/>
    <p:sldId id="306" r:id="rId10"/>
    <p:sldId id="307" r:id="rId11"/>
    <p:sldId id="317" r:id="rId12"/>
    <p:sldId id="295" r:id="rId13"/>
    <p:sldId id="296" r:id="rId14"/>
    <p:sldId id="281" r:id="rId15"/>
    <p:sldId id="300" r:id="rId16"/>
    <p:sldId id="320" r:id="rId17"/>
    <p:sldId id="312" r:id="rId18"/>
    <p:sldId id="301" r:id="rId19"/>
    <p:sldId id="264" r:id="rId20"/>
    <p:sldId id="266" r:id="rId21"/>
    <p:sldId id="267" r:id="rId22"/>
    <p:sldId id="294" r:id="rId23"/>
    <p:sldId id="284" r:id="rId24"/>
    <p:sldId id="276" r:id="rId25"/>
    <p:sldId id="277" r:id="rId26"/>
    <p:sldId id="278" r:id="rId27"/>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02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21664" autoAdjust="0"/>
    <p:restoredTop sz="96000" autoAdjust="0"/>
  </p:normalViewPr>
  <p:slideViewPr>
    <p:cSldViewPr>
      <p:cViewPr>
        <p:scale>
          <a:sx n="50" d="100"/>
          <a:sy n="50" d="100"/>
        </p:scale>
        <p:origin x="-816" y="-1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3252"/>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35243795-B5A9-40B2-8826-144A3A057D4E}" type="slidenum">
              <a:rPr lang="en-GB"/>
              <a:pPr>
                <a:defRPr/>
              </a:pPr>
              <a:t>‹#›</a:t>
            </a:fld>
            <a:endParaRPr lang="en-GB"/>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409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p:spPr>
        <p:txBody>
          <a:bodyPr/>
          <a:lstStyle/>
          <a:p>
            <a:pPr eaLnBrk="1" hangingPunct="1"/>
            <a:r>
              <a:rPr lang="en-GB" smtClean="0"/>
              <a:t>Los métodos de evaluación influyen más en el aprendizaje del estudients que cualquier otro factor.</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xfrm>
            <a:off x="3884613" y="8685213"/>
            <a:ext cx="2971800" cy="457200"/>
          </a:xfrm>
          <a:prstGeom prst="rect">
            <a:avLst/>
          </a:prstGeom>
          <a:noFill/>
        </p:spPr>
        <p:txBody>
          <a:bodyPr/>
          <a:lstStyle/>
          <a:p>
            <a:fld id="{EECACBF8-5A28-43F2-96AC-B6329F0E44E1}" type="slidenum">
              <a:rPr lang="en-US" smtClean="0"/>
              <a:pPr/>
              <a:t>11</a:t>
            </a:fld>
            <a:endParaRPr lang="en-US" smtClean="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r>
              <a:rPr lang="en-GB" smtClean="0"/>
              <a:t>La evaluación debe ser diversa e innovadora.</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p:spPr>
        <p:txBody>
          <a:bodyPr/>
          <a:lstStyle/>
          <a:p>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noFill/>
          <a:ln/>
        </p:spPr>
        <p:txBody>
          <a:bodyPr/>
          <a:lstStyle/>
          <a:p>
            <a:pPr eaLnBrk="1" hangingPunct="1"/>
            <a:r>
              <a:rPr lang="en-GB" smtClean="0"/>
              <a:t>La evaluación eficaz es divertida para estudiantes y profesores.</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marL="228600" indent="-228600" eaLnBrk="1" hangingPunct="1"/>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a:ln/>
        </p:spPr>
        <p:txBody>
          <a:bodyPr/>
          <a:lstStyle/>
          <a:p>
            <a:pPr eaLnBrk="1" hangingPunct="1"/>
            <a:r>
              <a:rPr lang="en-GB" smtClean="0"/>
              <a:t>La evaluación influye sobre el comportamiento del estudiante (Refs)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xfrm>
            <a:off x="3884613" y="8685213"/>
            <a:ext cx="2971800" cy="457200"/>
          </a:xfrm>
          <a:prstGeom prst="rect">
            <a:avLst/>
          </a:prstGeom>
          <a:noFill/>
        </p:spPr>
        <p:txBody>
          <a:bodyPr/>
          <a:lstStyle/>
          <a:p>
            <a:fld id="{04C9835E-36A5-43D2-80EF-ED622729B803}" type="slidenum">
              <a:rPr lang="en-US" smtClean="0"/>
              <a:pPr/>
              <a:t>6</a:t>
            </a:fld>
            <a:endParaRPr lang="en-US" smtClean="0"/>
          </a:p>
        </p:txBody>
      </p:sp>
      <p:sp>
        <p:nvSpPr>
          <p:cNvPr id="40963" name="Slide Image Placeholder 1"/>
          <p:cNvSpPr>
            <a:spLocks noGrp="1" noRot="1" noChangeAspect="1" noTextEdit="1"/>
          </p:cNvSpPr>
          <p:nvPr>
            <p:ph type="sldImg"/>
          </p:nvPr>
        </p:nvSpPr>
        <p:spPr>
          <a:ln/>
        </p:spPr>
      </p:sp>
      <p:sp>
        <p:nvSpPr>
          <p:cNvPr id="40964" name="Notes Placeholder 2"/>
          <p:cNvSpPr>
            <a:spLocks noGrp="1"/>
          </p:cNvSpPr>
          <p:nvPr>
            <p:ph type="body" idx="1"/>
          </p:nvPr>
        </p:nvSpPr>
        <p:spPr>
          <a:noFill/>
          <a:ln/>
        </p:spPr>
        <p:txBody>
          <a:bodyPr/>
          <a:lstStyle/>
          <a:p>
            <a:endParaRPr lang="en-US" smtClean="0"/>
          </a:p>
        </p:txBody>
      </p:sp>
      <p:sp>
        <p:nvSpPr>
          <p:cNvPr id="40965"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39B7B619-45E0-4DCD-B811-CEF863C6F587}" type="slidenum">
              <a:rPr lang="en-US" sz="1200"/>
              <a:pPr algn="r"/>
              <a:t>6</a:t>
            </a:fld>
            <a:endParaRPr lang="en-US"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C53ABEE8-39D5-4412-ABD3-5F4BFEF67CF8}"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p:txBody>
          <a:bodyPr/>
          <a:lstStyle>
            <a:lvl1pPr>
              <a:defRPr/>
            </a:lvl1pPr>
          </a:lstStyle>
          <a:p>
            <a:pPr>
              <a:defRPr/>
            </a:pPr>
            <a:fld id="{E6B04E75-E298-4BE1-9BC3-CCD6BCBE1D7A}" type="slidenum">
              <a:rPr lang="en-GB" altLang="en-US"/>
              <a:pPr>
                <a:defRPr/>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p:txBody>
          <a:bodyPr/>
          <a:lstStyle>
            <a:lvl1pPr>
              <a:defRPr/>
            </a:lvl1pPr>
          </a:lstStyle>
          <a:p>
            <a:pPr>
              <a:defRPr/>
            </a:pPr>
            <a:fld id="{FA82814A-EC72-4176-9D13-B4FA1C90EFE5}" type="slidenum">
              <a:rPr lang="en-GB" altLang="en-US"/>
              <a:pPr>
                <a:defRPr/>
              </a:pPr>
              <a:t>‹#›</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p:txBody>
          <a:bodyPr/>
          <a:lstStyle>
            <a:lvl1pPr>
              <a:defRPr/>
            </a:lvl1pPr>
          </a:lstStyle>
          <a:p>
            <a:pPr>
              <a:defRPr/>
            </a:pPr>
            <a:fld id="{D953CA21-25CB-4FEA-AC9C-88DEF31CD273}" type="slidenum">
              <a:rPr lang="en-GB" altLang="en-US"/>
              <a:pPr>
                <a:defRPr/>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p:txBody>
          <a:bodyPr/>
          <a:lstStyle>
            <a:lvl1pPr>
              <a:defRPr/>
            </a:lvl1pPr>
          </a:lstStyle>
          <a:p>
            <a:pPr>
              <a:defRPr/>
            </a:pPr>
            <a:fld id="{5228349A-6890-4133-8D0D-17D434B892D8}" type="slidenum">
              <a:rPr lang="en-GB" altLang="en-US"/>
              <a:pPr>
                <a:defRPr/>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p:txBody>
          <a:bodyPr/>
          <a:lstStyle>
            <a:lvl1pPr>
              <a:defRPr/>
            </a:lvl1pPr>
          </a:lstStyle>
          <a:p>
            <a:pPr>
              <a:defRPr/>
            </a:pPr>
            <a:fld id="{E02A6DE7-0713-4ECA-A132-893982DAB68E}" type="slidenum">
              <a:rPr lang="en-GB" altLang="en-US"/>
              <a:pPr>
                <a:defRPr/>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p:txBody>
          <a:bodyPr/>
          <a:lstStyle>
            <a:lvl1pPr>
              <a:defRPr/>
            </a:lvl1pPr>
          </a:lstStyle>
          <a:p>
            <a:pPr>
              <a:defRPr/>
            </a:pPr>
            <a:fld id="{996881C2-9613-4AF9-94CC-07B89705429D}" type="slidenum">
              <a:rPr lang="en-GB" altLang="en-US"/>
              <a:pPr>
                <a:defRPr/>
              </a:pPr>
              <a:t>‹#›</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p:txBody>
          <a:bodyPr/>
          <a:lstStyle>
            <a:lvl1pPr>
              <a:defRPr/>
            </a:lvl1pPr>
          </a:lstStyle>
          <a:p>
            <a:pPr>
              <a:defRPr/>
            </a:pPr>
            <a:fld id="{573C7446-95F9-4573-8F97-30BF5AF92515}" type="slidenum">
              <a:rPr lang="en-GB" altLang="en-US"/>
              <a:pPr>
                <a:defRPr/>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p:txBody>
          <a:bodyPr/>
          <a:lstStyle>
            <a:lvl1pPr>
              <a:defRPr/>
            </a:lvl1pPr>
          </a:lstStyle>
          <a:p>
            <a:pPr>
              <a:defRPr/>
            </a:pPr>
            <a:fld id="{FBEAA6CF-F308-4BAC-8273-0E5F19A9404A}" type="slidenum">
              <a:rPr lang="en-GB" altLang="en-US"/>
              <a:pPr>
                <a:defRPr/>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p:txBody>
          <a:bodyPr/>
          <a:lstStyle>
            <a:lvl1pPr>
              <a:defRPr/>
            </a:lvl1pPr>
          </a:lstStyle>
          <a:p>
            <a:pPr>
              <a:defRPr/>
            </a:pPr>
            <a:fld id="{58016B45-2C87-4777-9DEA-579FE428498F}" type="slidenum">
              <a:rPr lang="en-GB" altLang="en-US"/>
              <a:pPr>
                <a:defRPr/>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381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165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308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endParaRPr lang="en-GB" altLang="en-US"/>
          </a:p>
        </p:txBody>
      </p:sp>
      <p:grpSp>
        <p:nvGrpSpPr>
          <p:cNvPr id="103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705" r:id="rId1"/>
    <p:sldLayoutId id="2147483704"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ally-brown.net/"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60350"/>
            <a:ext cx="6118225" cy="2520950"/>
          </a:xfrm>
          <a:noFill/>
        </p:spPr>
        <p:txBody>
          <a:bodyPr anchor="ctr"/>
          <a:lstStyle/>
          <a:p>
            <a:pPr eaLnBrk="1" hangingPunct="1"/>
            <a:r>
              <a:rPr lang="en-GB" sz="4400" dirty="0" smtClean="0"/>
              <a:t>Making a difference through assessment</a:t>
            </a:r>
            <a:br>
              <a:rPr lang="en-GB" sz="4400" dirty="0" smtClean="0"/>
            </a:br>
            <a:r>
              <a:rPr lang="en-GB" sz="2400" dirty="0" smtClean="0"/>
              <a:t>NCI Learning and Teaching Development workshop</a:t>
            </a:r>
            <a:endParaRPr lang="en-GB" sz="2400" b="0" dirty="0" smtClean="0"/>
          </a:p>
        </p:txBody>
      </p:sp>
      <p:sp>
        <p:nvSpPr>
          <p:cNvPr id="3075" name="Rectangle 3"/>
          <p:cNvSpPr>
            <a:spLocks noGrp="1" noChangeArrowheads="1"/>
          </p:cNvSpPr>
          <p:nvPr>
            <p:ph type="subTitle" idx="1"/>
          </p:nvPr>
        </p:nvSpPr>
        <p:spPr>
          <a:xfrm>
            <a:off x="500034" y="3000372"/>
            <a:ext cx="6575454" cy="3357566"/>
          </a:xfrm>
        </p:spPr>
        <p:txBody>
          <a:bodyPr/>
          <a:lstStyle/>
          <a:p>
            <a:pPr algn="ctr" eaLnBrk="1" hangingPunct="1"/>
            <a:r>
              <a:rPr lang="en-GB" sz="2800" dirty="0" smtClean="0">
                <a:hlinkClick r:id="rId2"/>
              </a:rPr>
              <a:t>http://sally-</a:t>
            </a:r>
            <a:r>
              <a:rPr lang="en-GB" sz="2800" dirty="0" err="1" smtClean="0">
                <a:hlinkClick r:id="rId2"/>
              </a:rPr>
              <a:t>brown.net</a:t>
            </a:r>
            <a:endParaRPr lang="en-GB" sz="2800" dirty="0" smtClean="0"/>
          </a:p>
          <a:p>
            <a:pPr algn="ctr" eaLnBrk="1" hangingPunct="1"/>
            <a:r>
              <a:rPr lang="en-GB" sz="2400" dirty="0" smtClean="0"/>
              <a:t>Emeritus Professor, Leeds Metropolitan University,</a:t>
            </a:r>
          </a:p>
          <a:p>
            <a:pPr algn="ctr" eaLnBrk="1" hangingPunct="1"/>
            <a:r>
              <a:rPr lang="en-GB" sz="2400" dirty="0" smtClean="0"/>
              <a:t>Adjunct professor, University of the Sunshine Coast, Central Queensland and James Cook University Queensland.</a:t>
            </a:r>
          </a:p>
          <a:p>
            <a:pPr algn="ctr" eaLnBrk="1" hangingPunct="1"/>
            <a:r>
              <a:rPr lang="en-GB" sz="2400" dirty="0" smtClean="0"/>
              <a:t>Visiting Professor: University of Plymouth and Liverpool John Moores University.</a:t>
            </a:r>
          </a:p>
          <a:p>
            <a:pPr eaLnBrk="1" hangingPunct="1">
              <a:defRPr/>
            </a:pPr>
            <a:r>
              <a:rPr lang="en-GB" sz="1800" dirty="0" smtClean="0"/>
              <a:t>.</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err="1" smtClean="0"/>
              <a:t>Nicol</a:t>
            </a:r>
            <a:r>
              <a:rPr lang="en-GB" sz="3200" dirty="0" smtClean="0"/>
              <a:t> and Macfarlane-Dick Good feedback practice:</a:t>
            </a:r>
          </a:p>
        </p:txBody>
      </p:sp>
      <p:sp>
        <p:nvSpPr>
          <p:cNvPr id="21507" name="Content Placeholder 2"/>
          <p:cNvSpPr>
            <a:spLocks noGrp="1"/>
          </p:cNvSpPr>
          <p:nvPr>
            <p:ph idx="1"/>
          </p:nvPr>
        </p:nvSpPr>
        <p:spPr>
          <a:xfrm>
            <a:off x="285750" y="1143000"/>
            <a:ext cx="8412163" cy="5059363"/>
          </a:xfrm>
        </p:spPr>
        <p:txBody>
          <a:bodyPr/>
          <a:lstStyle/>
          <a:p>
            <a:pPr>
              <a:buFont typeface="Wingdings" pitchFamily="2" charset="2"/>
              <a:buNone/>
            </a:pPr>
            <a:r>
              <a:rPr lang="en-US" sz="2400" smtClean="0"/>
              <a:t>1. Helps clarify what good performance is (goals, criteria, expected standards);</a:t>
            </a:r>
            <a:endParaRPr lang="en-GB" sz="2400" smtClean="0"/>
          </a:p>
          <a:p>
            <a:pPr>
              <a:buFont typeface="Wingdings" pitchFamily="2" charset="2"/>
              <a:buNone/>
            </a:pPr>
            <a:r>
              <a:rPr lang="en-US" sz="2400" smtClean="0"/>
              <a:t>2. Facilitates the development of self-assessment (reflection) in learning;</a:t>
            </a:r>
            <a:endParaRPr lang="en-GB" sz="2400" smtClean="0"/>
          </a:p>
          <a:p>
            <a:pPr>
              <a:buFont typeface="Wingdings" pitchFamily="2" charset="2"/>
              <a:buNone/>
            </a:pPr>
            <a:r>
              <a:rPr lang="en-US" sz="2400" smtClean="0"/>
              <a:t>3. Delivers high quality information to students about their learning;</a:t>
            </a:r>
            <a:endParaRPr lang="en-GB" sz="2400" smtClean="0"/>
          </a:p>
          <a:p>
            <a:pPr>
              <a:buFont typeface="Wingdings" pitchFamily="2" charset="2"/>
              <a:buNone/>
            </a:pPr>
            <a:r>
              <a:rPr lang="en-US" sz="2400" smtClean="0"/>
              <a:t>4. Encourages teacher and peer dialogue around learning;</a:t>
            </a:r>
            <a:endParaRPr lang="en-GB" sz="2400" smtClean="0"/>
          </a:p>
          <a:p>
            <a:pPr>
              <a:buFont typeface="Wingdings" pitchFamily="2" charset="2"/>
              <a:buNone/>
            </a:pPr>
            <a:r>
              <a:rPr lang="en-US" sz="2400" smtClean="0"/>
              <a:t>5. Encourages positive motivational beliefs and self-esteem;</a:t>
            </a:r>
            <a:endParaRPr lang="en-GB" sz="2400" smtClean="0"/>
          </a:p>
          <a:p>
            <a:pPr>
              <a:buFont typeface="Wingdings" pitchFamily="2" charset="2"/>
              <a:buNone/>
            </a:pPr>
            <a:r>
              <a:rPr lang="en-US" sz="2400" smtClean="0"/>
              <a:t>6. Provides opportunities to close the gap between current and desired performance;</a:t>
            </a:r>
            <a:endParaRPr lang="en-GB" sz="2400" smtClean="0"/>
          </a:p>
          <a:p>
            <a:pPr>
              <a:buFont typeface="Wingdings" pitchFamily="2" charset="2"/>
              <a:buNone/>
            </a:pPr>
            <a:r>
              <a:rPr lang="en-US" sz="2400" smtClean="0"/>
              <a:t>7. Provides information to teachers that can be used to help shape the teaching. </a:t>
            </a:r>
            <a:endParaRPr lang="en-GB" sz="2400" smtClean="0"/>
          </a:p>
          <a:p>
            <a:pPr>
              <a:buFont typeface="Wingdings" pitchFamily="2" charset="2"/>
              <a:buNone/>
            </a:pPr>
            <a:endParaRPr lang="en-GB"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333375"/>
            <a:ext cx="7543800" cy="1008063"/>
          </a:xfrm>
        </p:spPr>
        <p:txBody>
          <a:bodyPr/>
          <a:lstStyle/>
          <a:p>
            <a:r>
              <a:rPr lang="en-GB" dirty="0" smtClean="0"/>
              <a:t>Diverse and innovative assessment helps</a:t>
            </a:r>
          </a:p>
        </p:txBody>
      </p:sp>
      <p:sp>
        <p:nvSpPr>
          <p:cNvPr id="16387" name="Rectangle 3"/>
          <p:cNvSpPr>
            <a:spLocks noGrp="1" noChangeArrowheads="1"/>
          </p:cNvSpPr>
          <p:nvPr>
            <p:ph type="body" idx="1"/>
          </p:nvPr>
        </p:nvSpPr>
        <p:spPr>
          <a:xfrm>
            <a:off x="457200" y="1600200"/>
            <a:ext cx="8229600" cy="4852988"/>
          </a:xfrm>
          <a:noFill/>
        </p:spPr>
        <p:txBody>
          <a:bodyPr/>
          <a:lstStyle/>
          <a:p>
            <a:pPr marL="609600" indent="-609600">
              <a:lnSpc>
                <a:spcPct val="100000"/>
              </a:lnSpc>
            </a:pPr>
            <a:r>
              <a:rPr lang="en-GB" sz="2200" dirty="0" smtClean="0"/>
              <a:t>Traditional assessment methods tend to reinforce rather limited approaches to learning by students, by encouraging memorisation, unproductive rote learning and attitude to knowledge acquisition that are reminiscent of the language of eating disorders (stuffing in and regurgitation of facts). We need to utilise a wide range of assessment methods and approaches.</a:t>
            </a:r>
          </a:p>
          <a:p>
            <a:pPr marL="609600" indent="-609600">
              <a:lnSpc>
                <a:spcPct val="100000"/>
              </a:lnSpc>
            </a:pPr>
            <a:r>
              <a:rPr lang="en-GB" sz="2200" dirty="0" smtClean="0"/>
              <a:t>Innovative assessment approaches can foster a spirit of enquiry, encourage curiosity and promote autonomy where they encourage students to become closely involved with evaluating their own and each others’ learning. (</a:t>
            </a:r>
            <a:r>
              <a:rPr lang="en-GB" sz="2200" dirty="0" err="1" smtClean="0"/>
              <a:t>Falchikov</a:t>
            </a:r>
            <a:r>
              <a:rPr lang="en-GB" sz="2200" dirty="0" smtClean="0"/>
              <a:t>, Pickford and Brown, 2006).</a:t>
            </a:r>
          </a:p>
          <a:p>
            <a:pPr marL="609600" indent="-609600">
              <a:lnSpc>
                <a:spcPct val="100000"/>
              </a:lnSpc>
            </a:pPr>
            <a:endParaRPr lang="en-GB" sz="22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Assessment for learning 1</a:t>
            </a:r>
          </a:p>
        </p:txBody>
      </p:sp>
      <p:sp>
        <p:nvSpPr>
          <p:cNvPr id="22531" name="Rectangle 3"/>
          <p:cNvSpPr>
            <a:spLocks noGrp="1" noChangeArrowheads="1"/>
          </p:cNvSpPr>
          <p:nvPr>
            <p:ph type="body" idx="1"/>
          </p:nvPr>
        </p:nvSpPr>
        <p:spPr>
          <a:xfrm>
            <a:off x="468313" y="1196752"/>
            <a:ext cx="8229600" cy="5005611"/>
          </a:xfrm>
        </p:spPr>
        <p:txBody>
          <a:bodyPr/>
          <a:lstStyle/>
          <a:p>
            <a:pPr eaLnBrk="1" hangingPunct="1">
              <a:lnSpc>
                <a:spcPct val="100000"/>
              </a:lnSpc>
              <a:buFont typeface="Wingdings" pitchFamily="2" charset="2"/>
              <a:buNone/>
            </a:pPr>
            <a:r>
              <a:rPr lang="en-GB" sz="2000" dirty="0" smtClean="0"/>
              <a:t>1. Tasks should be challenging, demanding higher order learning and integration of knowledge learned in both the university and other contexts;</a:t>
            </a:r>
          </a:p>
          <a:p>
            <a:pPr eaLnBrk="1" hangingPunct="1">
              <a:lnSpc>
                <a:spcPct val="100000"/>
              </a:lnSpc>
              <a:buFont typeface="Wingdings" pitchFamily="2" charset="2"/>
              <a:buNone/>
            </a:pPr>
            <a:r>
              <a:rPr lang="en-GB" sz="2000" dirty="0" smtClean="0"/>
              <a:t>2. Learning and assessment should be integrated, assessment should not come at the end of learning but should be part of the learning process;</a:t>
            </a:r>
          </a:p>
          <a:p>
            <a:pPr eaLnBrk="1" hangingPunct="1">
              <a:lnSpc>
                <a:spcPct val="100000"/>
              </a:lnSpc>
              <a:buFont typeface="Wingdings" pitchFamily="2" charset="2"/>
              <a:buNone/>
            </a:pPr>
            <a:r>
              <a:rPr lang="en-GB" sz="2000" dirty="0" smtClean="0"/>
              <a:t>3. Students are involved in self assessment and reflection on their learning, they are involved in judging performance;</a:t>
            </a:r>
          </a:p>
          <a:p>
            <a:pPr eaLnBrk="1" hangingPunct="1">
              <a:lnSpc>
                <a:spcPct val="100000"/>
              </a:lnSpc>
              <a:buFont typeface="Wingdings" pitchFamily="2" charset="2"/>
              <a:buNone/>
            </a:pPr>
            <a:r>
              <a:rPr lang="en-GB" sz="2000" dirty="0" smtClean="0"/>
              <a:t>4. Assessment should encourage </a:t>
            </a:r>
            <a:r>
              <a:rPr lang="en-GB" sz="2000" dirty="0" err="1" smtClean="0"/>
              <a:t>metacognition</a:t>
            </a:r>
            <a:r>
              <a:rPr lang="en-GB" sz="2000" dirty="0" smtClean="0"/>
              <a:t>, promoting thinking about the learning process not just the learning outcomes;</a:t>
            </a:r>
          </a:p>
          <a:p>
            <a:pPr eaLnBrk="1" hangingPunct="1">
              <a:lnSpc>
                <a:spcPct val="100000"/>
              </a:lnSpc>
              <a:buFont typeface="Wingdings" pitchFamily="2" charset="2"/>
              <a:buNone/>
            </a:pPr>
            <a:r>
              <a:rPr lang="en-GB" sz="2000" dirty="0" smtClean="0"/>
              <a:t>5. Assessment should have a formative function, providing ‘</a:t>
            </a:r>
            <a:r>
              <a:rPr lang="en-GB" sz="2000" dirty="0" err="1" smtClean="0"/>
              <a:t>feedforward</a:t>
            </a:r>
            <a:r>
              <a:rPr lang="en-GB" sz="2000" dirty="0" smtClean="0"/>
              <a:t>’ for future learning which can be acted upon. There is opportunity and a safe context for students to expose problems with their study and get help; there should be an opportunity for dialogue about students’ work.</a:t>
            </a:r>
          </a:p>
          <a:p>
            <a:pPr eaLnBrk="1" hangingPunct="1">
              <a:lnSpc>
                <a:spcPct val="100000"/>
              </a:lnSpc>
            </a:pPr>
            <a:endParaRPr lang="en-GB" sz="20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Assessment for learning 2</a:t>
            </a:r>
          </a:p>
        </p:txBody>
      </p:sp>
      <p:sp>
        <p:nvSpPr>
          <p:cNvPr id="23555" name="Rectangle 3"/>
          <p:cNvSpPr>
            <a:spLocks noGrp="1" noChangeArrowheads="1"/>
          </p:cNvSpPr>
          <p:nvPr>
            <p:ph type="body" idx="1"/>
          </p:nvPr>
        </p:nvSpPr>
        <p:spPr/>
        <p:txBody>
          <a:bodyPr/>
          <a:lstStyle/>
          <a:p>
            <a:pPr eaLnBrk="1" hangingPunct="1">
              <a:lnSpc>
                <a:spcPct val="100000"/>
              </a:lnSpc>
              <a:buFont typeface="Wingdings" pitchFamily="2" charset="2"/>
              <a:buNone/>
            </a:pPr>
            <a:r>
              <a:rPr lang="en-GB" sz="2000" dirty="0" smtClean="0"/>
              <a:t>6. Assessment expectations should be made visible to students as far as possible;</a:t>
            </a:r>
          </a:p>
          <a:p>
            <a:pPr eaLnBrk="1" hangingPunct="1">
              <a:lnSpc>
                <a:spcPct val="100000"/>
              </a:lnSpc>
              <a:buFont typeface="Wingdings" pitchFamily="2" charset="2"/>
              <a:buNone/>
            </a:pPr>
            <a:r>
              <a:rPr lang="en-GB" sz="2000" dirty="0" smtClean="0"/>
              <a:t>7. Tasks should involve the active engagement of students developing the capacity to find things out for themselves and learn independently;</a:t>
            </a:r>
          </a:p>
          <a:p>
            <a:pPr eaLnBrk="1" hangingPunct="1">
              <a:lnSpc>
                <a:spcPct val="100000"/>
              </a:lnSpc>
              <a:buFont typeface="Wingdings" pitchFamily="2" charset="2"/>
              <a:buNone/>
            </a:pPr>
            <a:r>
              <a:rPr lang="en-GB" sz="2000" dirty="0" smtClean="0"/>
              <a:t>8. Tasks should be authentic; worthwhile, relevant and offering students some level of control over their work;</a:t>
            </a:r>
          </a:p>
          <a:p>
            <a:pPr eaLnBrk="1" hangingPunct="1">
              <a:lnSpc>
                <a:spcPct val="100000"/>
              </a:lnSpc>
              <a:buFont typeface="Wingdings" pitchFamily="2" charset="2"/>
              <a:buNone/>
            </a:pPr>
            <a:r>
              <a:rPr lang="en-GB" sz="2000" dirty="0" smtClean="0"/>
              <a:t>9. Tasks are fit for purpose and align with important learning outcomes;</a:t>
            </a:r>
          </a:p>
          <a:p>
            <a:pPr eaLnBrk="1" hangingPunct="1">
              <a:lnSpc>
                <a:spcPct val="100000"/>
              </a:lnSpc>
              <a:buFont typeface="Wingdings" pitchFamily="2" charset="2"/>
              <a:buNone/>
            </a:pPr>
            <a:r>
              <a:rPr lang="en-GB" sz="2000" dirty="0" smtClean="0"/>
              <a:t>10. Assessment should be used to evaluate teaching as well as student learning.</a:t>
            </a:r>
          </a:p>
          <a:p>
            <a:pPr eaLnBrk="1" hangingPunct="1">
              <a:lnSpc>
                <a:spcPct val="100000"/>
              </a:lnSpc>
              <a:buFont typeface="Wingdings" pitchFamily="2" charset="2"/>
              <a:buNone/>
            </a:pPr>
            <a:r>
              <a:rPr lang="en-GB" sz="2000" b="0" i="1" dirty="0" smtClean="0"/>
              <a:t>(Sue </a:t>
            </a:r>
            <a:r>
              <a:rPr lang="en-GB" sz="2000" b="0" i="1" dirty="0" err="1" smtClean="0"/>
              <a:t>Bloxham</a:t>
            </a:r>
            <a:r>
              <a:rPr lang="en-GB" sz="2000" b="0" i="1" dirty="0" smtClean="0"/>
              <a:t>, unpublished paper for HEA)</a:t>
            </a:r>
          </a:p>
          <a:p>
            <a:pPr eaLnBrk="1" hangingPunct="1">
              <a:lnSpc>
                <a:spcPct val="100000"/>
              </a:lnSpc>
            </a:pPr>
            <a:endParaRPr lang="en-GB" sz="2000"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Graham Gibbs: tactics to improve student learning</a:t>
            </a:r>
          </a:p>
        </p:txBody>
      </p:sp>
      <p:sp>
        <p:nvSpPr>
          <p:cNvPr id="25603" name="Rectangle 3"/>
          <p:cNvSpPr>
            <a:spLocks noGrp="1" noChangeArrowheads="1"/>
          </p:cNvSpPr>
          <p:nvPr>
            <p:ph type="body" idx="1"/>
          </p:nvPr>
        </p:nvSpPr>
        <p:spPr>
          <a:xfrm>
            <a:off x="285750" y="1412875"/>
            <a:ext cx="8715375" cy="4789488"/>
          </a:xfrm>
          <a:noFill/>
        </p:spPr>
        <p:txBody>
          <a:bodyPr/>
          <a:lstStyle/>
          <a:p>
            <a:r>
              <a:rPr lang="en-GB" sz="2000" smtClean="0"/>
              <a:t>Capture student time and effort, distributing that effort appropriately across topics and weeks.</a:t>
            </a:r>
          </a:p>
          <a:p>
            <a:r>
              <a:rPr lang="en-GB" sz="2000" smtClean="0"/>
              <a:t>Generate high-quality learning effort, oriented towards clear and high standards.</a:t>
            </a:r>
          </a:p>
          <a:p>
            <a:r>
              <a:rPr lang="en-GB" sz="2000" smtClean="0"/>
              <a:t>Provide sufficient feedback, often enough, and in enough detail.</a:t>
            </a:r>
          </a:p>
          <a:p>
            <a:r>
              <a:rPr lang="en-GB" sz="2000" smtClean="0"/>
              <a:t>Focus feedback on students’ performance, on actions under their control, rather than on students themselves or their characteristics.</a:t>
            </a:r>
          </a:p>
          <a:p>
            <a:r>
              <a:rPr lang="en-GB" sz="2000" smtClean="0"/>
              <a:t>Make feedback timely, while it still matters to students, in time for them to use it towards further learning, or to receive further assistance.</a:t>
            </a:r>
          </a:p>
          <a:p>
            <a:r>
              <a:rPr lang="en-GB" sz="2000" smtClean="0"/>
              <a:t>Link feedback to what students believe they are supposed to be doing.</a:t>
            </a:r>
          </a:p>
          <a:p>
            <a:r>
              <a:rPr lang="en-GB" sz="2000" smtClean="0"/>
              <a:t>Ensure that feedback is not only received, but is attended to, so that students act on it to change their future learning and performance.</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Providing faster, more effective and more detailed feedback is hard</a:t>
            </a:r>
          </a:p>
        </p:txBody>
      </p:sp>
      <p:sp>
        <p:nvSpPr>
          <p:cNvPr id="27651"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But numerous studies (and the UK NSS, plus other measures of student satisfaction) tell us that students really want to see improvements in this area above all others;</a:t>
            </a:r>
          </a:p>
          <a:p>
            <a:pPr eaLnBrk="1" hangingPunct="1">
              <a:lnSpc>
                <a:spcPct val="100000"/>
              </a:lnSpc>
            </a:pPr>
            <a:r>
              <a:rPr lang="en-GB" sz="2600" dirty="0" smtClean="0"/>
              <a:t>There are clear links between good feedback and effective learning;</a:t>
            </a:r>
          </a:p>
          <a:p>
            <a:pPr eaLnBrk="1" hangingPunct="1">
              <a:lnSpc>
                <a:spcPct val="100000"/>
              </a:lnSpc>
            </a:pPr>
            <a:r>
              <a:rPr lang="en-GB" sz="2600" dirty="0" smtClean="0"/>
              <a:t>Universities in tough times need a competitive edge: supporting learning through good feedback makes good business sense.</a:t>
            </a:r>
          </a:p>
          <a:p>
            <a:pPr eaLnBrk="1" hangingPunct="1">
              <a:lnSpc>
                <a:spcPct val="100000"/>
              </a:lnSpc>
            </a:pPr>
            <a:endParaRPr lang="en-GB" sz="2600"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Making the most of feedback</a:t>
            </a:r>
            <a:endParaRPr lang="en-GB" dirty="0"/>
          </a:p>
        </p:txBody>
      </p:sp>
      <p:sp>
        <p:nvSpPr>
          <p:cNvPr id="3" name="Content Placeholder 2"/>
          <p:cNvSpPr>
            <a:spLocks noGrp="1"/>
          </p:cNvSpPr>
          <p:nvPr>
            <p:ph idx="1"/>
          </p:nvPr>
        </p:nvSpPr>
        <p:spPr/>
        <p:txBody>
          <a:bodyPr/>
          <a:lstStyle/>
          <a:p>
            <a:pPr eaLnBrk="1" hangingPunct="1"/>
            <a:r>
              <a:rPr lang="en-GB" sz="2400" dirty="0" smtClean="0"/>
              <a:t>Plan to maximise the impact of formative feedback. Release extra time helping students to understand the importance of feedback and the value of spending some of their time after receiving work back to learn from the experience. </a:t>
            </a:r>
          </a:p>
          <a:p>
            <a:pPr eaLnBrk="1" hangingPunct="1"/>
            <a:r>
              <a:rPr lang="en-GB" sz="2400" dirty="0" smtClean="0"/>
              <a:t>Provide opportunities for students to respond to our feedback, for example, by giving students follow-up tasks or give them ‘feed-forward’ comments to improve their next piece of work.</a:t>
            </a:r>
          </a:p>
          <a:p>
            <a:pPr eaLnBrk="1" hangingPunct="1"/>
            <a:r>
              <a:rPr lang="en-GB" sz="2400" dirty="0" smtClean="0"/>
              <a:t>Think about the means by which we deliver feedback, since this can be vital in determining how much notice students take of what you say. </a:t>
            </a:r>
          </a:p>
          <a:p>
            <a:endParaRPr lang="en-GB"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The feedback cycle</a:t>
            </a:r>
          </a:p>
        </p:txBody>
      </p:sp>
      <p:sp>
        <p:nvSpPr>
          <p:cNvPr id="2867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To what extent have we designed systems to enable students to benefit from feedback before they complete the next assignment?</a:t>
            </a:r>
          </a:p>
          <a:p>
            <a:pPr eaLnBrk="1" hangingPunct="1">
              <a:lnSpc>
                <a:spcPct val="100000"/>
              </a:lnSpc>
            </a:pPr>
            <a:r>
              <a:rPr lang="en-GB" sz="2600" dirty="0" smtClean="0"/>
              <a:t>To what extent can we build in tasks relating to feedback on earlier assignments within subsequent assignments (‘feedforward’)?</a:t>
            </a:r>
          </a:p>
          <a:p>
            <a:pPr eaLnBrk="1" hangingPunct="1">
              <a:lnSpc>
                <a:spcPct val="100000"/>
              </a:lnSpc>
            </a:pPr>
            <a:r>
              <a:rPr lang="en-GB" sz="2600" dirty="0" smtClean="0"/>
              <a:t>How can we help students to build on what they have learned through assessment between modules and academic years?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Some ways in which we can give feedback faster</a:t>
            </a:r>
          </a:p>
        </p:txBody>
      </p:sp>
      <p:sp>
        <p:nvSpPr>
          <p:cNvPr id="29699"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Use ‘exploded’ model answers;</a:t>
            </a:r>
          </a:p>
          <a:p>
            <a:pPr eaLnBrk="1" hangingPunct="1">
              <a:lnSpc>
                <a:spcPct val="100000"/>
              </a:lnSpc>
            </a:pPr>
            <a:r>
              <a:rPr lang="en-GB" sz="2600" dirty="0" smtClean="0"/>
              <a:t>Give whole cohort feedback in the form of an oral or written report in the classroom;</a:t>
            </a:r>
          </a:p>
          <a:p>
            <a:pPr eaLnBrk="1" hangingPunct="1">
              <a:lnSpc>
                <a:spcPct val="100000"/>
              </a:lnSpc>
            </a:pPr>
            <a:r>
              <a:rPr lang="en-GB" sz="2600" dirty="0" smtClean="0"/>
              <a:t>Harness statement banks;</a:t>
            </a:r>
          </a:p>
          <a:p>
            <a:pPr eaLnBrk="1" hangingPunct="1">
              <a:lnSpc>
                <a:spcPct val="100000"/>
              </a:lnSpc>
            </a:pPr>
            <a:r>
              <a:rPr lang="en-GB" sz="2600" dirty="0" smtClean="0"/>
              <a:t>Use assignment return sheets;</a:t>
            </a:r>
          </a:p>
          <a:p>
            <a:pPr eaLnBrk="1" hangingPunct="1">
              <a:lnSpc>
                <a:spcPct val="100000"/>
              </a:lnSpc>
            </a:pPr>
            <a:r>
              <a:rPr lang="en-GB" sz="2600" dirty="0" smtClean="0"/>
              <a:t>Involve students in their own and each other’s assessment (inter &amp; intra peer group plus self assessment);</a:t>
            </a:r>
          </a:p>
          <a:p>
            <a:pPr eaLnBrk="1" hangingPunct="1">
              <a:lnSpc>
                <a:spcPct val="100000"/>
              </a:lnSpc>
            </a:pPr>
            <a:r>
              <a:rPr lang="en-GB" sz="2600" dirty="0" smtClean="0"/>
              <a:t>Make better use of computer-aided assessment.</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Setting good patterns</a:t>
            </a:r>
          </a:p>
        </p:txBody>
      </p:sp>
      <p:sp>
        <p:nvSpPr>
          <p:cNvPr id="31747"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400" dirty="0" smtClean="0"/>
              <a:t>Students rarely respond positively to exhortation or vague threats of poor marks: we need to change the assessment practices so that they make routine these behaviours very early on in a their HE career.</a:t>
            </a:r>
          </a:p>
          <a:p>
            <a:pPr eaLnBrk="1" hangingPunct="1">
              <a:lnSpc>
                <a:spcPct val="100000"/>
              </a:lnSpc>
            </a:pPr>
            <a:r>
              <a:rPr lang="en-GB" sz="2400" dirty="0" smtClean="0"/>
              <a:t>Yorke (1999) encourages us to believe that the first six weeks of the first semester of the first year are crucial and that how we assess within that period can make a difference to student success or failure. </a:t>
            </a:r>
          </a:p>
          <a:p>
            <a:pPr eaLnBrk="1" hangingPunct="1">
              <a:lnSpc>
                <a:spcPct val="100000"/>
              </a:lnSpc>
            </a:pPr>
            <a:r>
              <a:rPr lang="en-GB" sz="2400" dirty="0" smtClean="0"/>
              <a:t>Avoidance of assessment in Semester One doesn’t solve the problem. Designing a really coherent first six weeks for students, which includes assessment opportunities can be very helpful.</a:t>
            </a:r>
          </a:p>
          <a:p>
            <a:pPr eaLnBrk="1" hangingPunct="1">
              <a:lnSpc>
                <a:spcPct val="100000"/>
              </a:lnSpc>
            </a:pPr>
            <a:endParaRPr lang="en-GB" sz="24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Why does assessment matter so much?</a:t>
            </a:r>
          </a:p>
        </p:txBody>
      </p:sp>
      <p:sp>
        <p:nvSpPr>
          <p:cNvPr id="1433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buNone/>
            </a:pPr>
            <a:r>
              <a:rPr lang="en-US" sz="2600" dirty="0" smtClean="0"/>
              <a:t>“Assessment methods and requirements probably have a greater influence on how and what students learn than any other single factor. This influence may well be of greater importance than the impact of teaching materials” (Boud 1988)</a:t>
            </a:r>
            <a:endParaRPr lang="en-GB" sz="2600"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Sound and frequent assessment </a:t>
            </a:r>
          </a:p>
        </p:txBody>
      </p:sp>
      <p:sp>
        <p:nvSpPr>
          <p:cNvPr id="33795" name="Rectangle 3"/>
          <p:cNvSpPr>
            <a:spLocks noGrp="1" noChangeArrowheads="1"/>
          </p:cNvSpPr>
          <p:nvPr>
            <p:ph type="body" idx="1"/>
          </p:nvPr>
        </p:nvSpPr>
        <p:spPr>
          <a:xfrm>
            <a:off x="251520" y="1196752"/>
            <a:ext cx="8712968" cy="5005611"/>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400" dirty="0" smtClean="0"/>
              <a:t>Students need regular feedback so they can improve performance at a time when this can make a difference;</a:t>
            </a:r>
          </a:p>
          <a:p>
            <a:pPr eaLnBrk="1" hangingPunct="1">
              <a:lnSpc>
                <a:spcPct val="100000"/>
              </a:lnSpc>
            </a:pPr>
            <a:r>
              <a:rPr lang="en-GB" sz="2400" dirty="0" smtClean="0"/>
              <a:t>Students need to see examples of good work so they can evaluate their own work effectively;</a:t>
            </a:r>
          </a:p>
          <a:p>
            <a:pPr eaLnBrk="1" hangingPunct="1">
              <a:lnSpc>
                <a:spcPct val="100000"/>
              </a:lnSpc>
            </a:pPr>
            <a:r>
              <a:rPr lang="en-GB" sz="2400" dirty="0" smtClean="0"/>
              <a:t>Good assessment is valid, reliable, practical, developmental, manageable, cost-effective, fit for purpose, relevant, authentic, inclusive, closely linked to learning outcomes and fair;</a:t>
            </a:r>
          </a:p>
          <a:p>
            <a:pPr eaLnBrk="1" hangingPunct="1">
              <a:lnSpc>
                <a:spcPct val="100000"/>
              </a:lnSpc>
            </a:pPr>
            <a:r>
              <a:rPr lang="en-GB" sz="2400" dirty="0" smtClean="0"/>
              <a:t>We should explore whether it is possible also to make it enjoyable for staff and students;</a:t>
            </a:r>
          </a:p>
          <a:p>
            <a:pPr eaLnBrk="1" hangingPunct="1">
              <a:lnSpc>
                <a:spcPct val="100000"/>
              </a:lnSpc>
            </a:pPr>
            <a:r>
              <a:rPr lang="en-GB" sz="2400" dirty="0" smtClean="0"/>
              <a:t>Incremental assessment has more value in promoting student learning than end-point ‘sudden death’ approaches.</a:t>
            </a:r>
          </a:p>
          <a:p>
            <a:pPr eaLnBrk="1" hangingPunct="1">
              <a:lnSpc>
                <a:spcPct val="100000"/>
              </a:lnSpc>
            </a:pPr>
            <a:endParaRPr lang="en-GB" sz="2400"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Helping students understand and use feedback</a:t>
            </a:r>
          </a:p>
        </p:txBody>
      </p:sp>
      <p:sp>
        <p:nvSpPr>
          <p:cNvPr id="34819" name="Rectangle 3"/>
          <p:cNvSpPr>
            <a:spLocks noGrp="1" noChangeArrowheads="1"/>
          </p:cNvSpPr>
          <p:nvPr>
            <p:ph type="body" idx="1"/>
          </p:nvPr>
        </p:nvSpPr>
        <p:spPr>
          <a:xfrm>
            <a:off x="250825" y="1557338"/>
            <a:ext cx="8713788" cy="5040312"/>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400" dirty="0" smtClean="0"/>
              <a:t>Frequent, formative feedback impacts positively on student learning and we need to re-engineer practices to make this possible;</a:t>
            </a:r>
          </a:p>
          <a:p>
            <a:pPr eaLnBrk="1" hangingPunct="1">
              <a:lnSpc>
                <a:spcPct val="100000"/>
              </a:lnSpc>
            </a:pPr>
            <a:r>
              <a:rPr lang="en-GB" sz="2400" dirty="0" smtClean="0"/>
              <a:t>The UK Open University inter alia is keen to promote feed-forward as well as feedback, prompting students to use advice from one assignment to inform their actions prior to the next one.</a:t>
            </a:r>
          </a:p>
          <a:p>
            <a:pPr eaLnBrk="1" hangingPunct="1">
              <a:lnSpc>
                <a:spcPct val="100000"/>
              </a:lnSpc>
            </a:pPr>
            <a:r>
              <a:rPr lang="en-GB" sz="2400" dirty="0" smtClean="0"/>
              <a:t>Students need convincing that assignments are not just ‘make work’ or punishing tasks. We need to win their hearts and minds to recognise that assessment is integral to their learning and is a crucial part of it. </a:t>
            </a:r>
          </a:p>
          <a:p>
            <a:pPr eaLnBrk="1" hangingPunct="1">
              <a:lnSpc>
                <a:spcPct val="100000"/>
              </a:lnSpc>
            </a:pPr>
            <a:endParaRPr lang="en-GB" sz="2400"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Students giving feedback to peers</a:t>
            </a:r>
          </a:p>
        </p:txBody>
      </p:sp>
      <p:sp>
        <p:nvSpPr>
          <p:cNvPr id="35843"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Can be hugely beneficial if managed effectively (but there are no quick fixes!);</a:t>
            </a:r>
          </a:p>
          <a:p>
            <a:pPr eaLnBrk="1" hangingPunct="1">
              <a:lnSpc>
                <a:spcPct val="100000"/>
              </a:lnSpc>
            </a:pPr>
            <a:r>
              <a:rPr lang="en-GB" sz="2600" dirty="0" smtClean="0"/>
              <a:t>Students will need training or refreshing in purposes and practices of peer feedback;</a:t>
            </a:r>
          </a:p>
          <a:p>
            <a:pPr eaLnBrk="1" hangingPunct="1">
              <a:lnSpc>
                <a:spcPct val="100000"/>
              </a:lnSpc>
            </a:pPr>
            <a:r>
              <a:rPr lang="en-GB" sz="2600" dirty="0" smtClean="0"/>
              <a:t>Work on language use is crucial since students can be very harsh on one another: training may be necessary to help them build a repertoire of formative feedback responses;</a:t>
            </a:r>
          </a:p>
          <a:p>
            <a:pPr eaLnBrk="1" hangingPunct="1">
              <a:lnSpc>
                <a:spcPct val="100000"/>
              </a:lnSpc>
            </a:pPr>
            <a:r>
              <a:rPr lang="en-GB" sz="2600" dirty="0" smtClean="0"/>
              <a:t>Building students’ expertise in giving peer feedback helps them get more from the feedback they receive.</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Conclusions</a:t>
            </a:r>
          </a:p>
        </p:txBody>
      </p:sp>
      <p:sp>
        <p:nvSpPr>
          <p:cNvPr id="36867" name="Rectangle 3"/>
          <p:cNvSpPr>
            <a:spLocks noGrp="1" noChangeArrowheads="1"/>
          </p:cNvSpPr>
          <p:nvPr>
            <p:ph type="body" idx="1"/>
          </p:nvPr>
        </p:nvSpPr>
        <p:spPr>
          <a:xfrm>
            <a:off x="468313" y="1214438"/>
            <a:ext cx="8229600" cy="4987925"/>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Assessment and feedback impact significantly on student learning, so designing good systems, and making sure they work well, is crucial;</a:t>
            </a:r>
          </a:p>
          <a:p>
            <a:pPr eaLnBrk="1" hangingPunct="1">
              <a:lnSpc>
                <a:spcPct val="100000"/>
              </a:lnSpc>
            </a:pPr>
            <a:r>
              <a:rPr lang="en-GB" sz="2600" dirty="0" smtClean="0"/>
              <a:t>A systemic approach to assessment, feedback and ‘</a:t>
            </a:r>
            <a:r>
              <a:rPr lang="en-GB" sz="2600" dirty="0" err="1" smtClean="0"/>
              <a:t>feedforward</a:t>
            </a:r>
            <a:r>
              <a:rPr lang="en-GB" sz="2600" dirty="0" smtClean="0"/>
              <a:t>’ needs to be adopted holistically to have best effect;</a:t>
            </a:r>
          </a:p>
          <a:p>
            <a:pPr eaLnBrk="1" hangingPunct="1">
              <a:lnSpc>
                <a:spcPct val="100000"/>
              </a:lnSpc>
            </a:pPr>
            <a:r>
              <a:rPr lang="en-GB" sz="2600" dirty="0" smtClean="0"/>
              <a:t>To make time and resources available for doing better assessment and giving more effective feedback, we are likely to need to reengineer other aspects of the curriculum, for example, content delivery.</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381000" y="188913"/>
            <a:ext cx="8382000" cy="1079500"/>
          </a:xfrm>
          <a:noFill/>
        </p:spPr>
        <p:txBody>
          <a:bodyPr anchor="ctr"/>
          <a:lstStyle/>
          <a:p>
            <a:pPr eaLnBrk="1" hangingPunct="1"/>
            <a:r>
              <a:rPr lang="en-GB" sz="3200" dirty="0" smtClean="0"/>
              <a:t>References (1)</a:t>
            </a:r>
          </a:p>
        </p:txBody>
      </p:sp>
      <p:sp>
        <p:nvSpPr>
          <p:cNvPr id="35844" name="Rectangle 3"/>
          <p:cNvSpPr>
            <a:spLocks noGrp="1" noChangeArrowheads="1"/>
          </p:cNvSpPr>
          <p:nvPr>
            <p:ph type="body" idx="1"/>
          </p:nvPr>
        </p:nvSpPr>
        <p:spPr>
          <a:xfrm>
            <a:off x="179388" y="981075"/>
            <a:ext cx="8964612" cy="5688013"/>
          </a:xfrm>
        </p:spPr>
        <p:txBody>
          <a:bodyPr/>
          <a:lstStyle/>
          <a:p>
            <a:pPr marL="609600" indent="-609600" eaLnBrk="1" hangingPunct="1">
              <a:buFont typeface="Wingdings" pitchFamily="2" charset="2"/>
              <a:buNone/>
              <a:defRPr/>
            </a:pPr>
            <a:r>
              <a:rPr lang="en-GB" sz="1800" dirty="0" smtClean="0"/>
              <a:t>Assessment Reform Group (1999) </a:t>
            </a:r>
            <a:r>
              <a:rPr lang="en-GB" sz="1800" i="1" dirty="0" smtClean="0"/>
              <a:t>Assessment for Learning : Beyond the black box </a:t>
            </a:r>
            <a:r>
              <a:rPr lang="en-GB" sz="1800" dirty="0" smtClean="0"/>
              <a:t>Cambridge UK, University of Cambridge School of Education.</a:t>
            </a:r>
            <a:r>
              <a:rPr lang="en-GB" sz="1800" dirty="0" smtClean="0">
                <a:cs typeface="Times New Roman" pitchFamily="18" charset="0"/>
              </a:rPr>
              <a:t> </a:t>
            </a:r>
          </a:p>
          <a:p>
            <a:pPr marL="609600" indent="-609600" eaLnBrk="1" hangingPunct="1">
              <a:buFont typeface="Wingdings" pitchFamily="2" charset="2"/>
              <a:buNone/>
              <a:defRPr/>
            </a:pPr>
            <a:r>
              <a:rPr lang="en-GB" sz="1800" dirty="0" smtClean="0">
                <a:cs typeface="Times New Roman" pitchFamily="18" charset="0"/>
              </a:rPr>
              <a:t>Biggs, J. and Tang, C. (2007) </a:t>
            </a:r>
            <a:r>
              <a:rPr lang="en-GB" sz="1800" i="1" dirty="0" smtClean="0">
                <a:cs typeface="Times New Roman" pitchFamily="18" charset="0"/>
              </a:rPr>
              <a:t>Teaching for Quality Learning at University </a:t>
            </a:r>
            <a:r>
              <a:rPr lang="en-GB" sz="1800" dirty="0" smtClean="0">
                <a:cs typeface="Times New Roman" pitchFamily="18" charset="0"/>
              </a:rPr>
              <a:t>Maidenhead: Open University Press.</a:t>
            </a:r>
          </a:p>
          <a:p>
            <a:pPr marL="609600" indent="-609600" eaLnBrk="1" hangingPunct="1">
              <a:lnSpc>
                <a:spcPct val="70000"/>
              </a:lnSpc>
              <a:buFont typeface="Wingdings" pitchFamily="2" charset="2"/>
              <a:buNone/>
              <a:defRPr/>
            </a:pPr>
            <a:r>
              <a:rPr lang="en-GB" sz="1800" dirty="0" err="1" smtClean="0"/>
              <a:t>Bloxham</a:t>
            </a:r>
            <a:r>
              <a:rPr lang="en-GB" sz="1800" dirty="0" smtClean="0"/>
              <a:t>, S. and Boyd, P. (2007) </a:t>
            </a:r>
            <a:r>
              <a:rPr lang="en-GB" sz="1800" i="1" dirty="0" smtClean="0"/>
              <a:t>Developing assessment in Higher education: a practical guide</a:t>
            </a:r>
            <a:r>
              <a:rPr lang="en-GB" sz="1800" dirty="0" smtClean="0"/>
              <a:t>. Maidenhead: Open University Press.</a:t>
            </a:r>
          </a:p>
          <a:p>
            <a:pPr marL="609600" indent="-609600" eaLnBrk="1" hangingPunct="1">
              <a:lnSpc>
                <a:spcPct val="70000"/>
              </a:lnSpc>
              <a:buFont typeface="Wingdings" pitchFamily="2" charset="2"/>
              <a:buNone/>
              <a:defRPr/>
            </a:pPr>
            <a:r>
              <a:rPr lang="en-GB" sz="1800" dirty="0" err="1" smtClean="0"/>
              <a:t>Bloxham</a:t>
            </a:r>
            <a:r>
              <a:rPr lang="en-GB" sz="1800" dirty="0" smtClean="0"/>
              <a:t>, S. </a:t>
            </a:r>
            <a:r>
              <a:rPr lang="en-GB" sz="1800" i="1" dirty="0" smtClean="0"/>
              <a:t>Assessment for Learning</a:t>
            </a:r>
            <a:r>
              <a:rPr lang="en-GB" sz="1800" dirty="0" smtClean="0"/>
              <a:t>, Unpublished paper for HEA</a:t>
            </a:r>
          </a:p>
          <a:p>
            <a:pPr marL="609600" indent="-609600" eaLnBrk="1" hangingPunct="1">
              <a:buFont typeface="Wingdings" pitchFamily="2" charset="2"/>
              <a:buNone/>
              <a:defRPr/>
            </a:pPr>
            <a:r>
              <a:rPr lang="en-GB" sz="1800" dirty="0" err="1" smtClean="0"/>
              <a:t>Boud</a:t>
            </a:r>
            <a:r>
              <a:rPr lang="en-GB" sz="1800" dirty="0" smtClean="0"/>
              <a:t>, D. (1995) </a:t>
            </a:r>
            <a:r>
              <a:rPr lang="en-GB" sz="1800" i="1" dirty="0" smtClean="0"/>
              <a:t>Enhancing learning through self-assessment</a:t>
            </a:r>
            <a:r>
              <a:rPr lang="en-GB" sz="1800" dirty="0" smtClean="0"/>
              <a:t> London: Routledge.</a:t>
            </a:r>
          </a:p>
          <a:p>
            <a:pPr>
              <a:buFont typeface="Wingdings" pitchFamily="2" charset="2"/>
              <a:buNone/>
              <a:defRPr/>
            </a:pPr>
            <a:r>
              <a:rPr lang="en-GB" sz="1800" dirty="0" smtClean="0"/>
              <a:t>Boud, D. and Associates (2010) </a:t>
            </a:r>
            <a:r>
              <a:rPr lang="en-GB" sz="1800" i="1" dirty="0" smtClean="0"/>
              <a:t>Assessment 2020: seven propositions for assessment reform in higher education </a:t>
            </a:r>
            <a:r>
              <a:rPr lang="en-GB" sz="1800" dirty="0" smtClean="0"/>
              <a:t>Sydney: Australian Learning and Teaching Council.</a:t>
            </a:r>
          </a:p>
          <a:p>
            <a:pPr marL="609600" indent="-609600" eaLnBrk="1" hangingPunct="1">
              <a:buFont typeface="Wingdings" pitchFamily="2" charset="2"/>
              <a:buNone/>
              <a:defRPr/>
            </a:pPr>
            <a:r>
              <a:rPr lang="en-GB" sz="1800" dirty="0" smtClean="0"/>
              <a:t>Brown, G. with Bull, J. and </a:t>
            </a:r>
            <a:r>
              <a:rPr lang="en-GB" sz="1800" dirty="0" err="1" smtClean="0"/>
              <a:t>Pendlebury</a:t>
            </a:r>
            <a:r>
              <a:rPr lang="en-GB" sz="1800" dirty="0" smtClean="0"/>
              <a:t>, M. (1997) </a:t>
            </a:r>
            <a:r>
              <a:rPr lang="en-GB" sz="1800" i="1" dirty="0" smtClean="0"/>
              <a:t>Assessing Student Learning in Higher Education</a:t>
            </a:r>
            <a:r>
              <a:rPr lang="en-GB" sz="1800" dirty="0" smtClean="0"/>
              <a:t> London: Routledge.</a:t>
            </a:r>
          </a:p>
          <a:p>
            <a:pPr marL="609600" indent="-609600" eaLnBrk="1" hangingPunct="1">
              <a:buFont typeface="Wingdings" pitchFamily="2" charset="2"/>
              <a:buNone/>
              <a:defRPr/>
            </a:pPr>
            <a:r>
              <a:rPr lang="en-GB" sz="1800" dirty="0" smtClean="0"/>
              <a:t>Brown, S. and </a:t>
            </a:r>
            <a:r>
              <a:rPr lang="en-GB" sz="1800" dirty="0" err="1" smtClean="0"/>
              <a:t>Glasner</a:t>
            </a:r>
            <a:r>
              <a:rPr lang="en-GB" sz="1800" dirty="0" smtClean="0"/>
              <a:t>, A. (ed.) (1999) </a:t>
            </a:r>
            <a:r>
              <a:rPr lang="en-GB" sz="1800" i="1" dirty="0" smtClean="0"/>
              <a:t>Assessment Matters in Higher Education, Choosing and Using Diverse Approaches</a:t>
            </a:r>
            <a:r>
              <a:rPr lang="en-GB" sz="1800" dirty="0" smtClean="0"/>
              <a:t>, Maidenhead: Open University Press.</a:t>
            </a:r>
          </a:p>
          <a:p>
            <a:pPr marL="609600" indent="-609600" eaLnBrk="1" hangingPunct="1">
              <a:buFont typeface="Wingdings" pitchFamily="2" charset="2"/>
              <a:buNone/>
              <a:defRPr/>
            </a:pPr>
            <a:r>
              <a:rPr lang="en-GB" sz="1800" dirty="0" smtClean="0"/>
              <a:t>Brown, S. and Knight, P. (1994) </a:t>
            </a:r>
            <a:r>
              <a:rPr lang="en-GB" sz="1800" i="1" dirty="0" smtClean="0"/>
              <a:t>Assessing Learners in Higher Education</a:t>
            </a:r>
            <a:r>
              <a:rPr lang="en-GB" sz="1800" dirty="0" smtClean="0"/>
              <a:t>, London: Kogan Page.</a:t>
            </a:r>
          </a:p>
          <a:p>
            <a:pPr marL="609600" indent="-609600" eaLnBrk="1" hangingPunct="1">
              <a:buFont typeface="Wingdings" pitchFamily="2" charset="2"/>
              <a:buNone/>
              <a:defRPr/>
            </a:pPr>
            <a:r>
              <a:rPr lang="en-GB" sz="1800" dirty="0" smtClean="0">
                <a:cs typeface="Times New Roman" pitchFamily="18" charset="0"/>
              </a:rPr>
              <a:t>Brown, S. Rust, C. &amp; Gibbs, G. (1994) </a:t>
            </a:r>
            <a:r>
              <a:rPr lang="en-GB" sz="1800" i="1" dirty="0" smtClean="0">
                <a:cs typeface="Times New Roman" pitchFamily="18" charset="0"/>
              </a:rPr>
              <a:t>Strategies for Diversifying Assessment</a:t>
            </a:r>
            <a:r>
              <a:rPr lang="en-GB" sz="1800" dirty="0" smtClean="0">
                <a:cs typeface="Times New Roman" pitchFamily="18" charset="0"/>
              </a:rPr>
              <a:t> Oxford Centre for Staff Development. </a:t>
            </a:r>
          </a:p>
          <a:p>
            <a:pPr marL="609600" indent="-609600" eaLnBrk="1" hangingPunct="1">
              <a:buFont typeface="Wingdings" pitchFamily="2" charset="2"/>
              <a:buNone/>
              <a:defRPr/>
            </a:pPr>
            <a:endParaRPr lang="en-US" sz="1800" dirty="0" smtClean="0"/>
          </a:p>
          <a:p>
            <a:pPr marL="609600" indent="-609600" eaLnBrk="1" hangingPunct="1">
              <a:buFont typeface="Wingdings" pitchFamily="2" charset="2"/>
              <a:buNone/>
              <a:defRPr/>
            </a:pPr>
            <a:endParaRPr lang="en-GB" sz="1800" dirty="0" smtClean="0"/>
          </a:p>
          <a:p>
            <a:pPr marL="609600" indent="-609600" eaLnBrk="1" hangingPunct="1">
              <a:buFont typeface="Wingdings" pitchFamily="2" charset="2"/>
              <a:buNone/>
              <a:defRPr/>
            </a:pPr>
            <a:endParaRPr lang="en-GB" sz="1800" dirty="0" smtClean="0"/>
          </a:p>
          <a:p>
            <a:pPr marL="609600" indent="-609600" eaLnBrk="1" hangingPunct="1">
              <a:defRPr/>
            </a:pPr>
            <a:endParaRPr lang="en-GB" sz="1800"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457200" y="122238"/>
            <a:ext cx="7543800" cy="663575"/>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References (2)</a:t>
            </a:r>
          </a:p>
        </p:txBody>
      </p:sp>
      <p:sp>
        <p:nvSpPr>
          <p:cNvPr id="28676" name="Rectangle 3"/>
          <p:cNvSpPr>
            <a:spLocks noGrp="1" noChangeArrowheads="1"/>
          </p:cNvSpPr>
          <p:nvPr>
            <p:ph type="body" idx="1"/>
          </p:nvPr>
        </p:nvSpPr>
        <p:spPr>
          <a:xfrm>
            <a:off x="214313" y="908720"/>
            <a:ext cx="8715375" cy="5617493"/>
          </a:xfrm>
        </p:spPr>
        <p:txBody>
          <a:bodyPr/>
          <a:lstStyle/>
          <a:p>
            <a:pPr marL="609600" indent="-609600" eaLnBrk="1" hangingPunct="1">
              <a:buFont typeface="Wingdings" pitchFamily="2" charset="2"/>
              <a:buNone/>
              <a:defRPr/>
            </a:pPr>
            <a:r>
              <a:rPr lang="en-GB" sz="1800" dirty="0" smtClean="0"/>
              <a:t>Crooks, T. (1988) </a:t>
            </a:r>
            <a:r>
              <a:rPr lang="en-GB" sz="1800" i="1" dirty="0" smtClean="0"/>
              <a:t>Assessing student performance</a:t>
            </a:r>
            <a:r>
              <a:rPr lang="en-GB" sz="1800" dirty="0" smtClean="0"/>
              <a:t> HERDSA Green Guide No 8 HERDSA (reprinted 1994)</a:t>
            </a:r>
          </a:p>
          <a:p>
            <a:pPr marL="609600" indent="-609600" eaLnBrk="1" hangingPunct="1">
              <a:buFont typeface="Wingdings" pitchFamily="2" charset="2"/>
              <a:buNone/>
              <a:defRPr/>
            </a:pPr>
            <a:r>
              <a:rPr lang="en-GB" sz="1800" dirty="0" err="1" smtClean="0"/>
              <a:t>Falchikov</a:t>
            </a:r>
            <a:r>
              <a:rPr lang="en-GB" sz="1800" dirty="0" smtClean="0"/>
              <a:t>, N. (2004) </a:t>
            </a:r>
            <a:r>
              <a:rPr lang="en-GB" sz="1800" i="1" dirty="0" smtClean="0"/>
              <a:t>Improving Assessment through Student Involvement: Practical Solutions for Aiding Learning in Higher and Further Education</a:t>
            </a:r>
            <a:r>
              <a:rPr lang="en-GB" sz="1800" dirty="0" smtClean="0"/>
              <a:t>, London: Routledge.</a:t>
            </a:r>
          </a:p>
          <a:p>
            <a:pPr>
              <a:buFont typeface="Wingdings" pitchFamily="2" charset="2"/>
              <a:buNone/>
              <a:defRPr/>
            </a:pPr>
            <a:r>
              <a:rPr lang="en-GB" sz="1800" dirty="0" smtClean="0"/>
              <a:t>Flint, N. R. and Johnson, B. (2011) </a:t>
            </a:r>
            <a:r>
              <a:rPr lang="en-GB" sz="1800" i="1" dirty="0" smtClean="0"/>
              <a:t>Towards fairer university assessment – recognising the concerns of students,</a:t>
            </a:r>
            <a:r>
              <a:rPr lang="en-GB" sz="1800" dirty="0" smtClean="0"/>
              <a:t> London: Routledge.</a:t>
            </a:r>
          </a:p>
          <a:p>
            <a:pPr>
              <a:buFont typeface="Wingdings" pitchFamily="2" charset="2"/>
              <a:buNone/>
              <a:defRPr/>
            </a:pPr>
            <a:r>
              <a:rPr lang="en-GB" sz="1800" dirty="0" smtClean="0"/>
              <a:t>Gibbs, G. (1999) </a:t>
            </a:r>
            <a:r>
              <a:rPr lang="en-GB" sz="1800" i="1" dirty="0" smtClean="0"/>
              <a:t>Using assessment strategically to change the way students learn,</a:t>
            </a:r>
            <a:r>
              <a:rPr lang="en-GB" sz="1800" dirty="0" smtClean="0"/>
              <a:t> In Brown S. &amp; </a:t>
            </a:r>
            <a:r>
              <a:rPr lang="en-GB" sz="1800" dirty="0" err="1" smtClean="0"/>
              <a:t>Glasner</a:t>
            </a:r>
            <a:r>
              <a:rPr lang="en-GB" sz="1800" dirty="0" smtClean="0"/>
              <a:t>, A. (eds.), </a:t>
            </a:r>
            <a:r>
              <a:rPr lang="en-GB" sz="1800" i="1" dirty="0" smtClean="0"/>
              <a:t>Assessment Matters in Higher Education: Choosing and Using Diverse Approaches</a:t>
            </a:r>
            <a:r>
              <a:rPr lang="en-GB" sz="1800" dirty="0" smtClean="0"/>
              <a:t> Maidenhead: SRHE/Open University Press. </a:t>
            </a:r>
          </a:p>
          <a:p>
            <a:pPr>
              <a:buFont typeface="Wingdings" pitchFamily="2" charset="2"/>
              <a:buNone/>
              <a:defRPr/>
            </a:pPr>
            <a:r>
              <a:rPr lang="en-GB" sz="1800" dirty="0" smtClean="0"/>
              <a:t>Gibbs, G. (2010) </a:t>
            </a:r>
            <a:r>
              <a:rPr lang="en-GB" sz="1800" i="1" dirty="0" smtClean="0"/>
              <a:t>Using assessment to support student learning, </a:t>
            </a:r>
            <a:r>
              <a:rPr lang="en-GB" sz="1800" dirty="0" smtClean="0"/>
              <a:t>Leeds: Leeds Met Press.</a:t>
            </a:r>
          </a:p>
          <a:p>
            <a:pPr marL="609600" indent="-609600" eaLnBrk="1" hangingPunct="1">
              <a:buFont typeface="Wingdings" pitchFamily="2" charset="2"/>
              <a:buNone/>
              <a:defRPr/>
            </a:pPr>
            <a:r>
              <a:rPr lang="en-GB" sz="1800" dirty="0" smtClean="0"/>
              <a:t>Kneale, P. E. (1997) </a:t>
            </a:r>
            <a:r>
              <a:rPr lang="en-GB" sz="1800" i="1" dirty="0" smtClean="0"/>
              <a:t>The rise of the "strategic student": how can we adapt to cope?</a:t>
            </a:r>
            <a:r>
              <a:rPr lang="en-GB" sz="1800" dirty="0" smtClean="0"/>
              <a:t> in Armstrong, S., Thompson, G. and Brown, S. (</a:t>
            </a:r>
            <a:r>
              <a:rPr lang="en-GB" sz="1800" dirty="0" err="1" smtClean="0"/>
              <a:t>eds</a:t>
            </a:r>
            <a:r>
              <a:rPr lang="en-GB" sz="1800" dirty="0" smtClean="0"/>
              <a:t>) </a:t>
            </a:r>
            <a:r>
              <a:rPr lang="en-GB" sz="1800" i="1" dirty="0" smtClean="0"/>
              <a:t>Facing up to Radical Changes in Universities and Colleges,</a:t>
            </a:r>
            <a:r>
              <a:rPr lang="en-GB" sz="1800" dirty="0" smtClean="0"/>
              <a:t> pp.119-139 London: Kogan Page.</a:t>
            </a:r>
          </a:p>
          <a:p>
            <a:pPr marL="609600" indent="-609600" eaLnBrk="1" hangingPunct="1">
              <a:buFont typeface="Wingdings" pitchFamily="2" charset="2"/>
              <a:buNone/>
              <a:defRPr/>
            </a:pPr>
            <a:r>
              <a:rPr lang="en-GB" sz="1800" dirty="0" smtClean="0"/>
              <a:t>Knight, P. and Yorke, M. (2003) </a:t>
            </a:r>
            <a:r>
              <a:rPr lang="en-GB" sz="1800" i="1" dirty="0" smtClean="0"/>
              <a:t>Assessment, learning and employability</a:t>
            </a:r>
            <a:r>
              <a:rPr lang="en-GB" sz="1800" dirty="0" smtClean="0"/>
              <a:t> Maidenhead, UK: SRHE/Open University Press.</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References (3)</a:t>
            </a:r>
          </a:p>
        </p:txBody>
      </p:sp>
      <p:sp>
        <p:nvSpPr>
          <p:cNvPr id="39939" name="Rectangle 3"/>
          <p:cNvSpPr>
            <a:spLocks noGrp="1" noChangeArrowheads="1"/>
          </p:cNvSpPr>
          <p:nvPr>
            <p:ph type="body" idx="1"/>
          </p:nvPr>
        </p:nvSpPr>
        <p:spPr>
          <a:xfrm>
            <a:off x="457200" y="1071563"/>
            <a:ext cx="8229600" cy="5453062"/>
          </a:xfrm>
          <a:noFill/>
        </p:spPr>
        <p:txBody>
          <a:bodyPr/>
          <a:lstStyle/>
          <a:p>
            <a:pPr marL="609600" indent="-609600" eaLnBrk="1" hangingPunct="1">
              <a:buFont typeface="Wingdings" pitchFamily="2" charset="2"/>
              <a:buNone/>
            </a:pPr>
            <a:r>
              <a:rPr lang="en-GB" sz="1800" dirty="0" err="1" smtClean="0"/>
              <a:t>Mentkowski</a:t>
            </a:r>
            <a:r>
              <a:rPr lang="en-GB" sz="1800" dirty="0" smtClean="0"/>
              <a:t>, M. and associates (2000) p.82 </a:t>
            </a:r>
            <a:r>
              <a:rPr lang="en-GB" sz="1800" i="1" dirty="0" smtClean="0"/>
              <a:t>Learning that lasts: integrating learning development and performance in college and beyond,</a:t>
            </a:r>
            <a:r>
              <a:rPr lang="en-GB" sz="1800" dirty="0" smtClean="0"/>
              <a:t> San Francisco: </a:t>
            </a:r>
            <a:r>
              <a:rPr lang="en-GB" sz="1800" dirty="0" err="1" smtClean="0"/>
              <a:t>Jossey</a:t>
            </a:r>
            <a:r>
              <a:rPr lang="en-GB" sz="1800" dirty="0" smtClean="0"/>
              <a:t>-Bass.</a:t>
            </a:r>
          </a:p>
          <a:p>
            <a:pPr marL="609600" indent="-609600" eaLnBrk="1" hangingPunct="1">
              <a:buFont typeface="Wingdings" pitchFamily="2" charset="2"/>
              <a:buNone/>
            </a:pPr>
            <a:r>
              <a:rPr lang="en-GB" sz="1800" dirty="0" err="1" smtClean="0">
                <a:solidFill>
                  <a:srgbClr val="000000"/>
                </a:solidFill>
              </a:rPr>
              <a:t>Nicol</a:t>
            </a:r>
            <a:r>
              <a:rPr lang="en-GB" sz="1800" dirty="0" smtClean="0">
                <a:solidFill>
                  <a:srgbClr val="000000"/>
                </a:solidFill>
              </a:rPr>
              <a:t>, D. J. and Macfarlane-Dick, D. (2006) Formative assessment and self-regulated learning: A model and seven principles of good feedback practice. </a:t>
            </a:r>
            <a:r>
              <a:rPr lang="en-GB" sz="1800" i="1" dirty="0" smtClean="0">
                <a:solidFill>
                  <a:srgbClr val="000000"/>
                </a:solidFill>
              </a:rPr>
              <a:t>Studies in Higher Education</a:t>
            </a:r>
            <a:r>
              <a:rPr lang="en-GB" sz="1800" dirty="0" smtClean="0">
                <a:solidFill>
                  <a:srgbClr val="000000"/>
                </a:solidFill>
              </a:rPr>
              <a:t>, </a:t>
            </a:r>
            <a:r>
              <a:rPr lang="en-GB" sz="1800" dirty="0" err="1" smtClean="0">
                <a:solidFill>
                  <a:srgbClr val="000000"/>
                </a:solidFill>
              </a:rPr>
              <a:t>Vol</a:t>
            </a:r>
            <a:r>
              <a:rPr lang="en-GB" sz="1800" dirty="0" smtClean="0">
                <a:solidFill>
                  <a:srgbClr val="000000"/>
                </a:solidFill>
              </a:rPr>
              <a:t> 31(2), 199-218</a:t>
            </a:r>
            <a:endParaRPr lang="en-GB" sz="1600" dirty="0" smtClean="0"/>
          </a:p>
          <a:p>
            <a:pPr marL="609600" indent="-609600" eaLnBrk="1" hangingPunct="1">
              <a:buFont typeface="Wingdings" pitchFamily="2" charset="2"/>
              <a:buNone/>
            </a:pPr>
            <a:r>
              <a:rPr lang="en-GB" sz="1800" dirty="0" smtClean="0"/>
              <a:t>Pickford, R. and Brown, S. (2006) </a:t>
            </a:r>
            <a:r>
              <a:rPr lang="en-GB" sz="1800" i="1" dirty="0" smtClean="0"/>
              <a:t>Assessing skills and practice,</a:t>
            </a:r>
            <a:r>
              <a:rPr lang="en-GB" sz="1800" dirty="0" smtClean="0"/>
              <a:t> London: Routledge. </a:t>
            </a:r>
          </a:p>
          <a:p>
            <a:pPr marL="609600" indent="-609600" eaLnBrk="1" hangingPunct="1">
              <a:buFont typeface="Wingdings" pitchFamily="2" charset="2"/>
              <a:buNone/>
            </a:pPr>
            <a:r>
              <a:rPr lang="en-GB" sz="1800" dirty="0" smtClean="0">
                <a:cs typeface="Times New Roman" pitchFamily="18" charset="0"/>
              </a:rPr>
              <a:t>Race, P. (2001) </a:t>
            </a:r>
            <a:r>
              <a:rPr lang="en-GB" sz="1800" i="1" dirty="0" smtClean="0">
                <a:cs typeface="Times New Roman" pitchFamily="18" charset="0"/>
              </a:rPr>
              <a:t>A Briefing on Self, Peer &amp; Group Assessment</a:t>
            </a:r>
            <a:r>
              <a:rPr lang="en-GB" sz="1800" dirty="0" smtClean="0">
                <a:cs typeface="Times New Roman" pitchFamily="18" charset="0"/>
              </a:rPr>
              <a:t> in LTSN Generic Centre Assessment Series No 9 LTSN York.</a:t>
            </a:r>
            <a:endParaRPr lang="en-GB" sz="1800" dirty="0" smtClean="0"/>
          </a:p>
          <a:p>
            <a:pPr marL="609600" indent="-609600" eaLnBrk="1" hangingPunct="1">
              <a:buFont typeface="Wingdings" pitchFamily="2" charset="2"/>
              <a:buNone/>
            </a:pPr>
            <a:r>
              <a:rPr lang="en-GB" sz="1800" dirty="0" smtClean="0"/>
              <a:t>Race, P. (2006) </a:t>
            </a:r>
            <a:r>
              <a:rPr lang="en-GB" sz="1800" i="1" dirty="0" smtClean="0"/>
              <a:t>The lecturer’s toolkit (3rd edition)</a:t>
            </a:r>
            <a:r>
              <a:rPr lang="en-GB" sz="1800" dirty="0" smtClean="0"/>
              <a:t> London: Routledge.</a:t>
            </a:r>
          </a:p>
          <a:p>
            <a:pPr marL="609600" indent="-609600" eaLnBrk="1" hangingPunct="1">
              <a:buFont typeface="Wingdings" pitchFamily="2" charset="2"/>
              <a:buNone/>
            </a:pPr>
            <a:r>
              <a:rPr lang="en-GB" sz="1800" dirty="0" smtClean="0"/>
              <a:t>Rust, C., Price, M. and O’Donovan, B. (2003) </a:t>
            </a:r>
            <a:r>
              <a:rPr lang="en-GB" sz="1800" i="1" dirty="0" smtClean="0"/>
              <a:t>Improving students’ learning by developing their understanding of assessment criteria and processes </a:t>
            </a:r>
            <a:r>
              <a:rPr lang="en-GB" sz="1800" dirty="0" smtClean="0"/>
              <a:t>Assessment and Evaluation in Higher Education. 28 (2), 147-164.</a:t>
            </a:r>
          </a:p>
          <a:p>
            <a:pPr marL="609600" indent="-609600" eaLnBrk="1" hangingPunct="1">
              <a:buFont typeface="Wingdings" pitchFamily="2" charset="2"/>
              <a:buNone/>
            </a:pPr>
            <a:r>
              <a:rPr lang="en-GB" sz="1800" dirty="0" smtClean="0"/>
              <a:t>Sadler, R. (2008) </a:t>
            </a:r>
            <a:r>
              <a:rPr lang="en-GB" sz="1800" i="1" dirty="0" smtClean="0"/>
              <a:t>Assessment of Higher Education,</a:t>
            </a:r>
            <a:r>
              <a:rPr lang="en-GB" sz="1800" dirty="0" smtClean="0"/>
              <a:t> in International Encyclopaedia of Education</a:t>
            </a:r>
          </a:p>
          <a:p>
            <a:pPr marL="609600" indent="-609600" eaLnBrk="1" hangingPunct="1">
              <a:buFont typeface="Wingdings" pitchFamily="2" charset="2"/>
              <a:buNone/>
            </a:pPr>
            <a:r>
              <a:rPr lang="en-GB" sz="1800" dirty="0" smtClean="0"/>
              <a:t>Yorke, M. (1999) </a:t>
            </a:r>
            <a:r>
              <a:rPr lang="en-GB" sz="1800" i="1" dirty="0" smtClean="0"/>
              <a:t>Leaving Early: Undergraduate Non-completion in Higher Education,</a:t>
            </a:r>
            <a:r>
              <a:rPr lang="en-GB" sz="1800" dirty="0" smtClean="0"/>
              <a:t> London: Routledge.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What students think about assessment</a:t>
            </a:r>
          </a:p>
        </p:txBody>
      </p:sp>
      <p:sp>
        <p:nvSpPr>
          <p:cNvPr id="15363" name="Content Placeholder 2"/>
          <p:cNvSpPr>
            <a:spLocks noGrp="1"/>
          </p:cNvSpPr>
          <p:nvPr>
            <p:ph idx="1"/>
          </p:nvPr>
        </p:nvSpPr>
        <p:spPr/>
        <p:txBody>
          <a:bodyPr/>
          <a:lstStyle/>
          <a:p>
            <a:pPr>
              <a:buFont typeface="Wingdings" pitchFamily="2" charset="2"/>
              <a:buNone/>
            </a:pPr>
            <a:r>
              <a:rPr lang="en-GB" sz="2400" smtClean="0"/>
              <a:t>Student evaluations frequently reveal poor assessment practices that:</a:t>
            </a:r>
          </a:p>
          <a:p>
            <a:r>
              <a:rPr lang="en-GB" sz="2400" smtClean="0"/>
              <a:t>Lack authenticity and relevance to real world tasks;</a:t>
            </a:r>
          </a:p>
          <a:p>
            <a:r>
              <a:rPr lang="en-GB" sz="2400" smtClean="0"/>
              <a:t>Make unreasonable demands on students;</a:t>
            </a:r>
          </a:p>
          <a:p>
            <a:r>
              <a:rPr lang="en-GB" sz="2400" smtClean="0"/>
              <a:t>Are narrow in scope;</a:t>
            </a:r>
          </a:p>
          <a:p>
            <a:r>
              <a:rPr lang="en-GB" sz="2400" smtClean="0"/>
              <a:t>Have little long-term benefit;</a:t>
            </a:r>
          </a:p>
          <a:p>
            <a:r>
              <a:rPr lang="en-GB" sz="2400" smtClean="0"/>
              <a:t>Fail to reward genuine effort;</a:t>
            </a:r>
          </a:p>
          <a:p>
            <a:r>
              <a:rPr lang="en-GB" sz="2400" smtClean="0"/>
              <a:t>Have unclear expectations and assessment criteria;</a:t>
            </a:r>
          </a:p>
          <a:p>
            <a:r>
              <a:rPr lang="en-GB" sz="2400" smtClean="0"/>
              <a:t>Fail to provide adequate feedback to students;</a:t>
            </a:r>
          </a:p>
          <a:p>
            <a:r>
              <a:rPr lang="en-GB" sz="2400" smtClean="0"/>
              <a:t>Rely heavily on factual recall rather than on higher-order thinking and problem-solving skills.</a:t>
            </a:r>
          </a:p>
          <a:p>
            <a:pPr>
              <a:buFont typeface="Wingdings" pitchFamily="2" charset="2"/>
              <a:buNone/>
            </a:pPr>
            <a:r>
              <a:rPr lang="en-GB" sz="2400" smtClean="0"/>
              <a:t> (Flint and Johnson, 2011, p.2) </a:t>
            </a:r>
          </a:p>
          <a:p>
            <a:pPr>
              <a:buFont typeface="Wingdings" pitchFamily="2" charset="2"/>
              <a:buNone/>
            </a:pPr>
            <a:endParaRPr lang="en-GB" sz="2000" smtClean="0"/>
          </a:p>
          <a:p>
            <a:pPr>
              <a:buFont typeface="Wingdings" pitchFamily="2" charset="2"/>
              <a:buNone/>
            </a:pPr>
            <a:endParaRPr lang="en-GB"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Assessment matters</a:t>
            </a:r>
          </a:p>
        </p:txBody>
      </p:sp>
      <p:sp>
        <p:nvSpPr>
          <p:cNvPr id="30723" name="Rectangle 3"/>
          <p:cNvSpPr>
            <a:spLocks noGrp="1" noChangeArrowheads="1"/>
          </p:cNvSpPr>
          <p:nvPr>
            <p:ph type="body" idx="1"/>
          </p:nvPr>
        </p:nvSpPr>
        <p:spPr>
          <a:xfrm>
            <a:off x="323528" y="1196752"/>
            <a:ext cx="8374385" cy="5073873"/>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400" dirty="0" smtClean="0"/>
              <a:t>Effective assessment significantly and positively impacts on student learning, (Boud, </a:t>
            </a:r>
            <a:r>
              <a:rPr lang="en-GB" sz="2400" dirty="0" err="1" smtClean="0"/>
              <a:t>Mentkowski</a:t>
            </a:r>
            <a:r>
              <a:rPr lang="en-GB" sz="2400" dirty="0" smtClean="0"/>
              <a:t>, Knight and Yorke and many others).</a:t>
            </a:r>
          </a:p>
          <a:p>
            <a:pPr eaLnBrk="1" hangingPunct="1">
              <a:lnSpc>
                <a:spcPct val="100000"/>
              </a:lnSpc>
            </a:pPr>
            <a:r>
              <a:rPr lang="en-GB" sz="2400" dirty="0" smtClean="0"/>
              <a:t>Assessment shapes student behaviour (marks as money) and poor assessment encourages strategic behaviour (</a:t>
            </a:r>
            <a:r>
              <a:rPr lang="en-GB" sz="2400" dirty="0" err="1" smtClean="0"/>
              <a:t>Kneale</a:t>
            </a:r>
            <a:r>
              <a:rPr lang="en-GB" sz="2400" dirty="0" smtClean="0"/>
              <a:t>). Clever course developers utilise this tendency and design assessment tools that foster the behaviours we would wish to see (for example, logical sequencing, fluent writing, effective referencing and good time management).</a:t>
            </a:r>
          </a:p>
          <a:p>
            <a:pPr eaLnBrk="1" hangingPunct="1">
              <a:lnSpc>
                <a:spcPct val="100000"/>
              </a:lnSpc>
            </a:pPr>
            <a:r>
              <a:rPr lang="en-GB" sz="2400" dirty="0" smtClean="0"/>
              <a:t>Feed-forward (Gibbs et al) shapes student behaviour by focussing information and advice for students on future performance in assignments, not just ‘</a:t>
            </a:r>
            <a:r>
              <a:rPr lang="en-GB" sz="2400" dirty="0" err="1" smtClean="0"/>
              <a:t>correciones</a:t>
            </a:r>
            <a:r>
              <a:rPr lang="en-GB" sz="2400" dirty="0" smtClean="0"/>
              <a:t>’.</a:t>
            </a:r>
          </a:p>
          <a:p>
            <a:pPr eaLnBrk="1" hangingPunct="1">
              <a:lnSpc>
                <a:spcPct val="100000"/>
              </a:lnSpc>
            </a:pPr>
            <a:endParaRPr lang="en-GB" sz="24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To improve assessment we should realign it by:</a:t>
            </a:r>
          </a:p>
        </p:txBody>
      </p:sp>
      <p:sp>
        <p:nvSpPr>
          <p:cNvPr id="26627" name="Rectangle 3"/>
          <p:cNvSpPr>
            <a:spLocks noGrp="1" noChangeArrowheads="1"/>
          </p:cNvSpPr>
          <p:nvPr>
            <p:ph type="body" idx="1"/>
          </p:nvPr>
        </p:nvSpPr>
        <p:spPr/>
        <p:txBody>
          <a:bodyPr/>
          <a:lstStyle/>
          <a:p>
            <a:pPr eaLnBrk="1" hangingPunct="1">
              <a:lnSpc>
                <a:spcPct val="100000"/>
              </a:lnSpc>
            </a:pPr>
            <a:r>
              <a:rPr lang="en-GB" sz="2600" dirty="0" smtClean="0"/>
              <a:t>Exploring ways in which assessment can be made integral to learning. </a:t>
            </a:r>
          </a:p>
          <a:p>
            <a:pPr eaLnBrk="1" hangingPunct="1">
              <a:lnSpc>
                <a:spcPct val="100000"/>
              </a:lnSpc>
            </a:pPr>
            <a:r>
              <a:rPr lang="en-GB" sz="2600" dirty="0" smtClean="0"/>
              <a:t>Constructively aligning (Biggs 2003) assignments with planned learning outcomes and the curriculum taught:</a:t>
            </a:r>
          </a:p>
          <a:p>
            <a:pPr eaLnBrk="1" hangingPunct="1">
              <a:lnSpc>
                <a:spcPct val="100000"/>
              </a:lnSpc>
            </a:pPr>
            <a:r>
              <a:rPr lang="en-GB" sz="2600" dirty="0" smtClean="0"/>
              <a:t>Providing realistic tasks: students are likely to put more energy into assignments they see as authentic and worth bothering with;</a:t>
            </a:r>
          </a:p>
          <a:p>
            <a:pPr eaLnBrk="1" hangingPunct="1">
              <a:lnSpc>
                <a:spcPct val="100000"/>
              </a:lnSpc>
            </a:pPr>
            <a:r>
              <a:rPr lang="en-GB" sz="2600" dirty="0" smtClean="0"/>
              <a:t>Providing faster, more effective and more detailed feedback.</a:t>
            </a:r>
          </a:p>
          <a:p>
            <a:pPr eaLnBrk="1" hangingPunct="1">
              <a:lnSpc>
                <a:spcPct val="100000"/>
              </a:lnSpc>
            </a:pPr>
            <a:endParaRPr lang="en-GB" sz="26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idx="4294967295"/>
          </p:nvPr>
        </p:nvSpPr>
        <p:spPr>
          <a:noFill/>
        </p:spPr>
        <p:txBody>
          <a:bodyPr lIns="92075" tIns="46038" rIns="92075" bIns="46038"/>
          <a:lstStyle/>
          <a:p>
            <a:r>
              <a:rPr lang="en-US" dirty="0" smtClean="0"/>
              <a:t>A fit-for-purpose model of assessment: the key questions</a:t>
            </a:r>
          </a:p>
        </p:txBody>
      </p:sp>
      <p:sp>
        <p:nvSpPr>
          <p:cNvPr id="10243" name="Rectangle 3"/>
          <p:cNvSpPr>
            <a:spLocks noGrp="1" noChangeArrowheads="1"/>
          </p:cNvSpPr>
          <p:nvPr>
            <p:ph type="body" idx="4294967295"/>
          </p:nvPr>
        </p:nvSpPr>
        <p:spPr>
          <a:noFill/>
        </p:spPr>
        <p:txBody>
          <a:bodyPr lIns="92075" tIns="46038" rIns="92075" bIns="46038"/>
          <a:lstStyle/>
          <a:p>
            <a:r>
              <a:rPr lang="en-US" dirty="0" smtClean="0"/>
              <a:t>Why are we assessing?</a:t>
            </a:r>
          </a:p>
          <a:p>
            <a:r>
              <a:rPr lang="en-US" dirty="0" smtClean="0"/>
              <a:t>What is it we are actually assessing?</a:t>
            </a:r>
          </a:p>
          <a:p>
            <a:r>
              <a:rPr lang="en-US" dirty="0" smtClean="0"/>
              <a:t>How are we assessing?</a:t>
            </a:r>
          </a:p>
          <a:p>
            <a:r>
              <a:rPr lang="en-US" dirty="0" smtClean="0"/>
              <a:t>Who is best placed to assess?</a:t>
            </a:r>
          </a:p>
          <a:p>
            <a:r>
              <a:rPr lang="en-US" dirty="0" smtClean="0"/>
              <a:t>When should we assess?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sz="3200" dirty="0" smtClean="0"/>
              <a:t>Boud </a:t>
            </a:r>
            <a:r>
              <a:rPr lang="en-GB" sz="3200" i="1" dirty="0" smtClean="0"/>
              <a:t>et al </a:t>
            </a:r>
            <a:r>
              <a:rPr lang="en-GB" sz="3200" dirty="0" smtClean="0"/>
              <a:t>2010 propose that assessment has most effect when...: </a:t>
            </a:r>
          </a:p>
        </p:txBody>
      </p:sp>
      <p:sp>
        <p:nvSpPr>
          <p:cNvPr id="17411" name="Content Placeholder 2"/>
          <p:cNvSpPr>
            <a:spLocks noGrp="1"/>
          </p:cNvSpPr>
          <p:nvPr>
            <p:ph idx="1"/>
          </p:nvPr>
        </p:nvSpPr>
        <p:spPr>
          <a:xfrm>
            <a:off x="214313" y="1285875"/>
            <a:ext cx="8786812" cy="4916488"/>
          </a:xfrm>
        </p:spPr>
        <p:txBody>
          <a:bodyPr/>
          <a:lstStyle/>
          <a:p>
            <a:r>
              <a:rPr lang="en-GB" sz="2400" dirty="0" smtClean="0"/>
              <a:t>It is used to engage students in learning that is productive.</a:t>
            </a:r>
          </a:p>
          <a:p>
            <a:r>
              <a:rPr lang="en-GB" sz="2400" dirty="0" smtClean="0"/>
              <a:t>Feedback is used to actively improve student learning.</a:t>
            </a:r>
          </a:p>
          <a:p>
            <a:r>
              <a:rPr lang="en-US" sz="2400" dirty="0" smtClean="0"/>
              <a:t>Students and teachers become responsible partners in learning and assessment.</a:t>
            </a:r>
            <a:endParaRPr lang="en-GB" sz="2400" dirty="0" smtClean="0"/>
          </a:p>
          <a:p>
            <a:r>
              <a:rPr lang="en-US" sz="2400" dirty="0" smtClean="0"/>
              <a:t>Students are inducted into the assessment practices and cultures of higher education.</a:t>
            </a:r>
            <a:endParaRPr lang="en-GB" sz="2400" dirty="0" smtClean="0"/>
          </a:p>
          <a:p>
            <a:r>
              <a:rPr lang="en-US" sz="2400" dirty="0" smtClean="0"/>
              <a:t>Assessment for learning is placed at the centre of subject and program design.</a:t>
            </a:r>
            <a:endParaRPr lang="en-GB" sz="2400" dirty="0" smtClean="0"/>
          </a:p>
          <a:p>
            <a:r>
              <a:rPr lang="en-US" sz="2400" dirty="0" smtClean="0"/>
              <a:t>Assessment for learning is a focus for staff and institutional development.</a:t>
            </a:r>
            <a:endParaRPr lang="en-GB" sz="2400" dirty="0" smtClean="0"/>
          </a:p>
          <a:p>
            <a:r>
              <a:rPr lang="en-US" sz="2400" dirty="0" smtClean="0"/>
              <a:t>Assessment provides inclusive and trustworthy representation of student achievement. </a:t>
            </a:r>
          </a:p>
          <a:p>
            <a:pPr>
              <a:buNone/>
            </a:pPr>
            <a:r>
              <a:rPr lang="en-US" sz="2400" dirty="0" smtClean="0"/>
              <a:t>(Assessment 2020) </a:t>
            </a:r>
            <a:endParaRPr lang="en-GB" sz="2400" dirty="0" smtClean="0"/>
          </a:p>
          <a:p>
            <a:endParaRPr lang="en-GB"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476250"/>
            <a:ext cx="7543800" cy="865188"/>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Formative and summative assessment</a:t>
            </a:r>
          </a:p>
        </p:txBody>
      </p:sp>
      <p:sp>
        <p:nvSpPr>
          <p:cNvPr id="18435" name="Rectangle 3"/>
          <p:cNvSpPr>
            <a:spLocks noGrp="1" noChangeArrowheads="1"/>
          </p:cNvSpPr>
          <p:nvPr>
            <p:ph type="body" idx="1"/>
          </p:nvPr>
        </p:nvSpPr>
        <p:spPr>
          <a:xfrm>
            <a:off x="468313" y="1916113"/>
            <a:ext cx="8229600" cy="4286250"/>
          </a:xfrm>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pPr>
            <a:r>
              <a:rPr lang="en-US" sz="2600" dirty="0" smtClean="0"/>
              <a:t>Formative assessment is primarily concerned with feedback aimed at prompting improvement, is often continuous and usually involves words.</a:t>
            </a:r>
          </a:p>
          <a:p>
            <a:pPr>
              <a:lnSpc>
                <a:spcPct val="100000"/>
              </a:lnSpc>
            </a:pPr>
            <a:r>
              <a:rPr lang="en-US" sz="2600" dirty="0" smtClean="0"/>
              <a:t>Summative assessment is concerned with making evaluative judgments, is often end point and involves numbers.</a:t>
            </a:r>
          </a:p>
          <a:p>
            <a:pPr>
              <a:lnSpc>
                <a:spcPct val="100000"/>
              </a:lnSpc>
            </a:pPr>
            <a:endParaRPr lang="en-GB" sz="26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Learning from Royce Sadler</a:t>
            </a:r>
          </a:p>
        </p:txBody>
      </p:sp>
      <p:sp>
        <p:nvSpPr>
          <p:cNvPr id="19459" name="Content Placeholder 2"/>
          <p:cNvSpPr>
            <a:spLocks noGrp="1"/>
          </p:cNvSpPr>
          <p:nvPr>
            <p:ph idx="1"/>
          </p:nvPr>
        </p:nvSpPr>
        <p:spPr>
          <a:xfrm>
            <a:off x="468313" y="1285875"/>
            <a:ext cx="8229600" cy="4916488"/>
          </a:xfrm>
        </p:spPr>
        <p:txBody>
          <a:bodyPr/>
          <a:lstStyle/>
          <a:p>
            <a:pPr>
              <a:lnSpc>
                <a:spcPct val="100000"/>
              </a:lnSpc>
              <a:buFont typeface="Wingdings" pitchFamily="2" charset="2"/>
              <a:buNone/>
            </a:pPr>
            <a:r>
              <a:rPr lang="en-AU" sz="2600" dirty="0" smtClean="0"/>
              <a:t>“The indispensable conditions for improvement are that the student comes to hold a concept of quality roughly similar to that held by the teacher, is able to monitor continuously the quality of what is being produced </a:t>
            </a:r>
            <a:r>
              <a:rPr lang="en-AU" sz="2600" i="1" dirty="0" smtClean="0"/>
              <a:t>during the act of production itself</a:t>
            </a:r>
            <a:r>
              <a:rPr lang="en-AU" sz="2600" dirty="0" smtClean="0"/>
              <a:t>, and has a repertoire of alternative moves or strategies from which to draw at any given point. In other words, students have to be able to judge the quality of what they are producing and be able to regulate what they are doing </a:t>
            </a:r>
            <a:r>
              <a:rPr lang="en-AU" sz="2600" i="1" dirty="0" smtClean="0"/>
              <a:t>during the doing of it</a:t>
            </a:r>
            <a:r>
              <a:rPr lang="en-AU" sz="2600" dirty="0" smtClean="0"/>
              <a:t>” (Sadler 1989, my italics). </a:t>
            </a:r>
            <a:endParaRPr lang="en-GB" sz="2600" dirty="0" smtClean="0"/>
          </a:p>
          <a:p>
            <a:pPr>
              <a:lnSpc>
                <a:spcPct val="100000"/>
              </a:lnSpc>
              <a:buFont typeface="Wingdings" pitchFamily="2" charset="2"/>
              <a:buNone/>
            </a:pPr>
            <a:endParaRPr lang="en-GB" sz="2600" dirty="0" smtClean="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2750</Words>
  <Application>Microsoft Office PowerPoint</Application>
  <PresentationFormat>On-screen Show (4:3)</PresentationFormat>
  <Paragraphs>159</Paragraphs>
  <Slides>26</Slides>
  <Notes>24</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LeedsMet template</vt:lpstr>
      <vt:lpstr>Making a difference through assessment NCI Learning and Teaching Development workshop</vt:lpstr>
      <vt:lpstr>Why does assessment matter so much?</vt:lpstr>
      <vt:lpstr>What students think about assessment</vt:lpstr>
      <vt:lpstr>Assessment matters</vt:lpstr>
      <vt:lpstr>To improve assessment we should realign it by:</vt:lpstr>
      <vt:lpstr>A fit-for-purpose model of assessment: the key questions</vt:lpstr>
      <vt:lpstr>Boud et al 2010 propose that assessment has most effect when...: </vt:lpstr>
      <vt:lpstr>Formative and summative assessment</vt:lpstr>
      <vt:lpstr>Learning from Royce Sadler</vt:lpstr>
      <vt:lpstr>Nicol and Macfarlane-Dick Good feedback practice:</vt:lpstr>
      <vt:lpstr>Diverse and innovative assessment helps</vt:lpstr>
      <vt:lpstr>Assessment for learning 1</vt:lpstr>
      <vt:lpstr>Assessment for learning 2</vt:lpstr>
      <vt:lpstr>Graham Gibbs: tactics to improve student learning</vt:lpstr>
      <vt:lpstr>Providing faster, more effective and more detailed feedback is hard</vt:lpstr>
      <vt:lpstr>Making the most of feedback</vt:lpstr>
      <vt:lpstr>The feedback cycle</vt:lpstr>
      <vt:lpstr>Some ways in which we can give feedback faster</vt:lpstr>
      <vt:lpstr>Setting good patterns</vt:lpstr>
      <vt:lpstr>Sound and frequent assessment </vt:lpstr>
      <vt:lpstr>Helping students understand and use feedback</vt:lpstr>
      <vt:lpstr>Students giving feedback to peers</vt:lpstr>
      <vt:lpstr>Conclusions</vt:lpstr>
      <vt:lpstr>References (1)</vt:lpstr>
      <vt:lpstr>References (2)</vt:lpstr>
      <vt:lpstr>References (3)</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94</cp:revision>
  <dcterms:created xsi:type="dcterms:W3CDTF">2007-03-06T12:05:28Z</dcterms:created>
  <dcterms:modified xsi:type="dcterms:W3CDTF">2012-06-12T14:02:46Z</dcterms:modified>
</cp:coreProperties>
</file>