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370" r:id="rId2"/>
    <p:sldId id="415" r:id="rId3"/>
    <p:sldId id="374" r:id="rId4"/>
    <p:sldId id="376" r:id="rId5"/>
    <p:sldId id="440" r:id="rId6"/>
    <p:sldId id="441" r:id="rId7"/>
    <p:sldId id="442" r:id="rId8"/>
    <p:sldId id="438" r:id="rId9"/>
    <p:sldId id="439" r:id="rId10"/>
    <p:sldId id="389" r:id="rId11"/>
    <p:sldId id="388" r:id="rId12"/>
    <p:sldId id="411" r:id="rId13"/>
    <p:sldId id="329" r:id="rId14"/>
    <p:sldId id="302" r:id="rId15"/>
    <p:sldId id="422" r:id="rId16"/>
    <p:sldId id="423" r:id="rId17"/>
    <p:sldId id="424" r:id="rId18"/>
    <p:sldId id="425" r:id="rId19"/>
    <p:sldId id="426" r:id="rId20"/>
    <p:sldId id="284" r:id="rId21"/>
    <p:sldId id="432" r:id="rId22"/>
    <p:sldId id="433" r:id="rId23"/>
    <p:sldId id="435" r:id="rId2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19" autoAdjust="0"/>
    <p:restoredTop sz="86410" autoAdjust="0"/>
  </p:normalViewPr>
  <p:slideViewPr>
    <p:cSldViewPr>
      <p:cViewPr>
        <p:scale>
          <a:sx n="50" d="100"/>
          <a:sy n="50" d="100"/>
        </p:scale>
        <p:origin x="-972" y="-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2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860D36F-A0D7-4BE2-8C17-8A0C1F1F67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AE10481-114B-4817-9B1B-615AE999A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877F2B-D78F-4534-9150-FDB559B08012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0127AF-7D26-460D-9DD7-68A7DE8BFA90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B0E481-0FF6-4D54-8476-5BEE1AC13354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292D99-57B9-4023-AE0A-6EAD16B746A8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81A21E-7696-4D72-9384-2943DB8484B2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042D90-07EB-4C65-A2F8-5620B0EF1CC7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E10481-114B-4817-9B1B-615AE999A62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E10481-114B-4817-9B1B-615AE999A62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E10481-114B-4817-9B1B-615AE999A62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E10481-114B-4817-9B1B-615AE999A62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E10481-114B-4817-9B1B-615AE999A62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EFABD4-132B-4709-99BB-DBF95D80475C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53DCC4-1D82-4416-A914-79E2CD3D457A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E10481-114B-4817-9B1B-615AE999A62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E10481-114B-4817-9B1B-615AE999A62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E10481-114B-4817-9B1B-615AE999A62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E4F8E2-23C2-4E54-9CEA-51B0B586BA49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AD7F7E-7AEA-410F-A4FD-3931D88ECB92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E10481-114B-4817-9B1B-615AE999A62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E10481-114B-4817-9B1B-615AE999A62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E10481-114B-4817-9B1B-615AE999A62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E10481-114B-4817-9B1B-615AE999A62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E10481-114B-4817-9B1B-615AE999A62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20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20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99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78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20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99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78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57" y="2064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20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99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78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57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36" y="2243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20" y="2421"/>
              <a:ext cx="127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99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78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57" y="2421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20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99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78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57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36" y="2600"/>
              <a:ext cx="127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20" y="2779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99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78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57" y="2779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20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99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78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57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99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57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5483225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GB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000"/>
            </a:lvl1pPr>
          </a:lstStyle>
          <a:p>
            <a:r>
              <a:rPr lang="en-GB" altLang="en-US"/>
              <a:t>Click to edit Master subtitle style</a:t>
            </a:r>
          </a:p>
        </p:txBody>
      </p:sp>
      <p:sp>
        <p:nvSpPr>
          <p:cNvPr id="3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323850" y="623728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68313" y="6381750"/>
            <a:ext cx="1522412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 flipH="1">
            <a:off x="3851275" y="6165850"/>
            <a:ext cx="73025" cy="3587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867400" y="6308725"/>
            <a:ext cx="936625" cy="4127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A8FDE-2F28-4099-ADC9-2EF64D5FDA5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22238"/>
            <a:ext cx="2058988" cy="6080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29325" cy="6080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68313" y="6381750"/>
            <a:ext cx="1522412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 flipH="1">
            <a:off x="3851275" y="6165850"/>
            <a:ext cx="73025" cy="3587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867400" y="6308725"/>
            <a:ext cx="936625" cy="4127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7C2AB4-57B0-45D5-B1D2-3689260B416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412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412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68313" y="6381750"/>
            <a:ext cx="1522412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 flipH="1">
            <a:off x="3851275" y="6165850"/>
            <a:ext cx="73025" cy="3587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867400" y="6308725"/>
            <a:ext cx="936625" cy="4127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393AC-B8E2-4DA3-B86C-983BD921A2E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68313" y="6381750"/>
            <a:ext cx="1522412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xfrm flipH="1">
            <a:off x="3851275" y="6165850"/>
            <a:ext cx="73025" cy="3587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867400" y="6308725"/>
            <a:ext cx="936625" cy="4127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BEE08-6D0C-4B08-A202-52AC27A4E8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68313" y="6381750"/>
            <a:ext cx="1522412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xfrm flipH="1">
            <a:off x="3851275" y="6165850"/>
            <a:ext cx="73025" cy="3587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867400" y="6308725"/>
            <a:ext cx="936625" cy="4127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F4738-8ABA-4F23-87F0-5239082BFB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68313" y="6381750"/>
            <a:ext cx="1522412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xfrm flipH="1">
            <a:off x="3851275" y="6165850"/>
            <a:ext cx="73025" cy="3587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867400" y="6308725"/>
            <a:ext cx="936625" cy="4127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7DCF5-C4EF-4BFE-A8D3-98C8907125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68313" y="6381750"/>
            <a:ext cx="1522412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 flipH="1">
            <a:off x="3851275" y="6165850"/>
            <a:ext cx="73025" cy="3587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867400" y="6308725"/>
            <a:ext cx="936625" cy="4127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9C78C-28C6-4D6D-BEF8-F9275A190D5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68313" y="6381750"/>
            <a:ext cx="1522412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 flipH="1">
            <a:off x="3851275" y="6165850"/>
            <a:ext cx="73025" cy="3587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867400" y="6308725"/>
            <a:ext cx="936625" cy="4127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4F7728-5656-4DCC-8CB5-EE9E6C4AB6A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7956550" y="152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12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grpSp>
        <p:nvGrpSpPr>
          <p:cNvPr id="1032" name="Group 9"/>
          <p:cNvGrpSpPr>
            <a:grpSpLocks/>
          </p:cNvGrpSpPr>
          <p:nvPr/>
        </p:nvGrpSpPr>
        <p:grpSpPr bwMode="auto">
          <a:xfrm>
            <a:off x="8101013" y="188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7" name="Oval 11"/>
            <p:cNvSpPr>
              <a:spLocks noChangeArrowheads="1"/>
            </p:cNvSpPr>
            <p:nvPr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9" name="Oval 13"/>
            <p:cNvSpPr>
              <a:spLocks noChangeArrowheads="1"/>
            </p:cNvSpPr>
            <p:nvPr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0" name="Oval 14"/>
            <p:cNvSpPr>
              <a:spLocks noChangeArrowheads="1"/>
            </p:cNvSpPr>
            <p:nvPr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1" name="Oval 15"/>
            <p:cNvSpPr>
              <a:spLocks noChangeArrowheads="1"/>
            </p:cNvSpPr>
            <p:nvPr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2" name="Oval 16"/>
            <p:cNvSpPr>
              <a:spLocks noChangeArrowheads="1"/>
            </p:cNvSpPr>
            <p:nvPr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3" name="Oval 17"/>
            <p:cNvSpPr>
              <a:spLocks noChangeArrowheads="1"/>
            </p:cNvSpPr>
            <p:nvPr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4" name="Oval 18"/>
            <p:cNvSpPr>
              <a:spLocks noChangeArrowheads="1"/>
            </p:cNvSpPr>
            <p:nvPr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5" name="Oval 19"/>
            <p:cNvSpPr>
              <a:spLocks noChangeArrowheads="1"/>
            </p:cNvSpPr>
            <p:nvPr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6" name="Oval 20"/>
            <p:cNvSpPr>
              <a:spLocks noChangeArrowheads="1"/>
            </p:cNvSpPr>
            <p:nvPr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7" name="Oval 21"/>
            <p:cNvSpPr>
              <a:spLocks noChangeArrowheads="1"/>
            </p:cNvSpPr>
            <p:nvPr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8" name="Oval 22"/>
            <p:cNvSpPr>
              <a:spLocks noChangeArrowheads="1"/>
            </p:cNvSpPr>
            <p:nvPr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9" name="Oval 23"/>
            <p:cNvSpPr>
              <a:spLocks noChangeArrowheads="1"/>
            </p:cNvSpPr>
            <p:nvPr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0" name="Oval 24"/>
            <p:cNvSpPr>
              <a:spLocks noChangeArrowheads="1"/>
            </p:cNvSpPr>
            <p:nvPr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1" name="Oval 25"/>
            <p:cNvSpPr>
              <a:spLocks noChangeArrowheads="1"/>
            </p:cNvSpPr>
            <p:nvPr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2" name="Oval 26"/>
            <p:cNvSpPr>
              <a:spLocks noChangeArrowheads="1"/>
            </p:cNvSpPr>
            <p:nvPr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3" name="Oval 27"/>
            <p:cNvSpPr>
              <a:spLocks noChangeArrowheads="1"/>
            </p:cNvSpPr>
            <p:nvPr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4" name="Oval 28"/>
            <p:cNvSpPr>
              <a:spLocks noChangeArrowheads="1"/>
            </p:cNvSpPr>
            <p:nvPr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5" name="Oval 29"/>
            <p:cNvSpPr>
              <a:spLocks noChangeArrowheads="1"/>
            </p:cNvSpPr>
            <p:nvPr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6" name="Oval 30"/>
            <p:cNvSpPr>
              <a:spLocks noChangeArrowheads="1"/>
            </p:cNvSpPr>
            <p:nvPr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7" name="Oval 31"/>
            <p:cNvSpPr>
              <a:spLocks noChangeArrowheads="1"/>
            </p:cNvSpPr>
            <p:nvPr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8" name="Oval 32"/>
            <p:cNvSpPr>
              <a:spLocks noChangeArrowheads="1"/>
            </p:cNvSpPr>
            <p:nvPr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9" name="Oval 33"/>
            <p:cNvSpPr>
              <a:spLocks noChangeArrowheads="1"/>
            </p:cNvSpPr>
            <p:nvPr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0" name="Oval 34"/>
            <p:cNvSpPr>
              <a:spLocks noChangeArrowheads="1"/>
            </p:cNvSpPr>
            <p:nvPr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1" name="Oval 35"/>
            <p:cNvSpPr>
              <a:spLocks noChangeArrowheads="1"/>
            </p:cNvSpPr>
            <p:nvPr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2" name="Oval 36"/>
            <p:cNvSpPr>
              <a:spLocks noChangeArrowheads="1"/>
            </p:cNvSpPr>
            <p:nvPr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3" name="Oval 37"/>
            <p:cNvSpPr>
              <a:spLocks noChangeArrowheads="1"/>
            </p:cNvSpPr>
            <p:nvPr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4" name="Oval 38"/>
            <p:cNvSpPr>
              <a:spLocks noChangeArrowheads="1"/>
            </p:cNvSpPr>
            <p:nvPr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5" name="Oval 39"/>
            <p:cNvSpPr>
              <a:spLocks noChangeArrowheads="1"/>
            </p:cNvSpPr>
            <p:nvPr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6" name="Oval 40"/>
            <p:cNvSpPr>
              <a:spLocks noChangeArrowheads="1"/>
            </p:cNvSpPr>
            <p:nvPr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ally-brown.ne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dependent.gov.uk/browne-report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0350"/>
            <a:ext cx="6118225" cy="2811463"/>
          </a:xfrm>
          <a:noFill/>
        </p:spPr>
        <p:txBody>
          <a:bodyPr anchor="ctr"/>
          <a:lstStyle/>
          <a:p>
            <a:r>
              <a:rPr lang="en-GB" sz="4000" dirty="0" smtClean="0"/>
              <a:t>Promoting excellence in learning and teaching</a:t>
            </a:r>
            <a:endParaRPr lang="en-GB" sz="2000" b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2428875"/>
            <a:ext cx="6503988" cy="3786188"/>
          </a:xfrm>
        </p:spPr>
        <p:txBody>
          <a:bodyPr/>
          <a:lstStyle/>
          <a:p>
            <a:pPr algn="ctr" eaLnBrk="1" hangingPunct="1"/>
            <a:r>
              <a:rPr lang="en-GB" sz="2800" dirty="0" smtClean="0"/>
              <a:t>Cork IT</a:t>
            </a:r>
          </a:p>
          <a:p>
            <a:pPr algn="ctr" eaLnBrk="1" hangingPunct="1"/>
            <a:endParaRPr lang="en-GB" sz="2800" dirty="0" smtClean="0"/>
          </a:p>
          <a:p>
            <a:pPr algn="ctr" eaLnBrk="1" hangingPunct="1"/>
            <a:r>
              <a:rPr lang="en-GB" sz="2800" dirty="0" smtClean="0"/>
              <a:t>Dr Sally Brown</a:t>
            </a:r>
          </a:p>
          <a:p>
            <a:pPr algn="ctr" eaLnBrk="1" hangingPunct="1"/>
            <a:r>
              <a:rPr lang="en-GB" sz="2000" dirty="0" smtClean="0"/>
              <a:t>May 25</a:t>
            </a:r>
            <a:r>
              <a:rPr lang="en-GB" sz="2000" baseline="30000" dirty="0" smtClean="0"/>
              <a:t>th</a:t>
            </a:r>
            <a:r>
              <a:rPr lang="en-GB" sz="2000" dirty="0" smtClean="0"/>
              <a:t> 2012</a:t>
            </a:r>
          </a:p>
          <a:p>
            <a:pPr algn="ctr" eaLnBrk="1" hangingPunct="1"/>
            <a:r>
              <a:rPr lang="en-GB" sz="2000" dirty="0" smtClean="0">
                <a:hlinkClick r:id="rId3"/>
              </a:rPr>
              <a:t>http://sally-brown.net</a:t>
            </a:r>
            <a:endParaRPr lang="en-GB" sz="2000" dirty="0" smtClean="0"/>
          </a:p>
          <a:p>
            <a:pPr algn="ctr" eaLnBrk="1" hangingPunct="1"/>
            <a:r>
              <a:rPr lang="en-GB" sz="1800" dirty="0" smtClean="0"/>
              <a:t>Emeritus Professor, Leeds Metropolitan University,</a:t>
            </a:r>
          </a:p>
          <a:p>
            <a:pPr algn="ctr" eaLnBrk="1" hangingPunct="1"/>
            <a:r>
              <a:rPr lang="en-GB" sz="1800" dirty="0" smtClean="0"/>
              <a:t>Adjunct professor, University of the Sunshine Coast, Central Queensland and James Cook University Queensland.</a:t>
            </a:r>
          </a:p>
          <a:p>
            <a:pPr algn="ctr" eaLnBrk="1" hangingPunct="1"/>
            <a:r>
              <a:rPr lang="en-GB" sz="1800" dirty="0" smtClean="0"/>
              <a:t>Visiting Professor: University of Plymouth and Liverpool John </a:t>
            </a:r>
            <a:r>
              <a:rPr lang="en-GB" sz="1800" dirty="0" err="1" smtClean="0"/>
              <a:t>Moores</a:t>
            </a:r>
            <a:r>
              <a:rPr lang="en-GB" sz="1800" dirty="0" smtClean="0"/>
              <a:t> University.</a:t>
            </a:r>
          </a:p>
          <a:p>
            <a:pPr algn="l"/>
            <a:endParaRPr lang="en-GB" sz="1400" dirty="0" smtClean="0">
              <a:solidFill>
                <a:srgbClr val="002060"/>
              </a:solidFill>
            </a:endParaRPr>
          </a:p>
          <a:p>
            <a:endParaRPr lang="en-GB" sz="2800" dirty="0" smtClean="0"/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2684463" y="3146425"/>
            <a:ext cx="18415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Delivering content…..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600" dirty="0" smtClean="0"/>
              <a:t>is less like delivering a parcel (the postman model) and more like delivering a baby (the midwife model). 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University staff can advise, guide, intervene when things so wrong, but in the end only the student can bring learning into life!!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Content can be gleaned from many sources (e.g. MIT and our UK Open University are putting more and more content into open access areas for example).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362546"/>
          </a:xfrm>
        </p:spPr>
        <p:txBody>
          <a:bodyPr/>
          <a:lstStyle/>
          <a:p>
            <a:r>
              <a:rPr lang="en-GB" sz="3200" dirty="0" smtClean="0"/>
              <a:t>What should we consign to the rubbish chute of history (discuss)?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772816"/>
            <a:ext cx="8964612" cy="453590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600" dirty="0" smtClean="0"/>
              <a:t>Classrooms containing fixed PCs ?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Electronic whiteboards other than for tiny groups of students?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Death by PowerPoint, linear approaches to use of presentations, the 6-per-page handout?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Chalk and blackboards?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Sixty-minute delivery-only lectures?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z="3600" dirty="0" smtClean="0"/>
              <a:t>The importance of assessment </a:t>
            </a:r>
            <a:r>
              <a:rPr lang="en-GB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for</a:t>
            </a:r>
            <a:r>
              <a:rPr lang="en-GB" sz="3600" dirty="0" smtClean="0"/>
              <a:t> learning</a:t>
            </a:r>
            <a:endParaRPr lang="en-GB" sz="3600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487362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600" dirty="0" smtClean="0"/>
              <a:t>Assessment can be a powerful driver for learning when well designed and effectively implemented;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But “Students can escape bad teaching, they can’t escape bad assessment” (Boud, 1995);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We need good systems for the management and tracking of student assessment (e.g. Taskstream AMS);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Timely, formative feedback is crucial so students can judge the quality of their own work. (Sadler, 1998).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 smtClean="0"/>
              <a:t>Assessment for Learning: see http://www.northumbria.ac.uk/sd/central/ar/academy/cetl_afl/ 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79512" y="1357313"/>
            <a:ext cx="8964488" cy="4789487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GB" sz="2000" dirty="0" smtClean="0"/>
              <a:t>Emphasises </a:t>
            </a:r>
            <a:r>
              <a:rPr lang="en-GB" sz="2000" dirty="0" smtClean="0">
                <a:solidFill>
                  <a:srgbClr val="7030A0"/>
                </a:solidFill>
              </a:rPr>
              <a:t>authenticity</a:t>
            </a:r>
            <a:r>
              <a:rPr lang="en-GB" sz="2000" dirty="0" smtClean="0"/>
              <a:t> and </a:t>
            </a:r>
            <a:r>
              <a:rPr lang="en-GB" sz="2000" dirty="0" smtClean="0">
                <a:solidFill>
                  <a:srgbClr val="7030A0"/>
                </a:solidFill>
              </a:rPr>
              <a:t>complexity </a:t>
            </a:r>
            <a:r>
              <a:rPr lang="en-GB" sz="2000" dirty="0" smtClean="0"/>
              <a:t>in the content and methods of assessment rather than reproduction of knowledge and reductive measurement. </a:t>
            </a:r>
          </a:p>
          <a:p>
            <a:pPr eaLnBrk="1" hangingPunct="1">
              <a:lnSpc>
                <a:spcPct val="100000"/>
              </a:lnSpc>
            </a:pPr>
            <a:r>
              <a:rPr lang="en-GB" sz="2000" dirty="0" smtClean="0"/>
              <a:t>Uses high-stakes summative assessment </a:t>
            </a:r>
            <a:r>
              <a:rPr lang="en-GB" sz="2000" dirty="0" smtClean="0">
                <a:solidFill>
                  <a:srgbClr val="7030A0"/>
                </a:solidFill>
              </a:rPr>
              <a:t>rigorously but sparingly</a:t>
            </a:r>
            <a:r>
              <a:rPr lang="en-GB" sz="2000" dirty="0" smtClean="0"/>
              <a:t> rather than as the main driver for learning. </a:t>
            </a:r>
          </a:p>
          <a:p>
            <a:pPr eaLnBrk="1" hangingPunct="1">
              <a:lnSpc>
                <a:spcPct val="100000"/>
              </a:lnSpc>
            </a:pPr>
            <a:r>
              <a:rPr lang="en-GB" sz="2000" dirty="0" smtClean="0"/>
              <a:t>Offers students extensive opportunities to engage in the kinds of tasks that develop and demonstrate their learning, thus building their confidence and capabilities </a:t>
            </a:r>
            <a:r>
              <a:rPr lang="en-GB" sz="2000" dirty="0" smtClean="0">
                <a:solidFill>
                  <a:srgbClr val="7030A0"/>
                </a:solidFill>
              </a:rPr>
              <a:t>before</a:t>
            </a:r>
            <a:r>
              <a:rPr lang="en-GB" sz="2000" dirty="0" smtClean="0"/>
              <a:t> they are summatively assessed. </a:t>
            </a:r>
          </a:p>
          <a:p>
            <a:pPr eaLnBrk="1" hangingPunct="1">
              <a:lnSpc>
                <a:spcPct val="100000"/>
              </a:lnSpc>
            </a:pPr>
            <a:r>
              <a:rPr lang="en-GB" sz="2000" dirty="0" smtClean="0"/>
              <a:t>Is rich in feedback derived from </a:t>
            </a:r>
            <a:r>
              <a:rPr lang="en-GB" sz="2000" dirty="0" smtClean="0">
                <a:solidFill>
                  <a:srgbClr val="7030A0"/>
                </a:solidFill>
              </a:rPr>
              <a:t>formal </a:t>
            </a:r>
            <a:r>
              <a:rPr lang="en-GB" sz="2000" dirty="0" smtClean="0"/>
              <a:t>mechanisms e.g. tutor comments on assignments, student self-review logs. </a:t>
            </a:r>
          </a:p>
          <a:p>
            <a:pPr eaLnBrk="1" hangingPunct="1">
              <a:lnSpc>
                <a:spcPct val="100000"/>
              </a:lnSpc>
            </a:pPr>
            <a:r>
              <a:rPr lang="en-GB" sz="2000" dirty="0" smtClean="0"/>
              <a:t>Is rich in </a:t>
            </a:r>
            <a:r>
              <a:rPr lang="en-GB" sz="2000" dirty="0" smtClean="0">
                <a:solidFill>
                  <a:srgbClr val="7030A0"/>
                </a:solidFill>
              </a:rPr>
              <a:t>informal </a:t>
            </a:r>
            <a:r>
              <a:rPr lang="en-GB" sz="2000" dirty="0" smtClean="0"/>
              <a:t>feedback e.g. peer review of draft writing, collaborative project work, which provides students with a continuous flow of feedback on ‘how they are doing’. </a:t>
            </a:r>
          </a:p>
          <a:p>
            <a:pPr eaLnBrk="1" hangingPunct="1">
              <a:lnSpc>
                <a:spcPct val="100000"/>
              </a:lnSpc>
            </a:pPr>
            <a:r>
              <a:rPr lang="en-GB" sz="2000" dirty="0" smtClean="0"/>
              <a:t>Develops students’ abilities to </a:t>
            </a:r>
            <a:r>
              <a:rPr lang="en-GB" sz="2000" dirty="0" smtClean="0">
                <a:solidFill>
                  <a:srgbClr val="7030A0"/>
                </a:solidFill>
              </a:rPr>
              <a:t>direct</a:t>
            </a:r>
            <a:r>
              <a:rPr lang="en-GB" sz="2000" dirty="0" smtClean="0"/>
              <a:t> their own learning, </a:t>
            </a:r>
            <a:r>
              <a:rPr lang="en-GB" sz="2000" dirty="0" smtClean="0">
                <a:solidFill>
                  <a:srgbClr val="7030A0"/>
                </a:solidFill>
              </a:rPr>
              <a:t>evaluate</a:t>
            </a:r>
            <a:r>
              <a:rPr lang="en-GB" sz="2000" dirty="0" smtClean="0"/>
              <a:t> their own progress and attainments and </a:t>
            </a:r>
            <a:r>
              <a:rPr lang="en-GB" sz="2000" dirty="0" smtClean="0">
                <a:solidFill>
                  <a:srgbClr val="7030A0"/>
                </a:solidFill>
              </a:rPr>
              <a:t>support</a:t>
            </a:r>
            <a:r>
              <a:rPr lang="en-GB" sz="2000" dirty="0" smtClean="0"/>
              <a:t> the learning of others. </a:t>
            </a:r>
            <a:r>
              <a:rPr lang="en-GB" sz="2000" b="0" i="1" dirty="0" smtClean="0">
                <a:solidFill>
                  <a:srgbClr val="7030A0"/>
                </a:solidFill>
              </a:rPr>
              <a:t>(my emphasis)</a:t>
            </a:r>
            <a:endParaRPr lang="en-GB" sz="2000" dirty="0" smtClean="0"/>
          </a:p>
          <a:p>
            <a:pPr eaLnBrk="1" hangingPunct="1">
              <a:lnSpc>
                <a:spcPct val="100000"/>
              </a:lnSpc>
            </a:pPr>
            <a:endParaRPr lang="en-GB" sz="2000" b="0" i="1" dirty="0" smtClean="0">
              <a:solidFill>
                <a:srgbClr val="7030A0"/>
              </a:solidFill>
            </a:endParaRPr>
          </a:p>
          <a:p>
            <a:pPr eaLnBrk="1" hangingPunct="1">
              <a:lnSpc>
                <a:spcPct val="100000"/>
              </a:lnSpc>
            </a:pPr>
            <a:endParaRPr lang="en-GB" sz="20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214313" y="122238"/>
            <a:ext cx="7858125" cy="642466"/>
          </a:xfrm>
        </p:spPr>
        <p:txBody>
          <a:bodyPr/>
          <a:lstStyle/>
          <a:p>
            <a:pPr eaLnBrk="1" hangingPunct="1"/>
            <a:r>
              <a:rPr lang="en-GB" sz="3200" dirty="0" smtClean="0"/>
              <a:t>Good feedback practice: (after </a:t>
            </a:r>
            <a:r>
              <a:rPr lang="en-GB" sz="3200" dirty="0" err="1" smtClean="0"/>
              <a:t>Nicol</a:t>
            </a:r>
            <a:r>
              <a:rPr lang="en-GB" sz="3200" dirty="0" smtClean="0"/>
              <a:t>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964488" cy="5592093"/>
          </a:xfrm>
        </p:spPr>
        <p:txBody>
          <a:bodyPr/>
          <a:lstStyle/>
          <a:p>
            <a:pPr marL="514350" indent="-514350" eaLnBrk="1" hangingPunct="1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US" sz="2400" dirty="0" smtClean="0"/>
              <a:t>Helps clarify what </a:t>
            </a:r>
            <a:r>
              <a:rPr lang="en-US" sz="2400" dirty="0" smtClean="0">
                <a:solidFill>
                  <a:srgbClr val="7030A0"/>
                </a:solidFill>
              </a:rPr>
              <a:t>good performance </a:t>
            </a:r>
            <a:r>
              <a:rPr lang="en-US" sz="2400" dirty="0" smtClean="0"/>
              <a:t>is (goals, criteria, expected standards);</a:t>
            </a:r>
          </a:p>
          <a:p>
            <a:pPr marL="457200" indent="-457200" eaLnBrk="1" hangingPunct="1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US" sz="2400" dirty="0" smtClean="0"/>
              <a:t>Facilitates the development of self-assessment (</a:t>
            </a:r>
            <a:r>
              <a:rPr lang="en-US" sz="2400" dirty="0" smtClean="0">
                <a:solidFill>
                  <a:srgbClr val="7030A0"/>
                </a:solidFill>
              </a:rPr>
              <a:t>reflection</a:t>
            </a:r>
            <a:r>
              <a:rPr lang="en-US" sz="2400" dirty="0" smtClean="0"/>
              <a:t>) in learning;</a:t>
            </a:r>
          </a:p>
          <a:p>
            <a:pPr marL="457200" indent="-457200" eaLnBrk="1" hangingPunct="1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US" sz="2400" dirty="0" smtClean="0"/>
              <a:t>Delivers high quality </a:t>
            </a:r>
            <a:r>
              <a:rPr lang="en-US" sz="2400" dirty="0" smtClean="0">
                <a:solidFill>
                  <a:srgbClr val="7030A0"/>
                </a:solidFill>
              </a:rPr>
              <a:t>information</a:t>
            </a:r>
            <a:r>
              <a:rPr lang="en-US" sz="2400" dirty="0" smtClean="0"/>
              <a:t> to students about their learning;</a:t>
            </a:r>
          </a:p>
          <a:p>
            <a:pPr marL="457200" indent="-457200" eaLnBrk="1" hangingPunct="1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US" sz="2400" dirty="0" smtClean="0"/>
              <a:t>Encourages teacher and peer </a:t>
            </a:r>
            <a:r>
              <a:rPr lang="en-US" sz="2400" dirty="0" smtClean="0">
                <a:solidFill>
                  <a:srgbClr val="7030A0"/>
                </a:solidFill>
              </a:rPr>
              <a:t>dialogue</a:t>
            </a:r>
            <a:r>
              <a:rPr lang="en-US" sz="2400" dirty="0" smtClean="0"/>
              <a:t> around learning;</a:t>
            </a:r>
          </a:p>
          <a:p>
            <a:pPr marL="457200" indent="-457200" eaLnBrk="1" hangingPunct="1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US" sz="2400" dirty="0" smtClean="0"/>
              <a:t>Encourages </a:t>
            </a:r>
            <a:r>
              <a:rPr lang="en-US" sz="2400" dirty="0" smtClean="0">
                <a:solidFill>
                  <a:srgbClr val="7030A0"/>
                </a:solidFill>
              </a:rPr>
              <a:t>positive motivational beliefs </a:t>
            </a:r>
            <a:r>
              <a:rPr lang="en-US" sz="2400" dirty="0" smtClean="0"/>
              <a:t>and self-esteem;</a:t>
            </a:r>
          </a:p>
          <a:p>
            <a:pPr marL="457200" indent="-457200" eaLnBrk="1" hangingPunct="1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US" sz="2400" dirty="0" smtClean="0"/>
              <a:t>Provides opportunities to </a:t>
            </a:r>
            <a:r>
              <a:rPr lang="en-US" sz="2400" dirty="0" smtClean="0">
                <a:solidFill>
                  <a:srgbClr val="7030A0"/>
                </a:solidFill>
              </a:rPr>
              <a:t>close the gap </a:t>
            </a:r>
            <a:r>
              <a:rPr lang="en-US" sz="2400" dirty="0" smtClean="0"/>
              <a:t>between current and desired performance;</a:t>
            </a:r>
          </a:p>
          <a:p>
            <a:pPr marL="457200" indent="-457200" eaLnBrk="1" hangingPunct="1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US" sz="2400" dirty="0" smtClean="0"/>
              <a:t>Provides </a:t>
            </a:r>
            <a:r>
              <a:rPr lang="en-US" sz="2400" dirty="0" smtClean="0">
                <a:solidFill>
                  <a:srgbClr val="7030A0"/>
                </a:solidFill>
              </a:rPr>
              <a:t>information</a:t>
            </a:r>
            <a:r>
              <a:rPr lang="en-US" sz="2400" dirty="0" smtClean="0"/>
              <a:t> to teachers that can be used to help shape the teaching. (</a:t>
            </a:r>
            <a:r>
              <a:rPr lang="en-US" sz="2400" dirty="0" err="1" smtClean="0"/>
              <a:t>Nicol</a:t>
            </a:r>
            <a:r>
              <a:rPr lang="en-US" sz="2400" dirty="0" smtClean="0"/>
              <a:t> and Macfarlane Dick) </a:t>
            </a:r>
            <a:r>
              <a:rPr lang="en-GB" sz="2400" i="1" dirty="0" smtClean="0">
                <a:solidFill>
                  <a:srgbClr val="7030A0"/>
                </a:solidFill>
              </a:rPr>
              <a:t>(my emphasis)</a:t>
            </a:r>
            <a:endParaRPr lang="en-GB" sz="2400" dirty="0" smtClean="0"/>
          </a:p>
          <a:p>
            <a:pPr marL="514350" indent="-514350" eaLnBrk="1" hangingPunct="1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rabicPeriod"/>
            </a:pPr>
            <a:endParaRPr lang="en-GB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122239"/>
            <a:ext cx="7543800" cy="858490"/>
          </a:xfrm>
        </p:spPr>
        <p:txBody>
          <a:bodyPr/>
          <a:lstStyle/>
          <a:p>
            <a:r>
              <a:rPr lang="en-GB" sz="3600" dirty="0" smtClean="0"/>
              <a:t>The lecture: a recipe for disaster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57188" y="1412875"/>
            <a:ext cx="8429625" cy="478948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 smtClean="0"/>
              <a:t>Continuous non-stop delivery from the podium (particularly if reading from a prepared script);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Picking on random students to ‘test their mettle’;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Over-use of a single style of PowerPoint delivery, with handouts that all look the same;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Each session week on week following the same format;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Tell bad/insensitive jokes;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Behave as if students aren't there.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What can we do in lectures rather than talk flat out?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400" smtClean="0"/>
              <a:t>Provide three 15 minute inputs (or five eight minute ones or whatever) with interactive tasks to enable them to learn by doing;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Use clickers, quizzes, videos, role plays, short tests, in-seat mini discussions, periods of silent reflection, questions to and from students, short reading tasks and other means of getting them to interact;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Use some classroom time to advance brief and give class feedback on assignments;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Bring material alive with passion and enthusiasm.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Technology enhanced learning: we can...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68313" y="1285875"/>
            <a:ext cx="8229600" cy="491648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400" dirty="0" smtClean="0"/>
              <a:t>Use more Computer-Based Assessment (stop marking, start assessing!), 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Encourage productive course-related discussion in formal and informal social learning spaces, 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Provide links to electronic readings with guidance on what to do with them: 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Make better use of Open Educational Resources and Re-usable Learning Objects;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Communicate with students via mobile phones, Podcasting, SMS et al rather than just letters, university email addresses and notice boards;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Offer some level of personalised approaches to learning and assessment.</a:t>
            </a:r>
          </a:p>
          <a:p>
            <a:pPr>
              <a:lnSpc>
                <a:spcPct val="100000"/>
              </a:lnSpc>
            </a:pPr>
            <a:endParaRPr lang="en-GB" sz="24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Encourage autonomous and shared learning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400" dirty="0" smtClean="0"/>
              <a:t>Let students loose on source material to find their own way around it;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Welcome their findings, while encouraging them appropriately to evaluate what they find;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Acknowledge what students bring to class from their prior formal and informal learning; 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Encourage them to use their peers as valuable resources from whom they can learn much;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What improvements can we make to assessment practices? We need to: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400" dirty="0" smtClean="0"/>
              <a:t>Review our diet of assessment to ensure that we are not over-assessing, repeatedly assessing the same skills, rewarding risky behaviour like guessing what will come up;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Review the programme as a whole to make sure assessments don’t bunch together, putting unnecessary pressure on students and the staff who are doing the marking;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Consider how assessment can prompt the kinds of learning behaviours we would wish to see (rather than reproduction, plagiarism, cutting and pasting etc).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Rethink what exams and essays actually look like.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The context in which we are working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600" dirty="0" smtClean="0"/>
              <a:t>Global competition for students in the Anglophone world;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Lean regimes with an emphasis on core business;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 Challenges and opportunities associated with Technology-Enhanced Learning;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Central importance of student retention (balanced with maintaining quality);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Balancing Research, Assessment, Learning and Teaching;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Ambitions to work smarter rather than harder.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sz="3600" dirty="0" smtClean="0"/>
              <a:t>Conclusions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14438"/>
            <a:ext cx="8229600" cy="498792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400" dirty="0" smtClean="0"/>
              <a:t>Working towards excellence, the enhancements we make to improve the student experience need to be convincing, strategic and evidence-based;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It is possible to make significant improvements, but it needs ownership by staff at every level of the organisation;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Strategic approaches aren’t worth a fig if individual staff don’t embrace the need to improve things;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Doing the same things we have always done in the same way we have always done them is doomed to failure.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3501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sz="3600" dirty="0" smtClean="0"/>
              <a:t>References &amp; further reading 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836712"/>
            <a:ext cx="8678738" cy="568791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>
              <a:lnSpc>
                <a:spcPct val="100000"/>
              </a:lnSpc>
              <a:buNone/>
              <a:defRPr/>
            </a:pPr>
            <a:r>
              <a:rPr lang="en-GB" sz="1800" dirty="0" smtClean="0"/>
              <a:t>Biggs, J. (2003) </a:t>
            </a:r>
            <a:r>
              <a:rPr lang="en-GB" sz="1800" i="1" dirty="0" smtClean="0"/>
              <a:t>Teaching for Quality Learning at University</a:t>
            </a:r>
            <a:r>
              <a:rPr lang="en-GB" sz="1800" dirty="0" smtClean="0"/>
              <a:t>, Buckingham: SRHE &amp; Open University Press.</a:t>
            </a:r>
          </a:p>
          <a:p>
            <a:pPr marL="609600" indent="-609600">
              <a:lnSpc>
                <a:spcPct val="100000"/>
              </a:lnSpc>
              <a:buNone/>
              <a:defRPr/>
            </a:pPr>
            <a:r>
              <a:rPr lang="en-GB" sz="1800" dirty="0" smtClean="0"/>
              <a:t>Bristol University Characteristics of excellent teaching http://www.bris.ac.uk/esu/academicdevelopment/prizes/excellentteacher.html</a:t>
            </a:r>
          </a:p>
          <a:p>
            <a:pPr marL="609600" indent="-609600">
              <a:lnSpc>
                <a:spcPct val="100000"/>
              </a:lnSpc>
              <a:buNone/>
              <a:defRPr/>
            </a:pPr>
            <a:r>
              <a:rPr lang="en-GB" sz="1800" dirty="0" smtClean="0"/>
              <a:t>Brown, S. Rust, C. &amp; Gibbs, G. (1994) </a:t>
            </a:r>
            <a:r>
              <a:rPr lang="en-GB" sz="1800" i="1" dirty="0" smtClean="0"/>
              <a:t>Strategies for Diversifying Assessment</a:t>
            </a:r>
            <a:r>
              <a:rPr lang="en-GB" sz="1800" dirty="0" smtClean="0"/>
              <a:t>, Oxford Centre for Staff Development. </a:t>
            </a:r>
          </a:p>
          <a:p>
            <a:pPr marL="609600" indent="-609600">
              <a:lnSpc>
                <a:spcPct val="100000"/>
              </a:lnSpc>
              <a:buNone/>
              <a:defRPr/>
            </a:pPr>
            <a:r>
              <a:rPr lang="en-GB" sz="1800" dirty="0" smtClean="0"/>
              <a:t>Browne, J. (2010) Securing a sustainable future for higher education </a:t>
            </a:r>
            <a:r>
              <a:rPr lang="en-GB" sz="1800" dirty="0" smtClean="0">
                <a:hlinkClick r:id="rId3"/>
              </a:rPr>
              <a:t>www.independent.gov.uk/browne-report</a:t>
            </a:r>
            <a:r>
              <a:rPr lang="en-GB" sz="1800" dirty="0" smtClean="0"/>
              <a:t>.</a:t>
            </a:r>
          </a:p>
          <a:p>
            <a:pPr marL="609600" indent="-609600">
              <a:lnSpc>
                <a:spcPct val="100000"/>
              </a:lnSpc>
              <a:buNone/>
              <a:defRPr/>
            </a:pPr>
            <a:r>
              <a:rPr lang="en-GB" sz="1800" dirty="0" smtClean="0"/>
              <a:t>Brown, S. and Denton, S. (2010) </a:t>
            </a:r>
            <a:r>
              <a:rPr lang="en-GB" sz="1800" i="1" dirty="0" smtClean="0"/>
              <a:t>Leading the University Beyond Bureaucracy, </a:t>
            </a:r>
            <a:r>
              <a:rPr lang="en-GB" sz="1800" dirty="0" smtClean="0"/>
              <a:t>in </a:t>
            </a:r>
            <a:r>
              <a:rPr lang="en-GB" sz="1800" i="1" dirty="0" smtClean="0"/>
              <a:t>A practical guide to University and College management </a:t>
            </a:r>
            <a:r>
              <a:rPr lang="en-GB" sz="1800" dirty="0" smtClean="0"/>
              <a:t>(Eds. Denton, S. and Brown, S.) New York and London: Routledge.</a:t>
            </a:r>
          </a:p>
          <a:p>
            <a:pPr marL="609600" indent="-609600">
              <a:lnSpc>
                <a:spcPct val="100000"/>
              </a:lnSpc>
              <a:buNone/>
              <a:defRPr/>
            </a:pPr>
            <a:r>
              <a:rPr lang="en-GB" sz="1800" dirty="0" smtClean="0"/>
              <a:t>Brown, S. (2012) Managing change in universities: a Sisyphean task, </a:t>
            </a:r>
            <a:r>
              <a:rPr lang="en-GB" sz="1800" i="1" dirty="0" smtClean="0"/>
              <a:t>Quality in Higher Education, Volume 18 number 1. </a:t>
            </a:r>
          </a:p>
          <a:p>
            <a:pPr marL="609600" indent="-609600">
              <a:lnSpc>
                <a:spcPct val="100000"/>
              </a:lnSpc>
              <a:buNone/>
              <a:defRPr/>
            </a:pPr>
            <a:r>
              <a:rPr lang="en-GB" sz="1800" dirty="0" smtClean="0"/>
              <a:t>Brown, S. (2011) Bringing about positive change in the higher education student experience: a case study, </a:t>
            </a:r>
            <a:r>
              <a:rPr lang="en-GB" sz="1800" i="1" dirty="0" smtClean="0"/>
              <a:t>Quality Assurance in Education, Volume 19 Number 3 p 195-207.</a:t>
            </a:r>
          </a:p>
          <a:p>
            <a:pPr marL="609600" indent="-609600">
              <a:lnSpc>
                <a:spcPct val="100000"/>
              </a:lnSpc>
              <a:buNone/>
              <a:defRPr/>
            </a:pPr>
            <a:r>
              <a:rPr lang="en-GB" sz="1800" dirty="0" smtClean="0"/>
              <a:t>Carroll, J. and Ryan, J. (2005) </a:t>
            </a:r>
            <a:r>
              <a:rPr lang="en-GB" sz="1800" i="1" dirty="0" smtClean="0"/>
              <a:t>Teaching International students: improving learning for all</a:t>
            </a:r>
            <a:r>
              <a:rPr lang="en-GB" sz="1800" dirty="0" smtClean="0"/>
              <a:t>, London: Routledge SEDA series.</a:t>
            </a:r>
          </a:p>
          <a:p>
            <a:pPr marL="609600" indent="-609600">
              <a:lnSpc>
                <a:spcPct val="100000"/>
              </a:lnSpc>
              <a:buNone/>
              <a:defRPr/>
            </a:pPr>
            <a:endParaRPr lang="en-GB" sz="1800" dirty="0" smtClean="0"/>
          </a:p>
          <a:p>
            <a:pPr marL="609600" indent="-609600">
              <a:lnSpc>
                <a:spcPct val="100000"/>
              </a:lnSpc>
              <a:buNone/>
              <a:defRPr/>
            </a:pPr>
            <a:endParaRPr lang="en-GB" sz="1800" dirty="0" smtClean="0"/>
          </a:p>
          <a:p>
            <a:pPr marL="609600" indent="-609600">
              <a:lnSpc>
                <a:spcPct val="100000"/>
              </a:lnSpc>
              <a:buNone/>
              <a:defRPr/>
            </a:pPr>
            <a:endParaRPr lang="en-GB" sz="1800" dirty="0" smtClean="0"/>
          </a:p>
          <a:p>
            <a:pPr marL="609600" indent="-609600">
              <a:lnSpc>
                <a:spcPct val="100000"/>
              </a:lnSpc>
              <a:buNone/>
              <a:defRPr/>
            </a:pPr>
            <a:endParaRPr lang="en-GB" sz="1800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001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sz="3600" dirty="0" smtClean="0"/>
              <a:t>References: 2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8713788" cy="5399087"/>
          </a:xfrm>
        </p:spPr>
        <p:txBody>
          <a:bodyPr/>
          <a:lstStyle/>
          <a:p>
            <a:pPr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GB" sz="1800" dirty="0" smtClean="0"/>
              <a:t>Rust, C., Price, M. and O’Donovan, B. (2003) </a:t>
            </a:r>
            <a:r>
              <a:rPr lang="en-GB" sz="1800" i="1" dirty="0" smtClean="0"/>
              <a:t>Improving students’ learning by developing their understanding of assessment criteria and processes </a:t>
            </a:r>
            <a:r>
              <a:rPr lang="en-GB" sz="1800" dirty="0" smtClean="0"/>
              <a:t>Assessment and Evaluation in Higher Education. 28 (2), 147-164. </a:t>
            </a:r>
          </a:p>
          <a:p>
            <a:pPr>
              <a:lnSpc>
                <a:spcPct val="100000"/>
              </a:lnSpc>
              <a:buNone/>
              <a:defRPr/>
            </a:pPr>
            <a:r>
              <a:rPr lang="en-GB" sz="1800" dirty="0" smtClean="0"/>
              <a:t>Race, P. et al (2009) </a:t>
            </a:r>
            <a:r>
              <a:rPr lang="en-GB" sz="1800" i="1" dirty="0" smtClean="0"/>
              <a:t>Using peer observation to enhance teaching,</a:t>
            </a:r>
            <a:r>
              <a:rPr lang="en-GB" sz="1800" dirty="0" smtClean="0"/>
              <a:t> Leeds: Leeds Metropolitan University Press.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GB" sz="1800" dirty="0" smtClean="0"/>
              <a:t>Renfro, W. L. and Morrison, J. L. (1983) </a:t>
            </a:r>
            <a:r>
              <a:rPr lang="en-GB" sz="1800" i="1" dirty="0" smtClean="0"/>
              <a:t>Anticipating and managing change in educational organisations</a:t>
            </a:r>
            <a:r>
              <a:rPr lang="en-GB" sz="1800" dirty="0" smtClean="0"/>
              <a:t>, Educational Leadership Association of Supervision and Curriculum Development 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GB" sz="1800" dirty="0" err="1" smtClean="0"/>
              <a:t>Roxa</a:t>
            </a:r>
            <a:r>
              <a:rPr lang="en-GB" sz="1800" dirty="0" smtClean="0"/>
              <a:t>, T. and </a:t>
            </a:r>
            <a:r>
              <a:rPr lang="en-GB" sz="1800" dirty="0" err="1" smtClean="0"/>
              <a:t>Martensson</a:t>
            </a:r>
            <a:r>
              <a:rPr lang="en-GB" sz="1800" dirty="0" smtClean="0"/>
              <a:t>, K. (2009) Significant conversations and significant networks- exploring the backstage of the teaching arena </a:t>
            </a:r>
            <a:r>
              <a:rPr lang="en-GB" sz="1800" i="1" dirty="0" smtClean="0"/>
              <a:t>Studies in Higher Education</a:t>
            </a:r>
            <a:r>
              <a:rPr lang="en-GB" sz="1800" dirty="0" smtClean="0"/>
              <a:t> </a:t>
            </a:r>
            <a:r>
              <a:rPr lang="en-GB" sz="1800" dirty="0" err="1" smtClean="0"/>
              <a:t>Vol</a:t>
            </a:r>
            <a:r>
              <a:rPr lang="en-GB" sz="1800" dirty="0" smtClean="0"/>
              <a:t> 34 no 5 pp.547-559</a:t>
            </a:r>
          </a:p>
          <a:p>
            <a:pPr marL="609600" indent="-609600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GB" sz="1800" dirty="0" smtClean="0"/>
              <a:t>Newton, J. (2003) Implementing an Institution-wide learning and Teaching strategy: lessons in managing change, </a:t>
            </a:r>
            <a:r>
              <a:rPr lang="en-GB" sz="1800" i="1" dirty="0" smtClean="0"/>
              <a:t>Studies in Higher Education </a:t>
            </a:r>
            <a:r>
              <a:rPr lang="en-GB" sz="1800" i="1" dirty="0" err="1" smtClean="0"/>
              <a:t>Vol</a:t>
            </a:r>
            <a:r>
              <a:rPr lang="en-GB" sz="1800" i="1" dirty="0" smtClean="0"/>
              <a:t> 28 No 4.</a:t>
            </a:r>
          </a:p>
          <a:p>
            <a:pPr marL="609600" indent="-609600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GB" sz="1800" dirty="0" err="1" smtClean="0">
                <a:solidFill>
                  <a:srgbClr val="000000"/>
                </a:solidFill>
              </a:rPr>
              <a:t>Nicol</a:t>
            </a:r>
            <a:r>
              <a:rPr lang="en-GB" sz="1800" dirty="0" smtClean="0">
                <a:solidFill>
                  <a:srgbClr val="000000"/>
                </a:solidFill>
              </a:rPr>
              <a:t>, D. J. and Macfarlane-Dick, D. (2006) Formative assessment and self-regulated learning: A model and seven principles of good feedback practice, </a:t>
            </a:r>
            <a:r>
              <a:rPr lang="en-GB" sz="1800" i="1" dirty="0" smtClean="0">
                <a:solidFill>
                  <a:srgbClr val="000000"/>
                </a:solidFill>
              </a:rPr>
              <a:t>Studies in Higher Education, 32(2), 199-218.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  <a:defRPr/>
            </a:pPr>
            <a:endParaRPr lang="en-GB" sz="1800" dirty="0" smtClean="0"/>
          </a:p>
          <a:p>
            <a:pPr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7543800" cy="57467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sz="3600" dirty="0" smtClean="0"/>
              <a:t>References 3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0729"/>
            <a:ext cx="8229600" cy="540102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>
              <a:lnSpc>
                <a:spcPct val="100000"/>
              </a:lnSpc>
              <a:buNone/>
              <a:defRPr/>
            </a:pPr>
            <a:r>
              <a:rPr lang="en-GB" sz="1800" dirty="0" smtClean="0"/>
              <a:t>Northedge, A. (2003) Enabling participation in academic discourse, </a:t>
            </a:r>
            <a:r>
              <a:rPr lang="en-GB" sz="1800" i="1" dirty="0" smtClean="0"/>
              <a:t>Teaching in Higher Education, Vol. 8, No. 2, 2003, pp. 169–180. </a:t>
            </a:r>
          </a:p>
          <a:p>
            <a:pPr marL="609600" indent="-609600">
              <a:lnSpc>
                <a:spcPct val="100000"/>
              </a:lnSpc>
              <a:buNone/>
              <a:defRPr/>
            </a:pPr>
            <a:r>
              <a:rPr lang="en-GB" sz="1800" dirty="0" err="1" smtClean="0"/>
              <a:t>Peelo</a:t>
            </a:r>
            <a:r>
              <a:rPr lang="en-GB" sz="1800" dirty="0" smtClean="0"/>
              <a:t>, M. and Wareham, T. (</a:t>
            </a:r>
            <a:r>
              <a:rPr lang="en-GB" sz="1800" dirty="0" err="1" smtClean="0"/>
              <a:t>eds</a:t>
            </a:r>
            <a:r>
              <a:rPr lang="en-GB" sz="1800" dirty="0" smtClean="0"/>
              <a:t>) (2002) </a:t>
            </a:r>
            <a:r>
              <a:rPr lang="en-GB" sz="1800" i="1" dirty="0" smtClean="0"/>
              <a:t>Failing Students in higher education,</a:t>
            </a:r>
            <a:r>
              <a:rPr lang="en-GB" sz="1800" dirty="0" smtClean="0"/>
              <a:t> Buckingham, UK: SRHE/Open University Press.</a:t>
            </a:r>
          </a:p>
          <a:p>
            <a:pPr marL="609600" indent="-609600">
              <a:lnSpc>
                <a:spcPct val="100000"/>
              </a:lnSpc>
              <a:buNone/>
              <a:defRPr/>
            </a:pPr>
            <a:r>
              <a:rPr lang="en-GB" sz="1800" dirty="0" smtClean="0"/>
              <a:t>Race, P. (2006) </a:t>
            </a:r>
            <a:r>
              <a:rPr lang="en-GB" sz="1800" i="1" dirty="0" smtClean="0"/>
              <a:t>The Lecturers toolkit 3rd edition</a:t>
            </a:r>
            <a:r>
              <a:rPr lang="en-GB" sz="1800" dirty="0" smtClean="0"/>
              <a:t>, London: Routledge.</a:t>
            </a:r>
          </a:p>
          <a:p>
            <a:pPr marL="609600" indent="-609600">
              <a:lnSpc>
                <a:spcPct val="100000"/>
              </a:lnSpc>
              <a:buNone/>
              <a:defRPr/>
            </a:pPr>
            <a:r>
              <a:rPr lang="en-GB" sz="1800" dirty="0" smtClean="0"/>
              <a:t>Race, P. and Pickford R. (2007) </a:t>
            </a:r>
            <a:r>
              <a:rPr lang="en-GB" sz="1800" i="1" dirty="0" smtClean="0"/>
              <a:t>Making Teaching work: Teaching smarter in post-compulsory education</a:t>
            </a:r>
            <a:r>
              <a:rPr lang="en-GB" sz="1800" dirty="0" smtClean="0"/>
              <a:t>, London: Sage.</a:t>
            </a:r>
          </a:p>
          <a:p>
            <a:pPr marL="609600" indent="-609600">
              <a:lnSpc>
                <a:spcPct val="100000"/>
              </a:lnSpc>
              <a:buNone/>
              <a:defRPr/>
            </a:pPr>
            <a:r>
              <a:rPr lang="en-GB" sz="1800" dirty="0" smtClean="0"/>
              <a:t>Rust, C., Price, M. and O’Donovan, B. (2003) Improving students’ learning by developing their understanding of assessment criteria and processes, </a:t>
            </a:r>
            <a:r>
              <a:rPr lang="en-GB" sz="1800" i="1" dirty="0" smtClean="0"/>
              <a:t>Assessment and Evaluation in Higher Education. 28 (2), 147-164.</a:t>
            </a:r>
          </a:p>
          <a:p>
            <a:pPr marL="609600" indent="-609600">
              <a:lnSpc>
                <a:spcPct val="100000"/>
              </a:lnSpc>
              <a:buNone/>
              <a:defRPr/>
            </a:pPr>
            <a:r>
              <a:rPr lang="en-GB" sz="1800" dirty="0" smtClean="0"/>
              <a:t>Ryan, J. (2000) </a:t>
            </a:r>
            <a:r>
              <a:rPr lang="en-GB" sz="1800" i="1" dirty="0" smtClean="0"/>
              <a:t>A Guide to Teaching International Students</a:t>
            </a:r>
            <a:r>
              <a:rPr lang="en-GB" sz="1800" dirty="0" smtClean="0"/>
              <a:t>, Oxford Centre for Staff and Learning Development.</a:t>
            </a:r>
          </a:p>
          <a:p>
            <a:pPr marL="609600" indent="-609600">
              <a:lnSpc>
                <a:spcPct val="100000"/>
              </a:lnSpc>
              <a:buNone/>
              <a:defRPr/>
            </a:pPr>
            <a:r>
              <a:rPr lang="en-GB" sz="1800" dirty="0" smtClean="0"/>
              <a:t>Sadler, D. R. (1989) Formative assessment and the design of instructional systems, </a:t>
            </a:r>
            <a:r>
              <a:rPr lang="en-GB" sz="1800" i="1" dirty="0" smtClean="0"/>
              <a:t>Instructional Science 18, 119-144.</a:t>
            </a:r>
          </a:p>
          <a:p>
            <a:pPr marL="609600" indent="-609600">
              <a:lnSpc>
                <a:spcPct val="100000"/>
              </a:lnSpc>
              <a:buNone/>
              <a:defRPr/>
            </a:pPr>
            <a:r>
              <a:rPr lang="en-GB" sz="1800" dirty="0" smtClean="0"/>
              <a:t>Yorke, M. (1999) </a:t>
            </a:r>
            <a:r>
              <a:rPr lang="en-GB" sz="1800" i="1" dirty="0" smtClean="0"/>
              <a:t>Leaving Early: Undergraduate Non-completion in Higher Education</a:t>
            </a:r>
            <a:r>
              <a:rPr lang="en-GB" sz="1800" dirty="0" smtClean="0"/>
              <a:t>, London: Routledge.</a:t>
            </a:r>
          </a:p>
          <a:p>
            <a:pPr marL="609600" indent="-609600">
              <a:lnSpc>
                <a:spcPct val="100000"/>
              </a:lnSpc>
              <a:buNone/>
              <a:defRPr/>
            </a:pPr>
            <a:endParaRPr lang="en-GB" sz="1800" dirty="0" smtClean="0"/>
          </a:p>
          <a:p>
            <a:pPr marL="609600" indent="-609600">
              <a:lnSpc>
                <a:spcPct val="100000"/>
              </a:lnSpc>
              <a:buNone/>
              <a:defRPr/>
            </a:pPr>
            <a:endParaRPr lang="en-GB" sz="1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500" dirty="0" smtClean="0"/>
              <a:t>The role of the university in the coming decades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600" dirty="0" smtClean="0"/>
              <a:t>Providing creative, powerful and positive ways of supporting student learning;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Recognising and accrediting student achievement (not necessarily based on HEIs own programmes, diversity in type, scope, timing and methodologies);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Supporting student engagement with HEIs;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Significantly less emphasis on content delivery;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Stronger focus on supporting information literacies.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543800" cy="858490"/>
          </a:xfrm>
        </p:spPr>
        <p:txBody>
          <a:bodyPr/>
          <a:lstStyle/>
          <a:p>
            <a:r>
              <a:rPr lang="en-GB" sz="3600" dirty="0" smtClean="0"/>
              <a:t>What are students getting like?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752"/>
            <a:ext cx="8229600" cy="5005611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600" dirty="0" smtClean="0"/>
              <a:t>More value-conscious (expecting much more for their money);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More litigious and demanding and less tolerant of poor teaching;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Students as customers/clients?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Blurred distinction between part-time and full-time students;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More diverse by background, capability and experience;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Having increased expectations of diverse kinds of support and personalised learning.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How do we know if we are offering excellent teaching?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600" dirty="0" smtClean="0"/>
              <a:t>Students are satisfied, learn well, achieve highly and have fulfilling learning experiences;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Staff are satisfied, motivated and find their workloads manageable;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Quality Assurers and Professional and Subject bodies like what we do and have no complaints about systems and processes;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University managers are confident that the student experience offered is of high quality (and deal with few complaints).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What kinds of interventions can foster excellent teaching?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600" dirty="0" smtClean="0"/>
              <a:t>Promotion and reward systems that recognise the importance of teaching;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Identifying outstanding teachers and using them as advocates for commitment to teaching;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A culture of scholarship of teaching, that encourages evidence-based dissemination of good practice;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Dialogues around what makes for excellent teaching, particularly those associated with peer observation systems.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Characteristics of excellent university teachers: task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285750" y="1412875"/>
            <a:ext cx="8643938" cy="4789488"/>
          </a:xfrm>
        </p:spPr>
        <p:txBody>
          <a:bodyPr/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GB" sz="2400" dirty="0" smtClean="0"/>
              <a:t>Knows subject material thoroughly.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GB" sz="2400" dirty="0" smtClean="0"/>
              <a:t>Adopts a scholarly approach to the practice of teaching.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GB" sz="2400" dirty="0" smtClean="0"/>
              <a:t>Is reflective and regularly reviews own practice.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GB" sz="2400" dirty="0" smtClean="0"/>
              <a:t>Is well organised and plans curriculum effectively.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GB" sz="2400" dirty="0" smtClean="0"/>
              <a:t>Is passionate about teaching.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GB" sz="2400" dirty="0" smtClean="0"/>
              <a:t>Has a student-centred orientation to teaching.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GB" sz="2400" dirty="0" smtClean="0"/>
              <a:t>Regularly reviews innovations in learning and teaching and tries out ones relevant to own context.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GB" sz="2400" dirty="0" smtClean="0"/>
              <a:t>Ensures that assessment practices are fit for purpose and contribute to learning.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GB" sz="2400" dirty="0" smtClean="0"/>
              <a:t>Demonstrates empathy and emotional intelligence.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rabicPeriod"/>
            </a:pPr>
            <a:endParaRPr lang="en-GB" sz="2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Towards excellence: improving curriculum delivery: we can...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600" dirty="0" smtClean="0"/>
              <a:t>Explore how we can best use the first block of the first semester to induct students into good study patterns and practices to enhance learning and improve retention (Yorke 2009);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Reconsider the kinds of activities students engage with to maximise learning by doing;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Rethink the way in which we use lecture periods to include activity as well as delivery;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Consider how we can best make use of technologies to support learning.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What’s important to do in the first six week block?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600" dirty="0" smtClean="0"/>
              <a:t>Enable them to feel part of a cohort rather than a number on a list;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Help students acclimatise to the new learning context in which they find themselves;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Familiarise them with the language and culture of the subject area they are studying (Northedge, 2003);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Foster the information literacy and other skills that students will need to succeed;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Guide them on where to go for help as necessary.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LeedsMet template</Template>
  <TotalTime>0</TotalTime>
  <Words>2257</Words>
  <Application>Microsoft Office PowerPoint</Application>
  <PresentationFormat>On-screen Show (4:3)</PresentationFormat>
  <Paragraphs>174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LeedsMet template</vt:lpstr>
      <vt:lpstr>Promoting excellence in learning and teaching</vt:lpstr>
      <vt:lpstr>The context in which we are working</vt:lpstr>
      <vt:lpstr>The role of the university in the coming decades</vt:lpstr>
      <vt:lpstr>What are students getting like?</vt:lpstr>
      <vt:lpstr>How do we know if we are offering excellent teaching?</vt:lpstr>
      <vt:lpstr>What kinds of interventions can foster excellent teaching?</vt:lpstr>
      <vt:lpstr>Characteristics of excellent university teachers: task</vt:lpstr>
      <vt:lpstr>Towards excellence: improving curriculum delivery: we can...</vt:lpstr>
      <vt:lpstr>What’s important to do in the first six week block?</vt:lpstr>
      <vt:lpstr>Delivering content…..</vt:lpstr>
      <vt:lpstr>What should we consign to the rubbish chute of history (discuss)?</vt:lpstr>
      <vt:lpstr>The importance of assessment for learning</vt:lpstr>
      <vt:lpstr>Assessment for Learning: see http://www.northumbria.ac.uk/sd/central/ar/academy/cetl_afl/ </vt:lpstr>
      <vt:lpstr>Good feedback practice: (after Nicol)</vt:lpstr>
      <vt:lpstr>The lecture: a recipe for disaster</vt:lpstr>
      <vt:lpstr>What can we do in lectures rather than talk flat out?</vt:lpstr>
      <vt:lpstr>Technology enhanced learning: we can...</vt:lpstr>
      <vt:lpstr>Encourage autonomous and shared learning</vt:lpstr>
      <vt:lpstr>What improvements can we make to assessment practices? We need to:</vt:lpstr>
      <vt:lpstr>Conclusions</vt:lpstr>
      <vt:lpstr>References &amp; further reading </vt:lpstr>
      <vt:lpstr>References: 2</vt:lpstr>
      <vt:lpstr>References 3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Disability Research Conference</dc:title>
  <dc:creator/>
  <cp:lastModifiedBy/>
  <cp:revision>114</cp:revision>
  <dcterms:created xsi:type="dcterms:W3CDTF">2007-03-06T12:05:28Z</dcterms:created>
  <dcterms:modified xsi:type="dcterms:W3CDTF">2012-05-24T20:46:42Z</dcterms:modified>
</cp:coreProperties>
</file>