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370" r:id="rId2"/>
    <p:sldId id="412" r:id="rId3"/>
    <p:sldId id="373" r:id="rId4"/>
    <p:sldId id="415" r:id="rId5"/>
    <p:sldId id="433" r:id="rId6"/>
    <p:sldId id="385" r:id="rId7"/>
    <p:sldId id="382" r:id="rId8"/>
    <p:sldId id="388" r:id="rId9"/>
    <p:sldId id="417" r:id="rId10"/>
    <p:sldId id="434" r:id="rId11"/>
    <p:sldId id="435" r:id="rId12"/>
    <p:sldId id="436" r:id="rId13"/>
    <p:sldId id="437" r:id="rId14"/>
    <p:sldId id="438" r:id="rId15"/>
    <p:sldId id="439" r:id="rId16"/>
    <p:sldId id="440" r:id="rId17"/>
    <p:sldId id="418" r:id="rId18"/>
    <p:sldId id="419" r:id="rId19"/>
    <p:sldId id="421" r:id="rId20"/>
    <p:sldId id="422" r:id="rId21"/>
    <p:sldId id="423" r:id="rId22"/>
    <p:sldId id="424" r:id="rId23"/>
    <p:sldId id="425" r:id="rId24"/>
    <p:sldId id="420" r:id="rId25"/>
    <p:sldId id="411" r:id="rId26"/>
    <p:sldId id="329" r:id="rId27"/>
    <p:sldId id="302" r:id="rId28"/>
    <p:sldId id="426" r:id="rId29"/>
    <p:sldId id="428" r:id="rId30"/>
    <p:sldId id="429" r:id="rId31"/>
    <p:sldId id="284" r:id="rId32"/>
    <p:sldId id="430" r:id="rId33"/>
    <p:sldId id="431" r:id="rId34"/>
    <p:sldId id="432" r:id="rId3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8667" autoAdjust="0"/>
  </p:normalViewPr>
  <p:slideViewPr>
    <p:cSldViewPr>
      <p:cViewPr>
        <p:scale>
          <a:sx n="50" d="100"/>
          <a:sy n="50" d="100"/>
        </p:scale>
        <p:origin x="-93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A9618F-5E98-4D86-B5BD-ECD4DF607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0C94F4E-8C93-49C6-989B-DF4E7BEC4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85CDF-1720-455E-AD7A-DD0FFD1E5C5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7F15F7-8173-4661-B045-1D59FF2155EC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21081-B36D-4174-B59C-205BC83902E8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20C864-33B9-46E7-BEF0-14392C53DACD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33FBA-F5A0-4262-A439-CAA8C401594B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793393-2596-4DD7-A855-89AD5727C1BD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375B61-3867-43CF-BAE6-0AC3D920AC2D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5F50C-65C1-4BB1-B218-6AAB3CC267B5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FA1455-A724-470B-BB11-A903D8942BCC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CC160E-4357-4D0F-9696-CE9389C60EFC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E5936-A760-4B26-B947-6BB5AE04C041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E26A5B-5D1C-473C-BD43-63BF0CDB0E7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242A0-7BDF-44D0-8055-8A939903CA86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6171B-FEFC-4B16-953B-04B0C74BCF1B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F41EA-7A2F-47A2-B4AD-ED45EFBBF362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9CD150-35AF-4A9D-9A2A-B2ACA469637F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BD59D7-ABF7-420F-AA07-9A39D84E3FD5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6D5787-72C0-4772-BC4E-83073EB35B19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75639A-9D9B-4D37-8D77-B979A1302C4F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F9FAF9-94BD-4FF5-92E5-02F62A23E3A3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C0BF24-EE83-4D44-BE8A-0B2FFF625497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4D787-CFF4-4AC7-A8E1-1DE7D62DE63E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5B491-5E28-4DCA-84E5-0C8796E9E74B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78E846-3C06-4F36-8E90-76BAA3891FA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5F2BB0-6D4B-4E38-8FC7-864778FE85AB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059B29-BD5B-42B7-BA7F-960D75DBC6B4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FE5718-3437-4E39-BA64-62C104BFE8E5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3958F-1787-499B-AC4A-37105F56D3D4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6A8B2-1BAF-478B-B103-07B29471E1EE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063AB-673E-4B1D-842D-3D2F22307CF5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23942-59FF-4D0B-9825-7E827AE446E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8ADE07-94D1-4834-83BA-BB4B5FA15B4E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38C44E-1754-409F-9927-93987253BD7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8EB450-ABEF-48A1-B660-EB2FE52DEDD1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03947-9F5F-4B3F-B2AB-B1C59FFEC9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B9DA5-AF02-48CF-8749-7D5414DE42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72EA-B873-4C2C-B288-BB45C24C95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73B2B-F2AA-4D62-9AF5-17C71B232B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988D7-716F-4B3D-B643-2434E60020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AE1F5-ECB2-491D-B8C7-D541D3E1AC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2990F-4F65-45DF-89FB-86D1B73EEE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1D128-7A7A-4462-B573-DEB509F887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 flipH="1">
            <a:off x="3851275" y="6165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867400" y="6308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5A213-A72D-4AA9-BE9A-57E1EBC5D9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381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grpSp>
        <p:nvGrpSpPr>
          <p:cNvPr id="1030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2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ependent.gov.uk/browne-report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6118225" cy="2811463"/>
          </a:xfrm>
          <a:noFill/>
        </p:spPr>
        <p:txBody>
          <a:bodyPr anchor="ctr"/>
          <a:lstStyle/>
          <a:p>
            <a:r>
              <a:rPr lang="en-GB" sz="4000" smtClean="0"/>
              <a:t>Refreshing your curriculum</a:t>
            </a:r>
            <a:endParaRPr lang="en-GB" sz="2000" b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88" y="2428875"/>
            <a:ext cx="6929437" cy="3649663"/>
          </a:xfrm>
        </p:spPr>
        <p:txBody>
          <a:bodyPr/>
          <a:lstStyle/>
          <a:p>
            <a:pPr algn="ctr" eaLnBrk="1" hangingPunct="1"/>
            <a:r>
              <a:rPr lang="en-GB" sz="2400" smtClean="0"/>
              <a:t>Dr Sally Brown</a:t>
            </a:r>
          </a:p>
          <a:p>
            <a:pPr algn="ctr" eaLnBrk="1" hangingPunct="1"/>
            <a:r>
              <a:rPr lang="en-GB" sz="2400" smtClean="0"/>
              <a:t>Waterford Institute May 24</a:t>
            </a:r>
            <a:r>
              <a:rPr lang="en-GB" sz="2400" baseline="30000" smtClean="0"/>
              <a:t>th</a:t>
            </a:r>
            <a:r>
              <a:rPr lang="en-GB" sz="2400" smtClean="0"/>
              <a:t> 2012</a:t>
            </a:r>
          </a:p>
          <a:p>
            <a:pPr algn="ctr" eaLnBrk="1" hangingPunct="1"/>
            <a:r>
              <a:rPr lang="en-GB" sz="2400" smtClean="0">
                <a:hlinkClick r:id="rId3"/>
              </a:rPr>
              <a:t>http://sally-brown.net</a:t>
            </a:r>
            <a:endParaRPr lang="en-GB" sz="2400" smtClean="0"/>
          </a:p>
          <a:p>
            <a:pPr algn="ctr" eaLnBrk="1" hangingPunct="1"/>
            <a:r>
              <a:rPr lang="en-GB" sz="2400" smtClean="0"/>
              <a:t>Emeritus Professor, Leeds Metropolitan University,</a:t>
            </a:r>
          </a:p>
          <a:p>
            <a:pPr algn="ctr" eaLnBrk="1" hangingPunct="1"/>
            <a:r>
              <a:rPr lang="en-GB" sz="2400" smtClean="0"/>
              <a:t>Adjunct professor, University of the Sunshine Coast, Central Queensland and James Cook University Queensland,</a:t>
            </a:r>
          </a:p>
          <a:p>
            <a:pPr algn="ctr" eaLnBrk="1" hangingPunct="1"/>
            <a:r>
              <a:rPr lang="en-GB" sz="2400" smtClean="0"/>
              <a:t>Visiting Professor University of Plymouth and Liverpool John Moores University.</a:t>
            </a:r>
          </a:p>
          <a:p>
            <a:pPr algn="l"/>
            <a:endParaRPr lang="en-GB" sz="1400" smtClean="0">
              <a:solidFill>
                <a:srgbClr val="002060"/>
              </a:solidFill>
            </a:endParaRPr>
          </a:p>
          <a:p>
            <a:endParaRPr lang="en-GB" sz="2800" smtClean="0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2684463" y="3146425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Reviewing learning outcomes</a:t>
            </a:r>
            <a:br>
              <a:rPr lang="en-GB" sz="3200" smtClean="0"/>
            </a:br>
            <a:endParaRPr lang="en-GB" sz="320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Do you have too many? Or too few?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Are assignments constructively aligned with learning outcomes?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Are they over specified? Is there room for flexibility in interpretation?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Do you make space for brilliant yet unexpected outcomes?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Is the language excessively woolly? (e.g. over use of words like ‘understand’).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Useful verbs: Assessing knowledge </a:t>
            </a:r>
            <a:r>
              <a:rPr lang="en-GB" sz="2000" smtClean="0"/>
              <a:t>See Kennedy </a:t>
            </a:r>
            <a:r>
              <a:rPr lang="en-GB" sz="2000" i="1" smtClean="0"/>
              <a:t>et al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Arrange, collect, define, describe, duplicate, enumerate, examine,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find, identify, label, list, memorise, name, order, outline, present,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quote, recall, recognise, recollect, record, recount, relate, repeat, reproduce,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show, state, tabulate, tell.</a:t>
            </a:r>
            <a:endParaRPr lang="en-GB" sz="26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Comprehension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Associate, change, clarify, classify, construct, contrast, convert, decode,</a:t>
            </a:r>
          </a:p>
          <a:p>
            <a:pPr>
              <a:lnSpc>
                <a:spcPct val="100000"/>
              </a:lnSpc>
            </a:pPr>
            <a:r>
              <a:rPr lang="it-IT" sz="2600" i="1" smtClean="0"/>
              <a:t>defend, describe, differentiate, discriminate, discuss, distinguish,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estimate, explain, express, extend, generalise, identify, illustrate, indicate,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infer, interpret, locate, paraphrase, predict, recognise, report,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restate, rewrite, review, select, solve, translate.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Application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Apply, assess, calculate, change, choose, complete, compute, construct,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demonstrate, develop, discover, dramatise, employ, examine,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experiment, find, illustrate, interpret, manipulate, modify, operate,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organise, practice, predict, prepare, produce, relate, schedule, select,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show, sketch, solve, transfer, use.</a:t>
            </a:r>
            <a:endParaRPr lang="en-GB" sz="26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Analysis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Analyse, appraise, arrange, break down, calculate, categorise, classify,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compare, connect, contrast, criticise, debate, deduce, determine,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differentiate, discriminate, distinguish, divide, examine, experiment,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identify, illustrate, infer, inspect, investigate, order, outline, point out,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question, relate, separate, sub-divide, test.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Synthesis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Argue, arrange, assemble, categorise, collect, combine, compile, compose,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construct, create, design, develop, devise, establish, explain,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formulate, generalise, generate, integrate, invent, make, manage,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modify, organise, originate, plan, prepare, propose, rearrange, reconstruct,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relate, reorganise, revise, rewrite, set up, summarise.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Evaluation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i="1" smtClean="0"/>
              <a:t>Appraise, ascertain, argue, assess, attach, choose, compare, conclude,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contrast, convince, criticise, decide, defend, discriminate, explain,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evaluate, grade, interpret, judge, justify, measure, predict, rate, recommend,</a:t>
            </a:r>
          </a:p>
          <a:p>
            <a:pPr>
              <a:lnSpc>
                <a:spcPct val="100000"/>
              </a:lnSpc>
            </a:pPr>
            <a:r>
              <a:rPr lang="en-GB" sz="2600" i="1" smtClean="0"/>
              <a:t>relate, resolve.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What’s important to do in the first six week block?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Enable students to feel part of a cohort rather than a number on a list;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Help students acclimatise to the new learning context in which they find themselves;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Familiarise them with the language and culture of the subject area they are studying (Northedge, 2003);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Foster the information literacy and other skills that students will need to succeed;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Guide them on where to go for help as necessary.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The first six weeks: six things we can do to diminish their chances of success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Give them an exam on day one or two to work out who needs remedial help;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Avoid teaching them anything while they ‘settle in’;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Give them a group task which provides opportunities for them to make fools of themselves in front of their peers;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Load them up with masses of information/ paperwork, all of which is deemed essential;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Give them a library orientation that focuses on what they can’t do and how complicated everything is;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Avoid taking registers until the numbers have settled down.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The sixty minute session: a recipe for disaster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57188" y="1412875"/>
            <a:ext cx="8429625" cy="47894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Continuous non-stop delivery from the podium (particularly if reading from a prepared script);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Picking on random students to ‘test their mettle’;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Over-use of a single style of PowerPoint delivery, with handouts that all look the same;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Each session week on week following the same format;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Tell bad/insensitive jokes;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Behave as if students aren't there.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Today, we aim to review your programmes, asking: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IE" sz="2400" smtClean="0"/>
              <a:t>Is the curriculum content (still) relevant and appropriate?</a:t>
            </a:r>
            <a:endParaRPr lang="en-GB" sz="2400" smtClean="0"/>
          </a:p>
          <a:p>
            <a:pPr>
              <a:lnSpc>
                <a:spcPct val="100000"/>
              </a:lnSpc>
            </a:pPr>
            <a:r>
              <a:rPr lang="en-IE" sz="2400" smtClean="0"/>
              <a:t>Are we appropriately engaging students in active learning tasks?</a:t>
            </a:r>
            <a:endParaRPr lang="en-GB" sz="2400" smtClean="0"/>
          </a:p>
          <a:p>
            <a:pPr>
              <a:lnSpc>
                <a:spcPct val="100000"/>
              </a:lnSpc>
            </a:pPr>
            <a:r>
              <a:rPr lang="en-IE" sz="2400" smtClean="0"/>
              <a:t>Are we over-assessing students, and does the assessment strategy link fully to our aims for the course?</a:t>
            </a:r>
            <a:endParaRPr lang="en-GB" sz="2400" smtClean="0"/>
          </a:p>
          <a:p>
            <a:pPr>
              <a:lnSpc>
                <a:spcPct val="100000"/>
              </a:lnSpc>
            </a:pPr>
            <a:r>
              <a:rPr lang="en-IE" sz="2400" smtClean="0"/>
              <a:t>Are we utilising appropriate levels of technology to support student learning?</a:t>
            </a:r>
            <a:endParaRPr lang="en-GB" sz="2400" smtClean="0"/>
          </a:p>
          <a:p>
            <a:pPr>
              <a:lnSpc>
                <a:spcPct val="100000"/>
              </a:lnSpc>
            </a:pPr>
            <a:r>
              <a:rPr lang="en-IE" sz="2400" smtClean="0"/>
              <a:t>Are we using student and other feedback about the programmes to bring about continuous quality enhancement?</a:t>
            </a:r>
            <a:endParaRPr lang="en-GB" sz="2400" smtClean="0"/>
          </a:p>
          <a:p>
            <a:pPr>
              <a:lnSpc>
                <a:spcPct val="100000"/>
              </a:lnSpc>
            </a:pPr>
            <a:endParaRPr lang="en-GB" sz="2400" smtClean="0"/>
          </a:p>
          <a:p>
            <a:pPr>
              <a:lnSpc>
                <a:spcPct val="10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What can we do in sixty minutes rather than talk flat out?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Provide three 10 minute inputs (or six four minute ones or whatever) with interactive tasks to enable them to learn by doing;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Use clickers, quizzes, videos, role plays, short tests, in-seat mini discussions, periods of silent reflection, questions to and from students, short reading tasks and other means of getting them to interact;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Use some classroom time to advance brief and give class feedback on assignments;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Bring material alive with passion and enthusiasm.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Technology enhanced learning: we can..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68313" y="1285875"/>
            <a:ext cx="8229600" cy="49164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Use more Computer-Based Assessment (stop marking, start assessing!), 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Encourage productive course-related discussion in formal and informal social learning spaces, 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Provide links to electronic readings with guidance on what to do with them: 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Make better use of Open Educational Resources and Re-usable Learning Objects;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Communicate with students via mobile phones, Podcasting, SMS et al rather than just letters, university email addresses and notice boards;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Offer some level of personalised approaches to learning and assessment.</a:t>
            </a:r>
          </a:p>
          <a:p>
            <a:pPr>
              <a:lnSpc>
                <a:spcPct val="10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Encourage autonomous and shared learning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Let students loose on source material to find their own way around it;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Welcome their findings, while encouraging them appropriately to evaluate what they find;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Acknowledge what students bring to class from their prior formal and informal learning; 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Encourage them to use their peers as valuable resources from whom they can learn much.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What improvements can we make to assessment practices? We need to: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Review our diet of assessment to ensure that we are not over-assessing, repeatedly assessing the same skills, rewarding risky behaviour like guessing what will come up;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Review the programme as a whole to make sure assessments don’t bunch together, putting unnecessary pressure on students and the staff who are doing the marking;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Consider how assessment can prompt the kinds of learning behaviours we would wish to see (rather than reproduction, plagiarism, cutting and pasting etc).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Rethink what exams and essays actually look like.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Instead you might consider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Using some regular, formative computer-based assessment tasks they can undertake privately which give them feedback on why answers are right or wrong answers; 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Giving them group activities where they model the real working lives of the professions/roles they are likely to enter on graduation;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Maximising the amount of guidance on the first assessed tasks with some opportunities for rehearsal and feedback before submission;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Providing information literacy training helping them locate and judge subject-relevant resources;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Monitor live and virtual engagement.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The importance of assessment </a:t>
            </a:r>
            <a:r>
              <a:rPr lang="en-GB" sz="3200" smtClean="0">
                <a:solidFill>
                  <a:srgbClr val="FF0000"/>
                </a:solidFill>
              </a:rPr>
              <a:t>for</a:t>
            </a:r>
            <a:r>
              <a:rPr lang="en-GB" sz="3200" smtClean="0"/>
              <a:t> learning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8736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Assessment can be a powerful driver for learning when well designed and effectively implemented;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But “Students can escape bad teaching, they can’t escape bad assessment” (Boud, 1995);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We need good systems for the management and tracking of student assessment (e.g. Taskstream AMS);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Timely, formative feedback is crucial so students can judge the quality of their own work. (Sadler, 1998).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smtClean="0"/>
              <a:t>Assessment for Learning: see http://www.northumbria.ac.uk/sd/central/ar/academy/cetl_afl/ 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71500" y="1357313"/>
            <a:ext cx="8229600" cy="4789487"/>
          </a:xfrm>
        </p:spPr>
        <p:txBody>
          <a:bodyPr/>
          <a:lstStyle/>
          <a:p>
            <a:pPr eaLnBrk="1" hangingPunct="1"/>
            <a:r>
              <a:rPr lang="en-GB" sz="2000" smtClean="0"/>
              <a:t>Emphasises </a:t>
            </a:r>
            <a:r>
              <a:rPr lang="en-GB" sz="2000" smtClean="0">
                <a:solidFill>
                  <a:srgbClr val="7030A0"/>
                </a:solidFill>
              </a:rPr>
              <a:t>authenticity</a:t>
            </a:r>
            <a:r>
              <a:rPr lang="en-GB" sz="2000" smtClean="0"/>
              <a:t> and </a:t>
            </a:r>
            <a:r>
              <a:rPr lang="en-GB" sz="2000" smtClean="0">
                <a:solidFill>
                  <a:srgbClr val="7030A0"/>
                </a:solidFill>
              </a:rPr>
              <a:t>complexity </a:t>
            </a:r>
            <a:r>
              <a:rPr lang="en-GB" sz="2000" smtClean="0"/>
              <a:t>in the content and methods of assessment rather than reproduction of knowledge and reductive measurement. </a:t>
            </a:r>
          </a:p>
          <a:p>
            <a:pPr eaLnBrk="1" hangingPunct="1"/>
            <a:r>
              <a:rPr lang="en-GB" sz="2000" smtClean="0"/>
              <a:t>Uses high-stakes summative assessment </a:t>
            </a:r>
            <a:r>
              <a:rPr lang="en-GB" sz="2000" smtClean="0">
                <a:solidFill>
                  <a:srgbClr val="7030A0"/>
                </a:solidFill>
              </a:rPr>
              <a:t>rigorously but sparingly</a:t>
            </a:r>
            <a:r>
              <a:rPr lang="en-GB" sz="2000" smtClean="0"/>
              <a:t> rather than as the main driver for learning. </a:t>
            </a:r>
          </a:p>
          <a:p>
            <a:pPr eaLnBrk="1" hangingPunct="1"/>
            <a:r>
              <a:rPr lang="en-GB" sz="2000" smtClean="0"/>
              <a:t>Offers students extensive opportunities to engage in the kinds of tasks that develop and demonstrate their learning, thus building their confidence and capabilities </a:t>
            </a:r>
            <a:r>
              <a:rPr lang="en-GB" sz="2000" smtClean="0">
                <a:solidFill>
                  <a:srgbClr val="7030A0"/>
                </a:solidFill>
              </a:rPr>
              <a:t>before</a:t>
            </a:r>
            <a:r>
              <a:rPr lang="en-GB" sz="2000" smtClean="0"/>
              <a:t> they are summatively assessed. </a:t>
            </a:r>
          </a:p>
          <a:p>
            <a:pPr eaLnBrk="1" hangingPunct="1"/>
            <a:r>
              <a:rPr lang="en-GB" sz="2000" smtClean="0"/>
              <a:t>Is rich in feedback derived from </a:t>
            </a:r>
            <a:r>
              <a:rPr lang="en-GB" sz="2000" smtClean="0">
                <a:solidFill>
                  <a:srgbClr val="7030A0"/>
                </a:solidFill>
              </a:rPr>
              <a:t>formal </a:t>
            </a:r>
            <a:r>
              <a:rPr lang="en-GB" sz="2000" smtClean="0"/>
              <a:t>mechanisms e.g. tutor comments on assignments, student self-review logs. </a:t>
            </a:r>
          </a:p>
          <a:p>
            <a:pPr eaLnBrk="1" hangingPunct="1"/>
            <a:r>
              <a:rPr lang="en-GB" sz="2000" smtClean="0"/>
              <a:t>Is rich in </a:t>
            </a:r>
            <a:r>
              <a:rPr lang="en-GB" sz="2000" smtClean="0">
                <a:solidFill>
                  <a:srgbClr val="7030A0"/>
                </a:solidFill>
              </a:rPr>
              <a:t>informal </a:t>
            </a:r>
            <a:r>
              <a:rPr lang="en-GB" sz="2000" smtClean="0"/>
              <a:t>feedback e.g. peer review of draft writing, collaborative project work, which provides students with a continuous flow of feedback on ‘how they are doing’. </a:t>
            </a:r>
          </a:p>
          <a:p>
            <a:pPr eaLnBrk="1" hangingPunct="1"/>
            <a:r>
              <a:rPr lang="en-GB" sz="2000" smtClean="0"/>
              <a:t>Develops students’ abilities to </a:t>
            </a:r>
            <a:r>
              <a:rPr lang="en-GB" sz="2000" smtClean="0">
                <a:solidFill>
                  <a:srgbClr val="7030A0"/>
                </a:solidFill>
              </a:rPr>
              <a:t>direct</a:t>
            </a:r>
            <a:r>
              <a:rPr lang="en-GB" sz="2000" smtClean="0"/>
              <a:t> their own learning, </a:t>
            </a:r>
            <a:r>
              <a:rPr lang="en-GB" sz="2000" smtClean="0">
                <a:solidFill>
                  <a:srgbClr val="7030A0"/>
                </a:solidFill>
              </a:rPr>
              <a:t>evaluate</a:t>
            </a:r>
            <a:r>
              <a:rPr lang="en-GB" sz="2000" smtClean="0"/>
              <a:t> their own progress and attainments and </a:t>
            </a:r>
            <a:r>
              <a:rPr lang="en-GB" sz="2000" smtClean="0">
                <a:solidFill>
                  <a:srgbClr val="7030A0"/>
                </a:solidFill>
              </a:rPr>
              <a:t>support</a:t>
            </a:r>
            <a:r>
              <a:rPr lang="en-GB" sz="2000" smtClean="0"/>
              <a:t> the learning of others. </a:t>
            </a:r>
            <a:r>
              <a:rPr lang="en-GB" sz="2000" b="0" i="1" smtClean="0">
                <a:solidFill>
                  <a:srgbClr val="7030A0"/>
                </a:solidFill>
              </a:rPr>
              <a:t>(my emphasis)</a:t>
            </a:r>
            <a:endParaRPr lang="en-GB" sz="2000" smtClean="0"/>
          </a:p>
          <a:p>
            <a:pPr eaLnBrk="1" hangingPunct="1"/>
            <a:endParaRPr lang="en-GB" sz="2000" b="0" i="1" smtClean="0">
              <a:solidFill>
                <a:srgbClr val="7030A0"/>
              </a:solidFill>
            </a:endParaRPr>
          </a:p>
          <a:p>
            <a:pPr eaLnBrk="1" hangingPunct="1"/>
            <a:endParaRPr lang="en-GB" sz="20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14313" y="122238"/>
            <a:ext cx="7858125" cy="1020762"/>
          </a:xfrm>
        </p:spPr>
        <p:txBody>
          <a:bodyPr/>
          <a:lstStyle/>
          <a:p>
            <a:pPr eaLnBrk="1" hangingPunct="1"/>
            <a:r>
              <a:rPr lang="en-GB" sz="3200" smtClean="0"/>
              <a:t>Good feedback practice: (after Nicol)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412875"/>
            <a:ext cx="8229600" cy="5087938"/>
          </a:xfrm>
        </p:spPr>
        <p:txBody>
          <a:bodyPr/>
          <a:lstStyle/>
          <a:p>
            <a:pPr marL="361950" indent="-361950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1. Helps clarify what </a:t>
            </a:r>
            <a:r>
              <a:rPr lang="en-US" sz="2400" dirty="0" smtClean="0">
                <a:solidFill>
                  <a:srgbClr val="7030A0"/>
                </a:solidFill>
              </a:rPr>
              <a:t>good performance </a:t>
            </a:r>
            <a:r>
              <a:rPr lang="en-US" sz="2400" dirty="0" smtClean="0"/>
              <a:t>is (goals, criteria, expected standards);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2. Facilitates the development of self-assessment (</a:t>
            </a:r>
            <a:r>
              <a:rPr lang="en-US" sz="2400" dirty="0" smtClean="0">
                <a:solidFill>
                  <a:srgbClr val="7030A0"/>
                </a:solidFill>
              </a:rPr>
              <a:t>reflection</a:t>
            </a:r>
            <a:r>
              <a:rPr lang="en-US" sz="2400" dirty="0" smtClean="0"/>
              <a:t>) in learning;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3. Delivers high quality </a:t>
            </a:r>
            <a:r>
              <a:rPr lang="en-US" sz="2400" dirty="0" smtClean="0">
                <a:solidFill>
                  <a:srgbClr val="7030A0"/>
                </a:solidFill>
              </a:rPr>
              <a:t>information</a:t>
            </a:r>
            <a:r>
              <a:rPr lang="en-US" sz="2400" dirty="0" smtClean="0"/>
              <a:t> to students about their learning;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4. Encourages teacher and peer </a:t>
            </a:r>
            <a:r>
              <a:rPr lang="en-US" sz="2400" dirty="0" smtClean="0">
                <a:solidFill>
                  <a:srgbClr val="7030A0"/>
                </a:solidFill>
              </a:rPr>
              <a:t>dialogue</a:t>
            </a:r>
            <a:r>
              <a:rPr lang="en-US" sz="2400" dirty="0" smtClean="0"/>
              <a:t> around learning;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5. Encourages </a:t>
            </a:r>
            <a:r>
              <a:rPr lang="en-US" sz="2400" dirty="0" smtClean="0">
                <a:solidFill>
                  <a:srgbClr val="7030A0"/>
                </a:solidFill>
              </a:rPr>
              <a:t>positive motivational beliefs </a:t>
            </a:r>
            <a:r>
              <a:rPr lang="en-US" sz="2400" dirty="0" smtClean="0"/>
              <a:t>and self-esteem;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6. Provides opportunities to </a:t>
            </a:r>
            <a:r>
              <a:rPr lang="en-US" sz="2400" dirty="0" smtClean="0">
                <a:solidFill>
                  <a:srgbClr val="7030A0"/>
                </a:solidFill>
              </a:rPr>
              <a:t>close the gap </a:t>
            </a:r>
            <a:r>
              <a:rPr lang="en-US" sz="2400" dirty="0" smtClean="0"/>
              <a:t>between current and desired performance;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/>
              <a:t>7. Provides </a:t>
            </a:r>
            <a:r>
              <a:rPr lang="en-US" sz="2400" dirty="0" smtClean="0">
                <a:solidFill>
                  <a:srgbClr val="7030A0"/>
                </a:solidFill>
              </a:rPr>
              <a:t>information</a:t>
            </a:r>
            <a:r>
              <a:rPr lang="en-US" sz="2400" dirty="0" smtClean="0"/>
              <a:t> to teachers that can be used to help shape the teaching. (</a:t>
            </a:r>
            <a:r>
              <a:rPr lang="en-US" sz="2400" dirty="0" err="1" smtClean="0"/>
              <a:t>Nicol</a:t>
            </a:r>
            <a:r>
              <a:rPr lang="en-US" sz="2400" dirty="0" smtClean="0"/>
              <a:t> and Macfarlane Dick)</a:t>
            </a:r>
          </a:p>
          <a:p>
            <a:pPr marL="361950" indent="-36195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400" b="0" i="1" dirty="0" smtClean="0">
                <a:solidFill>
                  <a:srgbClr val="7030A0"/>
                </a:solidFill>
              </a:rPr>
              <a:t>(my emphasis)</a:t>
            </a:r>
            <a:endParaRPr lang="en-GB" sz="2400" dirty="0" smtClean="0"/>
          </a:p>
          <a:p>
            <a:pPr eaLnBrk="1" hangingPunct="1">
              <a:spcBef>
                <a:spcPts val="600"/>
              </a:spcBef>
              <a:defRPr/>
            </a:pPr>
            <a:endParaRPr lang="en-GB" sz="24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22238"/>
            <a:ext cx="7750175" cy="1074737"/>
          </a:xfrm>
        </p:spPr>
        <p:txBody>
          <a:bodyPr/>
          <a:lstStyle/>
          <a:p>
            <a:pPr eaLnBrk="1" hangingPunct="1"/>
            <a:r>
              <a:rPr lang="en-GB" sz="3200" smtClean="0"/>
              <a:t>Learning from Terry Crooks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9339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sz="2400" smtClean="0"/>
              <a:t>Try to ensure that assessment procedures promote and reward desired learning activities and outcomes;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Distinguish between essentials and optional extras;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Take account of probable workload implications;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Plan for consistency of standards;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Communicate assessment requirements clearly to students;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Strive for effective feedback to students;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Be careful when combining grades from different tasks;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When awarding grades, give adequate weight to professional judgement.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Learning from Graham Gibbs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sz="2400" smtClean="0"/>
              <a:t>Use ‘capstone’ modules that assess higher level learning outcomes, and do this with large, complex, demanding assignments or examinations.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Increase the use of course requirements that capture and distribute student effort, without student work being marked.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Sample these requirements for marking purposes, increasing the risk to students of not taking all of them seriously.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smtClean="0"/>
              <a:t>Use frequent ‘quick and dirty’ feedback mechanisms with rapid ‘turn-round’ and discuss feedback and student work in class.</a:t>
            </a:r>
          </a:p>
          <a:p>
            <a:pPr eaLnBrk="1" hangingPunct="1">
              <a:lnSpc>
                <a:spcPct val="100000"/>
              </a:lnSpc>
            </a:pPr>
            <a:endParaRPr lang="en-GB" sz="2400" smtClean="0"/>
          </a:p>
          <a:p>
            <a:pPr eaLnBrk="1" hangingPunct="1">
              <a:lnSpc>
                <a:spcPct val="10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The international context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85875"/>
            <a:ext cx="8501063" cy="516731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Fierce international competition for students (e.g. many nations teaching programmes in English);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Different approaches to student visas (some of our competitors are much more welcoming than us);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Mass higher education and associated diversity issues;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Significant diversity in students’ prior experience of learning approaches, technologies for learning and expectations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More advice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Use student marking exercises and exemplars to communicate standards and criteria, not ever more detailed specifications.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Reduce the variety of types of assessment so that students have some chance to come to understand, through practice and feedback, how to tackle each at a reasonably sophisticated level.</a:t>
            </a:r>
          </a:p>
          <a:p>
            <a:pPr>
              <a:lnSpc>
                <a:spcPct val="10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Conclusions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4438"/>
            <a:ext cx="8229600" cy="49879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The enhancements we make to improve the student experience need to be convincing, strategic and evidence-based;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It is possible to make significant improvements, but it needs ownership by staff at every level of the organisation;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Strategic approaches aren’t worth a fig if individual staff don’t embrace the need to improve things;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Doing the same things we have always done in the same way we have always done them is doomed to failure.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35012"/>
          </a:xfrm>
        </p:spPr>
        <p:txBody>
          <a:bodyPr/>
          <a:lstStyle/>
          <a:p>
            <a:pPr eaLnBrk="1" hangingPunct="1"/>
            <a:r>
              <a:rPr lang="en-GB" smtClean="0"/>
              <a:t>References &amp; further reading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00125"/>
            <a:ext cx="8401050" cy="55245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Biggs, J. (2003) </a:t>
            </a:r>
            <a:r>
              <a:rPr lang="en-GB" sz="1600" i="1" smtClean="0"/>
              <a:t>Teaching for Quality Learning at University, </a:t>
            </a:r>
            <a:r>
              <a:rPr lang="en-GB" sz="1600" smtClean="0"/>
              <a:t>Buckingham: SRHE &amp; Open University Press.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Bristol University Characteristics of excellent teaching http://www.bris.ac.uk/esu/academicdevelopment/prizes/excellentteacher.html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>
                <a:cs typeface="Times New Roman" pitchFamily="18" charset="0"/>
              </a:rPr>
              <a:t>Brown, S. Rust, C. &amp; Gibbs, G. (1994) </a:t>
            </a:r>
            <a:r>
              <a:rPr lang="en-GB" sz="1600" i="1" smtClean="0">
                <a:cs typeface="Times New Roman" pitchFamily="18" charset="0"/>
              </a:rPr>
              <a:t>Strategies for Diversifying Assessment,</a:t>
            </a:r>
            <a:r>
              <a:rPr lang="en-GB" sz="1600" smtClean="0">
                <a:cs typeface="Times New Roman" pitchFamily="18" charset="0"/>
              </a:rPr>
              <a:t> Oxford Centre for Staff Development.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Browne, J. (2010) </a:t>
            </a:r>
            <a:r>
              <a:rPr lang="en-GB" sz="1600" i="1" smtClean="0"/>
              <a:t>Securing a sustainable future for higher education</a:t>
            </a:r>
            <a:r>
              <a:rPr lang="en-GB" sz="1600" smtClean="0"/>
              <a:t> </a:t>
            </a:r>
            <a:r>
              <a:rPr lang="en-GB" sz="1600" smtClean="0">
                <a:solidFill>
                  <a:srgbClr val="FF0000"/>
                </a:solidFill>
                <a:hlinkClick r:id="rId3"/>
              </a:rPr>
              <a:t>www.independent.gov.uk/browne-report</a:t>
            </a:r>
            <a:endParaRPr lang="en-GB" sz="1600" smtClean="0">
              <a:solidFill>
                <a:srgbClr val="FF0000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Brown, S. and Denton, S. (2010) </a:t>
            </a:r>
            <a:r>
              <a:rPr lang="en-GB" sz="1600" i="1" smtClean="0"/>
              <a:t>Leading the University Beyond Bureaucracy</a:t>
            </a:r>
            <a:r>
              <a:rPr lang="en-GB" sz="1600" smtClean="0"/>
              <a:t> in </a:t>
            </a:r>
            <a:r>
              <a:rPr lang="en-GB" sz="1600" i="1" smtClean="0"/>
              <a:t>A practical guide to University and College management</a:t>
            </a:r>
            <a:r>
              <a:rPr lang="en-GB" sz="1600" smtClean="0"/>
              <a:t> (Eds. Denton, S and Brown, S) New York and London: Routledge.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Brown, S. (2012) Managing change in universities: a Sisyphean task </a:t>
            </a:r>
            <a:r>
              <a:rPr lang="en-GB" sz="1600" i="1" smtClean="0"/>
              <a:t>Quality in Higher Education</a:t>
            </a:r>
            <a:r>
              <a:rPr lang="en-GB" sz="1600" smtClean="0"/>
              <a:t>, Volume 18 number 1.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Brown, S. (2011) Bringing about positive change in the higher education student experience: a case study, </a:t>
            </a:r>
            <a:r>
              <a:rPr lang="en-GB" sz="1600" i="1" smtClean="0"/>
              <a:t>Quality Assurance in Education, Volume 19 Number 3 p 195-207.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smtClean="0"/>
              <a:t>Carroll, J. and Ryan, J. (2005) </a:t>
            </a:r>
            <a:r>
              <a:rPr lang="en-GB" sz="1600" i="1" smtClean="0"/>
              <a:t>Teaching International students: improving learning for all</a:t>
            </a:r>
            <a:r>
              <a:rPr lang="en-GB" sz="1600" smtClean="0"/>
              <a:t> Routledge SEDA series</a:t>
            </a:r>
          </a:p>
          <a:p>
            <a:pPr marL="609600" indent="-609600">
              <a:buFont typeface="Wingdings" pitchFamily="2" charset="2"/>
              <a:buNone/>
            </a:pPr>
            <a:endParaRPr lang="en-GB" sz="1600" smtClean="0"/>
          </a:p>
          <a:p>
            <a:pPr marL="609600" indent="-609600">
              <a:buFont typeface="Wingdings" pitchFamily="2" charset="2"/>
              <a:buNone/>
            </a:pPr>
            <a:endParaRPr lang="en-GB" sz="1600" smtClean="0"/>
          </a:p>
          <a:p>
            <a:pPr marL="609600" indent="-609600">
              <a:buFont typeface="Wingdings" pitchFamily="2" charset="2"/>
              <a:buNone/>
            </a:pPr>
            <a:endParaRPr lang="en-GB" sz="1600" smtClean="0"/>
          </a:p>
          <a:p>
            <a:pPr marL="609600" indent="-609600">
              <a:buFont typeface="Wingdings" pitchFamily="2" charset="2"/>
              <a:buNone/>
            </a:pPr>
            <a:endParaRPr lang="en-GB" sz="16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</p:spPr>
        <p:txBody>
          <a:bodyPr anchor="ctr"/>
          <a:lstStyle/>
          <a:p>
            <a:r>
              <a:rPr lang="en-GB" sz="3500" smtClean="0"/>
              <a:t>References: 2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399087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Kennedy, D., Hyland, A. and Ryan, N. </a:t>
            </a:r>
            <a:r>
              <a:rPr lang="en-GB" sz="1600" i="1" dirty="0" smtClean="0"/>
              <a:t>Implementing Bologna in your institution, Using learning outcomes and competences: Writing and Using Learning Outcomes: a Practical Guide http://sss.dcu.ie/afi/docs/bologna/writing_and_using_learning_outcomes.pdf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err="1" smtClean="0"/>
              <a:t>Northedge</a:t>
            </a:r>
            <a:r>
              <a:rPr lang="en-GB" sz="1600" dirty="0" smtClean="0"/>
              <a:t>, A. (2003) Enabling participation in academic discourse </a:t>
            </a:r>
            <a:r>
              <a:rPr lang="en-GB" sz="1600" i="1" dirty="0" smtClean="0"/>
              <a:t>Teaching in Higher Education, Vol. 8, No. 2, 2003, pp. 169–180.</a:t>
            </a:r>
            <a:endParaRPr lang="en-GB" sz="16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dirty="0" smtClean="0"/>
              <a:t>Newton, J. (2003) Implementing an Institution-wide learning and Teaching strategy: lessons in managing change. </a:t>
            </a:r>
            <a:r>
              <a:rPr lang="en-GB" sz="1600" i="1" dirty="0" smtClean="0"/>
              <a:t>Studies in Higher Education </a:t>
            </a:r>
            <a:r>
              <a:rPr lang="en-GB" sz="1600" i="1" dirty="0" err="1" smtClean="0"/>
              <a:t>Vol</a:t>
            </a:r>
            <a:r>
              <a:rPr lang="en-GB" sz="1600" i="1" dirty="0" smtClean="0"/>
              <a:t> 28 No 4.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dirty="0" err="1" smtClean="0">
                <a:solidFill>
                  <a:srgbClr val="000000"/>
                </a:solidFill>
              </a:rPr>
              <a:t>Nicol</a:t>
            </a:r>
            <a:r>
              <a:rPr lang="en-GB" sz="1600" dirty="0" smtClean="0">
                <a:solidFill>
                  <a:srgbClr val="000000"/>
                </a:solidFill>
              </a:rPr>
              <a:t>, D. J. and Macfarlane-Dick, D. (2006) Formative assessment and self-regulated learning: A model and seven principles of good feedback practice, </a:t>
            </a:r>
            <a:r>
              <a:rPr lang="en-GB" sz="1600" i="1" dirty="0" smtClean="0">
                <a:solidFill>
                  <a:srgbClr val="000000"/>
                </a:solidFill>
              </a:rPr>
              <a:t>Studies in Higher Education 31(2) 199-218.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 Peelo, M. and Wareham, T. (</a:t>
            </a:r>
            <a:r>
              <a:rPr lang="en-GB" sz="1600" dirty="0" err="1" smtClean="0"/>
              <a:t>eds</a:t>
            </a:r>
            <a:r>
              <a:rPr lang="en-GB" sz="1600" dirty="0" smtClean="0"/>
              <a:t>) (2002) </a:t>
            </a:r>
            <a:r>
              <a:rPr lang="en-GB" sz="1600" i="1" dirty="0" smtClean="0"/>
              <a:t>Failing Students in higher education</a:t>
            </a:r>
            <a:r>
              <a:rPr lang="en-GB" sz="1600" dirty="0" smtClean="0"/>
              <a:t> Buckingham, UK, SRHE/Open University Press.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Race, P. and Pickford, R. (2007) </a:t>
            </a:r>
            <a:r>
              <a:rPr lang="en-GB" sz="1600" i="1" dirty="0" smtClean="0"/>
              <a:t>Making Teaching work: Teaching smarter in post-compulsory education</a:t>
            </a:r>
            <a:r>
              <a:rPr lang="en-GB" sz="1600" dirty="0" smtClean="0"/>
              <a:t>, London, Sage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Race, P. </a:t>
            </a:r>
            <a:r>
              <a:rPr lang="en-GB" sz="1600" i="1" dirty="0" smtClean="0"/>
              <a:t>et al </a:t>
            </a:r>
            <a:r>
              <a:rPr lang="en-GB" sz="1600" dirty="0" smtClean="0"/>
              <a:t>(2009) </a:t>
            </a:r>
            <a:r>
              <a:rPr lang="en-GB" sz="1600" i="1" dirty="0" smtClean="0"/>
              <a:t>Using peer observation to enhance teaching</a:t>
            </a:r>
            <a:r>
              <a:rPr lang="en-GB" sz="1600" dirty="0" smtClean="0"/>
              <a:t> Leeds metropolitan Press Leeds.</a:t>
            </a:r>
          </a:p>
          <a:p>
            <a:pPr>
              <a:buFont typeface="Wingdings" pitchFamily="2" charset="2"/>
              <a:buNone/>
              <a:defRPr/>
            </a:pPr>
            <a:endParaRPr lang="en-GB" sz="16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574675"/>
          </a:xfrm>
        </p:spPr>
        <p:txBody>
          <a:bodyPr/>
          <a:lstStyle/>
          <a:p>
            <a:r>
              <a:rPr lang="en-GB" sz="3500" smtClean="0"/>
              <a:t>References 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688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Renfro,  W. L. and Morrison, J. L. (1983) </a:t>
            </a:r>
            <a:r>
              <a:rPr lang="en-GB" sz="1600" i="1" dirty="0" smtClean="0"/>
              <a:t>Anticipating and managing change in educational organisations</a:t>
            </a:r>
            <a:r>
              <a:rPr lang="en-GB" sz="1600" dirty="0" smtClean="0"/>
              <a:t>, Educational Leadership Association of Supervision and Curriculum Development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dirty="0" err="1" smtClean="0"/>
              <a:t>Roxa</a:t>
            </a:r>
            <a:r>
              <a:rPr lang="en-GB" sz="1600" dirty="0" smtClean="0"/>
              <a:t>, T. and </a:t>
            </a:r>
            <a:r>
              <a:rPr lang="en-GB" sz="1600" dirty="0" err="1" smtClean="0"/>
              <a:t>Martensson</a:t>
            </a:r>
            <a:r>
              <a:rPr lang="en-GB" sz="1600" dirty="0" smtClean="0"/>
              <a:t>, K. (2009) Significant conversations and significant networks- exploring the backstage of the teaching arena </a:t>
            </a:r>
            <a:r>
              <a:rPr lang="en-GB" sz="1600" i="1" dirty="0" smtClean="0"/>
              <a:t>Studies in Higher Education</a:t>
            </a:r>
            <a:r>
              <a:rPr lang="en-GB" sz="1600" dirty="0" smtClean="0"/>
              <a:t> </a:t>
            </a:r>
            <a:r>
              <a:rPr lang="en-GB" sz="1600" i="1" dirty="0" err="1" smtClean="0"/>
              <a:t>Vol</a:t>
            </a:r>
            <a:r>
              <a:rPr lang="en-GB" sz="1600" i="1" dirty="0" smtClean="0"/>
              <a:t> 34 no 5 p547-559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Rust, C., Price, M. and O’Donovan, B. (2003). Improving students’ learning by developing their understanding of assessment criteria and processes. </a:t>
            </a:r>
            <a:r>
              <a:rPr lang="en-GB" sz="1600" i="1" dirty="0" smtClean="0"/>
              <a:t>Assessment and Evaluation in Higher Education. 28 (2), 147-164.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Ryan, J. (2000) </a:t>
            </a:r>
            <a:r>
              <a:rPr lang="en-GB" sz="1600" i="1" dirty="0" smtClean="0"/>
              <a:t>A Guide to Teaching International Students,</a:t>
            </a:r>
            <a:r>
              <a:rPr lang="en-GB" sz="1600" dirty="0" smtClean="0"/>
              <a:t> Oxford Centre for Staff and Learning Development.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Sadler, D. R. (1989) Formative assessment and the design of instructional systems </a:t>
            </a:r>
            <a:r>
              <a:rPr lang="en-GB" sz="1600" i="1" dirty="0" smtClean="0"/>
              <a:t>Instructional Science </a:t>
            </a:r>
            <a:r>
              <a:rPr lang="en-GB" sz="1600" dirty="0" smtClean="0"/>
              <a:t>18, 119-144.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Yorke, M. (1999) </a:t>
            </a:r>
            <a:r>
              <a:rPr lang="en-GB" sz="1600" i="1" dirty="0" smtClean="0"/>
              <a:t>Leaving Early: Undergraduate Non-completion in Higher Education</a:t>
            </a:r>
            <a:r>
              <a:rPr lang="en-GB" sz="1600" dirty="0" smtClean="0"/>
              <a:t>, London: Routledge.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GB" sz="1600" dirty="0" smtClean="0"/>
          </a:p>
          <a:p>
            <a:pPr marL="609600" indent="-609600">
              <a:buFont typeface="Wingdings" pitchFamily="2" charset="2"/>
              <a:buNone/>
              <a:defRPr/>
            </a:pPr>
            <a:endParaRPr lang="en-GB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And at a institutional level…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Lean regimes with an emphasis on core business;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 Challenges and opportunities associated with Technology-Enhanced Learning;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Central importance of student retention (balanced with maintaining quality);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Balancing Research, Assessment, Learning and Teaching;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Ambitions to work smarter rather than harder.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And here at WIT?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2400" smtClean="0"/>
              <a:t>A national framework for qualifications with a focus on learning outcomes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Knowledge, (breadth and kind)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Know-how and skill (range and selectivity)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Competence (context, role, learning to live and insight)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2400" smtClean="0"/>
              <a:t>An extended focus on internationalisation.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22238"/>
            <a:ext cx="7532687" cy="1651000"/>
          </a:xfrm>
        </p:spPr>
        <p:txBody>
          <a:bodyPr/>
          <a:lstStyle/>
          <a:p>
            <a:r>
              <a:rPr lang="en-GB" sz="3200" smtClean="0"/>
              <a:t>Current trends in current HE design, delivery and assessment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3576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Blended learning (as opposed to e-learning or traditional face-to-face approaches) e.g. video lectures;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Different student approaches to reading, writing, information retrieval and social learning;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Recognition of the centrality of assessment </a:t>
            </a:r>
            <a:r>
              <a:rPr lang="en-GB" sz="2400" smtClean="0">
                <a:solidFill>
                  <a:srgbClr val="7030A0"/>
                </a:solidFill>
              </a:rPr>
              <a:t>for</a:t>
            </a:r>
            <a:r>
              <a:rPr lang="en-GB" sz="2400" smtClean="0"/>
              <a:t> learning (stop marking, start assessing);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The importance of teams rather than individuals in materials production.</a:t>
            </a:r>
          </a:p>
          <a:p>
            <a:pPr>
              <a:lnSpc>
                <a:spcPct val="10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Variations in international approaches to teaching, learning and assessment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Teaching contexts: what kind of live and virtual spaces do we provide for lectures, tutorials, seminars, laboratory work, field work, and so on?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Cultural differences regarding citing and using others’ work, plagiarism, ‘the master’s voice’, working collaboratively, group work, and so on.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Comparative status of universities nationally and internationally: league tables, perceptions by staff, students and other stakeholders.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577975"/>
          </a:xfrm>
        </p:spPr>
        <p:txBody>
          <a:bodyPr/>
          <a:lstStyle/>
          <a:p>
            <a:r>
              <a:rPr lang="en-GB" sz="3200" smtClean="0"/>
              <a:t>What should we consign to the rubbish chute of history (discuss)?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964612" cy="41751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Classrooms containing fixed PCs 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Electronic whiteboards other than for tiny groups of students?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Death by PowerPoint, linear approaches to use of presentations, the 6-per page handout?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Chalk and blackboards?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Sixty-minute delivery-only lectures?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What improvements can we make to curriculum delivery? We can: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smtClean="0"/>
              <a:t>Review learning outcomes;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Explore how we can best use the first block of the first semester to induct students into good study patterns and practices to enhance learning and improve retention (Yorke 2009);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Reconsider the kinds of activities students engage with to maximise learning by doing;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Rethink the way in which we use the 90 minute lecture period to include activity as well as delivery;</a:t>
            </a:r>
          </a:p>
          <a:p>
            <a:pPr>
              <a:lnSpc>
                <a:spcPct val="100000"/>
              </a:lnSpc>
            </a:pPr>
            <a:r>
              <a:rPr lang="en-GB" sz="2400" smtClean="0"/>
              <a:t>Consider how we can best make use of technologies to support learning.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3035</Words>
  <Application>Microsoft Office PowerPoint</Application>
  <PresentationFormat>On-screen Show (4:3)</PresentationFormat>
  <Paragraphs>242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Wingdings</vt:lpstr>
      <vt:lpstr>Times New Roman</vt:lpstr>
      <vt:lpstr>LeedsMet template</vt:lpstr>
      <vt:lpstr>Refreshing your curriculum</vt:lpstr>
      <vt:lpstr>Today, we aim to review your programmes, asking:</vt:lpstr>
      <vt:lpstr>The international context</vt:lpstr>
      <vt:lpstr>And at a institutional level…</vt:lpstr>
      <vt:lpstr>And here at WIT?</vt:lpstr>
      <vt:lpstr>Current trends in current HE design, delivery and assessment</vt:lpstr>
      <vt:lpstr>Variations in international approaches to teaching, learning and assessment</vt:lpstr>
      <vt:lpstr>What should we consign to the rubbish chute of history (discuss)?</vt:lpstr>
      <vt:lpstr>What improvements can we make to curriculum delivery? We can:</vt:lpstr>
      <vt:lpstr>Reviewing learning outcomes </vt:lpstr>
      <vt:lpstr>Useful verbs: Assessing knowledge See Kennedy et al</vt:lpstr>
      <vt:lpstr>Comprehension</vt:lpstr>
      <vt:lpstr>Application</vt:lpstr>
      <vt:lpstr>Analysis</vt:lpstr>
      <vt:lpstr>Synthesis</vt:lpstr>
      <vt:lpstr>Evaluation</vt:lpstr>
      <vt:lpstr>What’s important to do in the first six week block?</vt:lpstr>
      <vt:lpstr>The first six weeks: six things we can do to diminish their chances of success</vt:lpstr>
      <vt:lpstr>The sixty minute session: a recipe for disaster</vt:lpstr>
      <vt:lpstr>What can we do in sixty minutes rather than talk flat out?</vt:lpstr>
      <vt:lpstr>Technology enhanced learning: we can..</vt:lpstr>
      <vt:lpstr>Encourage autonomous and shared learning</vt:lpstr>
      <vt:lpstr>What improvements can we make to assessment practices? We need to:</vt:lpstr>
      <vt:lpstr>Instead you might consider</vt:lpstr>
      <vt:lpstr>The importance of assessment for learning</vt:lpstr>
      <vt:lpstr>Assessment for Learning: see http://www.northumbria.ac.uk/sd/central/ar/academy/cetl_afl/ </vt:lpstr>
      <vt:lpstr>Good feedback practice: (after Nicol)</vt:lpstr>
      <vt:lpstr>Learning from Terry Crooks</vt:lpstr>
      <vt:lpstr>Learning from Graham Gibbs</vt:lpstr>
      <vt:lpstr>More advice</vt:lpstr>
      <vt:lpstr>Conclusions</vt:lpstr>
      <vt:lpstr>References &amp; further reading </vt:lpstr>
      <vt:lpstr>References: 2</vt:lpstr>
      <vt:lpstr>References 3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118</cp:revision>
  <dcterms:created xsi:type="dcterms:W3CDTF">2007-03-06T12:05:28Z</dcterms:created>
  <dcterms:modified xsi:type="dcterms:W3CDTF">2012-05-24T20:48:42Z</dcterms:modified>
</cp:coreProperties>
</file>