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8"/>
  </p:notesMasterIdLst>
  <p:handoutMasterIdLst>
    <p:handoutMasterId r:id="rId39"/>
  </p:handoutMasterIdLst>
  <p:sldIdLst>
    <p:sldId id="257" r:id="rId2"/>
    <p:sldId id="372" r:id="rId3"/>
    <p:sldId id="369" r:id="rId4"/>
    <p:sldId id="371" r:id="rId5"/>
    <p:sldId id="368" r:id="rId6"/>
    <p:sldId id="349" r:id="rId7"/>
    <p:sldId id="319" r:id="rId8"/>
    <p:sldId id="320" r:id="rId9"/>
    <p:sldId id="334" r:id="rId10"/>
    <p:sldId id="338" r:id="rId11"/>
    <p:sldId id="321" r:id="rId12"/>
    <p:sldId id="322" r:id="rId13"/>
    <p:sldId id="355" r:id="rId14"/>
    <p:sldId id="356" r:id="rId15"/>
    <p:sldId id="357" r:id="rId16"/>
    <p:sldId id="358" r:id="rId17"/>
    <p:sldId id="359" r:id="rId18"/>
    <p:sldId id="336" r:id="rId19"/>
    <p:sldId id="361" r:id="rId20"/>
    <p:sldId id="362" r:id="rId21"/>
    <p:sldId id="335" r:id="rId22"/>
    <p:sldId id="363" r:id="rId23"/>
    <p:sldId id="364" r:id="rId24"/>
    <p:sldId id="365" r:id="rId25"/>
    <p:sldId id="366" r:id="rId26"/>
    <p:sldId id="367" r:id="rId27"/>
    <p:sldId id="373" r:id="rId28"/>
    <p:sldId id="337" r:id="rId29"/>
    <p:sldId id="341" r:id="rId30"/>
    <p:sldId id="342" r:id="rId31"/>
    <p:sldId id="343" r:id="rId32"/>
    <p:sldId id="316" r:id="rId33"/>
    <p:sldId id="270" r:id="rId34"/>
    <p:sldId id="271" r:id="rId35"/>
    <p:sldId id="272" r:id="rId36"/>
    <p:sldId id="317" r:id="rId3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len Martin" initials="hm" lastIdx="7"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036" autoAdjust="0"/>
    <p:restoredTop sz="95667" autoAdjust="0"/>
  </p:normalViewPr>
  <p:slideViewPr>
    <p:cSldViewPr>
      <p:cViewPr varScale="1">
        <p:scale>
          <a:sx n="75" d="100"/>
          <a:sy n="75" d="100"/>
        </p:scale>
        <p:origin x="-7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31T11:45:26.322" idx="7">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B761D78-D483-4639-A160-E213A6366F5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F0DCD3C-24A2-4C1D-B9F9-0B6DAAEB1FE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356F7E1-5610-47B0-B9F3-594766ABAFBF}" type="slidenum">
              <a:rPr lang="en-US" smtClean="0"/>
              <a:pPr/>
              <a:t>10</a:t>
            </a:fld>
            <a:endParaRPr 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BB0AB8E-E775-4661-AA77-E232D8DCF4A3}" type="slidenum">
              <a:rPr lang="en-US" smtClean="0"/>
              <a:pPr/>
              <a:t>12</a:t>
            </a:fld>
            <a:endParaRPr lang="en-US" smtClean="0"/>
          </a:p>
        </p:txBody>
      </p:sp>
      <p:sp>
        <p:nvSpPr>
          <p:cNvPr id="47107" name="Slide Image Placeholder 1"/>
          <p:cNvSpPr>
            <a:spLocks noGrp="1" noRot="1" noChangeAspect="1" noTextEdit="1"/>
          </p:cNvSpPr>
          <p:nvPr>
            <p:ph type="sldImg"/>
          </p:nvPr>
        </p:nvSpPr>
        <p:spPr>
          <a:ln/>
        </p:spPr>
      </p:sp>
      <p:sp>
        <p:nvSpPr>
          <p:cNvPr id="47108" name="Notes Placeholder 2"/>
          <p:cNvSpPr>
            <a:spLocks noGrp="1"/>
          </p:cNvSpPr>
          <p:nvPr>
            <p:ph type="body" idx="1"/>
          </p:nvPr>
        </p:nvSpPr>
        <p:spPr>
          <a:noFill/>
          <a:ln/>
        </p:spPr>
        <p:txBody>
          <a:bodyPr/>
          <a:lstStyle/>
          <a:p>
            <a:endParaRPr lang="en-US" smtClean="0"/>
          </a:p>
        </p:txBody>
      </p:sp>
      <p:sp>
        <p:nvSpPr>
          <p:cNvPr id="4710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685B299-6D46-4A14-AECB-01B577D51275}" type="slidenum">
              <a:rPr lang="en-US" sz="1200"/>
              <a:pPr algn="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5C13EC7-E0D7-48F1-9F20-D40DA5D35BE8}" type="slidenum">
              <a:rPr lang="en-US" smtClean="0"/>
              <a:pPr/>
              <a:t>13</a:t>
            </a:fld>
            <a:endParaRPr lang="en-US" smtClean="0"/>
          </a:p>
        </p:txBody>
      </p:sp>
      <p:sp>
        <p:nvSpPr>
          <p:cNvPr id="48131" name="Slide Image Placeholder 1"/>
          <p:cNvSpPr>
            <a:spLocks noGrp="1" noRot="1" noChangeAspect="1" noTextEdit="1"/>
          </p:cNvSpPr>
          <p:nvPr>
            <p:ph type="sldImg"/>
          </p:nvPr>
        </p:nvSpPr>
        <p:spPr>
          <a:ln/>
        </p:spPr>
      </p:sp>
      <p:sp>
        <p:nvSpPr>
          <p:cNvPr id="48132" name="Notes Placeholder 2"/>
          <p:cNvSpPr>
            <a:spLocks noGrp="1"/>
          </p:cNvSpPr>
          <p:nvPr>
            <p:ph type="body" idx="1"/>
          </p:nvPr>
        </p:nvSpPr>
        <p:spPr>
          <a:noFill/>
          <a:ln/>
        </p:spPr>
        <p:txBody>
          <a:bodyPr/>
          <a:lstStyle/>
          <a:p>
            <a:pPr eaLnBrk="1" hangingPunct="1"/>
            <a:endParaRPr lang="en-US" smtClean="0"/>
          </a:p>
        </p:txBody>
      </p:sp>
      <p:sp>
        <p:nvSpPr>
          <p:cNvPr id="4813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86C0878-CF7F-4021-8144-DE9968217BA5}" type="slidenum">
              <a:rPr lang="en-US" sz="1200"/>
              <a:pPr algn="r"/>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0C1389A-795B-4671-B909-3BC05EA19EAF}" type="slidenum">
              <a:rPr lang="en-US" smtClean="0"/>
              <a:pPr/>
              <a:t>14</a:t>
            </a:fld>
            <a:endParaRPr lang="en-US" smtClean="0"/>
          </a:p>
        </p:txBody>
      </p:sp>
      <p:sp>
        <p:nvSpPr>
          <p:cNvPr id="49155" name="Slide Image Placeholder 1"/>
          <p:cNvSpPr>
            <a:spLocks noGrp="1" noRot="1" noChangeAspect="1" noTextEdit="1"/>
          </p:cNvSpPr>
          <p:nvPr>
            <p:ph type="sldImg"/>
          </p:nvPr>
        </p:nvSpPr>
        <p:spPr>
          <a:ln/>
        </p:spPr>
      </p:sp>
      <p:sp>
        <p:nvSpPr>
          <p:cNvPr id="49156" name="Notes Placeholder 2"/>
          <p:cNvSpPr>
            <a:spLocks noGrp="1"/>
          </p:cNvSpPr>
          <p:nvPr>
            <p:ph type="body" idx="1"/>
          </p:nvPr>
        </p:nvSpPr>
        <p:spPr>
          <a:noFill/>
          <a:ln/>
        </p:spPr>
        <p:txBody>
          <a:bodyPr/>
          <a:lstStyle/>
          <a:p>
            <a:pPr eaLnBrk="1" hangingPunct="1"/>
            <a:endParaRPr lang="en-US" smtClean="0"/>
          </a:p>
        </p:txBody>
      </p:sp>
      <p:sp>
        <p:nvSpPr>
          <p:cNvPr id="4915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55D171B-86B7-47F0-87AA-764CB8FA527D}" type="slidenum">
              <a:rPr lang="en-US" sz="1200"/>
              <a:pPr algn="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1233F83-8C89-412C-93A3-7F7F01F8E09C}" type="slidenum">
              <a:rPr lang="en-US" smtClean="0"/>
              <a:pPr/>
              <a:t>15</a:t>
            </a:fld>
            <a:endParaRPr lang="en-US" smtClean="0"/>
          </a:p>
        </p:txBody>
      </p:sp>
      <p:sp>
        <p:nvSpPr>
          <p:cNvPr id="50179" name="Slide Image Placeholder 1"/>
          <p:cNvSpPr>
            <a:spLocks noGrp="1" noRot="1" noChangeAspect="1" noTextEdit="1"/>
          </p:cNvSpPr>
          <p:nvPr>
            <p:ph type="sldImg"/>
          </p:nvPr>
        </p:nvSpPr>
        <p:spPr>
          <a:ln/>
        </p:spPr>
      </p:sp>
      <p:sp>
        <p:nvSpPr>
          <p:cNvPr id="50180" name="Notes Placeholder 2"/>
          <p:cNvSpPr>
            <a:spLocks noGrp="1"/>
          </p:cNvSpPr>
          <p:nvPr>
            <p:ph type="body" idx="1"/>
          </p:nvPr>
        </p:nvSpPr>
        <p:spPr>
          <a:noFill/>
          <a:ln/>
        </p:spPr>
        <p:txBody>
          <a:bodyPr/>
          <a:lstStyle/>
          <a:p>
            <a:pPr eaLnBrk="1" hangingPunct="1"/>
            <a:endParaRPr lang="en-US" smtClean="0"/>
          </a:p>
        </p:txBody>
      </p:sp>
      <p:sp>
        <p:nvSpPr>
          <p:cNvPr id="5018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179C674-94F0-42F6-B8B6-E0B61EE77E27}" type="slidenum">
              <a:rPr lang="en-US" sz="1200"/>
              <a:pPr algn="r"/>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BC785B7-7A52-4492-940D-A57463BACD3A}" type="slidenum">
              <a:rPr lang="en-US" smtClean="0"/>
              <a:pPr/>
              <a:t>16</a:t>
            </a:fld>
            <a:endParaRPr lang="en-US" smtClean="0"/>
          </a:p>
        </p:txBody>
      </p:sp>
      <p:sp>
        <p:nvSpPr>
          <p:cNvPr id="51203" name="Slide Image Placeholder 1"/>
          <p:cNvSpPr>
            <a:spLocks noGrp="1" noRot="1" noChangeAspect="1" noTextEdit="1"/>
          </p:cNvSpPr>
          <p:nvPr>
            <p:ph type="sldImg"/>
          </p:nvPr>
        </p:nvSpPr>
        <p:spPr>
          <a:ln/>
        </p:spPr>
      </p:sp>
      <p:sp>
        <p:nvSpPr>
          <p:cNvPr id="51204" name="Notes Placeholder 2"/>
          <p:cNvSpPr>
            <a:spLocks noGrp="1"/>
          </p:cNvSpPr>
          <p:nvPr>
            <p:ph type="body" idx="1"/>
          </p:nvPr>
        </p:nvSpPr>
        <p:spPr>
          <a:noFill/>
          <a:ln/>
        </p:spPr>
        <p:txBody>
          <a:bodyPr/>
          <a:lstStyle/>
          <a:p>
            <a:pPr eaLnBrk="1" hangingPunct="1"/>
            <a:endParaRPr lang="en-US" smtClean="0"/>
          </a:p>
        </p:txBody>
      </p:sp>
      <p:sp>
        <p:nvSpPr>
          <p:cNvPr id="5120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2FA9155-410F-46E1-AF5B-CA3D1B0F969B}" type="slidenum">
              <a:rPr lang="en-US" sz="1200"/>
              <a:pPr algn="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4B0E247-0701-4308-B2ED-CCAA20A048F1}" type="slidenum">
              <a:rPr lang="en-US" smtClean="0"/>
              <a:pPr/>
              <a:t>17</a:t>
            </a:fld>
            <a:endParaRPr lang="en-US" smtClean="0"/>
          </a:p>
        </p:txBody>
      </p:sp>
      <p:sp>
        <p:nvSpPr>
          <p:cNvPr id="52227" name="Slide Image Placeholder 1"/>
          <p:cNvSpPr>
            <a:spLocks noGrp="1" noRot="1" noChangeAspect="1" noTextEdit="1"/>
          </p:cNvSpPr>
          <p:nvPr>
            <p:ph type="sldImg"/>
          </p:nvPr>
        </p:nvSpPr>
        <p:spPr>
          <a:ln/>
        </p:spPr>
      </p:sp>
      <p:sp>
        <p:nvSpPr>
          <p:cNvPr id="52228" name="Notes Placeholder 2"/>
          <p:cNvSpPr>
            <a:spLocks noGrp="1"/>
          </p:cNvSpPr>
          <p:nvPr>
            <p:ph type="body" idx="1"/>
          </p:nvPr>
        </p:nvSpPr>
        <p:spPr>
          <a:noFill/>
          <a:ln/>
        </p:spPr>
        <p:txBody>
          <a:bodyPr/>
          <a:lstStyle/>
          <a:p>
            <a:pPr eaLnBrk="1" hangingPunct="1"/>
            <a:endParaRPr lang="en-US" smtClean="0"/>
          </a:p>
        </p:txBody>
      </p:sp>
      <p:sp>
        <p:nvSpPr>
          <p:cNvPr id="5222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EA40BA7-3607-4F4C-B347-8890A0B86991}" type="slidenum">
              <a:rPr lang="en-US" sz="1200"/>
              <a:pPr algn="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A8AD09C6-487D-44E5-8D1A-60BF610E1EAE}" type="slidenum">
              <a:rPr lang="en-US" smtClean="0"/>
              <a:pPr/>
              <a:t>18</a:t>
            </a:fld>
            <a:endParaRPr lang="en-U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GB" smtClean="0"/>
              <a:t>La evaluación debe ser diversa e innovadora.</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4E54811-FFDD-4371-A49E-5F58F80A231F}" type="slidenum">
              <a:rPr lang="en-US" smtClean="0"/>
              <a:pPr/>
              <a:t>19</a:t>
            </a:fld>
            <a:endParaRPr lang="en-US" smtClean="0"/>
          </a:p>
        </p:txBody>
      </p:sp>
      <p:sp>
        <p:nvSpPr>
          <p:cNvPr id="54275" name="Slide Image Placeholder 1"/>
          <p:cNvSpPr>
            <a:spLocks noGrp="1" noRot="1" noChangeAspect="1" noTextEdit="1"/>
          </p:cNvSpPr>
          <p:nvPr>
            <p:ph type="sldImg"/>
          </p:nvPr>
        </p:nvSpPr>
        <p:spPr>
          <a:ln/>
        </p:spPr>
      </p:sp>
      <p:sp>
        <p:nvSpPr>
          <p:cNvPr id="54276" name="Notes Placeholder 2"/>
          <p:cNvSpPr>
            <a:spLocks noGrp="1"/>
          </p:cNvSpPr>
          <p:nvPr>
            <p:ph type="body" idx="1"/>
          </p:nvPr>
        </p:nvSpPr>
        <p:spPr>
          <a:noFill/>
          <a:ln/>
        </p:spPr>
        <p:txBody>
          <a:bodyPr/>
          <a:lstStyle/>
          <a:p>
            <a:pPr eaLnBrk="1" hangingPunct="1"/>
            <a:endParaRPr lang="en-US" smtClean="0"/>
          </a:p>
        </p:txBody>
      </p:sp>
      <p:sp>
        <p:nvSpPr>
          <p:cNvPr id="5427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94FF334-6676-40A5-9059-0218E0ABB2EC}" type="slidenum">
              <a:rPr lang="en-US" sz="1200"/>
              <a:pPr algn="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3E264DC-3524-426A-B6CC-2E0E6BBAA742}" type="slidenum">
              <a:rPr lang="en-US" smtClean="0"/>
              <a:pPr/>
              <a:t>20</a:t>
            </a:fld>
            <a:endParaRPr lang="en-US" smtClean="0"/>
          </a:p>
        </p:txBody>
      </p:sp>
      <p:sp>
        <p:nvSpPr>
          <p:cNvPr id="55299" name="Slide Image Placeholder 1"/>
          <p:cNvSpPr>
            <a:spLocks noGrp="1" noRot="1" noChangeAspect="1" noTextEdit="1"/>
          </p:cNvSpPr>
          <p:nvPr>
            <p:ph type="sldImg"/>
          </p:nvPr>
        </p:nvSpPr>
        <p:spPr>
          <a:ln/>
        </p:spPr>
      </p:sp>
      <p:sp>
        <p:nvSpPr>
          <p:cNvPr id="55300" name="Notes Placeholder 2"/>
          <p:cNvSpPr>
            <a:spLocks noGrp="1"/>
          </p:cNvSpPr>
          <p:nvPr>
            <p:ph type="body" idx="1"/>
          </p:nvPr>
        </p:nvSpPr>
        <p:spPr>
          <a:noFill/>
          <a:ln/>
        </p:spPr>
        <p:txBody>
          <a:bodyPr/>
          <a:lstStyle/>
          <a:p>
            <a:pPr eaLnBrk="1" hangingPunct="1"/>
            <a:endParaRPr lang="en-US" smtClean="0"/>
          </a:p>
        </p:txBody>
      </p:sp>
      <p:sp>
        <p:nvSpPr>
          <p:cNvPr id="5530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586BB34-B864-45DE-A087-89FB11835459}" type="slidenum">
              <a:rPr lang="en-US" sz="1200"/>
              <a:pPr algn="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D86275F-7DBD-4B66-940A-F9E647090979}" type="slidenum">
              <a:rPr lang="en-US" smtClean="0"/>
              <a:pPr/>
              <a:t>21</a:t>
            </a:fld>
            <a:endParaRPr lang="en-U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68317E17-FB9B-4AAB-BF08-670F288F4066}"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C0BD40C7-C8F4-4D96-9D2E-109EA1A9727E}"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818F0486-F4DA-4E7B-AB91-CE63CD40D11E}"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F7827F4C-AD1A-4EC9-B518-BD16BCA72634}"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D09BD344-9D47-44B1-B0EC-0AAD9A7B30A0}"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FA05B42-A1A7-4516-A4AC-A9058CF9E934}" type="slidenum">
              <a:rPr lang="en-US" smtClean="0"/>
              <a:pPr/>
              <a:t>28</a:t>
            </a:fld>
            <a:endParaRPr lang="en-US"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FA455F3-605A-41C4-BD3D-CAB7CF747BB8}" type="slidenum">
              <a:rPr lang="en-US" smtClean="0"/>
              <a:pPr/>
              <a:t>29</a:t>
            </a:fld>
            <a:endParaRPr lang="en-US"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98D68D8-D3CB-4AC0-8A27-8953A8B373F8}" type="slidenum">
              <a:rPr lang="en-US" smtClean="0"/>
              <a:pPr/>
              <a:t>30</a:t>
            </a:fld>
            <a:endParaRPr lang="en-US"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3B1A464-97ED-42A0-8E6E-FF032D0B8E04}" type="slidenum">
              <a:rPr lang="en-US" smtClean="0"/>
              <a:pPr/>
              <a:t>31</a:t>
            </a:fld>
            <a:endParaRPr lang="en-US"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1F5F3885-9FB0-46EC-9818-8AFCE94A83C4}"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0DCD3C-24A2-4C1D-B9F9-0B6DAAEB1FEB}"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403F95D7-A663-4B5F-B69C-FB123F6ED4D4}"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AA11A20-0A11-4048-9EAF-EAA32BF06479}" type="slidenum">
              <a:rPr lang="en-US" smtClean="0"/>
              <a:pPr/>
              <a:t>6</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marL="228600" indent="-228600"/>
            <a:r>
              <a:rPr lang="en-GB" smtClean="0"/>
              <a:t>En el futuro las universidades tendrán dos funciones clave</a:t>
            </a:r>
          </a:p>
          <a:p>
            <a:pPr marL="228600" indent="-228600">
              <a:buFontTx/>
              <a:buAutoNum type="arabicParenR"/>
            </a:pPr>
            <a:r>
              <a:rPr lang="en-GB" smtClean="0"/>
              <a:t>El reconocimiento y la homologación del rendimiento, logros, éxitos del estudiante aunque fueran conseguidos fuera de la universidad</a:t>
            </a:r>
          </a:p>
          <a:p>
            <a:pPr marL="228600" indent="-228600">
              <a:buFontTx/>
              <a:buAutoNum type="arabicParenR"/>
            </a:pPr>
            <a:r>
              <a:rPr lang="en-GB" smtClean="0"/>
              <a:t>El apoyo del aprendizaje y del compromiso del estudiante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AD59689-85FB-46DA-B152-F30E4A44F3B6}" type="slidenum">
              <a:rPr lang="en-US" smtClean="0"/>
              <a:pPr/>
              <a:t>7</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8B36E40-2AE4-4CB8-B8DC-02A646FBBE43}" type="slidenum">
              <a:rPr lang="en-US" smtClean="0"/>
              <a:pPr/>
              <a:t>8</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7022B91-83C8-4E64-8EEF-3C94E7AD40D5}" type="slidenum">
              <a:rPr lang="en-US" smtClean="0"/>
              <a:pPr/>
              <a:t>9</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3A29CB1D-CD8F-4C36-8B98-1833459D65D7}" type="datetime1">
              <a:rPr lang="en-GB"/>
              <a:pPr>
                <a:defRPr/>
              </a:pPr>
              <a:t>20/05/2012</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701DC2E3-4004-4FA6-8457-DB9A23DB56F9}"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A8EF9AD7-F956-4885-928D-D99A9C0FB3E5}" type="datetime1">
              <a:rPr lang="en-GB"/>
              <a:pPr>
                <a:defRPr/>
              </a:pPr>
              <a:t>20/05/2012</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B5D6FEDF-2F7F-4D44-A0F4-4838B13F9494}" type="datetime1">
              <a:rPr lang="en-GB"/>
              <a:pPr>
                <a:defRPr/>
              </a:pPr>
              <a:t>20/05/2012</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83EECCF8-C674-4CB9-9164-15D396F445AD}" type="datetime1">
              <a:rPr lang="en-GB"/>
              <a:pPr>
                <a:defRPr/>
              </a:pPr>
              <a:t>20/05/2012</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4580D423-09AB-42F1-84C8-B7DF732DA7C5}" type="datetime1">
              <a:rPr lang="en-GB"/>
              <a:pPr>
                <a:defRPr/>
              </a:pPr>
              <a:t>20/05/2012</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931E0D6-44CD-4C87-A8C4-DF75142F6682}" type="datetime1">
              <a:rPr lang="en-GB"/>
              <a:pPr>
                <a:defRPr/>
              </a:pPr>
              <a:t>20/05/2012</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67919E65-FDAE-49F5-B725-6C1DF7C340B7}" type="datetime1">
              <a:rPr lang="en-GB"/>
              <a:pPr>
                <a:defRPr/>
              </a:pPr>
              <a:t>20/05/2012</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E420E856-7500-46DA-A578-66F8D036EB13}" type="datetime1">
              <a:rPr lang="en-GB"/>
              <a:pPr>
                <a:defRPr/>
              </a:pPr>
              <a:t>20/05/2012</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42CE96B4-581C-4443-A0DD-F891ECA6E8C8}" type="datetime1">
              <a:rPr lang="en-GB"/>
              <a:pPr>
                <a:defRPr/>
              </a:pPr>
              <a:t>20/05/2012</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30C1E31-B00D-4900-ABDD-790255D27992}" type="datetime1">
              <a:rPr lang="en-GB"/>
              <a:pPr>
                <a:defRPr/>
              </a:pPr>
              <a:t>20/05/2012</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6951CD6-B7DD-4287-8789-A5CBC51AD8EC}" type="datetime1">
              <a:rPr lang="en-GB"/>
              <a:pPr>
                <a:defRPr/>
              </a:pPr>
              <a:t>20/05/2012</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20F784FE-B18F-4E07-84F3-F1AD631303C3}" type="datetime1">
              <a:rPr lang="en-GB"/>
              <a:pPr>
                <a:defRPr/>
              </a:pPr>
              <a:t>20/05/2012</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2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algn="ctr" eaLnBrk="1" hangingPunct="1"/>
            <a:r>
              <a:rPr lang="en-GB" sz="4400" dirty="0" smtClean="0"/>
              <a:t>Making a difference through assessment and feedback</a:t>
            </a:r>
            <a:endParaRPr lang="en-GB" sz="4000" b="0" dirty="0" smtClean="0"/>
          </a:p>
        </p:txBody>
      </p:sp>
      <p:sp>
        <p:nvSpPr>
          <p:cNvPr id="3075" name="Rectangle 3"/>
          <p:cNvSpPr>
            <a:spLocks noGrp="1" noChangeArrowheads="1"/>
          </p:cNvSpPr>
          <p:nvPr>
            <p:ph type="subTitle" idx="1"/>
          </p:nvPr>
        </p:nvSpPr>
        <p:spPr>
          <a:xfrm>
            <a:off x="827088" y="2924175"/>
            <a:ext cx="6248400" cy="3433763"/>
          </a:xfrm>
        </p:spPr>
        <p:txBody>
          <a:bodyPr/>
          <a:lstStyle/>
          <a:p>
            <a:pPr algn="ctr" eaLnBrk="1" hangingPunct="1"/>
            <a:r>
              <a:rPr lang="en-GB" sz="2400" b="1" dirty="0" err="1" smtClean="0"/>
              <a:t>Letterkenny</a:t>
            </a:r>
            <a:r>
              <a:rPr lang="en-GB" sz="2400" b="1" dirty="0" smtClean="0"/>
              <a:t> IT</a:t>
            </a:r>
          </a:p>
          <a:p>
            <a:pPr algn="ctr" eaLnBrk="1" hangingPunct="1"/>
            <a:endParaRPr lang="en-GB" sz="2400" b="1" dirty="0" smtClean="0"/>
          </a:p>
          <a:p>
            <a:pPr algn="ctr" eaLnBrk="1" hangingPunct="1"/>
            <a:r>
              <a:rPr lang="en-GB" sz="2400" b="1" dirty="0" smtClean="0"/>
              <a:t>Dr </a:t>
            </a:r>
            <a:r>
              <a:rPr lang="en-GB" sz="2400" b="1" dirty="0" smtClean="0"/>
              <a:t>Sally Brown</a:t>
            </a:r>
          </a:p>
          <a:p>
            <a:pPr algn="ctr" eaLnBrk="1" hangingPunct="1"/>
            <a:r>
              <a:rPr lang="en-GB" sz="2400" dirty="0" smtClean="0"/>
              <a:t>May 22nd and 23</a:t>
            </a:r>
            <a:r>
              <a:rPr lang="en-GB" sz="2400" baseline="30000" dirty="0" smtClean="0"/>
              <a:t>rd</a:t>
            </a:r>
            <a:r>
              <a:rPr lang="en-GB" sz="2400" dirty="0" smtClean="0"/>
              <a:t> 2012</a:t>
            </a:r>
          </a:p>
          <a:p>
            <a:pPr algn="ctr" eaLnBrk="1" hangingPunct="1"/>
            <a:r>
              <a:rPr lang="en-GB" sz="2400" dirty="0" smtClean="0">
                <a:hlinkClick r:id="rId3"/>
              </a:rPr>
              <a:t>http://sally-brown.net</a:t>
            </a:r>
            <a:endParaRPr lang="en-GB" sz="2400" dirty="0" smtClean="0"/>
          </a:p>
          <a:p>
            <a:pPr algn="ctr" eaLnBrk="1" hangingPunct="1"/>
            <a:r>
              <a:rPr lang="en-GB" sz="1600" b="1" dirty="0" smtClean="0"/>
              <a:t>Emeritus Professor, Leeds Metropolitan University,</a:t>
            </a:r>
          </a:p>
          <a:p>
            <a:pPr algn="ctr" eaLnBrk="1" hangingPunct="1"/>
            <a:r>
              <a:rPr lang="en-GB" sz="1600" b="1" dirty="0" smtClean="0"/>
              <a:t>Adjunct professor, University of the Sunshine Coast, Central Queensland and James Cook University Queensland</a:t>
            </a:r>
          </a:p>
          <a:p>
            <a:pPr algn="ctr" eaLnBrk="1" hangingPunct="1"/>
            <a:r>
              <a:rPr lang="en-GB" sz="1600" b="1" dirty="0" smtClean="0"/>
              <a:t>Visiting Professor University of Plymouth and Liverpool John </a:t>
            </a:r>
            <a:r>
              <a:rPr lang="en-GB" sz="1600" b="1" dirty="0" err="1" smtClean="0"/>
              <a:t>Moores</a:t>
            </a:r>
            <a:r>
              <a:rPr lang="en-GB" sz="1600" b="1" dirty="0" smtClean="0"/>
              <a:t> University</a:t>
            </a:r>
            <a:r>
              <a:rPr lang="en-GB" sz="1800" dirty="0" smtClean="0"/>
              <a:t>.</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76250"/>
            <a:ext cx="7543800" cy="865188"/>
          </a:xfrm>
        </p:spPr>
        <p:txBody>
          <a:bodyPr/>
          <a:lstStyle/>
          <a:p>
            <a:r>
              <a:rPr lang="en-GB" sz="3500" dirty="0" smtClean="0"/>
              <a:t>Formative and summative assessment</a:t>
            </a:r>
          </a:p>
        </p:txBody>
      </p:sp>
      <p:sp>
        <p:nvSpPr>
          <p:cNvPr id="12291"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US" sz="2400" b="1" dirty="0" smtClean="0"/>
              <a:t>Formative assessment is primarily concerned with feedback aimed at prompting improvement, is often continuous and usually involves words.</a:t>
            </a:r>
          </a:p>
          <a:p>
            <a:pPr marL="609600" indent="-609600">
              <a:spcBef>
                <a:spcPts val="600"/>
              </a:spcBef>
            </a:pPr>
            <a:r>
              <a:rPr lang="en-US" sz="2400" b="1" dirty="0" smtClean="0"/>
              <a:t>Summative assessment is concerned with making evaluative judgments, is often end point and involves numbers.</a:t>
            </a:r>
          </a:p>
          <a:p>
            <a:pPr marL="609600" indent="-609600">
              <a:spcBef>
                <a:spcPts val="600"/>
              </a:spcBef>
            </a:pPr>
            <a:endParaRPr lang="en-GB" sz="24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z="3200" dirty="0" smtClean="0"/>
              <a:t>What really impacts on learning?</a:t>
            </a:r>
            <a:endParaRPr lang="en-US" sz="3200" dirty="0" smtClean="0"/>
          </a:p>
        </p:txBody>
      </p:sp>
      <p:sp>
        <p:nvSpPr>
          <p:cNvPr id="1331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GB" sz="2400" b="1" dirty="0" smtClean="0"/>
              <a:t>Concentrating on giving students detailed and developmental formative feedback is the single most useful thing we can do for our students, particularly those from disadvantaged backgrounds. </a:t>
            </a:r>
          </a:p>
          <a:p>
            <a:pPr marL="609600" indent="-609600">
              <a:spcBef>
                <a:spcPts val="600"/>
              </a:spcBef>
            </a:pPr>
            <a:r>
              <a:rPr lang="en-GB" sz="2400" b="1" dirty="0" smtClean="0"/>
              <a:t>Summative assessment may have to be rethought to make it fit for purpose.</a:t>
            </a:r>
          </a:p>
          <a:p>
            <a:pPr marL="609600" indent="-609600">
              <a:spcBef>
                <a:spcPts val="600"/>
              </a:spcBef>
            </a:pPr>
            <a:r>
              <a:rPr lang="en-GB" sz="2400" b="1" dirty="0" smtClean="0"/>
              <a:t>To do these things may require considerable imagination and re-engineering, not just of our assessment processes but also of curriculum design as a whole if we are to move from considering delivering content the most important thing we do.</a:t>
            </a:r>
          </a:p>
          <a:p>
            <a:pPr marL="609600" indent="-609600">
              <a:spcBef>
                <a:spcPts val="600"/>
              </a:spcBef>
            </a:pPr>
            <a:endParaRPr lang="en-US" sz="24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p:spPr>
        <p:txBody>
          <a:bodyPr lIns="92075" tIns="46038" rIns="92075" bIns="46038"/>
          <a:lstStyle/>
          <a:p>
            <a:r>
              <a:rPr lang="en-US" dirty="0" smtClean="0"/>
              <a:t>A fit-for-purpose model of assessment: the key questions</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US" sz="2400" b="1" dirty="0" smtClean="0"/>
              <a:t>Why are we assessing?</a:t>
            </a:r>
          </a:p>
          <a:p>
            <a:pPr marL="609600" indent="-609600">
              <a:spcBef>
                <a:spcPts val="600"/>
              </a:spcBef>
            </a:pPr>
            <a:r>
              <a:rPr lang="en-US" sz="2400" b="1" dirty="0" smtClean="0"/>
              <a:t>What is it we are actually assessing?</a:t>
            </a:r>
          </a:p>
          <a:p>
            <a:pPr marL="609600" indent="-609600">
              <a:spcBef>
                <a:spcPts val="600"/>
              </a:spcBef>
            </a:pPr>
            <a:r>
              <a:rPr lang="en-US" sz="2400" b="1" dirty="0" smtClean="0"/>
              <a:t>How are we assessing?</a:t>
            </a:r>
          </a:p>
          <a:p>
            <a:pPr marL="609600" indent="-609600">
              <a:spcBef>
                <a:spcPts val="600"/>
              </a:spcBef>
            </a:pPr>
            <a:r>
              <a:rPr lang="en-US" sz="2400" b="1" dirty="0" smtClean="0"/>
              <a:t>Who is best placed to assess?</a:t>
            </a:r>
          </a:p>
          <a:p>
            <a:pPr marL="609600" indent="-609600">
              <a:spcBef>
                <a:spcPts val="600"/>
              </a:spcBef>
            </a:pPr>
            <a:r>
              <a:rPr lang="en-US" sz="2400" b="1" dirty="0" smtClean="0"/>
              <a:t>When should we assess?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685800" y="304800"/>
            <a:ext cx="7848600" cy="1552575"/>
          </a:xfrm>
          <a:noFill/>
        </p:spPr>
        <p:txBody>
          <a:bodyPr lIns="92075" tIns="46038" rIns="92075" bIns="46038"/>
          <a:lstStyle/>
          <a:p>
            <a:pPr eaLnBrk="1" hangingPunct="1"/>
            <a:r>
              <a:rPr lang="en-US" sz="2800" dirty="0" smtClean="0">
                <a:solidFill>
                  <a:schemeClr val="tx1"/>
                </a:solidFill>
              </a:rPr>
              <a:t>Why are we assessing?</a:t>
            </a:r>
            <a:br>
              <a:rPr lang="en-US" sz="2800" dirty="0" smtClean="0">
                <a:solidFill>
                  <a:schemeClr val="tx1"/>
                </a:solidFill>
              </a:rPr>
            </a:br>
            <a:r>
              <a:rPr lang="en-US" sz="2800" dirty="0" smtClean="0">
                <a:solidFill>
                  <a:schemeClr val="tx1"/>
                </a:solidFill>
              </a:rPr>
              <a:t>Choosing the reasons for assessment: </a:t>
            </a:r>
            <a:br>
              <a:rPr lang="en-US" sz="2800" dirty="0" smtClean="0">
                <a:solidFill>
                  <a:schemeClr val="tx1"/>
                </a:solidFill>
              </a:rPr>
            </a:br>
            <a:r>
              <a:rPr lang="en-US" sz="2800" dirty="0" smtClean="0">
                <a:solidFill>
                  <a:schemeClr val="tx1"/>
                </a:solidFill>
              </a:rPr>
              <a:t>these may include:</a:t>
            </a:r>
            <a:br>
              <a:rPr lang="en-US" sz="2800" dirty="0" smtClean="0">
                <a:solidFill>
                  <a:schemeClr val="tx1"/>
                </a:solidFill>
              </a:rPr>
            </a:br>
            <a:endParaRPr lang="en-US" sz="2800" b="0" dirty="0" smtClean="0">
              <a:solidFill>
                <a:schemeClr val="tx1"/>
              </a:solidFill>
            </a:endParaRPr>
          </a:p>
        </p:txBody>
      </p:sp>
      <p:sp>
        <p:nvSpPr>
          <p:cNvPr id="15363" name="Rectangle 3"/>
          <p:cNvSpPr>
            <a:spLocks noGrp="1" noChangeArrowheads="1"/>
          </p:cNvSpPr>
          <p:nvPr>
            <p:ph type="body" idx="4294967295"/>
          </p:nvPr>
        </p:nvSpPr>
        <p:spPr>
          <a:xfrm>
            <a:off x="914400" y="1676400"/>
            <a:ext cx="7239000" cy="4800600"/>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US" sz="2400" b="1" dirty="0" smtClean="0"/>
              <a:t>Enabling students to get the measure of their achievement; </a:t>
            </a:r>
          </a:p>
          <a:p>
            <a:pPr marL="609600" indent="-609600">
              <a:spcBef>
                <a:spcPts val="600"/>
              </a:spcBef>
            </a:pPr>
            <a:r>
              <a:rPr lang="en-US" sz="2400" b="1" dirty="0" smtClean="0"/>
              <a:t>Helping them consolidate their learning;</a:t>
            </a:r>
          </a:p>
          <a:p>
            <a:pPr marL="609600" indent="-609600">
              <a:spcBef>
                <a:spcPts val="600"/>
              </a:spcBef>
            </a:pPr>
            <a:r>
              <a:rPr lang="en-US" sz="2400" b="1" dirty="0" smtClean="0"/>
              <a:t>Providing feedback so they can improve and remedy any deficiencies;</a:t>
            </a:r>
          </a:p>
          <a:p>
            <a:pPr marL="609600" indent="-609600">
              <a:spcBef>
                <a:spcPts val="600"/>
              </a:spcBef>
            </a:pPr>
            <a:r>
              <a:rPr lang="en-US" sz="2400" b="1" dirty="0" smtClean="0"/>
              <a:t>motivating students to engage in their learning;</a:t>
            </a:r>
          </a:p>
          <a:p>
            <a:pPr marL="609600" indent="-609600">
              <a:spcBef>
                <a:spcPts val="600"/>
              </a:spcBef>
            </a:pPr>
            <a:r>
              <a:rPr lang="en-US" sz="2400" b="1" dirty="0" smtClean="0"/>
              <a:t>providing them with opportunities to relate theory and practice, especially in HE and FE.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noFill/>
        </p:spPr>
        <p:txBody>
          <a:bodyPr lIns="92075" tIns="46038" rIns="92075" bIns="46038"/>
          <a:lstStyle/>
          <a:p>
            <a:pPr eaLnBrk="1" hangingPunct="1"/>
            <a:r>
              <a:rPr lang="en-US" dirty="0" smtClean="0"/>
              <a:t>more purposes...</a:t>
            </a:r>
          </a:p>
        </p:txBody>
      </p:sp>
      <p:sp>
        <p:nvSpPr>
          <p:cNvPr id="16387" name="Rectangle 3"/>
          <p:cNvSpPr>
            <a:spLocks noGrp="1" noChangeArrowheads="1"/>
          </p:cNvSpPr>
          <p:nvPr>
            <p:ph type="body" idx="4294967295"/>
          </p:nvPr>
        </p:nvSpPr>
        <p:spPr>
          <a:xfrm>
            <a:off x="642938" y="1285875"/>
            <a:ext cx="8001000" cy="4217988"/>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US" sz="2400" b="1" dirty="0" smtClean="0"/>
              <a:t>Helping students make sensible choices about option alternatives and directions for further study;</a:t>
            </a:r>
          </a:p>
          <a:p>
            <a:pPr marL="609600" indent="-609600">
              <a:spcBef>
                <a:spcPts val="600"/>
              </a:spcBef>
            </a:pPr>
            <a:r>
              <a:rPr lang="en-US" sz="2400" b="1" dirty="0" smtClean="0"/>
              <a:t>demonstrating student employability;</a:t>
            </a:r>
          </a:p>
          <a:p>
            <a:pPr marL="609600" indent="-609600">
              <a:spcBef>
                <a:spcPts val="600"/>
              </a:spcBef>
            </a:pPr>
            <a:r>
              <a:rPr lang="en-US" sz="2400" b="1" dirty="0" smtClean="0"/>
              <a:t>providing assurance of fitness to practice (in HE);</a:t>
            </a:r>
          </a:p>
          <a:p>
            <a:pPr marL="609600" indent="-609600">
              <a:spcBef>
                <a:spcPts val="600"/>
              </a:spcBef>
            </a:pPr>
            <a:r>
              <a:rPr lang="en-US" sz="2400" b="1" dirty="0" smtClean="0"/>
              <a:t>giving feedback to teachers on effectiveness;</a:t>
            </a:r>
          </a:p>
          <a:p>
            <a:pPr marL="609600" indent="-609600">
              <a:spcBef>
                <a:spcPts val="600"/>
              </a:spcBef>
            </a:pPr>
            <a:r>
              <a:rPr lang="en-US" sz="2400" b="1" dirty="0" smtClean="0"/>
              <a:t>providing statistics for internal and external agencies.</a:t>
            </a:r>
          </a:p>
          <a:p>
            <a:pPr marL="609600" indent="-609600">
              <a:spcBef>
                <a:spcPts val="600"/>
              </a:spcBef>
            </a:pPr>
            <a:endParaRPr lang="en-US" sz="24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dirty="0" smtClean="0"/>
              <a:t>Choosing what we assess</a:t>
            </a:r>
          </a:p>
        </p:txBody>
      </p:sp>
      <p:sp>
        <p:nvSpPr>
          <p:cNvPr id="17411"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US" sz="2400" b="1" dirty="0" smtClean="0"/>
              <a:t>product or process?</a:t>
            </a:r>
          </a:p>
          <a:p>
            <a:pPr marL="609600" indent="-609600">
              <a:spcBef>
                <a:spcPts val="600"/>
              </a:spcBef>
            </a:pPr>
            <a:r>
              <a:rPr lang="en-US" sz="2400" b="1" dirty="0" smtClean="0"/>
              <a:t>theory or practice (HE particularly); </a:t>
            </a:r>
          </a:p>
          <a:p>
            <a:pPr marL="609600" indent="-609600">
              <a:spcBef>
                <a:spcPts val="600"/>
              </a:spcBef>
            </a:pPr>
            <a:r>
              <a:rPr lang="en-US" sz="2400" b="1" dirty="0" smtClean="0"/>
              <a:t>knowledge, skills and attitude (all sectors)?</a:t>
            </a:r>
          </a:p>
          <a:p>
            <a:pPr marL="609600" indent="-609600">
              <a:spcBef>
                <a:spcPts val="600"/>
              </a:spcBef>
            </a:pPr>
            <a:r>
              <a:rPr lang="en-US" sz="2400" b="1" dirty="0" smtClean="0"/>
              <a:t>subject knowledge or application?</a:t>
            </a:r>
          </a:p>
          <a:p>
            <a:pPr marL="609600" indent="-609600">
              <a:spcBef>
                <a:spcPts val="600"/>
              </a:spcBef>
            </a:pPr>
            <a:r>
              <a:rPr lang="en-US" sz="2400" b="1" dirty="0" smtClean="0"/>
              <a:t>what we’ve always assessed?</a:t>
            </a:r>
          </a:p>
          <a:p>
            <a:pPr marL="609600" indent="-609600">
              <a:spcBef>
                <a:spcPts val="600"/>
              </a:spcBef>
            </a:pPr>
            <a:r>
              <a:rPr lang="en-US" sz="2400" b="1" dirty="0" smtClean="0"/>
              <a:t>what it’s easy to assess?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noFill/>
        </p:spPr>
        <p:txBody>
          <a:bodyPr lIns="92075" tIns="46038" rIns="92075" bIns="46038"/>
          <a:lstStyle/>
          <a:p>
            <a:pPr eaLnBrk="1" hangingPunct="1"/>
            <a:r>
              <a:rPr lang="en-US" dirty="0" smtClean="0"/>
              <a:t>Being imaginative by choosing diverse assessment methods?</a:t>
            </a:r>
          </a:p>
        </p:txBody>
      </p:sp>
      <p:sp>
        <p:nvSpPr>
          <p:cNvPr id="18435"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US" sz="2400" b="1" dirty="0" smtClean="0"/>
              <a:t>essays, unseen written exams, reports</a:t>
            </a:r>
          </a:p>
          <a:p>
            <a:pPr marL="609600" indent="-609600">
              <a:spcBef>
                <a:spcPts val="600"/>
              </a:spcBef>
            </a:pPr>
            <a:r>
              <a:rPr lang="en-US" sz="2400" b="1" dirty="0" smtClean="0"/>
              <a:t>portfolios, projects, vivas, assessed seminars, poster presentations, annotated bibliographies, blogs, diaries, reflective journals, critical incident accounts, artefacts, productions, case studies, field studies, exhibitions, critiques, theses…….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19459" name="Rectangle 3"/>
          <p:cNvSpPr>
            <a:spLocks noGrp="1" noChangeArrowheads="1"/>
          </p:cNvSpPr>
          <p:nvPr>
            <p:ph type="body" idx="4294967295"/>
          </p:nvPr>
        </p:nvSpPr>
        <p:spPr>
          <a:xfrm>
            <a:off x="609600" y="1600200"/>
            <a:ext cx="7848600" cy="4495800"/>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buNone/>
            </a:pPr>
            <a:r>
              <a:rPr lang="en-US" sz="2400" b="1" dirty="0" smtClean="0"/>
              <a:t>Open-book exams 	Take-away papers</a:t>
            </a:r>
          </a:p>
          <a:p>
            <a:pPr marL="609600" indent="-609600">
              <a:spcBef>
                <a:spcPts val="600"/>
              </a:spcBef>
              <a:buNone/>
            </a:pPr>
            <a:r>
              <a:rPr lang="en-US" sz="2400" b="1" dirty="0" smtClean="0"/>
              <a:t>Case studies		Simulations</a:t>
            </a:r>
          </a:p>
          <a:p>
            <a:pPr marL="609600" indent="-609600">
              <a:spcBef>
                <a:spcPts val="600"/>
              </a:spcBef>
              <a:buNone/>
            </a:pPr>
            <a:r>
              <a:rPr lang="en-US" sz="2400" b="1" dirty="0" smtClean="0"/>
              <a:t>Objective Structured Clinical Examinations (OSCEs)</a:t>
            </a:r>
          </a:p>
          <a:p>
            <a:pPr marL="609600" indent="-609600">
              <a:spcBef>
                <a:spcPts val="600"/>
              </a:spcBef>
              <a:buNone/>
            </a:pPr>
            <a:r>
              <a:rPr lang="en-US" sz="2400" b="1" dirty="0" smtClean="0"/>
              <a:t>Short answer questions</a:t>
            </a:r>
          </a:p>
          <a:p>
            <a:pPr marL="609600" indent="-609600">
              <a:spcBef>
                <a:spcPts val="600"/>
              </a:spcBef>
              <a:buNone/>
            </a:pPr>
            <a:r>
              <a:rPr lang="en-US" sz="2400" b="1" dirty="0" smtClean="0"/>
              <a:t>In-tray exercises		Live assignments</a:t>
            </a:r>
          </a:p>
          <a:p>
            <a:pPr marL="609600" indent="-609600">
              <a:spcBef>
                <a:spcPts val="600"/>
              </a:spcBef>
              <a:buNone/>
            </a:pPr>
            <a:r>
              <a:rPr lang="en-US" sz="2400" b="1" dirty="0" smtClean="0"/>
              <a:t>Multiple choice Questions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33375"/>
            <a:ext cx="7543800" cy="1008063"/>
          </a:xfrm>
        </p:spPr>
        <p:txBody>
          <a:bodyPr/>
          <a:lstStyle/>
          <a:p>
            <a:r>
              <a:rPr lang="en-GB" dirty="0" smtClean="0"/>
              <a:t>Diverse and innovative assessment helps</a:t>
            </a:r>
          </a:p>
        </p:txBody>
      </p:sp>
      <p:sp>
        <p:nvSpPr>
          <p:cNvPr id="20483" name="Rectangle 3"/>
          <p:cNvSpPr>
            <a:spLocks noGrp="1" noChangeArrowheads="1"/>
          </p:cNvSpPr>
          <p:nvPr>
            <p:ph type="body" idx="1"/>
          </p:nvPr>
        </p:nvSpPr>
        <p:spPr>
          <a:xfrm>
            <a:off x="457200" y="1268760"/>
            <a:ext cx="8229600" cy="5184428"/>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GB" sz="2400" b="1"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a:spcBef>
                <a:spcPts val="600"/>
              </a:spcBef>
            </a:pPr>
            <a:r>
              <a:rPr lang="en-GB" sz="2400" b="1" dirty="0" smtClean="0"/>
              <a:t>Innovative assessment approaches can foster a spirit of enquiry, encourage curiosity and promote autonomy where they encourage students to become closely involved with evaluating their own and each others’ learning. (</a:t>
            </a:r>
            <a:r>
              <a:rPr lang="en-GB" sz="2400" b="1" dirty="0" err="1" smtClean="0"/>
              <a:t>Falchikov</a:t>
            </a:r>
            <a:r>
              <a:rPr lang="en-GB" sz="2400" b="1" dirty="0" smtClean="0"/>
              <a:t>, Pickford and Brown, 2006).</a:t>
            </a:r>
          </a:p>
          <a:p>
            <a:pPr marL="609600" indent="-609600">
              <a:spcBef>
                <a:spcPts val="600"/>
              </a:spcBef>
            </a:pPr>
            <a:endParaRPr lang="en-GB" sz="24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dirty="0" smtClean="0"/>
              <a:t>Choosing who is best placed to assess</a:t>
            </a:r>
          </a:p>
        </p:txBody>
      </p:sp>
      <p:sp>
        <p:nvSpPr>
          <p:cNvPr id="21507"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US" sz="2400" b="1" dirty="0" smtClean="0"/>
              <a:t>tutor assessment</a:t>
            </a:r>
          </a:p>
          <a:p>
            <a:pPr marL="609600" indent="-609600">
              <a:spcBef>
                <a:spcPts val="600"/>
              </a:spcBef>
            </a:pPr>
            <a:r>
              <a:rPr lang="en-US" sz="2400" b="1" dirty="0" smtClean="0"/>
              <a:t>self-assessment</a:t>
            </a:r>
          </a:p>
          <a:p>
            <a:pPr marL="609600" indent="-609600">
              <a:spcBef>
                <a:spcPts val="600"/>
              </a:spcBef>
            </a:pPr>
            <a:r>
              <a:rPr lang="en-US" sz="2400" b="1" dirty="0" smtClean="0"/>
              <a:t>peer assessment, (either inter or intra peer)</a:t>
            </a:r>
          </a:p>
          <a:p>
            <a:pPr marL="609600" indent="-609600">
              <a:spcBef>
                <a:spcPts val="600"/>
              </a:spcBef>
            </a:pPr>
            <a:r>
              <a:rPr lang="en-US" sz="2400" b="1" dirty="0" smtClean="0"/>
              <a:t>employers, practice tutors and line managers</a:t>
            </a:r>
          </a:p>
          <a:p>
            <a:pPr marL="609600" indent="-609600">
              <a:spcBef>
                <a:spcPts val="600"/>
              </a:spcBef>
            </a:pPr>
            <a:r>
              <a:rPr lang="en-US" sz="2400" b="1" dirty="0" smtClean="0"/>
              <a:t>client assessment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GB" dirty="0" smtClean="0"/>
              <a:t>Purposes of this workshop</a:t>
            </a:r>
          </a:p>
        </p:txBody>
      </p:sp>
      <p:sp>
        <p:nvSpPr>
          <p:cNvPr id="4099" name="Content Placeholder 5"/>
          <p:cNvSpPr>
            <a:spLocks noGrp="1"/>
          </p:cNvSpPr>
          <p:nvPr>
            <p:ph idx="1"/>
          </p:nvPr>
        </p:nvSpPr>
        <p:spPr/>
        <p:txBody>
          <a:bodyPr/>
          <a:lstStyle/>
          <a:p>
            <a:r>
              <a:rPr lang="en-GB" sz="2800" b="1" dirty="0" smtClean="0"/>
              <a:t>We can enhance students’ likelihood of achievement and retention through </a:t>
            </a:r>
            <a:r>
              <a:rPr lang="en-GB" sz="2800" b="1" dirty="0" smtClean="0"/>
              <a:t>refreshing our </a:t>
            </a:r>
            <a:r>
              <a:rPr lang="en-GB" sz="2800" b="1" dirty="0" smtClean="0"/>
              <a:t>approaches to assessment and feedback</a:t>
            </a:r>
            <a:r>
              <a:rPr lang="en-GB" sz="2800" b="1" dirty="0" smtClean="0"/>
              <a:t>. </a:t>
            </a:r>
            <a:endParaRPr lang="en-GB" sz="2800" b="1" dirty="0" smtClean="0"/>
          </a:p>
          <a:p>
            <a:r>
              <a:rPr lang="en-GB" sz="2800" b="1" dirty="0" smtClean="0"/>
              <a:t>Recently there’s been an increasing awareness in higher education of the importance of assessment and feedback to engage students fully in their own learning.</a:t>
            </a:r>
          </a:p>
          <a:p>
            <a:r>
              <a:rPr lang="en-GB" sz="2800" b="1" dirty="0" smtClean="0"/>
              <a:t>Assessment should be </a:t>
            </a:r>
            <a:r>
              <a:rPr lang="en-GB" sz="2800" b="1" i="1" dirty="0" smtClean="0"/>
              <a:t>for</a:t>
            </a:r>
            <a:r>
              <a:rPr lang="en-GB" sz="2800" b="1" dirty="0" smtClean="0"/>
              <a:t> not just </a:t>
            </a:r>
            <a:r>
              <a:rPr lang="en-GB" sz="2800" b="1" i="1" dirty="0" smtClean="0"/>
              <a:t>of</a:t>
            </a:r>
            <a:r>
              <a:rPr lang="en-GB" sz="2800" b="1" dirty="0" smtClean="0"/>
              <a:t> </a:t>
            </a:r>
            <a:r>
              <a:rPr lang="en-GB" sz="2800" b="1" dirty="0" smtClean="0"/>
              <a:t>learning.</a:t>
            </a:r>
            <a:endParaRPr lang="en-GB" sz="2800" b="1" dirty="0" smtClean="0"/>
          </a:p>
          <a:p>
            <a:pPr>
              <a:buFont typeface="Wingdings" pitchFamily="2" charset="2"/>
              <a:buNone/>
            </a:pPr>
            <a:r>
              <a:rPr lang="en-GB" sz="2800" b="1" dirty="0" smtClean="0"/>
              <a:t/>
            </a:r>
            <a:br>
              <a:rPr lang="en-GB" sz="2800" b="1" dirty="0" smtClean="0"/>
            </a:br>
            <a:endParaRPr lang="en-GB" sz="2800"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noFill/>
        </p:spPr>
        <p:txBody>
          <a:bodyPr lIns="92075" tIns="46038" rIns="92075" bIns="46038"/>
          <a:lstStyle/>
          <a:p>
            <a:pPr eaLnBrk="1" hangingPunct="1"/>
            <a:r>
              <a:rPr lang="en-US" dirty="0" smtClean="0"/>
              <a:t>When should assessment take place?</a:t>
            </a:r>
          </a:p>
        </p:txBody>
      </p:sp>
      <p:sp>
        <p:nvSpPr>
          <p:cNvPr id="22531"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US" sz="2400" b="1" dirty="0" smtClean="0"/>
              <a:t>No sudden death.</a:t>
            </a:r>
          </a:p>
          <a:p>
            <a:pPr marL="609600" indent="-609600">
              <a:spcBef>
                <a:spcPts val="600"/>
              </a:spcBef>
            </a:pPr>
            <a:r>
              <a:rPr lang="en-US" sz="2400" b="1" dirty="0" smtClean="0"/>
              <a:t>end point or incrementally?</a:t>
            </a:r>
          </a:p>
          <a:p>
            <a:pPr marL="609600" indent="-609600">
              <a:spcBef>
                <a:spcPts val="600"/>
              </a:spcBef>
            </a:pPr>
            <a:r>
              <a:rPr lang="en-US" sz="2400" b="1" dirty="0" smtClean="0"/>
              <a:t>when students have finished learning or when there is still time for improvement?</a:t>
            </a:r>
          </a:p>
          <a:p>
            <a:pPr marL="609600" indent="-609600">
              <a:spcBef>
                <a:spcPts val="600"/>
              </a:spcBef>
            </a:pPr>
            <a:r>
              <a:rPr lang="en-US" sz="2400" b="1" dirty="0" smtClean="0"/>
              <a:t>when it is convenient to our systems?</a:t>
            </a:r>
          </a:p>
          <a:p>
            <a:pPr marL="609600" indent="-609600">
              <a:spcBef>
                <a:spcPts val="600"/>
              </a:spcBef>
            </a:pPr>
            <a:r>
              <a:rPr lang="en-US" sz="2400" b="1" dirty="0" smtClean="0"/>
              <a:t>when it is manageable for students? (avoiding assessment log jams).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dirty="0" smtClean="0"/>
              <a:t>Setting good patterns</a:t>
            </a:r>
          </a:p>
        </p:txBody>
      </p:sp>
      <p:sp>
        <p:nvSpPr>
          <p:cNvPr id="23555" name="Rectangle 3"/>
          <p:cNvSpPr>
            <a:spLocks noGrp="1" noChangeArrowheads="1"/>
          </p:cNvSpPr>
          <p:nvPr>
            <p:ph type="body" idx="1"/>
          </p:nvPr>
        </p:nvSpPr>
        <p:spPr>
          <a:xfrm>
            <a:off x="179512" y="1412875"/>
            <a:ext cx="8784976" cy="4789488"/>
          </a:xfrm>
          <a:noFill/>
        </p:spPr>
        <p:txBody>
          <a:bodyPr/>
          <a:lstStyle/>
          <a:p>
            <a:pPr marL="609600" indent="-609600">
              <a:spcBef>
                <a:spcPts val="600"/>
              </a:spcBef>
            </a:pPr>
            <a:r>
              <a:rPr lang="en-GB" sz="2400" b="1" dirty="0" smtClean="0"/>
              <a:t>Students rarely respond positively to exhortation or vague threats of poor marks: we need to change the assessment practices so that they make routine these behaviours very early on in their learning careers.</a:t>
            </a:r>
          </a:p>
          <a:p>
            <a:pPr marL="609600" indent="-609600">
              <a:spcBef>
                <a:spcPts val="600"/>
              </a:spcBef>
            </a:pPr>
            <a:r>
              <a:rPr lang="en-GB" sz="2400" b="1"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spcBef>
                <a:spcPts val="600"/>
              </a:spcBef>
            </a:pPr>
            <a:r>
              <a:rPr lang="en-GB" sz="2400" b="1" dirty="0" smtClean="0"/>
              <a:t>Avoidance of early assessment doesn’t solve the problem. Designing a really coherent first six weeks for students, which includes assessment opportunities can be very helpful.</a:t>
            </a:r>
          </a:p>
          <a:p>
            <a:pPr marL="609600" indent="-609600">
              <a:spcBef>
                <a:spcPts val="600"/>
              </a:spcBef>
            </a:pPr>
            <a:endParaRPr lang="en-GB" sz="2100"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Assessment, confidence and retention</a:t>
            </a:r>
          </a:p>
        </p:txBody>
      </p:sp>
      <p:sp>
        <p:nvSpPr>
          <p:cNvPr id="2457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600" b="1" dirty="0" smtClean="0"/>
              <a:t>Crudely, student achievement is linked to students own beliefs about their abilities, whether these are fixed or malleable;</a:t>
            </a:r>
          </a:p>
          <a:p>
            <a:pPr>
              <a:buNone/>
            </a:pPr>
            <a:r>
              <a:rPr lang="en-GB" sz="2600" b="1" dirty="0" smtClean="0"/>
              <a:t>Students who subscribe to an entity (fixed) theory of intelligence need ‘a diet of easy successes’ (</a:t>
            </a:r>
            <a:r>
              <a:rPr lang="en-GB" sz="2600" b="1" dirty="0" err="1" smtClean="0"/>
              <a:t>Dweck</a:t>
            </a:r>
            <a:r>
              <a:rPr lang="en-GB" sz="2600" b="1" dirty="0" smtClean="0"/>
              <a:t>, 2000) to confirm their ability and are fearful of learning goals as this involves an element of risk and personal failure. Assessment for these students is an all-encompassing activity that defines them as people. If they fail at the task, they are failures. </a:t>
            </a:r>
          </a:p>
          <a:p>
            <a:pPr>
              <a:buNone/>
            </a:pPr>
            <a:endParaRPr lang="en-GB" sz="2600"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z="3200" dirty="0" smtClean="0"/>
              <a:t>Students who believe that intelligence is malleable may be more robust</a:t>
            </a:r>
          </a:p>
        </p:txBody>
      </p:sp>
      <p:sp>
        <p:nvSpPr>
          <p:cNvPr id="2560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GB" sz="2600" b="1"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22239"/>
            <a:ext cx="7543800" cy="930498"/>
          </a:xfrm>
        </p:spPr>
        <p:txBody>
          <a:bodyPr/>
          <a:lstStyle/>
          <a:p>
            <a:r>
              <a:rPr lang="en-GB" dirty="0" smtClean="0"/>
              <a:t>Assessment </a:t>
            </a:r>
            <a:r>
              <a:rPr lang="en-GB" i="1" dirty="0" smtClean="0"/>
              <a:t>for</a:t>
            </a:r>
            <a:r>
              <a:rPr lang="en-GB" dirty="0" smtClean="0"/>
              <a:t> </a:t>
            </a:r>
            <a:r>
              <a:rPr lang="en-GB" dirty="0" smtClean="0"/>
              <a:t>learning – 1 </a:t>
            </a:r>
            <a:endParaRPr lang="en-GB" dirty="0" smtClean="0"/>
          </a:p>
        </p:txBody>
      </p:sp>
      <p:sp>
        <p:nvSpPr>
          <p:cNvPr id="3" name="Content Placeholder 2"/>
          <p:cNvSpPr>
            <a:spLocks noGrp="1"/>
          </p:cNvSpPr>
          <p:nvPr>
            <p:ph idx="1"/>
          </p:nvPr>
        </p:nvSpPr>
        <p:spPr>
          <a:xfrm>
            <a:off x="251520" y="1124744"/>
            <a:ext cx="8446393" cy="5077619"/>
          </a:xfrm>
        </p:spPr>
        <p:txBody>
          <a:bodyPr/>
          <a:lstStyle/>
          <a:p>
            <a:pPr marL="438150" indent="-438150" eaLnBrk="1" hangingPunct="1">
              <a:buFont typeface="Wingdings" pitchFamily="2" charset="2"/>
              <a:buNone/>
              <a:defRPr/>
            </a:pPr>
            <a:r>
              <a:rPr lang="en-GB" sz="2000" b="1" dirty="0" smtClean="0"/>
              <a:t>1</a:t>
            </a:r>
            <a:r>
              <a:rPr lang="en-GB" b="1" dirty="0" smtClean="0"/>
              <a:t>. 	</a:t>
            </a:r>
            <a:r>
              <a:rPr lang="en-GB" sz="2000" b="1" dirty="0" smtClean="0"/>
              <a:t>Tasks should be </a:t>
            </a:r>
            <a:r>
              <a:rPr lang="en-GB" sz="2000" b="1" dirty="0" smtClean="0">
                <a:solidFill>
                  <a:schemeClr val="tx2">
                    <a:lumMod val="40000"/>
                    <a:lumOff val="60000"/>
                  </a:schemeClr>
                </a:solidFill>
              </a:rPr>
              <a:t>challenging</a:t>
            </a:r>
            <a:r>
              <a:rPr lang="en-GB" sz="2000" b="1"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b="1" dirty="0" smtClean="0"/>
              <a:t>2. 	Learning and assessment should be </a:t>
            </a:r>
            <a:r>
              <a:rPr lang="en-GB" sz="2000" b="1" dirty="0" smtClean="0">
                <a:solidFill>
                  <a:srgbClr val="AD5CFF"/>
                </a:solidFill>
              </a:rPr>
              <a:t>integrated</a:t>
            </a:r>
            <a:r>
              <a:rPr lang="en-GB" sz="2000" b="1" dirty="0" smtClean="0"/>
              <a:t>, assessment should not come at the end of learning but should be part of the learning process;</a:t>
            </a:r>
          </a:p>
          <a:p>
            <a:pPr marL="438150" indent="-438150" eaLnBrk="1" hangingPunct="1">
              <a:buFont typeface="Wingdings" pitchFamily="2" charset="2"/>
              <a:buNone/>
              <a:defRPr/>
            </a:pPr>
            <a:r>
              <a:rPr lang="en-GB" sz="2000" b="1" dirty="0" smtClean="0"/>
              <a:t>3. 	Students are involved in self assessment and reflection on their learning, they are involved in </a:t>
            </a:r>
            <a:r>
              <a:rPr lang="en-GB" sz="2000" b="1" dirty="0" smtClean="0">
                <a:solidFill>
                  <a:srgbClr val="AD5CFF"/>
                </a:solidFill>
              </a:rPr>
              <a:t>judging performance</a:t>
            </a:r>
            <a:r>
              <a:rPr lang="en-GB" sz="2000" b="1" dirty="0" smtClean="0"/>
              <a:t>;</a:t>
            </a:r>
          </a:p>
          <a:p>
            <a:pPr marL="438150" indent="-438150" eaLnBrk="1" hangingPunct="1">
              <a:buFont typeface="Wingdings" pitchFamily="2" charset="2"/>
              <a:buNone/>
              <a:defRPr/>
            </a:pPr>
            <a:r>
              <a:rPr lang="en-GB" sz="2000" b="1" dirty="0" smtClean="0"/>
              <a:t>4. 	Assessment should encourage </a:t>
            </a:r>
            <a:r>
              <a:rPr lang="en-GB" sz="2000" b="1" dirty="0" err="1" smtClean="0">
                <a:solidFill>
                  <a:srgbClr val="AD5CFF"/>
                </a:solidFill>
              </a:rPr>
              <a:t>metacognition</a:t>
            </a:r>
            <a:r>
              <a:rPr lang="en-GB" sz="2000" b="1" dirty="0" smtClean="0"/>
              <a:t>, promoting thinking about the learning process not just the learning outcomes;</a:t>
            </a:r>
          </a:p>
          <a:p>
            <a:pPr marL="438150" indent="-438150" eaLnBrk="1" hangingPunct="1">
              <a:buFont typeface="Wingdings" pitchFamily="2" charset="2"/>
              <a:buNone/>
              <a:defRPr/>
            </a:pPr>
            <a:r>
              <a:rPr lang="en-GB" sz="2000" b="1" dirty="0" smtClean="0"/>
              <a:t>5. 	Assessment should have a </a:t>
            </a:r>
            <a:r>
              <a:rPr lang="en-GB" sz="2000" b="1" dirty="0" smtClean="0">
                <a:solidFill>
                  <a:srgbClr val="AD5CFF"/>
                </a:solidFill>
              </a:rPr>
              <a:t>formative </a:t>
            </a:r>
            <a:r>
              <a:rPr lang="en-GB" sz="2000" b="1" dirty="0" smtClean="0"/>
              <a:t>function, providing ‘</a:t>
            </a:r>
            <a:r>
              <a:rPr lang="en-GB" sz="2000" b="1" dirty="0" err="1" smtClean="0"/>
              <a:t>feedforward</a:t>
            </a:r>
            <a:r>
              <a:rPr lang="en-GB" sz="2000" b="1" dirty="0" smtClean="0"/>
              <a:t>’ for future learning which can be acted upon. </a:t>
            </a:r>
            <a:r>
              <a:rPr lang="en-GB" sz="2000" b="1" dirty="0" smtClean="0"/>
              <a:t>There is opportunity and a safe context for students to expose problems with their study and get help; there should be an opportunity for dialogue about students’ </a:t>
            </a:r>
            <a:r>
              <a:rPr lang="en-GB" sz="2000" b="1" dirty="0" smtClean="0"/>
              <a:t>work.</a:t>
            </a:r>
            <a:endParaRPr lang="en-GB" sz="2000"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dirty="0" smtClean="0"/>
              <a:t>Assessment for </a:t>
            </a:r>
            <a:r>
              <a:rPr lang="en-GB" dirty="0" smtClean="0"/>
              <a:t>learning – 2</a:t>
            </a:r>
            <a:endParaRPr lang="en-GB" dirty="0" smtClean="0"/>
          </a:p>
        </p:txBody>
      </p:sp>
      <p:sp>
        <p:nvSpPr>
          <p:cNvPr id="34820" name="Rectangle 3"/>
          <p:cNvSpPr>
            <a:spLocks noGrp="1" noChangeArrowheads="1"/>
          </p:cNvSpPr>
          <p:nvPr>
            <p:ph type="body" idx="1"/>
          </p:nvPr>
        </p:nvSpPr>
        <p:spPr/>
        <p:txBody>
          <a:bodyPr/>
          <a:lstStyle/>
          <a:p>
            <a:pPr marL="538163" indent="-538163" eaLnBrk="1" hangingPunct="1">
              <a:buFont typeface="Wingdings" pitchFamily="2" charset="2"/>
              <a:buNone/>
              <a:defRPr/>
            </a:pPr>
            <a:r>
              <a:rPr lang="en-GB" sz="2400" b="1" dirty="0" smtClean="0"/>
              <a:t>6. 	Assessment expectations should be made </a:t>
            </a:r>
            <a:r>
              <a:rPr lang="en-GB" sz="2400" b="1" dirty="0" smtClean="0">
                <a:solidFill>
                  <a:schemeClr val="tx2">
                    <a:lumMod val="40000"/>
                    <a:lumOff val="60000"/>
                  </a:schemeClr>
                </a:solidFill>
              </a:rPr>
              <a:t>visible</a:t>
            </a:r>
            <a:r>
              <a:rPr lang="en-GB" sz="2400" b="1" dirty="0" smtClean="0">
                <a:solidFill>
                  <a:srgbClr val="7030A0"/>
                </a:solidFill>
              </a:rPr>
              <a:t> </a:t>
            </a:r>
            <a:r>
              <a:rPr lang="en-GB" sz="2400" b="1" dirty="0" smtClean="0"/>
              <a:t>to students as far as possible;</a:t>
            </a:r>
          </a:p>
          <a:p>
            <a:pPr marL="538163" indent="-538163" eaLnBrk="1" hangingPunct="1">
              <a:buFont typeface="Wingdings" pitchFamily="2" charset="2"/>
              <a:buNone/>
              <a:defRPr/>
            </a:pPr>
            <a:r>
              <a:rPr lang="en-GB" sz="2400" b="1" dirty="0" smtClean="0"/>
              <a:t>7. 	Tasks should involve the </a:t>
            </a:r>
            <a:r>
              <a:rPr lang="en-GB" sz="2400" b="1" dirty="0" smtClean="0">
                <a:solidFill>
                  <a:schemeClr val="tx2">
                    <a:lumMod val="40000"/>
                    <a:lumOff val="60000"/>
                  </a:schemeClr>
                </a:solidFill>
              </a:rPr>
              <a:t>active engagement </a:t>
            </a:r>
            <a:r>
              <a:rPr lang="en-GB" sz="2400" b="1" dirty="0" smtClean="0"/>
              <a:t>of students developing the capacity to find things out for themselves and learn independently;</a:t>
            </a:r>
          </a:p>
          <a:p>
            <a:pPr marL="538163" indent="-538163" eaLnBrk="1" hangingPunct="1">
              <a:buFont typeface="Wingdings" pitchFamily="2" charset="2"/>
              <a:buNone/>
              <a:defRPr/>
            </a:pPr>
            <a:r>
              <a:rPr lang="en-GB" sz="2400" b="1" dirty="0" smtClean="0"/>
              <a:t>8. 	Tasks should be </a:t>
            </a:r>
            <a:r>
              <a:rPr lang="en-GB" sz="2400" b="1" dirty="0" smtClean="0">
                <a:solidFill>
                  <a:schemeClr val="tx2">
                    <a:lumMod val="40000"/>
                    <a:lumOff val="60000"/>
                  </a:schemeClr>
                </a:solidFill>
              </a:rPr>
              <a:t>authentic</a:t>
            </a:r>
            <a:r>
              <a:rPr lang="en-GB" sz="2400" b="1" dirty="0" smtClean="0"/>
              <a:t>; worthwhile, relevant and offering students some level of control over their work;</a:t>
            </a:r>
          </a:p>
          <a:p>
            <a:pPr marL="538163" indent="-538163" eaLnBrk="1" hangingPunct="1">
              <a:buFont typeface="Wingdings" pitchFamily="2" charset="2"/>
              <a:buNone/>
              <a:defRPr/>
            </a:pPr>
            <a:r>
              <a:rPr lang="en-GB" sz="2400" b="1" dirty="0" smtClean="0"/>
              <a:t>9. 	Tasks are </a:t>
            </a:r>
            <a:r>
              <a:rPr lang="en-GB" sz="2400" b="1" dirty="0" smtClean="0">
                <a:solidFill>
                  <a:schemeClr val="tx2">
                    <a:lumMod val="40000"/>
                    <a:lumOff val="60000"/>
                  </a:schemeClr>
                </a:solidFill>
              </a:rPr>
              <a:t>fit for purpose </a:t>
            </a:r>
            <a:r>
              <a:rPr lang="en-GB" sz="2400" b="1" dirty="0" smtClean="0"/>
              <a:t>and align with important learning outcomes;</a:t>
            </a:r>
          </a:p>
          <a:p>
            <a:pPr marL="538163" indent="-538163" eaLnBrk="1" hangingPunct="1">
              <a:buFont typeface="Wingdings" pitchFamily="2" charset="2"/>
              <a:buNone/>
              <a:defRPr/>
            </a:pPr>
            <a:r>
              <a:rPr lang="en-GB" sz="2400" b="1" dirty="0" smtClean="0"/>
              <a:t>10. 	Assessment should be used to </a:t>
            </a:r>
            <a:r>
              <a:rPr lang="en-GB" sz="2400" b="1" dirty="0" smtClean="0">
                <a:solidFill>
                  <a:schemeClr val="tx2">
                    <a:lumMod val="40000"/>
                    <a:lumOff val="60000"/>
                  </a:schemeClr>
                </a:solidFill>
              </a:rPr>
              <a:t>evaluate teaching </a:t>
            </a:r>
            <a:r>
              <a:rPr lang="en-GB" sz="2400" b="1" dirty="0" smtClean="0"/>
              <a:t>as well as student learning.</a:t>
            </a:r>
          </a:p>
          <a:p>
            <a:pPr eaLnBrk="1" hangingPunct="1">
              <a:buFont typeface="Wingdings" pitchFamily="2" charset="2"/>
              <a:buNone/>
              <a:defRPr/>
            </a:pPr>
            <a:r>
              <a:rPr lang="en-GB" sz="2400" b="1" i="1" dirty="0" smtClean="0"/>
              <a:t>(Sue </a:t>
            </a:r>
            <a:r>
              <a:rPr lang="en-GB" sz="2400" b="1" i="1" dirty="0" err="1" smtClean="0"/>
              <a:t>Bloxham</a:t>
            </a:r>
            <a:r>
              <a:rPr lang="en-GB" sz="2400" b="1" i="1" dirty="0" smtClean="0"/>
              <a:t>, unpublished paper for HEA)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8363272" cy="570458"/>
          </a:xfrm>
        </p:spPr>
        <p:txBody>
          <a:bodyPr/>
          <a:lstStyle/>
          <a:p>
            <a:pPr eaLnBrk="1" hangingPunct="1"/>
            <a:r>
              <a:rPr lang="en-GB" sz="3500" dirty="0" smtClean="0"/>
              <a:t>Boud </a:t>
            </a:r>
            <a:r>
              <a:rPr lang="en-GB" sz="3500" i="1" dirty="0" smtClean="0"/>
              <a:t>et al </a:t>
            </a:r>
            <a:r>
              <a:rPr lang="en-GB" sz="3500" dirty="0" smtClean="0"/>
              <a:t>2010: ‘Assessment 2020’:</a:t>
            </a:r>
            <a:endParaRPr lang="en-US" sz="3500" dirty="0" smtClean="0"/>
          </a:p>
        </p:txBody>
      </p:sp>
      <p:sp>
        <p:nvSpPr>
          <p:cNvPr id="35844" name="Rectangle 3"/>
          <p:cNvSpPr>
            <a:spLocks noGrp="1" noChangeArrowheads="1"/>
          </p:cNvSpPr>
          <p:nvPr>
            <p:ph type="body" idx="1"/>
          </p:nvPr>
        </p:nvSpPr>
        <p:spPr>
          <a:xfrm>
            <a:off x="179512" y="764704"/>
            <a:ext cx="8964488" cy="5437659"/>
          </a:xfrm>
        </p:spPr>
        <p:txBody>
          <a:bodyPr/>
          <a:lstStyle/>
          <a:p>
            <a:pPr marL="533400" indent="-533400" eaLnBrk="1" hangingPunct="1">
              <a:buFont typeface="Wingdings" pitchFamily="2" charset="2"/>
              <a:buNone/>
              <a:defRPr/>
            </a:pPr>
            <a:r>
              <a:rPr lang="en-GB" sz="2400" b="1" dirty="0" smtClean="0"/>
              <a:t>Assessment has most effect when...:</a:t>
            </a:r>
          </a:p>
          <a:p>
            <a:pPr marL="533400" indent="-533400" eaLnBrk="1" hangingPunct="1">
              <a:buSzPct val="100000"/>
              <a:buFont typeface="+mj-lt"/>
              <a:buAutoNum type="arabicPeriod"/>
              <a:defRPr/>
            </a:pPr>
            <a:r>
              <a:rPr lang="en-GB" sz="2400" b="1" dirty="0" smtClean="0"/>
              <a:t>It is used to </a:t>
            </a:r>
            <a:r>
              <a:rPr lang="en-GB" sz="2400" b="1" dirty="0" smtClean="0">
                <a:solidFill>
                  <a:schemeClr val="tx2">
                    <a:lumMod val="40000"/>
                    <a:lumOff val="60000"/>
                  </a:schemeClr>
                </a:solidFill>
              </a:rPr>
              <a:t>engage</a:t>
            </a:r>
            <a:r>
              <a:rPr lang="en-GB" sz="2400" b="1" dirty="0" smtClean="0"/>
              <a:t> students in learning that is productive.</a:t>
            </a:r>
          </a:p>
          <a:p>
            <a:pPr marL="533400" indent="-533400" eaLnBrk="1" hangingPunct="1">
              <a:buSzPct val="100000"/>
              <a:buFont typeface="+mj-lt"/>
              <a:buAutoNum type="arabicPeriod"/>
              <a:defRPr/>
            </a:pPr>
            <a:r>
              <a:rPr lang="en-GB" sz="2400" b="1" dirty="0" smtClean="0"/>
              <a:t>Feedback is used to actively </a:t>
            </a:r>
            <a:r>
              <a:rPr lang="en-GB" sz="2400" b="1" dirty="0" smtClean="0">
                <a:solidFill>
                  <a:schemeClr val="tx2">
                    <a:lumMod val="40000"/>
                    <a:lumOff val="60000"/>
                  </a:schemeClr>
                </a:solidFill>
              </a:rPr>
              <a:t>improve </a:t>
            </a:r>
            <a:r>
              <a:rPr lang="en-GB" sz="2400" b="1" dirty="0" smtClean="0"/>
              <a:t>student learning.</a:t>
            </a:r>
          </a:p>
          <a:p>
            <a:pPr marL="533400" indent="-533400" eaLnBrk="1" hangingPunct="1">
              <a:buSzPct val="100000"/>
              <a:buFont typeface="+mj-lt"/>
              <a:buAutoNum type="arabicPeriod"/>
              <a:defRPr/>
            </a:pPr>
            <a:r>
              <a:rPr lang="en-US" sz="2400" b="1" dirty="0" smtClean="0"/>
              <a:t>Students and teachers become </a:t>
            </a:r>
            <a:r>
              <a:rPr lang="en-US" sz="2400" b="1" dirty="0" smtClean="0">
                <a:solidFill>
                  <a:schemeClr val="tx2">
                    <a:lumMod val="40000"/>
                    <a:lumOff val="60000"/>
                  </a:schemeClr>
                </a:solidFill>
              </a:rPr>
              <a:t>responsible partners </a:t>
            </a:r>
            <a:r>
              <a:rPr lang="en-US" sz="2400" b="1" dirty="0" smtClean="0"/>
              <a:t>in learning and assessment.</a:t>
            </a:r>
          </a:p>
          <a:p>
            <a:pPr marL="533400" indent="-533400" eaLnBrk="1" hangingPunct="1">
              <a:buSzPct val="100000"/>
              <a:buFont typeface="+mj-lt"/>
              <a:buAutoNum type="arabicPeriod"/>
              <a:defRPr/>
            </a:pPr>
            <a:r>
              <a:rPr lang="en-US" sz="2400" b="1" dirty="0" smtClean="0"/>
              <a:t>Students are </a:t>
            </a:r>
            <a:r>
              <a:rPr lang="en-US" sz="2400" b="1" dirty="0" smtClean="0">
                <a:solidFill>
                  <a:schemeClr val="tx2">
                    <a:lumMod val="40000"/>
                    <a:lumOff val="60000"/>
                  </a:schemeClr>
                </a:solidFill>
              </a:rPr>
              <a:t>inducted </a:t>
            </a:r>
            <a:r>
              <a:rPr lang="en-US" sz="2400" b="1" dirty="0" smtClean="0"/>
              <a:t>into the assessment practices and cultures of higher education.</a:t>
            </a:r>
          </a:p>
          <a:p>
            <a:pPr marL="533400" indent="-533400" eaLnBrk="1" hangingPunct="1">
              <a:buSzPct val="100000"/>
              <a:buFont typeface="+mj-lt"/>
              <a:buAutoNum type="arabicPeriod"/>
              <a:defRPr/>
            </a:pPr>
            <a:r>
              <a:rPr lang="en-US" sz="2400" b="1" dirty="0" smtClean="0"/>
              <a:t>Assessment </a:t>
            </a:r>
            <a:r>
              <a:rPr lang="en-US" sz="2400" b="1" i="1" dirty="0" smtClean="0"/>
              <a:t>for</a:t>
            </a:r>
            <a:r>
              <a:rPr lang="en-US" sz="2400" b="1" dirty="0" smtClean="0"/>
              <a:t> learning is placed at the </a:t>
            </a:r>
            <a:r>
              <a:rPr lang="en-US" sz="2400" b="1" dirty="0" smtClean="0">
                <a:solidFill>
                  <a:schemeClr val="tx2">
                    <a:lumMod val="40000"/>
                    <a:lumOff val="60000"/>
                  </a:schemeClr>
                </a:solidFill>
              </a:rPr>
              <a:t>centre</a:t>
            </a:r>
            <a:r>
              <a:rPr lang="en-US" sz="2400" b="1" dirty="0" smtClean="0"/>
              <a:t> of subject and program design.</a:t>
            </a:r>
          </a:p>
          <a:p>
            <a:pPr marL="533400" indent="-533400" eaLnBrk="1" hangingPunct="1">
              <a:buSzPct val="100000"/>
              <a:buFont typeface="+mj-lt"/>
              <a:buAutoNum type="arabicPeriod"/>
              <a:defRPr/>
            </a:pPr>
            <a:r>
              <a:rPr lang="en-US" sz="2400" b="1" dirty="0" smtClean="0"/>
              <a:t>Assessment for learning is a focus for staff and institutional </a:t>
            </a:r>
            <a:r>
              <a:rPr lang="en-US" sz="2400" b="1" dirty="0" smtClean="0">
                <a:solidFill>
                  <a:schemeClr val="tx2">
                    <a:lumMod val="40000"/>
                    <a:lumOff val="60000"/>
                  </a:schemeClr>
                </a:solidFill>
              </a:rPr>
              <a:t>development</a:t>
            </a:r>
            <a:r>
              <a:rPr lang="en-US" sz="2400" b="1" dirty="0" smtClean="0"/>
              <a:t>.</a:t>
            </a:r>
          </a:p>
          <a:p>
            <a:pPr marL="533400" indent="-533400" eaLnBrk="1" hangingPunct="1">
              <a:buSzPct val="100000"/>
              <a:buFont typeface="+mj-lt"/>
              <a:buAutoNum type="arabicPeriod"/>
              <a:defRPr/>
            </a:pPr>
            <a:r>
              <a:rPr lang="en-US" sz="2400" b="1" dirty="0" smtClean="0"/>
              <a:t>Assessment provides inclusive and trustworthy </a:t>
            </a:r>
            <a:r>
              <a:rPr lang="en-US" sz="2400" b="1" dirty="0" smtClean="0">
                <a:solidFill>
                  <a:schemeClr val="tx2">
                    <a:lumMod val="40000"/>
                    <a:lumOff val="60000"/>
                  </a:schemeClr>
                </a:solidFill>
              </a:rPr>
              <a:t>representation of student achievement</a:t>
            </a:r>
            <a:r>
              <a:rPr lang="en-US" sz="2400" b="1" dirty="0" smtClean="0"/>
              <a:t>.</a:t>
            </a:r>
          </a:p>
          <a:p>
            <a:pPr marL="533400" indent="-533400" eaLnBrk="1" hangingPunct="1">
              <a:defRPr/>
            </a:pPr>
            <a:endParaRPr lang="en-US" sz="2400"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t>Giving feedback effectively and efficiently. We can use:</a:t>
            </a:r>
          </a:p>
        </p:txBody>
      </p:sp>
      <p:sp>
        <p:nvSpPr>
          <p:cNvPr id="29699" name="Content Placeholder 2"/>
          <p:cNvSpPr>
            <a:spLocks noGrp="1"/>
          </p:cNvSpPr>
          <p:nvPr>
            <p:ph idx="1"/>
          </p:nvPr>
        </p:nvSpPr>
        <p:spPr/>
        <p:txBody>
          <a:bodyPr/>
          <a:lstStyle/>
          <a:p>
            <a:r>
              <a:rPr lang="en-GB" sz="2600" b="1" dirty="0" smtClean="0"/>
              <a:t>Oral reports to class and minimal in text feedback</a:t>
            </a:r>
          </a:p>
          <a:p>
            <a:r>
              <a:rPr lang="en-GB" sz="2600" b="1" dirty="0" smtClean="0"/>
              <a:t>Written reports to class</a:t>
            </a:r>
          </a:p>
          <a:p>
            <a:r>
              <a:rPr lang="en-GB" sz="2600" b="1" dirty="0" smtClean="0"/>
              <a:t>Exploded text model answers</a:t>
            </a:r>
          </a:p>
          <a:p>
            <a:r>
              <a:rPr lang="en-GB" sz="2600" b="1" dirty="0" smtClean="0"/>
              <a:t>Statement banks</a:t>
            </a:r>
          </a:p>
          <a:p>
            <a:r>
              <a:rPr lang="en-GB" sz="2600" b="1" dirty="0" smtClean="0"/>
              <a:t>Assignment return sheets</a:t>
            </a:r>
          </a:p>
          <a:p>
            <a:r>
              <a:rPr lang="en-GB" sz="2600" b="1" dirty="0" smtClean="0"/>
              <a:t>Computer based assessment</a:t>
            </a:r>
          </a:p>
          <a:p>
            <a:r>
              <a:rPr lang="en-GB" sz="2600" b="1" dirty="0" smtClean="0"/>
              <a:t>Simple forms of self and peer assessment.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dirty="0" smtClean="0"/>
              <a:t>Sound and frequent assessment </a:t>
            </a:r>
          </a:p>
        </p:txBody>
      </p:sp>
      <p:sp>
        <p:nvSpPr>
          <p:cNvPr id="3072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Good assessment is valid, reliable, practical, developmental, manageable, cost-effective, fit for purpose, relevant, authentic, inclusive, closely linked to learning outcomes and fair.</a:t>
            </a:r>
          </a:p>
          <a:p>
            <a:r>
              <a:rPr lang="en-GB" sz="2600" b="1" dirty="0" smtClean="0"/>
              <a:t>Is it possible also to make it enjoyable for staff and students?</a:t>
            </a:r>
          </a:p>
          <a:p>
            <a:r>
              <a:rPr lang="en-GB" sz="2600" b="1" dirty="0" smtClean="0"/>
              <a:t>Incremental assessment has more value in promoting student learning than end-point ‘sudden death’ approaches.</a:t>
            </a:r>
          </a:p>
          <a:p>
            <a:endParaRPr lang="en-GB" sz="2600" b="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sz="3500" dirty="0" smtClean="0"/>
              <a:t>Assessment to improve learning needs to be:</a:t>
            </a:r>
          </a:p>
        </p:txBody>
      </p:sp>
      <p:sp>
        <p:nvSpPr>
          <p:cNvPr id="31747" name="Rectangle 3"/>
          <p:cNvSpPr>
            <a:spLocks noGrp="1" noChangeArrowheads="1"/>
          </p:cNvSpPr>
          <p:nvPr>
            <p:ph type="body" idx="1"/>
          </p:nvPr>
        </p:nvSpPr>
        <p:spPr>
          <a:xfrm>
            <a:off x="251520" y="1268760"/>
            <a:ext cx="8446393" cy="5255865"/>
          </a:xfrm>
          <a:noFill/>
        </p:spPr>
        <p:txBody>
          <a:bodyPr/>
          <a:lstStyle/>
          <a:p>
            <a:pPr marL="609600" indent="-609600"/>
            <a:r>
              <a:rPr lang="en-GB" sz="2400" b="1" dirty="0" smtClean="0">
                <a:solidFill>
                  <a:srgbClr val="A50021"/>
                </a:solidFill>
              </a:rPr>
              <a:t>Rewarding</a:t>
            </a:r>
            <a:r>
              <a:rPr lang="en-GB" sz="2400" b="1" dirty="0" smtClean="0"/>
              <a:t>: students need to feel they are involved in authentic activities that have value and relevance;</a:t>
            </a:r>
          </a:p>
          <a:p>
            <a:pPr marL="609600" indent="-609600"/>
            <a:r>
              <a:rPr lang="en-GB" sz="2400" b="1" dirty="0" smtClean="0">
                <a:solidFill>
                  <a:srgbClr val="A50021"/>
                </a:solidFill>
              </a:rPr>
              <a:t>Inclusive</a:t>
            </a:r>
            <a:r>
              <a:rPr lang="en-GB" sz="2400" b="1" dirty="0" smtClean="0"/>
              <a:t>: so that students feel part of the programme rather than marginalised. Inclusive assessment uses cross-cultural case studies, references and examples, and mainstreams disability provision;</a:t>
            </a:r>
          </a:p>
          <a:p>
            <a:pPr marL="609600" indent="-609600"/>
            <a:r>
              <a:rPr lang="en-GB" sz="2400" b="1" dirty="0" smtClean="0">
                <a:solidFill>
                  <a:srgbClr val="A50021"/>
                </a:solidFill>
              </a:rPr>
              <a:t>Engaging</a:t>
            </a:r>
            <a:r>
              <a:rPr lang="en-GB" sz="2400" b="1" dirty="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85750" y="122238"/>
            <a:ext cx="7715250" cy="1306512"/>
          </a:xfrm>
        </p:spPr>
        <p:txBody>
          <a:bodyPr/>
          <a:lstStyle/>
          <a:p>
            <a:r>
              <a:rPr lang="en-GB" sz="3200" dirty="0" smtClean="0">
                <a:solidFill>
                  <a:schemeClr val="tx1"/>
                </a:solidFill>
              </a:rPr>
              <a:t>Today we will use a fit for purpose approach to </a:t>
            </a:r>
            <a:r>
              <a:rPr lang="en-GB" sz="3200" dirty="0" smtClean="0">
                <a:solidFill>
                  <a:schemeClr val="tx1"/>
                </a:solidFill>
              </a:rPr>
              <a:t>assessment, </a:t>
            </a:r>
            <a:r>
              <a:rPr lang="en-GB" sz="3200" dirty="0" smtClean="0">
                <a:solidFill>
                  <a:schemeClr val="tx1"/>
                </a:solidFill>
              </a:rPr>
              <a:t>to consider:</a:t>
            </a:r>
            <a:endParaRPr lang="en-GB" sz="3200" dirty="0" smtClean="0"/>
          </a:p>
        </p:txBody>
      </p:sp>
      <p:sp>
        <p:nvSpPr>
          <p:cNvPr id="5123" name="Content Placeholder 2"/>
          <p:cNvSpPr>
            <a:spLocks noGrp="1"/>
          </p:cNvSpPr>
          <p:nvPr>
            <p:ph idx="1"/>
          </p:nvPr>
        </p:nvSpPr>
        <p:spPr>
          <a:xfrm>
            <a:off x="285750" y="1412875"/>
            <a:ext cx="8715375" cy="4789488"/>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GB" sz="2400" b="1" dirty="0" smtClean="0">
                <a:solidFill>
                  <a:srgbClr val="0070C0"/>
                </a:solidFill>
              </a:rPr>
              <a:t>methodology</a:t>
            </a:r>
            <a:r>
              <a:rPr lang="en-GB" sz="2400" b="1" dirty="0" smtClean="0"/>
              <a:t>: which methods and approaches would be most appropriate and efficient for particular contexts and purposes?</a:t>
            </a:r>
          </a:p>
          <a:p>
            <a:pPr marL="609600" indent="-609600">
              <a:spcBef>
                <a:spcPts val="600"/>
              </a:spcBef>
            </a:pPr>
            <a:r>
              <a:rPr lang="en-GB" sz="2400" b="1" dirty="0" smtClean="0">
                <a:solidFill>
                  <a:srgbClr val="0070C0"/>
                </a:solidFill>
              </a:rPr>
              <a:t>agency</a:t>
            </a:r>
            <a:r>
              <a:rPr lang="en-GB" sz="2400" b="1" dirty="0" smtClean="0"/>
              <a:t>: who should be undertaking assessment? Tutors, peers, students themselves, employers and clients can all participate in student assessment to good effect;</a:t>
            </a:r>
          </a:p>
          <a:p>
            <a:pPr marL="609600" indent="-609600">
              <a:spcBef>
                <a:spcPts val="600"/>
              </a:spcBef>
            </a:pPr>
            <a:r>
              <a:rPr lang="en-GB" sz="2400" b="1" dirty="0" smtClean="0">
                <a:solidFill>
                  <a:srgbClr val="0070C0"/>
                </a:solidFill>
              </a:rPr>
              <a:t>timing</a:t>
            </a:r>
            <a:r>
              <a:rPr lang="en-GB" sz="2400" b="1" dirty="0" smtClean="0"/>
              <a:t>: end point and continuous assessment can both be valuable, but choosing when to assess students can have an impact on how they address the task</a:t>
            </a:r>
            <a:r>
              <a:rPr lang="en-GB" sz="2400" b="1" dirty="0" smtClean="0"/>
              <a:t>.</a:t>
            </a:r>
            <a:r>
              <a:rPr lang="en-GB" sz="2400" b="1" dirty="0" smtClean="0"/>
              <a:t/>
            </a:r>
            <a:br>
              <a:rPr lang="en-GB" sz="2400" b="1" dirty="0" smtClean="0"/>
            </a:br>
            <a:r>
              <a:rPr lang="en-GB" sz="2400" b="1" dirty="0" smtClean="0"/>
              <a:t/>
            </a:r>
            <a:br>
              <a:rPr lang="en-GB" sz="2400" b="1" dirty="0" smtClean="0"/>
            </a:br>
            <a:endParaRPr lang="en-GB" sz="2400" b="1"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sz="3500" dirty="0" smtClean="0"/>
              <a:t>Can we also make assessment:</a:t>
            </a:r>
          </a:p>
        </p:txBody>
      </p:sp>
      <p:sp>
        <p:nvSpPr>
          <p:cNvPr id="32771" name="Rectangle 3"/>
          <p:cNvSpPr>
            <a:spLocks noGrp="1" noChangeArrowheads="1"/>
          </p:cNvSpPr>
          <p:nvPr>
            <p:ph type="body" idx="1"/>
          </p:nvPr>
        </p:nvSpPr>
        <p:spPr>
          <a:noFill/>
        </p:spPr>
        <p:txBody>
          <a:bodyPr/>
          <a:lstStyle/>
          <a:p>
            <a:pPr marL="609600" indent="-609600"/>
            <a:r>
              <a:rPr lang="en-GB" sz="2600" b="1" dirty="0" smtClean="0">
                <a:solidFill>
                  <a:srgbClr val="A50021"/>
                </a:solidFill>
              </a:rPr>
              <a:t>Developmental</a:t>
            </a:r>
            <a:r>
              <a:rPr lang="en-GB" sz="2600" b="1" dirty="0" smtClean="0"/>
              <a:t> so students are </a:t>
            </a:r>
            <a:r>
              <a:rPr lang="en-GB" sz="2600" b="1" dirty="0" smtClean="0"/>
              <a:t>demonstrating the </a:t>
            </a:r>
            <a:r>
              <a:rPr lang="en-GB" sz="2600" b="1" dirty="0" smtClean="0"/>
              <a:t>skills they need for future employment, research and life?</a:t>
            </a:r>
          </a:p>
          <a:p>
            <a:pPr marL="609600" indent="-609600"/>
            <a:r>
              <a:rPr lang="en-GB" sz="2600" b="1" dirty="0" smtClean="0">
                <a:solidFill>
                  <a:srgbClr val="A50021"/>
                </a:solidFill>
              </a:rPr>
              <a:t>Personalised</a:t>
            </a:r>
            <a:r>
              <a:rPr lang="en-GB" sz="2600" b="1" dirty="0" smtClean="0"/>
              <a:t>: even with huge cohorts can we aim to build in elements of one-to-one interaction and choice within assessment?</a:t>
            </a:r>
          </a:p>
          <a:p>
            <a:pPr marL="609600" indent="-609600"/>
            <a:r>
              <a:rPr lang="en-GB" sz="2600" b="1" dirty="0" smtClean="0">
                <a:solidFill>
                  <a:srgbClr val="A50021"/>
                </a:solidFill>
              </a:rPr>
              <a:t>Enjoyable</a:t>
            </a:r>
            <a:r>
              <a:rPr lang="en-GB" sz="2600" b="1" dirty="0" smtClean="0"/>
              <a:t>: both for the students being assessed and the staff doing the marking?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sz="3500" dirty="0" smtClean="0"/>
              <a:t>The people doing the assessment need to be:</a:t>
            </a:r>
          </a:p>
        </p:txBody>
      </p:sp>
      <p:sp>
        <p:nvSpPr>
          <p:cNvPr id="33795" name="Rectangle 3"/>
          <p:cNvSpPr>
            <a:spLocks noGrp="1" noChangeArrowheads="1"/>
          </p:cNvSpPr>
          <p:nvPr>
            <p:ph type="body" idx="1"/>
          </p:nvPr>
        </p:nvSpPr>
        <p:spPr>
          <a:xfrm>
            <a:off x="251520" y="1268760"/>
            <a:ext cx="8446393" cy="5073303"/>
          </a:xfrm>
          <a:noFill/>
        </p:spPr>
        <p:txBody>
          <a:bodyPr/>
          <a:lstStyle/>
          <a:p>
            <a:pPr marL="609600" indent="-609600"/>
            <a:r>
              <a:rPr lang="en-GB" sz="2200" b="1" dirty="0" smtClean="0">
                <a:solidFill>
                  <a:srgbClr val="A50021"/>
                </a:solidFill>
              </a:rPr>
              <a:t>Professional</a:t>
            </a:r>
            <a:r>
              <a:rPr lang="en-GB" sz="2200" b="1" dirty="0" smtClean="0"/>
              <a:t>: staff should be professionally trained at the right level to undertake assessment and moderation and need to undertake professional development regularly;</a:t>
            </a:r>
          </a:p>
          <a:p>
            <a:pPr marL="609600" indent="-609600"/>
            <a:r>
              <a:rPr lang="en-GB" sz="2200" b="1" dirty="0" smtClean="0">
                <a:solidFill>
                  <a:srgbClr val="A50021"/>
                </a:solidFill>
              </a:rPr>
              <a:t>Recognised and rewarded: </a:t>
            </a:r>
            <a:r>
              <a:rPr lang="en-GB" sz="2200" b="1" dirty="0" smtClean="0"/>
              <a:t>we need to work out the true costs of assessment in time and money and plan accordingly.</a:t>
            </a:r>
            <a:endParaRPr lang="en-GB" sz="2200" b="1" dirty="0" smtClean="0">
              <a:solidFill>
                <a:srgbClr val="A50021"/>
              </a:solidFill>
            </a:endParaRPr>
          </a:p>
          <a:p>
            <a:pPr marL="609600" indent="-609600"/>
            <a:r>
              <a:rPr lang="en-GB" sz="2200" b="1" dirty="0" smtClean="0">
                <a:solidFill>
                  <a:srgbClr val="A50021"/>
                </a:solidFill>
              </a:rPr>
              <a:t>Current</a:t>
            </a:r>
            <a:r>
              <a:rPr lang="en-GB" sz="2200" b="1" dirty="0" smtClean="0"/>
              <a:t>: regularly updated, on emergent appropriate assessment methods;</a:t>
            </a:r>
          </a:p>
          <a:p>
            <a:pPr marL="609600" indent="-609600"/>
            <a:r>
              <a:rPr lang="en-GB" sz="2200" b="1" dirty="0" smtClean="0">
                <a:solidFill>
                  <a:srgbClr val="A50021"/>
                </a:solidFill>
              </a:rPr>
              <a:t>Research-informed</a:t>
            </a:r>
            <a:r>
              <a:rPr lang="en-GB" sz="2200" b="1" dirty="0" smtClean="0"/>
              <a:t>: using the best information available on what methods and approaches work well;</a:t>
            </a:r>
          </a:p>
          <a:p>
            <a:pPr marL="609600" indent="-609600"/>
            <a:r>
              <a:rPr lang="en-GB" sz="2200" b="1" dirty="0" smtClean="0">
                <a:solidFill>
                  <a:srgbClr val="A50021"/>
                </a:solidFill>
              </a:rPr>
              <a:t>Creative</a:t>
            </a:r>
            <a:r>
              <a:rPr lang="en-GB" sz="2200" b="1" dirty="0" smtClean="0"/>
              <a:t>: seeking out innovative assessment methods that are fit for purpose;</a:t>
            </a:r>
          </a:p>
          <a:p>
            <a:pPr marL="609600" indent="-609600"/>
            <a:r>
              <a:rPr lang="en-GB" sz="2200" b="1" dirty="0" smtClean="0">
                <a:solidFill>
                  <a:srgbClr val="A50021"/>
                </a:solidFill>
              </a:rPr>
              <a:t>Inclusive</a:t>
            </a:r>
            <a:r>
              <a:rPr lang="en-GB" sz="2200" b="1" dirty="0" smtClean="0"/>
              <a:t>: designing alternative assessments for disabled students from the outset.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642466"/>
          </a:xfrm>
        </p:spPr>
        <p:txBody>
          <a:bodyPr/>
          <a:lstStyle/>
          <a:p>
            <a:pPr eaLnBrk="1" hangingPunct="1"/>
            <a:r>
              <a:rPr lang="en-GB" sz="3600" dirty="0" smtClean="0"/>
              <a:t>Conclusions</a:t>
            </a:r>
          </a:p>
        </p:txBody>
      </p:sp>
      <p:sp>
        <p:nvSpPr>
          <p:cNvPr id="34819" name="Rectangle 3"/>
          <p:cNvSpPr>
            <a:spLocks noGrp="1" noChangeArrowheads="1"/>
          </p:cNvSpPr>
          <p:nvPr>
            <p:ph type="body" idx="1"/>
          </p:nvPr>
        </p:nvSpPr>
        <p:spPr>
          <a:xfrm>
            <a:off x="251520" y="836712"/>
            <a:ext cx="8663880" cy="5289451"/>
          </a:xfrm>
        </p:spPr>
        <p:txBody>
          <a:bodyPr/>
          <a:lstStyle/>
          <a:p>
            <a:pPr eaLnBrk="1" hangingPunct="1">
              <a:spcBef>
                <a:spcPts val="1200"/>
              </a:spcBef>
            </a:pPr>
            <a:r>
              <a:rPr lang="en-US" sz="2400" b="1" dirty="0" smtClean="0"/>
              <a:t>Assessment strategies are often under-designed;</a:t>
            </a:r>
          </a:p>
          <a:p>
            <a:pPr eaLnBrk="1" hangingPunct="1">
              <a:spcBef>
                <a:spcPts val="1200"/>
              </a:spcBef>
            </a:pPr>
            <a:r>
              <a:rPr lang="en-US" sz="2400" b="1" dirty="0" smtClean="0"/>
              <a:t>We need to consider the fitness for purpose of each element of the assessment </a:t>
            </a:r>
            <a:r>
              <a:rPr lang="en-US" sz="2400" b="1" dirty="0" err="1" smtClean="0"/>
              <a:t>programme</a:t>
            </a:r>
            <a:r>
              <a:rPr lang="en-US" sz="2400" b="1" dirty="0" smtClean="0"/>
              <a:t>;</a:t>
            </a:r>
          </a:p>
          <a:p>
            <a:pPr eaLnBrk="1" hangingPunct="1">
              <a:spcBef>
                <a:spcPts val="1200"/>
              </a:spcBef>
            </a:pPr>
            <a:r>
              <a:rPr lang="en-US" sz="2400" b="1" dirty="0" smtClean="0"/>
              <a:t>This will include the assignment questions/tasks themselves, the briefings, the marking criteria, the moderation process and the feedback;</a:t>
            </a:r>
          </a:p>
          <a:p>
            <a:pPr eaLnBrk="1" hangingPunct="1">
              <a:spcBef>
                <a:spcPts val="1200"/>
              </a:spcBef>
            </a:pPr>
            <a:r>
              <a:rPr lang="en-US" sz="2400" b="1" dirty="0" smtClean="0"/>
              <a:t> We also need to </a:t>
            </a:r>
            <a:r>
              <a:rPr lang="en-US" sz="2400" b="1" dirty="0" err="1" smtClean="0"/>
              <a:t>scrutinise</a:t>
            </a:r>
            <a:r>
              <a:rPr lang="en-US" sz="2400" b="1" dirty="0" smtClean="0"/>
              <a:t> how the assignments align with one another, whether we are over or under-assessing, whether we are creating log-jams for students and markers, whether we are assessing authentically, and whether our processes are fair and sensible.</a:t>
            </a:r>
          </a:p>
          <a:p>
            <a:pPr eaLnBrk="1" hangingPunct="1">
              <a:spcBef>
                <a:spcPts val="1200"/>
              </a:spcBef>
            </a:pPr>
            <a:r>
              <a:rPr lang="en-US" sz="2400" b="1" dirty="0" smtClean="0"/>
              <a:t>If we do this, assessment can contribute to improving student learning.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22238"/>
            <a:ext cx="7543800" cy="800100"/>
          </a:xfrm>
          <a:noFill/>
        </p:spPr>
        <p:txBody>
          <a:bodyPr anchor="ctr"/>
          <a:lstStyle/>
          <a:p>
            <a:pPr eaLnBrk="1" hangingPunct="1"/>
            <a:r>
              <a:rPr lang="en-GB" sz="3500" dirty="0" smtClean="0"/>
              <a:t>Useful references: 1</a:t>
            </a:r>
          </a:p>
        </p:txBody>
      </p:sp>
      <p:sp>
        <p:nvSpPr>
          <p:cNvPr id="207875" name="Rectangle 3"/>
          <p:cNvSpPr>
            <a:spLocks noGrp="1" noChangeArrowheads="1"/>
          </p:cNvSpPr>
          <p:nvPr>
            <p:ph type="body" idx="1"/>
          </p:nvPr>
        </p:nvSpPr>
        <p:spPr>
          <a:xfrm>
            <a:off x="250825" y="1125538"/>
            <a:ext cx="8713788" cy="5399087"/>
          </a:xfrm>
        </p:spPr>
        <p:txBody>
          <a:bodyPr/>
          <a:lstStyle/>
          <a:p>
            <a:pPr marL="609600" indent="-609600" eaLnBrk="1" hangingPunct="1">
              <a:buFont typeface="Wingdings" pitchFamily="2" charset="2"/>
              <a:buNone/>
              <a:defRPr/>
            </a:pPr>
            <a:r>
              <a:rPr lang="en-GB" sz="1800" b="1" dirty="0" smtClean="0"/>
              <a:t>Assessment Reform Group (1999) </a:t>
            </a:r>
            <a:r>
              <a:rPr lang="en-GB" sz="1800" b="1" i="1" dirty="0" smtClean="0"/>
              <a:t>Assessment for Learning : Beyond the black box </a:t>
            </a:r>
            <a:r>
              <a:rPr lang="en-GB" sz="1800" b="1" dirty="0" smtClean="0"/>
              <a:t>Cambridge UK, University of Cambridge School of Education</a:t>
            </a:r>
            <a:r>
              <a:rPr lang="en-GB" sz="1800" b="1" dirty="0" smtClean="0">
                <a:cs typeface="Times New Roman" pitchFamily="18" charset="0"/>
              </a:rPr>
              <a:t> </a:t>
            </a:r>
          </a:p>
          <a:p>
            <a:pPr marL="609600" indent="-609600" eaLnBrk="1" hangingPunct="1">
              <a:buFont typeface="Wingdings" pitchFamily="2" charset="2"/>
              <a:buNone/>
              <a:defRPr/>
            </a:pPr>
            <a:r>
              <a:rPr lang="en-GB" sz="1800" b="1" dirty="0" smtClean="0">
                <a:cs typeface="Times New Roman" pitchFamily="18" charset="0"/>
              </a:rPr>
              <a:t>Biggs J And Tang C (2007) Teaching for Quality Learning at University Open University Press</a:t>
            </a:r>
          </a:p>
          <a:p>
            <a:pPr marL="609600" indent="-609600" eaLnBrk="1" hangingPunct="1">
              <a:buFont typeface="Wingdings" pitchFamily="2" charset="2"/>
              <a:buNone/>
              <a:defRPr/>
            </a:pPr>
            <a:r>
              <a:rPr lang="en-GB" sz="1800" b="1" dirty="0" smtClean="0">
                <a:cs typeface="Times New Roman" pitchFamily="18" charset="0"/>
              </a:rPr>
              <a:t>Brown, S. Rust, C. &amp; Gibbs, G. (1994) </a:t>
            </a:r>
            <a:r>
              <a:rPr lang="en-GB" sz="1800" b="1" i="1" dirty="0" smtClean="0">
                <a:cs typeface="Times New Roman" pitchFamily="18" charset="0"/>
              </a:rPr>
              <a:t>Strategies for Diversifying Assessment</a:t>
            </a:r>
            <a:r>
              <a:rPr lang="en-GB" sz="1800" b="1" dirty="0" smtClean="0">
                <a:cs typeface="Times New Roman" pitchFamily="18" charset="0"/>
              </a:rPr>
              <a:t> Oxford Centre for Staff Development. </a:t>
            </a:r>
          </a:p>
          <a:p>
            <a:pPr marL="609600" indent="-609600" eaLnBrk="1" hangingPunct="1">
              <a:buFont typeface="Wingdings" pitchFamily="2" charset="2"/>
              <a:buNone/>
              <a:defRPr/>
            </a:pPr>
            <a:r>
              <a:rPr lang="en-GB" sz="1800" b="1" dirty="0" smtClean="0"/>
              <a:t>Boud, D. (1995) </a:t>
            </a:r>
            <a:r>
              <a:rPr lang="en-GB" sz="1800" b="1" i="1" dirty="0" smtClean="0"/>
              <a:t>Enhancing learning through self-assessment</a:t>
            </a:r>
            <a:r>
              <a:rPr lang="en-GB" sz="1800" b="1" dirty="0" smtClean="0"/>
              <a:t> London: Routledge.</a:t>
            </a:r>
          </a:p>
          <a:p>
            <a:pPr marL="609600" indent="-609600" eaLnBrk="1" hangingPunct="1">
              <a:buFont typeface="Wingdings" pitchFamily="2" charset="2"/>
              <a:buNone/>
              <a:defRPr/>
            </a:pPr>
            <a:r>
              <a:rPr lang="en-GB" sz="1800" b="1" dirty="0" smtClean="0"/>
              <a:t>Brown, G. with Bull, J. and </a:t>
            </a:r>
            <a:r>
              <a:rPr lang="en-GB" sz="1800" b="1" dirty="0" err="1" smtClean="0"/>
              <a:t>Pendlebury</a:t>
            </a:r>
            <a:r>
              <a:rPr lang="en-GB" sz="1800" b="1" dirty="0" smtClean="0"/>
              <a:t>, M. (1997) </a:t>
            </a:r>
            <a:r>
              <a:rPr lang="en-GB" sz="1800" b="1" i="1" dirty="0" smtClean="0"/>
              <a:t>Assessing Student Learning in Higher Education</a:t>
            </a:r>
            <a:r>
              <a:rPr lang="en-GB" sz="1800" b="1" dirty="0" smtClean="0"/>
              <a:t> London: Routledge.</a:t>
            </a:r>
          </a:p>
          <a:p>
            <a:pPr marL="609600" indent="-609600" eaLnBrk="1" hangingPunct="1">
              <a:buFont typeface="Wingdings" pitchFamily="2" charset="2"/>
              <a:buNone/>
              <a:defRPr/>
            </a:pPr>
            <a:r>
              <a:rPr lang="en-GB" sz="1800" b="1" dirty="0" smtClean="0"/>
              <a:t>Brown, S. and </a:t>
            </a:r>
            <a:r>
              <a:rPr lang="en-GB" sz="1800" b="1" dirty="0" err="1" smtClean="0"/>
              <a:t>Glasner</a:t>
            </a:r>
            <a:r>
              <a:rPr lang="en-GB" sz="1800" b="1" dirty="0" smtClean="0"/>
              <a:t>, A. (ed.) (1999) </a:t>
            </a:r>
            <a:r>
              <a:rPr lang="en-GB" sz="1800" b="1" i="1" dirty="0" smtClean="0"/>
              <a:t>Assessment Matters in Higher Education, Choosing and Using Diverse Approaches</a:t>
            </a:r>
            <a:r>
              <a:rPr lang="en-GB" sz="1800" b="1" dirty="0" smtClean="0"/>
              <a:t>, Maidenhead: Open University Press.</a:t>
            </a:r>
          </a:p>
          <a:p>
            <a:pPr marL="609600" indent="-609600" eaLnBrk="1" hangingPunct="1">
              <a:buFont typeface="Wingdings" pitchFamily="2" charset="2"/>
              <a:buNone/>
              <a:defRPr/>
            </a:pPr>
            <a:r>
              <a:rPr lang="en-GB" sz="1800" b="1" dirty="0" smtClean="0"/>
              <a:t>Brown, S. and Knight, P. (1994) </a:t>
            </a:r>
            <a:r>
              <a:rPr lang="en-GB" sz="1800" b="1" i="1" dirty="0" smtClean="0"/>
              <a:t>Assessing Learners in Higher Education</a:t>
            </a:r>
            <a:r>
              <a:rPr lang="en-GB" sz="1800" b="1" dirty="0" smtClean="0"/>
              <a:t>, London: Kogan Page.</a:t>
            </a:r>
            <a:endParaRPr lang="en-US" sz="1800" b="1" dirty="0" smtClean="0"/>
          </a:p>
          <a:p>
            <a:pPr marL="609600" indent="-609600" eaLnBrk="1" hangingPunct="1">
              <a:buFont typeface="Wingdings" pitchFamily="2" charset="2"/>
              <a:buNone/>
              <a:defRPr/>
            </a:pPr>
            <a:r>
              <a:rPr lang="en-US" sz="1800" b="1" dirty="0" smtClean="0"/>
              <a:t>Brown, S., Race, P. and Bull, J. (eds.) (1999) </a:t>
            </a:r>
            <a:r>
              <a:rPr lang="en-US" sz="1800" b="1" i="1" dirty="0" smtClean="0"/>
              <a:t>Computer </a:t>
            </a:r>
            <a:r>
              <a:rPr lang="en-GB" sz="1800" b="1" i="1" dirty="0" smtClean="0"/>
              <a:t>Assisted Assessment in Higher Education</a:t>
            </a:r>
            <a:r>
              <a:rPr lang="en-US" sz="1800" b="1" dirty="0" smtClean="0"/>
              <a:t> London: Routledge.</a:t>
            </a:r>
          </a:p>
          <a:p>
            <a:pPr marL="609600" indent="-609600" eaLnBrk="1" hangingPunct="1">
              <a:defRPr/>
            </a:pPr>
            <a:endParaRPr lang="en-GB" sz="1800" b="1" dirty="0" smtClean="0"/>
          </a:p>
          <a:p>
            <a:pPr marL="609600" indent="-609600" eaLnBrk="1" hangingPunct="1">
              <a:defRPr/>
            </a:pPr>
            <a:endParaRPr lang="en-GB" sz="1800" b="1" dirty="0" smtClean="0"/>
          </a:p>
          <a:p>
            <a:pPr eaLnBrk="1" hangingPunct="1">
              <a:lnSpc>
                <a:spcPct val="90000"/>
              </a:lnSpc>
              <a:buFont typeface="Wingdings" pitchFamily="2" charset="2"/>
              <a:buNone/>
              <a:defRPr/>
            </a:pPr>
            <a:endParaRPr lang="en-GB" sz="18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404813"/>
            <a:ext cx="7543800" cy="576262"/>
          </a:xfrm>
        </p:spPr>
        <p:txBody>
          <a:bodyPr/>
          <a:lstStyle/>
          <a:p>
            <a:pPr eaLnBrk="1" hangingPunct="1"/>
            <a:r>
              <a:rPr lang="en-GB" sz="3500" dirty="0" smtClean="0"/>
              <a:t>Useful references 2</a:t>
            </a:r>
          </a:p>
        </p:txBody>
      </p:sp>
      <p:sp>
        <p:nvSpPr>
          <p:cNvPr id="208899" name="Rectangle 3"/>
          <p:cNvSpPr>
            <a:spLocks noGrp="1" noChangeArrowheads="1"/>
          </p:cNvSpPr>
          <p:nvPr>
            <p:ph type="body" idx="1"/>
          </p:nvPr>
        </p:nvSpPr>
        <p:spPr>
          <a:xfrm>
            <a:off x="250825" y="981075"/>
            <a:ext cx="8424863" cy="5221288"/>
          </a:xfrm>
        </p:spPr>
        <p:txBody>
          <a:bodyPr/>
          <a:lstStyle/>
          <a:p>
            <a:pPr eaLnBrk="1" hangingPunct="1">
              <a:lnSpc>
                <a:spcPct val="80000"/>
              </a:lnSpc>
              <a:buFont typeface="Wingdings" pitchFamily="2" charset="2"/>
              <a:buNone/>
              <a:defRPr/>
            </a:pPr>
            <a:r>
              <a:rPr lang="en-US" sz="1800" b="1" dirty="0" smtClean="0"/>
              <a:t>Carless D </a:t>
            </a:r>
            <a:r>
              <a:rPr lang="en-US" sz="1800" b="1" dirty="0" err="1" smtClean="0"/>
              <a:t>Joughin</a:t>
            </a:r>
            <a:r>
              <a:rPr lang="en-US" sz="1800" b="1" dirty="0" smtClean="0"/>
              <a:t> G </a:t>
            </a:r>
            <a:r>
              <a:rPr lang="en-US" sz="1800" b="1" dirty="0" err="1" smtClean="0"/>
              <a:t>Ngar</a:t>
            </a:r>
            <a:r>
              <a:rPr lang="en-US" sz="1800" b="1" dirty="0" smtClean="0"/>
              <a:t>-Fun Liu et al (2006) </a:t>
            </a:r>
            <a:r>
              <a:rPr lang="en-US" sz="1800" b="1" i="1" dirty="0" smtClean="0"/>
              <a:t>How Assessment </a:t>
            </a:r>
            <a:r>
              <a:rPr lang="en-US" sz="1800" b="1" i="1" dirty="0" smtClean="0"/>
              <a:t>supports learning: Learning orientated assessment in action</a:t>
            </a:r>
            <a:r>
              <a:rPr lang="en-US" sz="1800" b="1" dirty="0" smtClean="0"/>
              <a:t> Hong Kong University Press</a:t>
            </a:r>
          </a:p>
          <a:p>
            <a:pPr eaLnBrk="1" hangingPunct="1">
              <a:lnSpc>
                <a:spcPct val="80000"/>
              </a:lnSpc>
              <a:buFont typeface="Wingdings" pitchFamily="2" charset="2"/>
              <a:buNone/>
              <a:defRPr/>
            </a:pPr>
            <a:r>
              <a:rPr lang="en-GB" sz="1800" b="1" dirty="0" smtClean="0"/>
              <a:t>Carroll J and Ryan J (2005) </a:t>
            </a:r>
            <a:r>
              <a:rPr lang="en-GB" sz="1800" b="1" i="1" dirty="0" smtClean="0"/>
              <a:t>Teaching International students: improving learning for all</a:t>
            </a:r>
            <a:r>
              <a:rPr lang="en-GB" sz="1800" b="1" dirty="0" smtClean="0"/>
              <a:t> Routledge SEDA series</a:t>
            </a:r>
          </a:p>
          <a:p>
            <a:pPr eaLnBrk="1" hangingPunct="1">
              <a:lnSpc>
                <a:spcPct val="80000"/>
              </a:lnSpc>
              <a:buFont typeface="Wingdings" pitchFamily="2" charset="2"/>
              <a:buNone/>
              <a:defRPr/>
            </a:pPr>
            <a:r>
              <a:rPr lang="en-GB" sz="1800" b="1" dirty="0" err="1" smtClean="0"/>
              <a:t>Crosling</a:t>
            </a:r>
            <a:r>
              <a:rPr lang="en-GB" sz="1800" b="1" dirty="0" smtClean="0"/>
              <a:t> G Thomas L and </a:t>
            </a:r>
            <a:r>
              <a:rPr lang="en-GB" sz="1800" b="1" dirty="0" err="1" smtClean="0"/>
              <a:t>Heagney</a:t>
            </a:r>
            <a:r>
              <a:rPr lang="en-GB" sz="1800" b="1" dirty="0" smtClean="0"/>
              <a:t> M (2008) Improving student retention in Higher Education Routledge London and New York</a:t>
            </a:r>
          </a:p>
          <a:p>
            <a:pPr marL="609600" indent="-609600" eaLnBrk="1" hangingPunct="1">
              <a:buFont typeface="Wingdings" pitchFamily="2" charset="2"/>
              <a:buNone/>
              <a:defRPr/>
            </a:pPr>
            <a:r>
              <a:rPr lang="en-GB" sz="1800" b="1" dirty="0" smtClean="0"/>
              <a:t>Crooks T. (1988) </a:t>
            </a:r>
            <a:r>
              <a:rPr lang="en-GB" sz="1800" b="1" i="1" dirty="0" smtClean="0"/>
              <a:t>Assessing student performance</a:t>
            </a:r>
            <a:r>
              <a:rPr lang="en-GB" sz="1800" b="1" dirty="0" smtClean="0"/>
              <a:t> HERDSA Green Guide No 8 HERDSA (reprinted 1994)</a:t>
            </a:r>
          </a:p>
          <a:p>
            <a:pPr marL="609600" indent="-609600" eaLnBrk="1" hangingPunct="1">
              <a:buFont typeface="Wingdings" pitchFamily="2" charset="2"/>
              <a:buNone/>
              <a:defRPr/>
            </a:pPr>
            <a:r>
              <a:rPr lang="en-GB" sz="1800" b="1" dirty="0" err="1" smtClean="0"/>
              <a:t>Falchikov</a:t>
            </a:r>
            <a:r>
              <a:rPr lang="en-GB" sz="1800" b="1" dirty="0" smtClean="0"/>
              <a:t>, N. (2004) </a:t>
            </a:r>
            <a:r>
              <a:rPr lang="en-GB" sz="1800" b="1" i="1" dirty="0" smtClean="0"/>
              <a:t>Improving Assessment through Student Involvement: Practical Solutions for Aiding Learning in Higher and Further Education</a:t>
            </a:r>
            <a:r>
              <a:rPr lang="en-GB" sz="1800" b="1" dirty="0" smtClean="0"/>
              <a:t>, London: Routledge.</a:t>
            </a:r>
          </a:p>
          <a:p>
            <a:pPr marL="609600" indent="-609600" eaLnBrk="1" hangingPunct="1">
              <a:buFont typeface="Wingdings" pitchFamily="2" charset="2"/>
              <a:buNone/>
              <a:defRPr/>
            </a:pPr>
            <a:r>
              <a:rPr lang="en-GB" sz="1800" b="1" dirty="0" smtClean="0"/>
              <a:t>Gibbs, G. (1999) </a:t>
            </a:r>
            <a:r>
              <a:rPr lang="en-GB" sz="1800" b="1" i="1" dirty="0" smtClean="0"/>
              <a:t>Using assessment strategically to change the way students learn,</a:t>
            </a:r>
            <a:r>
              <a:rPr lang="en-GB" sz="1800" b="1" dirty="0" smtClean="0"/>
              <a:t> In Brown S. &amp; </a:t>
            </a:r>
            <a:r>
              <a:rPr lang="en-GB" sz="1800" b="1" dirty="0" err="1" smtClean="0"/>
              <a:t>Glasner</a:t>
            </a:r>
            <a:r>
              <a:rPr lang="en-GB" sz="1800" b="1" dirty="0" smtClean="0"/>
              <a:t>, A. (eds.), </a:t>
            </a:r>
            <a:r>
              <a:rPr lang="en-GB" sz="1800" b="1" i="1" dirty="0" smtClean="0"/>
              <a:t>Assessment Matters in Higher Education: Choosing and Using Diverse Approaches</a:t>
            </a:r>
            <a:r>
              <a:rPr lang="en-GB" sz="1800" b="1" dirty="0" smtClean="0"/>
              <a:t> Maidenhead: SRHE/Open University Press.</a:t>
            </a:r>
          </a:p>
          <a:p>
            <a:pPr marL="609600" indent="-609600" eaLnBrk="1" hangingPunct="1">
              <a:buFont typeface="Wingdings" pitchFamily="2" charset="2"/>
              <a:buNone/>
              <a:defRPr/>
            </a:pPr>
            <a:r>
              <a:rPr lang="en-GB" sz="1800" b="1" dirty="0" smtClean="0"/>
              <a:t>Gibbs G. (September 2008) </a:t>
            </a:r>
            <a:r>
              <a:rPr lang="en-US" sz="1800" b="1" i="1" dirty="0" smtClean="0">
                <a:cs typeface="Times New Roman" pitchFamily="18" charset="0"/>
              </a:rPr>
              <a:t>Designing assessment to support student learning</a:t>
            </a:r>
            <a:r>
              <a:rPr lang="en-GB" sz="1800" b="1" dirty="0" smtClean="0"/>
              <a:t> Keynote at Leeds Met staff Development festival.</a:t>
            </a:r>
          </a:p>
          <a:p>
            <a:pPr eaLnBrk="1" hangingPunct="1">
              <a:lnSpc>
                <a:spcPct val="80000"/>
              </a:lnSpc>
              <a:defRPr/>
            </a:pPr>
            <a:endParaRPr lang="en-GB" sz="2400" b="1" dirty="0" smtClean="0"/>
          </a:p>
          <a:p>
            <a:pPr eaLnBrk="1" hangingPunct="1">
              <a:lnSpc>
                <a:spcPct val="80000"/>
              </a:lnSpc>
              <a:defRPr/>
            </a:pPr>
            <a:endParaRPr lang="en-GB" sz="2400" b="1" dirty="0" smtClean="0"/>
          </a:p>
          <a:p>
            <a:pPr eaLnBrk="1" hangingPunct="1">
              <a:lnSpc>
                <a:spcPct val="80000"/>
              </a:lnSpc>
              <a:defRPr/>
            </a:pPr>
            <a:endParaRPr lang="en-GB" sz="2400" b="1" dirty="0" smtClean="0"/>
          </a:p>
          <a:p>
            <a:pPr eaLnBrk="1" hangingPunct="1">
              <a:lnSpc>
                <a:spcPct val="80000"/>
              </a:lnSpc>
              <a:defRPr/>
            </a:pPr>
            <a:endParaRPr lang="en-GB" sz="1800" b="1"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323850" y="1196975"/>
            <a:ext cx="8569325" cy="5184775"/>
          </a:xfrm>
        </p:spPr>
        <p:txBody>
          <a:bodyPr/>
          <a:lstStyle/>
          <a:p>
            <a:pPr marL="609600" indent="-609600" eaLnBrk="1" hangingPunct="1">
              <a:buFont typeface="Wingdings" pitchFamily="2" charset="2"/>
              <a:buNone/>
              <a:defRPr/>
            </a:pPr>
            <a:r>
              <a:rPr lang="en-GB" sz="1800" b="1" dirty="0" err="1" smtClean="0"/>
              <a:t>Kneale</a:t>
            </a:r>
            <a:r>
              <a:rPr lang="en-GB" sz="1800" b="1" dirty="0" smtClean="0"/>
              <a:t>, P. E. (1997) </a:t>
            </a:r>
            <a:r>
              <a:rPr lang="en-GB" sz="1800" b="1" i="1" dirty="0" smtClean="0"/>
              <a:t>The rise of the "strategic student": how can we adapt to cope?</a:t>
            </a:r>
            <a:r>
              <a:rPr lang="en-GB" sz="1800" b="1" dirty="0" smtClean="0"/>
              <a:t> in Armstrong, S., Thompson, G. and Brown, S. (</a:t>
            </a:r>
            <a:r>
              <a:rPr lang="en-GB" sz="1800" b="1" dirty="0" err="1" smtClean="0"/>
              <a:t>eds</a:t>
            </a:r>
            <a:r>
              <a:rPr lang="en-GB" sz="1800" b="1" dirty="0" smtClean="0"/>
              <a:t>) </a:t>
            </a:r>
            <a:r>
              <a:rPr lang="en-GB" sz="1800" b="1" i="1" dirty="0" smtClean="0"/>
              <a:t>Facing up to Radical Changes in Universities and Colleges,</a:t>
            </a:r>
            <a:r>
              <a:rPr lang="en-GB" sz="1800" b="1" dirty="0" smtClean="0"/>
              <a:t> 119-139 London: </a:t>
            </a:r>
            <a:r>
              <a:rPr lang="en-GB" sz="1800" b="1" dirty="0" err="1" smtClean="0"/>
              <a:t>Kogan</a:t>
            </a:r>
            <a:r>
              <a:rPr lang="en-GB" sz="1800" b="1" dirty="0" smtClean="0"/>
              <a:t> Page.</a:t>
            </a:r>
          </a:p>
          <a:p>
            <a:pPr marL="609600" indent="-609600" eaLnBrk="1" hangingPunct="1">
              <a:buFont typeface="Wingdings" pitchFamily="2" charset="2"/>
              <a:buNone/>
              <a:defRPr/>
            </a:pPr>
            <a:r>
              <a:rPr lang="en-GB" sz="1800" b="1" dirty="0" smtClean="0"/>
              <a:t>Knight, P. and </a:t>
            </a:r>
            <a:r>
              <a:rPr lang="en-GB" sz="1800" b="1" dirty="0" err="1" smtClean="0"/>
              <a:t>Yorke</a:t>
            </a:r>
            <a:r>
              <a:rPr lang="en-GB" sz="1800" b="1" dirty="0" smtClean="0"/>
              <a:t>, M. (2003) </a:t>
            </a:r>
            <a:r>
              <a:rPr lang="en-GB" sz="1800" b="1" i="1" dirty="0" smtClean="0"/>
              <a:t>Assessment, learning and employability</a:t>
            </a:r>
            <a:r>
              <a:rPr lang="en-GB" sz="1800" b="1" dirty="0" smtClean="0"/>
              <a:t> Maidenhead, UK: SRHE/Open University Press.</a:t>
            </a:r>
          </a:p>
          <a:p>
            <a:pPr eaLnBrk="1" hangingPunct="1">
              <a:buFont typeface="Wingdings" pitchFamily="2" charset="2"/>
              <a:buNone/>
              <a:defRPr/>
            </a:pPr>
            <a:r>
              <a:rPr lang="en-GB" sz="1800" b="1" dirty="0" err="1" smtClean="0"/>
              <a:t>Mentkowski</a:t>
            </a:r>
            <a:r>
              <a:rPr lang="en-GB" sz="1800" b="1" dirty="0" smtClean="0"/>
              <a:t>, M. and associates (2000) p.82 </a:t>
            </a:r>
            <a:r>
              <a:rPr lang="en-GB" sz="1800" b="1" i="1" dirty="0" smtClean="0"/>
              <a:t>Learning that lasts: integrating learning development and performance in college and beyond</a:t>
            </a:r>
            <a:r>
              <a:rPr lang="en-GB" sz="1800" b="1" dirty="0" smtClean="0"/>
              <a:t> San Francisco: </a:t>
            </a:r>
            <a:r>
              <a:rPr lang="en-GB" sz="1800" b="1" dirty="0" err="1" smtClean="0"/>
              <a:t>Jossey</a:t>
            </a:r>
            <a:r>
              <a:rPr lang="en-GB" sz="1800" b="1" dirty="0" smtClean="0"/>
              <a:t>-Bass.</a:t>
            </a:r>
          </a:p>
          <a:p>
            <a:pPr eaLnBrk="1" hangingPunct="1">
              <a:buFont typeface="Wingdings" pitchFamily="2" charset="2"/>
              <a:buNone/>
              <a:defRPr/>
            </a:pPr>
            <a:r>
              <a:rPr lang="en-GB" sz="1800" b="1" dirty="0" smtClean="0"/>
              <a:t>McDowell E &amp; Brown S 1998 Assessing students: cheating and plagiarism, Red Guide 10/11 University of Northumbria, Newcastle</a:t>
            </a:r>
            <a:endParaRPr lang="en-US" sz="1800" b="1" dirty="0" smtClean="0"/>
          </a:p>
          <a:p>
            <a:pPr eaLnBrk="1" hangingPunct="1">
              <a:buFont typeface="Wingdings" pitchFamily="2" charset="2"/>
              <a:buNone/>
              <a:defRPr/>
            </a:pPr>
            <a:r>
              <a:rPr lang="en-GB" sz="1800" b="1" dirty="0" err="1" smtClean="0"/>
              <a:t>Nicol</a:t>
            </a:r>
            <a:r>
              <a:rPr lang="en-GB" sz="1800" b="1" dirty="0" smtClean="0"/>
              <a:t>, D J and Macfarlane-Dick</a:t>
            </a:r>
            <a:r>
              <a:rPr lang="en-GB" sz="1800" b="1" dirty="0" smtClean="0"/>
              <a:t>: Formative </a:t>
            </a:r>
            <a:r>
              <a:rPr lang="en-GB" sz="1800" b="1" dirty="0" smtClean="0"/>
              <a:t>assessment and self-regulated learning: A model and seven principles of good feedback practice</a:t>
            </a:r>
            <a:r>
              <a:rPr lang="en-GB" sz="1800" b="1" dirty="0" smtClean="0"/>
              <a:t>. Studies </a:t>
            </a:r>
            <a:r>
              <a:rPr lang="en-GB" sz="1800" b="1" dirty="0" smtClean="0"/>
              <a:t>in Higher Education (2006), </a:t>
            </a:r>
            <a:r>
              <a:rPr lang="en-GB" sz="1800" b="1" dirty="0" err="1" smtClean="0"/>
              <a:t>Vol</a:t>
            </a:r>
            <a:r>
              <a:rPr lang="en-GB" sz="1800" b="1" dirty="0" smtClean="0"/>
              <a:t> 31(2), 199-218</a:t>
            </a:r>
          </a:p>
          <a:p>
            <a:pPr eaLnBrk="1" hangingPunct="1">
              <a:buFont typeface="Wingdings" pitchFamily="2" charset="2"/>
              <a:buNone/>
              <a:defRPr/>
            </a:pPr>
            <a:r>
              <a:rPr lang="en-GB" sz="1800" b="1" dirty="0" err="1" smtClean="0"/>
              <a:t>Pickford</a:t>
            </a:r>
            <a:r>
              <a:rPr lang="en-GB" sz="1800" b="1" dirty="0" smtClean="0"/>
              <a:t>, R. and Brown, S. (2006) </a:t>
            </a:r>
            <a:r>
              <a:rPr lang="en-GB" sz="1800" b="1" i="1" dirty="0" smtClean="0"/>
              <a:t>Assessing skills and practice</a:t>
            </a:r>
            <a:r>
              <a:rPr lang="en-GB" sz="1800" b="1" dirty="0" smtClean="0"/>
              <a:t> London: Routledge. </a:t>
            </a:r>
          </a:p>
          <a:p>
            <a:pPr eaLnBrk="1" hangingPunct="1">
              <a:lnSpc>
                <a:spcPct val="90000"/>
              </a:lnSpc>
              <a:buFont typeface="Wingdings" pitchFamily="2" charset="2"/>
              <a:buNone/>
              <a:defRPr/>
            </a:pPr>
            <a:endParaRPr lang="en-GB" sz="1800"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GB" dirty="0" smtClean="0"/>
              <a:t>Useful references 4</a:t>
            </a:r>
          </a:p>
        </p:txBody>
      </p:sp>
      <p:sp>
        <p:nvSpPr>
          <p:cNvPr id="38915" name="Content Placeholder 2"/>
          <p:cNvSpPr>
            <a:spLocks noGrp="1"/>
          </p:cNvSpPr>
          <p:nvPr>
            <p:ph idx="1"/>
          </p:nvPr>
        </p:nvSpPr>
        <p:spPr/>
        <p:txBody>
          <a:bodyPr/>
          <a:lstStyle/>
          <a:p>
            <a:pPr eaLnBrk="1" hangingPunct="1">
              <a:buFont typeface="Wingdings" pitchFamily="2" charset="2"/>
              <a:buNone/>
            </a:pPr>
            <a:r>
              <a:rPr lang="en-GB" sz="1800" b="1" dirty="0" smtClean="0"/>
              <a:t>Race, P. (2001) </a:t>
            </a:r>
            <a:r>
              <a:rPr lang="en-GB" sz="1800" b="1" i="1" dirty="0" smtClean="0"/>
              <a:t>A Briefing on Self, Peer &amp; Group Assessment</a:t>
            </a:r>
            <a:r>
              <a:rPr lang="en-GB" sz="1800" b="1" dirty="0" smtClean="0"/>
              <a:t> in LTSN Generic Centre Assessment Series No 9 LTSN York.</a:t>
            </a:r>
          </a:p>
          <a:p>
            <a:pPr eaLnBrk="1" hangingPunct="1">
              <a:buFont typeface="Wingdings" pitchFamily="2" charset="2"/>
              <a:buNone/>
            </a:pPr>
            <a:r>
              <a:rPr lang="en-GB" sz="1800" b="1" dirty="0" smtClean="0"/>
              <a:t>Race, </a:t>
            </a:r>
            <a:r>
              <a:rPr lang="en-GB" sz="1800" b="1" dirty="0" smtClean="0"/>
              <a:t>P. (2006) </a:t>
            </a:r>
            <a:r>
              <a:rPr lang="en-GB" sz="1800" b="1" i="1" dirty="0" smtClean="0"/>
              <a:t>The lecturer’s toolkit (3rd edition)</a:t>
            </a:r>
            <a:r>
              <a:rPr lang="en-GB" sz="1800" b="1" dirty="0" smtClean="0"/>
              <a:t> London: Routledge.</a:t>
            </a:r>
          </a:p>
          <a:p>
            <a:pPr eaLnBrk="1" hangingPunct="1">
              <a:buFont typeface="Wingdings" pitchFamily="2" charset="2"/>
              <a:buNone/>
            </a:pPr>
            <a:r>
              <a:rPr lang="en-GB" sz="1800" b="1" dirty="0" smtClean="0"/>
              <a:t>Rust, C., Price, M. and O’Donovan, B. (2003) </a:t>
            </a:r>
            <a:r>
              <a:rPr lang="en-GB" sz="1800" b="1" i="1" dirty="0" smtClean="0"/>
              <a:t>Improving students’ learning by developing their understanding of assessment criteria and </a:t>
            </a:r>
            <a:r>
              <a:rPr lang="en-GB" sz="1800" b="1" i="1" dirty="0" smtClean="0"/>
              <a:t>processes </a:t>
            </a:r>
            <a:r>
              <a:rPr lang="en-GB" sz="1800" b="1" dirty="0" smtClean="0"/>
              <a:t>Assessment </a:t>
            </a:r>
            <a:r>
              <a:rPr lang="en-GB" sz="1800" b="1" dirty="0" smtClean="0"/>
              <a:t>and Evaluation in Higher Education. 28 (2), 147-164.</a:t>
            </a:r>
          </a:p>
          <a:p>
            <a:pPr eaLnBrk="1" hangingPunct="1">
              <a:lnSpc>
                <a:spcPct val="90000"/>
              </a:lnSpc>
              <a:buFont typeface="Wingdings" pitchFamily="2" charset="2"/>
              <a:buNone/>
            </a:pPr>
            <a:r>
              <a:rPr lang="en-GB" sz="1800" b="1" dirty="0" smtClean="0"/>
              <a:t>Ryan,  J. </a:t>
            </a:r>
            <a:r>
              <a:rPr lang="en-GB" sz="1800" b="1" dirty="0" smtClean="0"/>
              <a:t>(2000</a:t>
            </a:r>
            <a:r>
              <a:rPr lang="en-GB" sz="1800" b="1" dirty="0" smtClean="0"/>
              <a:t>) </a:t>
            </a:r>
            <a:r>
              <a:rPr lang="en-GB" sz="1800" b="1" i="1" dirty="0" smtClean="0"/>
              <a:t>A </a:t>
            </a:r>
            <a:r>
              <a:rPr lang="en-GB" sz="1800" b="1" i="1" dirty="0" smtClean="0"/>
              <a:t>Guide to Teaching International Students</a:t>
            </a:r>
            <a:r>
              <a:rPr lang="en-GB" sz="1800" b="1" dirty="0" smtClean="0"/>
              <a:t> Oxford Centre for Staff and Learning Development</a:t>
            </a:r>
          </a:p>
          <a:p>
            <a:pPr eaLnBrk="1" hangingPunct="1">
              <a:lnSpc>
                <a:spcPct val="90000"/>
              </a:lnSpc>
              <a:buFont typeface="Wingdings" pitchFamily="2" charset="2"/>
              <a:buNone/>
            </a:pPr>
            <a:r>
              <a:rPr lang="en-GB" sz="1800" b="1" dirty="0" smtClean="0"/>
              <a:t>Stefani,  L. </a:t>
            </a:r>
            <a:r>
              <a:rPr lang="en-GB" sz="1800" b="1" dirty="0" smtClean="0"/>
              <a:t>and </a:t>
            </a:r>
            <a:r>
              <a:rPr lang="en-GB" sz="1800" b="1" dirty="0" smtClean="0"/>
              <a:t>Carroll, J. </a:t>
            </a:r>
            <a:r>
              <a:rPr lang="en-GB" sz="1800" b="1" dirty="0" smtClean="0"/>
              <a:t>(2001</a:t>
            </a:r>
            <a:r>
              <a:rPr lang="en-GB" sz="1800" b="1" dirty="0" smtClean="0"/>
              <a:t>) </a:t>
            </a:r>
            <a:r>
              <a:rPr lang="en-GB" sz="1800" b="1" i="1" dirty="0" smtClean="0"/>
              <a:t>A </a:t>
            </a:r>
            <a:r>
              <a:rPr lang="en-GB" sz="1800" b="1" i="1" dirty="0" smtClean="0"/>
              <a:t>Briefing on Plagiarism </a:t>
            </a:r>
            <a:r>
              <a:rPr lang="en-GB" sz="1800" b="1" dirty="0" smtClean="0"/>
              <a:t>http://www.ltsn.ac.uk/application.asp?app=resources.asp&amp;process=full_record&amp;section=generic&amp;id=10</a:t>
            </a:r>
          </a:p>
          <a:p>
            <a:pPr eaLnBrk="1" hangingPunct="1">
              <a:buFont typeface="Wingdings" pitchFamily="2" charset="2"/>
              <a:buNone/>
            </a:pPr>
            <a:r>
              <a:rPr lang="en-GB" sz="1800" b="1" dirty="0" smtClean="0"/>
              <a:t>Sadler, R. (2008) </a:t>
            </a:r>
            <a:r>
              <a:rPr lang="en-GB" sz="1800" b="1" i="1" dirty="0" smtClean="0"/>
              <a:t>Assessment of Higher Education</a:t>
            </a:r>
            <a:r>
              <a:rPr lang="en-GB" sz="1800" b="1" dirty="0" smtClean="0"/>
              <a:t> in International Encyclopaedia of Education</a:t>
            </a:r>
          </a:p>
          <a:p>
            <a:pPr eaLnBrk="1" hangingPunct="1">
              <a:buFont typeface="Wingdings" pitchFamily="2" charset="2"/>
              <a:buNone/>
            </a:pPr>
            <a:r>
              <a:rPr lang="en-GB" sz="1800" b="1" dirty="0" smtClean="0"/>
              <a:t>Yorke, M. (1999) </a:t>
            </a:r>
            <a:r>
              <a:rPr lang="en-GB" sz="1800" b="1" i="1" dirty="0" smtClean="0"/>
              <a:t>Leaving Early: Undergraduate Non-completion in Higher Education,</a:t>
            </a:r>
            <a:r>
              <a:rPr lang="en-GB" sz="1800" b="1" dirty="0" smtClean="0"/>
              <a:t> London: Routledge.</a:t>
            </a:r>
          </a:p>
          <a:p>
            <a:pPr eaLnBrk="1" hangingPunct="1">
              <a:buFont typeface="Wingdings" pitchFamily="2" charset="2"/>
              <a:buNone/>
            </a:pPr>
            <a:endParaRPr lang="en-GB" sz="1800" b="1" dirty="0" smtClean="0"/>
          </a:p>
          <a:p>
            <a:endParaRPr lang="en-GB" sz="18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smtClean="0"/>
              <a:t>As well as..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GB" sz="2400" b="1" dirty="0" smtClean="0">
                <a:solidFill>
                  <a:srgbClr val="0070C0"/>
                </a:solidFill>
              </a:rPr>
              <a:t>weighting</a:t>
            </a:r>
            <a:r>
              <a:rPr lang="en-GB" sz="2400" b="1" dirty="0" smtClean="0"/>
              <a:t>: if we want to demonstrate the value we attribute to the demonstration of particular competences and skills, we can do so by higher or lower weightings a different points in the programme depending on desired outcomes;</a:t>
            </a:r>
          </a:p>
          <a:p>
            <a:pPr marL="609600" indent="-609600">
              <a:spcBef>
                <a:spcPts val="600"/>
              </a:spcBef>
            </a:pPr>
            <a:r>
              <a:rPr lang="en-GB" sz="2400" b="1" dirty="0" smtClean="0">
                <a:solidFill>
                  <a:srgbClr val="0070C0"/>
                </a:solidFill>
              </a:rPr>
              <a:t>orientation</a:t>
            </a:r>
            <a:r>
              <a:rPr lang="en-GB" sz="2400" b="1" dirty="0" smtClean="0"/>
              <a:t>: in some assignments we may wish to focus particularly on process and in others we may instead focus on outcomes.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5750" y="122238"/>
            <a:ext cx="7715250" cy="1074737"/>
          </a:xfrm>
        </p:spPr>
        <p:txBody>
          <a:bodyPr/>
          <a:lstStyle/>
          <a:p>
            <a:r>
              <a:rPr lang="en-GB" sz="3200" dirty="0" smtClean="0">
                <a:solidFill>
                  <a:schemeClr val="tx1"/>
                </a:solidFill>
              </a:rPr>
              <a:t>By the end of the workshop, participants will have had a chance to:</a:t>
            </a:r>
            <a:endParaRPr lang="en-GB" sz="3200" dirty="0" smtClean="0"/>
          </a:p>
        </p:txBody>
      </p:sp>
      <p:sp>
        <p:nvSpPr>
          <p:cNvPr id="7171" name="Content Placeholder 2"/>
          <p:cNvSpPr>
            <a:spLocks noGrp="1"/>
          </p:cNvSpPr>
          <p:nvPr>
            <p:ph idx="1"/>
          </p:nvPr>
        </p:nvSpPr>
        <p:spPr>
          <a:xfrm>
            <a:off x="468313" y="1285875"/>
            <a:ext cx="8229600" cy="4916488"/>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GB" sz="2400" b="1" dirty="0" smtClean="0"/>
              <a:t>review current assessment practices with a view to redesigning some elements of them;</a:t>
            </a:r>
          </a:p>
          <a:p>
            <a:pPr marL="609600" indent="-609600">
              <a:spcBef>
                <a:spcPts val="600"/>
              </a:spcBef>
            </a:pPr>
            <a:r>
              <a:rPr lang="en-GB" sz="2400" b="1" dirty="0" smtClean="0"/>
              <a:t>consider how best to brief students to ensure best possible achievements;</a:t>
            </a:r>
          </a:p>
          <a:p>
            <a:pPr marL="609600" indent="-609600">
              <a:spcBef>
                <a:spcPts val="600"/>
              </a:spcBef>
            </a:pPr>
            <a:r>
              <a:rPr lang="en-GB" sz="2400" b="1" dirty="0" smtClean="0"/>
              <a:t>discuss the impact feedback can have on students’ learning and success;</a:t>
            </a:r>
          </a:p>
          <a:p>
            <a:pPr marL="609600" indent="-609600">
              <a:spcBef>
                <a:spcPts val="600"/>
              </a:spcBef>
            </a:pPr>
            <a:r>
              <a:rPr lang="en-GB" sz="2400" b="1" dirty="0" smtClean="0"/>
              <a:t>explore how feedback and ‘feed-forward’ can link to effective learning;</a:t>
            </a:r>
          </a:p>
          <a:p>
            <a:pPr marL="609600" indent="-609600">
              <a:spcBef>
                <a:spcPts val="600"/>
              </a:spcBef>
            </a:pPr>
            <a:r>
              <a:rPr lang="en-GB" sz="2400" b="1" dirty="0" smtClean="0"/>
              <a:t>review a range of means by which by which feedback can be delivered effectively and efficiently.</a:t>
            </a:r>
            <a:br>
              <a:rPr lang="en-GB" sz="2400" b="1" dirty="0" smtClean="0"/>
            </a:br>
            <a:endParaRPr lang="en-GB" sz="24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dirty="0" smtClean="0"/>
              <a:t>My predictions for the future</a:t>
            </a:r>
          </a:p>
        </p:txBody>
      </p:sp>
      <p:sp>
        <p:nvSpPr>
          <p:cNvPr id="40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buNone/>
              <a:defRPr/>
            </a:pPr>
            <a:r>
              <a:rPr lang="en-GB" sz="2400" b="1" dirty="0" smtClean="0"/>
              <a:t>The move away from educational organisations being the guardians of content, where everything is about delivery, towards having two major functions: </a:t>
            </a:r>
          </a:p>
          <a:p>
            <a:pPr marL="609600" indent="-609600">
              <a:spcBef>
                <a:spcPts val="600"/>
              </a:spcBef>
              <a:defRPr/>
            </a:pPr>
            <a:r>
              <a:rPr lang="en-GB" sz="2400" b="1" dirty="0" smtClean="0"/>
              <a:t>Recognising and accrediting achievement, wherever such learning has taken place;</a:t>
            </a:r>
          </a:p>
          <a:p>
            <a:pPr marL="609600" indent="-609600">
              <a:spcBef>
                <a:spcPts val="600"/>
              </a:spcBef>
              <a:defRPr/>
            </a:pPr>
            <a:r>
              <a:rPr lang="en-GB" sz="2400" b="1" dirty="0" smtClean="0"/>
              <a:t>Supporting student learning and engagement.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z="3500" dirty="0" smtClean="0"/>
              <a:t>Why does assessment matter so much?</a:t>
            </a:r>
          </a:p>
        </p:txBody>
      </p:sp>
      <p:sp>
        <p:nvSpPr>
          <p:cNvPr id="921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buNone/>
            </a:pPr>
            <a:r>
              <a:rPr lang="en-US" sz="2400" b="1" dirty="0" smtClean="0"/>
              <a:t>“Assessment methods and requirements probably have a greater influence on how and what students learn than any other single factor. This influence may well be of greater importance than the impact of teaching materials” (Boud 1988)</a:t>
            </a:r>
            <a:endParaRPr lang="en-GB" sz="24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z="3500" dirty="0" smtClean="0"/>
              <a:t>To improve assessment we should realign it by:</a:t>
            </a:r>
          </a:p>
        </p:txBody>
      </p:sp>
      <p:sp>
        <p:nvSpPr>
          <p:cNvPr id="1024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GB" sz="2400" b="1" dirty="0" smtClean="0"/>
              <a:t>Exploring ways in which assessment can be made integral to learning. </a:t>
            </a:r>
          </a:p>
          <a:p>
            <a:pPr marL="609600" indent="-609600">
              <a:spcBef>
                <a:spcPts val="600"/>
              </a:spcBef>
            </a:pPr>
            <a:r>
              <a:rPr lang="en-GB" sz="2400" b="1" dirty="0" smtClean="0"/>
              <a:t>Constructively aligning (Biggs 2003) assignments with planned learning outcomes and the curriculum taught.</a:t>
            </a:r>
          </a:p>
          <a:p>
            <a:pPr marL="609600" indent="-609600">
              <a:spcBef>
                <a:spcPts val="600"/>
              </a:spcBef>
            </a:pPr>
            <a:r>
              <a:rPr lang="en-GB" sz="2400" b="1" dirty="0" smtClean="0"/>
              <a:t>Providing realistic tasks: students are likely to put more energy into assignments they see as authentic and worth bothering with.</a:t>
            </a:r>
          </a:p>
          <a:p>
            <a:pPr marL="609600" indent="-609600">
              <a:spcBef>
                <a:spcPts val="600"/>
              </a:spcBef>
            </a:pPr>
            <a:endParaRPr lang="en-GB" sz="24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dirty="0" smtClean="0"/>
              <a:t>Assessment linked to learning</a:t>
            </a:r>
          </a:p>
        </p:txBody>
      </p:sp>
      <p:sp>
        <p:nvSpPr>
          <p:cNvPr id="11267" name="Rectangle 3"/>
          <p:cNvSpPr>
            <a:spLocks noGrp="1" noChangeArrowheads="1"/>
          </p:cNvSpPr>
          <p:nvPr>
            <p:ph type="body" idx="1"/>
          </p:nvPr>
        </p:nvSpPr>
        <p:spPr>
          <a:xfrm>
            <a:off x="468313" y="1412875"/>
            <a:ext cx="8229600" cy="4857750"/>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ts val="600"/>
              </a:spcBef>
            </a:pPr>
            <a:r>
              <a:rPr lang="en-GB" sz="2400" b="1" dirty="0" smtClean="0"/>
              <a:t>Effective assessment significantly and positively impacts on student learning, (Boud, </a:t>
            </a:r>
            <a:r>
              <a:rPr lang="en-GB" sz="2400" b="1" dirty="0" err="1" smtClean="0"/>
              <a:t>Mentkowski</a:t>
            </a:r>
            <a:r>
              <a:rPr lang="en-GB" sz="2400" b="1" dirty="0" smtClean="0"/>
              <a:t>, Knight and Yorke, and many others).</a:t>
            </a:r>
          </a:p>
          <a:p>
            <a:pPr marL="609600" indent="-609600">
              <a:spcBef>
                <a:spcPts val="600"/>
              </a:spcBef>
            </a:pPr>
            <a:r>
              <a:rPr lang="en-GB" sz="2400" b="1" dirty="0" smtClean="0"/>
              <a:t>Assessment shapes student behaviour (marks as money) and poor assessment encourages strategic behaviour (</a:t>
            </a:r>
            <a:r>
              <a:rPr lang="en-GB" sz="2400" b="1" dirty="0" err="1" smtClean="0"/>
              <a:t>Kneale</a:t>
            </a:r>
            <a:r>
              <a:rPr lang="en-GB" sz="2400" b="1" dirty="0" smtClean="0"/>
              <a:t>). Clever 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p>
          <a:p>
            <a:pPr marL="609600" indent="-609600">
              <a:spcBef>
                <a:spcPts val="600"/>
              </a:spcBef>
            </a:pPr>
            <a:endParaRPr lang="en-GB" sz="2400" b="1"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1040</TotalTime>
  <Words>2911</Words>
  <Application>Microsoft Office PowerPoint</Application>
  <PresentationFormat>On-screen Show (4:3)</PresentationFormat>
  <Paragraphs>247</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Wingdings</vt:lpstr>
      <vt:lpstr>Times New Roman</vt:lpstr>
      <vt:lpstr>LeedsMet template</vt:lpstr>
      <vt:lpstr>Making a difference through assessment and feedback</vt:lpstr>
      <vt:lpstr>Purposes of this workshop</vt:lpstr>
      <vt:lpstr>Today we will use a fit for purpose approach to assessment, to consider:</vt:lpstr>
      <vt:lpstr>As well as..</vt:lpstr>
      <vt:lpstr>By the end of the workshop, participants will have had a chance to:</vt:lpstr>
      <vt:lpstr>My predictions for the future</vt:lpstr>
      <vt:lpstr>Why does assessment matter so much?</vt:lpstr>
      <vt:lpstr>To improve assessment we should realign it by:</vt:lpstr>
      <vt:lpstr>Assessment linked to learning</vt:lpstr>
      <vt:lpstr>Formative and summative assessment</vt:lpstr>
      <vt:lpstr>What really impacts on learning?</vt:lpstr>
      <vt:lpstr>A fit-for-purpose model of assessment: the key questions</vt:lpstr>
      <vt:lpstr>Why are we assessing? Choosing the reasons for assessment:  these may include: </vt:lpstr>
      <vt:lpstr>more purposes...</vt:lpstr>
      <vt:lpstr>Choosing what we assess</vt:lpstr>
      <vt:lpstr>Being imaginative by choosing diverse assessment methods?</vt:lpstr>
      <vt:lpstr>Alternatives to traditional exams</vt:lpstr>
      <vt:lpstr>Diverse and innovative assessment helps</vt:lpstr>
      <vt:lpstr>Choosing who is best placed to assess</vt:lpstr>
      <vt:lpstr>When should assessment take place?</vt:lpstr>
      <vt:lpstr>Setting good patterns</vt:lpstr>
      <vt:lpstr>Assessment, confidence and retention</vt:lpstr>
      <vt:lpstr>Students who believe that intelligence is malleable may be more robust</vt:lpstr>
      <vt:lpstr>Assessment for learning – 1 </vt:lpstr>
      <vt:lpstr>Assessment for learning – 2</vt:lpstr>
      <vt:lpstr>Boud et al 2010: ‘Assessment 2020’:</vt:lpstr>
      <vt:lpstr>Giving feedback effectively and efficiently. We can use:</vt:lpstr>
      <vt:lpstr>Sound and frequent assessment </vt:lpstr>
      <vt:lpstr>Assessment to improve learning needs to be:</vt:lpstr>
      <vt:lpstr>Can we also make assessment:</vt:lpstr>
      <vt:lpstr>The people doing the assessment need to be:</vt:lpstr>
      <vt:lpstr>Conclusions</vt:lpstr>
      <vt:lpstr>Useful references: 1</vt:lpstr>
      <vt:lpstr>Useful references 2</vt:lpstr>
      <vt:lpstr>Useful references 3</vt:lpstr>
      <vt:lpstr>Useful references 4</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cp:lastModifiedBy>
  <cp:revision>107</cp:revision>
  <dcterms:created xsi:type="dcterms:W3CDTF">2007-03-06T12:05:28Z</dcterms:created>
  <dcterms:modified xsi:type="dcterms:W3CDTF">2012-05-20T15:00:29Z</dcterms:modified>
</cp:coreProperties>
</file>