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19"/>
  </p:notesMasterIdLst>
  <p:handoutMasterIdLst>
    <p:handoutMasterId r:id="rId20"/>
  </p:handoutMasterIdLst>
  <p:sldIdLst>
    <p:sldId id="261" r:id="rId2"/>
    <p:sldId id="359" r:id="rId3"/>
    <p:sldId id="360" r:id="rId4"/>
    <p:sldId id="363" r:id="rId5"/>
    <p:sldId id="362" r:id="rId6"/>
    <p:sldId id="372" r:id="rId7"/>
    <p:sldId id="365" r:id="rId8"/>
    <p:sldId id="364" r:id="rId9"/>
    <p:sldId id="369" r:id="rId10"/>
    <p:sldId id="367" r:id="rId11"/>
    <p:sldId id="371" r:id="rId12"/>
    <p:sldId id="373" r:id="rId13"/>
    <p:sldId id="370" r:id="rId14"/>
    <p:sldId id="374" r:id="rId15"/>
    <p:sldId id="348" r:id="rId16"/>
    <p:sldId id="277" r:id="rId17"/>
    <p:sldId id="375" r:id="rId18"/>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autoAdjust="0"/>
    <p:restoredTop sz="94673" autoAdjust="0"/>
  </p:normalViewPr>
  <p:slideViewPr>
    <p:cSldViewPr>
      <p:cViewPr varScale="1">
        <p:scale>
          <a:sx n="44" d="100"/>
          <a:sy n="44" d="100"/>
        </p:scale>
        <p:origin x="-1182" y="-96"/>
      </p:cViewPr>
      <p:guideLst>
        <p:guide orient="horz" pos="2160"/>
        <p:guide pos="2880"/>
      </p:guideLst>
    </p:cSldViewPr>
  </p:slideViewPr>
  <p:outlineViewPr>
    <p:cViewPr>
      <p:scale>
        <a:sx n="33" d="100"/>
        <a:sy n="33" d="100"/>
      </p:scale>
      <p:origin x="60" y="52944"/>
    </p:cViewPr>
  </p:outlineViewPr>
  <p:notesTextViewPr>
    <p:cViewPr>
      <p:scale>
        <a:sx n="100" d="100"/>
        <a:sy n="100" d="100"/>
      </p:scale>
      <p:origin x="0" y="0"/>
    </p:cViewPr>
  </p:notesTextViewPr>
  <p:sorterViewPr>
    <p:cViewPr>
      <p:scale>
        <a:sx n="100" d="100"/>
        <a:sy n="100" d="100"/>
      </p:scale>
      <p:origin x="0" y="544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1D00E9B-6754-4FE2-A1CC-EC2129E983BB}"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26628" name="Rectangle 4"/>
          <p:cNvSpPr>
            <a:spLocks noRo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B865EE7-007D-43B1-8D33-31DE90A5535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a:noFill/>
        </p:spPr>
        <p:txBody>
          <a:bodyPr/>
          <a:lstStyle/>
          <a:p>
            <a:fld id="{7EEDCA92-FBE3-41D1-A07E-F0800A2CB7A8}"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a:noFill/>
        </p:spPr>
        <p:txBody>
          <a:bodyPr/>
          <a:lstStyle/>
          <a:p>
            <a:fld id="{29B9984F-23AC-4600-A00B-83E5341F0B66}" type="slidenum">
              <a:rPr lang="en-US"/>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smtClean="0"/>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smtClean="0"/>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smtClean="0"/>
            </a:lvl1pPr>
          </a:lstStyle>
          <a:p>
            <a:pPr>
              <a:defRPr/>
            </a:pPr>
            <a:fld id="{683C06CB-E06A-49E9-B884-789DFC2AC0F1}"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51CAFCA8-625A-4E4E-853E-E2AA2FB740E9}"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0614E652-A6AA-4CF8-B533-C06FED7E6783}"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C04A867-798D-4FA7-9554-6DA15ACA25B4}" type="slidenum">
              <a:rPr lang="en-GB" altLang="en-US"/>
              <a:pPr>
                <a:defRPr/>
              </a:pPr>
              <a:t>‹#›</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92E15230-12ED-48DD-9930-3138F3F1E47E}"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FA279C5-C70E-44D0-A65D-461D045D8A8A}"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F73547F-0C94-4236-828D-BB442BC4403D}"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6F567FA7-8D87-4324-A67A-8A4DC07205E7}"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15246728-1F7A-418D-BBB0-E9E870EEEC54}"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E1DE8416-7DA6-4BD9-A6F9-6A384EAD7EDB}"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7B05A5EC-0D34-4A7C-BC38-BB90892120C3}"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smtClean="0"/>
            </a:lvl1pPr>
          </a:lstStyle>
          <a:p>
            <a:pPr>
              <a:defRPr/>
            </a:pPr>
            <a:fld id="{A807A06C-DDF3-48AC-8209-D55518CB4B22}"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969" r:id="rId1"/>
    <p:sldLayoutId id="2147483959" r:id="rId2"/>
    <p:sldLayoutId id="2147483960" r:id="rId3"/>
    <p:sldLayoutId id="2147483961" r:id="rId4"/>
    <p:sldLayoutId id="2147483962" r:id="rId5"/>
    <p:sldLayoutId id="2147483963" r:id="rId6"/>
    <p:sldLayoutId id="2147483964" r:id="rId7"/>
    <p:sldLayoutId id="2147483965" r:id="rId8"/>
    <p:sldLayoutId id="2147483966" r:id="rId9"/>
    <p:sldLayoutId id="2147483967" r:id="rId10"/>
    <p:sldLayoutId id="2147483968"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hyperlink" Target="http://www.nano.org.uk/nanomasters/PDFs/M-LevelModulesAnalysis_May09.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geography.org.uk/download/GA_PRGTIPBrooksMLevelCriteria.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www.qaa.ac.uk/academicinfrastructure/benchmark/masters/MastersDegreeCharacteristics.pdf" TargetMode="External"/><Relationship Id="rId5" Type="http://schemas.openxmlformats.org/officeDocument/2006/relationships/hyperlink" Target="http://www.nzqa.govt.nz/assets/Studying-in-NZ/New-Zealand-Qualification-Framework/theregister-booklet.pdf%20%20(accessed%20March%202012" TargetMode="External"/><Relationship Id="rId4" Type="http://schemas.openxmlformats.org/officeDocument/2006/relationships/hyperlink" Target="http://eprints.hud.ac.uk/10892/"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684213" y="549275"/>
            <a:ext cx="6049962" cy="2951163"/>
          </a:xfrm>
        </p:spPr>
        <p:txBody>
          <a:bodyPr/>
          <a:lstStyle/>
          <a:p>
            <a:pPr eaLnBrk="1" hangingPunct="1"/>
            <a:r>
              <a:rPr lang="en-GB" sz="4000" smtClean="0"/>
              <a:t>Authentic Masters level assessment to support employability </a:t>
            </a:r>
            <a:br>
              <a:rPr lang="en-GB" sz="4000" smtClean="0"/>
            </a:br>
            <a:r>
              <a:rPr lang="en-GB" sz="2800" smtClean="0"/>
              <a:t/>
            </a:r>
            <a:br>
              <a:rPr lang="en-GB" sz="2800" smtClean="0"/>
            </a:br>
            <a:endParaRPr lang="en-GB" sz="2800" smtClean="0"/>
          </a:p>
        </p:txBody>
      </p:sp>
      <p:sp>
        <p:nvSpPr>
          <p:cNvPr id="7171" name="Rectangle 3"/>
          <p:cNvSpPr>
            <a:spLocks noGrp="1" noChangeArrowheads="1"/>
          </p:cNvSpPr>
          <p:nvPr>
            <p:ph type="subTitle" idx="1"/>
          </p:nvPr>
        </p:nvSpPr>
        <p:spPr>
          <a:xfrm>
            <a:off x="1371600" y="3860800"/>
            <a:ext cx="5360988" cy="2305050"/>
          </a:xfrm>
        </p:spPr>
        <p:txBody>
          <a:bodyPr/>
          <a:lstStyle/>
          <a:p>
            <a:pPr eaLnBrk="1" hangingPunct="1">
              <a:lnSpc>
                <a:spcPct val="80000"/>
              </a:lnSpc>
            </a:pPr>
            <a:r>
              <a:rPr lang="en-GB" sz="2800" b="0" smtClean="0"/>
              <a:t>Sally Brown, Tim Deignan and Janice Priestley</a:t>
            </a:r>
          </a:p>
          <a:p>
            <a:pPr eaLnBrk="1" hangingPunct="1">
              <a:lnSpc>
                <a:spcPct val="80000"/>
              </a:lnSpc>
            </a:pPr>
            <a:endParaRPr lang="en-GB" sz="2800" b="0" smtClean="0"/>
          </a:p>
          <a:p>
            <a:pPr eaLnBrk="1" hangingPunct="1">
              <a:lnSpc>
                <a:spcPct val="80000"/>
              </a:lnSpc>
            </a:pPr>
            <a:r>
              <a:rPr lang="en-GB" sz="2800" b="0" smtClean="0"/>
              <a:t>SEDA conference17th-18</a:t>
            </a:r>
            <a:r>
              <a:rPr lang="en-GB" sz="2800" b="0" baseline="30000" smtClean="0"/>
              <a:t>th</a:t>
            </a:r>
            <a:r>
              <a:rPr lang="en-GB" sz="2800" b="0" smtClean="0"/>
              <a:t> </a:t>
            </a:r>
          </a:p>
          <a:p>
            <a:pPr eaLnBrk="1" hangingPunct="1">
              <a:lnSpc>
                <a:spcPct val="80000"/>
              </a:lnSpc>
            </a:pPr>
            <a:r>
              <a:rPr lang="en-GB" sz="2800" b="0" smtClean="0"/>
              <a:t>May 2012</a:t>
            </a:r>
          </a:p>
          <a:p>
            <a:pPr eaLnBrk="1" hangingPunct="1">
              <a:lnSpc>
                <a:spcPct val="80000"/>
              </a:lnSpc>
            </a:pPr>
            <a:endParaRPr lang="en-GB" sz="2800" b="0" smtClean="0"/>
          </a:p>
          <a:p>
            <a:pPr eaLnBrk="1" hangingPunct="1">
              <a:lnSpc>
                <a:spcPct val="80000"/>
              </a:lnSpc>
            </a:pPr>
            <a:endParaRPr lang="en-GB" sz="2800" b="0" smtClean="0"/>
          </a:p>
          <a:p>
            <a:pPr eaLnBrk="1" hangingPunct="1">
              <a:lnSpc>
                <a:spcPct val="80000"/>
              </a:lnSpc>
            </a:pPr>
            <a:r>
              <a:rPr lang="en-GB" sz="280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smtClean="0"/>
              <a:t>Stages in a Q-study</a:t>
            </a:r>
          </a:p>
        </p:txBody>
      </p:sp>
      <p:sp>
        <p:nvSpPr>
          <p:cNvPr id="18435" name="Content Placeholder 2"/>
          <p:cNvSpPr>
            <a:spLocks noGrp="1"/>
          </p:cNvSpPr>
          <p:nvPr>
            <p:ph idx="1"/>
          </p:nvPr>
        </p:nvSpPr>
        <p:spPr/>
        <p:txBody>
          <a:bodyPr/>
          <a:lstStyle/>
          <a:p>
            <a:pPr eaLnBrk="1" hangingPunct="1">
              <a:buFont typeface="Wingdings" pitchFamily="2" charset="2"/>
              <a:buChar char="§"/>
            </a:pPr>
            <a:r>
              <a:rPr lang="en-US" smtClean="0"/>
              <a:t>Identifying and sampling the ‘concourse’</a:t>
            </a:r>
          </a:p>
          <a:p>
            <a:pPr eaLnBrk="1" hangingPunct="1">
              <a:buFont typeface="Wingdings" pitchFamily="2" charset="2"/>
              <a:buChar char="§"/>
            </a:pPr>
            <a:endParaRPr lang="en-US" smtClean="0"/>
          </a:p>
          <a:p>
            <a:pPr eaLnBrk="1" hangingPunct="1">
              <a:buFont typeface="Wingdings" pitchFamily="2" charset="2"/>
              <a:buChar char="§"/>
            </a:pPr>
            <a:r>
              <a:rPr lang="en-US" smtClean="0"/>
              <a:t>Selecting participants for a diversity of views on the issues</a:t>
            </a:r>
          </a:p>
          <a:p>
            <a:pPr eaLnBrk="1" hangingPunct="1">
              <a:buFont typeface="Wingdings" pitchFamily="2" charset="2"/>
              <a:buChar char="§"/>
            </a:pPr>
            <a:endParaRPr lang="en-US" smtClean="0"/>
          </a:p>
          <a:p>
            <a:pPr eaLnBrk="1" hangingPunct="1">
              <a:buFont typeface="Wingdings" pitchFamily="2" charset="2"/>
              <a:buChar char="§"/>
            </a:pPr>
            <a:r>
              <a:rPr lang="en-US" smtClean="0"/>
              <a:t>Q-sorting and post-sort interviews</a:t>
            </a:r>
          </a:p>
          <a:p>
            <a:pPr eaLnBrk="1" hangingPunct="1">
              <a:buFont typeface="Wingdings" pitchFamily="2" charset="2"/>
              <a:buChar char="§"/>
            </a:pPr>
            <a:endParaRPr lang="en-US" smtClean="0"/>
          </a:p>
          <a:p>
            <a:pPr eaLnBrk="1" hangingPunct="1">
              <a:buFont typeface="Wingdings" pitchFamily="2" charset="2"/>
              <a:buChar char="§"/>
            </a:pPr>
            <a:r>
              <a:rPr lang="en-US" smtClean="0"/>
              <a:t>Data reduction and interpretation</a:t>
            </a:r>
            <a:endParaRPr lang="en-GB" smtClean="0"/>
          </a:p>
          <a:p>
            <a:pPr>
              <a:buFont typeface="Wingdings" pitchFamily="2" charset="2"/>
              <a:buNone/>
            </a:pPr>
            <a:endParaRPr lang="en-GB"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smtClean="0"/>
              <a:t>Example statements</a:t>
            </a:r>
          </a:p>
        </p:txBody>
      </p:sp>
      <p:sp>
        <p:nvSpPr>
          <p:cNvPr id="19459" name="Content Placeholder 2"/>
          <p:cNvSpPr>
            <a:spLocks noGrp="1"/>
          </p:cNvSpPr>
          <p:nvPr>
            <p:ph idx="1"/>
          </p:nvPr>
        </p:nvSpPr>
        <p:spPr/>
        <p:txBody>
          <a:bodyPr/>
          <a:lstStyle/>
          <a:p>
            <a:pPr marL="0" indent="0">
              <a:buFont typeface="Wingdings" pitchFamily="2" charset="2"/>
              <a:buNone/>
            </a:pPr>
            <a:r>
              <a:rPr lang="en-GB" smtClean="0"/>
              <a:t>Essays and exams should be ‘the gold standard’ in terms of Masters assessment methods. (3)</a:t>
            </a:r>
          </a:p>
          <a:p>
            <a:pPr marL="0" indent="0">
              <a:buFont typeface="Wingdings" pitchFamily="2" charset="2"/>
              <a:buNone/>
            </a:pPr>
            <a:endParaRPr lang="en-GB" sz="1200" smtClean="0"/>
          </a:p>
          <a:p>
            <a:pPr marL="0" indent="0">
              <a:buFont typeface="Wingdings" pitchFamily="2" charset="2"/>
              <a:buNone/>
            </a:pPr>
            <a:r>
              <a:rPr lang="en-GB" smtClean="0"/>
              <a:t>Improving assessment methods requires a shift in how learning is viewed. (41)</a:t>
            </a:r>
          </a:p>
          <a:p>
            <a:pPr marL="0" indent="0">
              <a:buFont typeface="Wingdings" pitchFamily="2" charset="2"/>
              <a:buNone/>
            </a:pPr>
            <a:endParaRPr lang="en-GB" sz="1200" smtClean="0"/>
          </a:p>
          <a:p>
            <a:pPr marL="0" indent="0">
              <a:buFont typeface="Wingdings" pitchFamily="2" charset="2"/>
              <a:buNone/>
            </a:pPr>
            <a:r>
              <a:rPr lang="en-GB" smtClean="0"/>
              <a:t>Writing assessment criteria is an easy job for academics. (26)</a:t>
            </a:r>
          </a:p>
        </p:txBody>
      </p:sp>
      <p:sp>
        <p:nvSpPr>
          <p:cNvPr id="19460" name="Text Box 216"/>
          <p:cNvSpPr txBox="1">
            <a:spLocks noChangeArrowheads="1"/>
          </p:cNvSpPr>
          <p:nvPr/>
        </p:nvSpPr>
        <p:spPr bwMode="auto">
          <a:xfrm>
            <a:off x="900113" y="5157788"/>
            <a:ext cx="7416800" cy="1200150"/>
          </a:xfrm>
          <a:prstGeom prst="rect">
            <a:avLst/>
          </a:prstGeom>
          <a:noFill/>
          <a:ln w="9525">
            <a:noFill/>
            <a:miter lim="800000"/>
            <a:headEnd/>
            <a:tailEnd/>
          </a:ln>
        </p:spPr>
        <p:txBody>
          <a:bodyPr>
            <a:spAutoFit/>
          </a:bodyPr>
          <a:lstStyle/>
          <a:p>
            <a:r>
              <a:rPr lang="en-US" sz="1800" b="1">
                <a:solidFill>
                  <a:schemeClr val="tx2"/>
                </a:solidFill>
              </a:rPr>
              <a:t>       </a:t>
            </a:r>
            <a:r>
              <a:rPr lang="en-US" sz="1800" b="1"/>
              <a:t>-3          -2          -1             0           +1           +2           +3     </a:t>
            </a:r>
          </a:p>
          <a:p>
            <a:r>
              <a:rPr lang="en-US" sz="1800" b="1"/>
              <a:t> Disagree</a:t>
            </a:r>
            <a:r>
              <a:rPr lang="en-US" sz="1800"/>
              <a:t>                                                                          </a:t>
            </a:r>
            <a:r>
              <a:rPr lang="en-US" sz="1800" b="1"/>
              <a:t>Agree	</a:t>
            </a:r>
          </a:p>
          <a:p>
            <a:r>
              <a:rPr lang="en-US" sz="1800" b="1"/>
              <a:t> Strongly                                                                         Strongly</a:t>
            </a:r>
            <a:r>
              <a:rPr lang="en-US" sz="1800"/>
              <a:t> </a:t>
            </a:r>
            <a:r>
              <a:rPr lang="en-US" sz="1800" b="1"/>
              <a:t>	</a:t>
            </a:r>
            <a:endParaRPr lang="en-GB" sz="1800" b="1"/>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GB" sz="3600" smtClean="0"/>
              <a:t>User-friendly: a Q-sort underway</a:t>
            </a:r>
          </a:p>
        </p:txBody>
      </p:sp>
      <p:pic>
        <p:nvPicPr>
          <p:cNvPr id="20483" name="Picture 6"/>
          <p:cNvPicPr>
            <a:picLocks noGrp="1" noChangeAspect="1" noChangeArrowheads="1"/>
          </p:cNvPicPr>
          <p:nvPr>
            <p:ph idx="1"/>
          </p:nvPr>
        </p:nvPicPr>
        <p:blipFill>
          <a:blip r:embed="rId2" cstate="print"/>
          <a:srcRect/>
          <a:stretch>
            <a:fillRect/>
          </a:stretch>
        </p:blipFill>
        <p:spPr>
          <a:xfrm>
            <a:off x="1336675" y="1628775"/>
            <a:ext cx="6764338" cy="3960813"/>
          </a:xfrm>
          <a:noFill/>
        </p:spPr>
      </p:pic>
      <p:sp>
        <p:nvSpPr>
          <p:cNvPr id="20484" name="Text Box 9"/>
          <p:cNvSpPr txBox="1">
            <a:spLocks noChangeArrowheads="1"/>
          </p:cNvSpPr>
          <p:nvPr/>
        </p:nvSpPr>
        <p:spPr bwMode="auto">
          <a:xfrm>
            <a:off x="539750" y="5949950"/>
            <a:ext cx="8135938" cy="276225"/>
          </a:xfrm>
          <a:prstGeom prst="rect">
            <a:avLst/>
          </a:prstGeom>
          <a:noFill/>
          <a:ln w="9525">
            <a:noFill/>
            <a:miter lim="800000"/>
            <a:headEnd/>
            <a:tailEnd/>
          </a:ln>
        </p:spPr>
        <p:txBody>
          <a:bodyPr>
            <a:spAutoFit/>
          </a:bodyPr>
          <a:lstStyle/>
          <a:p>
            <a:pPr algn="ctr">
              <a:spcBef>
                <a:spcPct val="50000"/>
              </a:spcBef>
            </a:pPr>
            <a:r>
              <a:rPr lang="en-GB" sz="1200"/>
              <a:t>Acknowledgement: My thanks to Dr. Louise Bryant of University of Leeds for sharing this graphic.</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GB" smtClean="0"/>
              <a:t>Perspectives 1-3 (of 5)</a:t>
            </a:r>
          </a:p>
        </p:txBody>
      </p:sp>
      <p:sp>
        <p:nvSpPr>
          <p:cNvPr id="21507" name="Content Placeholder 4"/>
          <p:cNvSpPr>
            <a:spLocks noGrp="1"/>
          </p:cNvSpPr>
          <p:nvPr>
            <p:ph idx="1"/>
          </p:nvPr>
        </p:nvSpPr>
        <p:spPr/>
        <p:txBody>
          <a:bodyPr/>
          <a:lstStyle/>
          <a:p>
            <a:r>
              <a:rPr lang="en-GB" sz="2400" smtClean="0"/>
              <a:t>1: The innovative assessment and accreditation of learning for complex real life / workplace applications requires assessment training for both staff and students.</a:t>
            </a:r>
          </a:p>
          <a:p>
            <a:pPr>
              <a:buFont typeface="Wingdings" pitchFamily="2" charset="2"/>
              <a:buNone/>
            </a:pPr>
            <a:r>
              <a:rPr lang="en-GB" sz="2400" smtClean="0"/>
              <a:t> </a:t>
            </a:r>
          </a:p>
          <a:p>
            <a:r>
              <a:rPr lang="en-GB" sz="2400" smtClean="0"/>
              <a:t>2: Standards and consistency can not be guaranteed by any means, but flexible assessment criteria and innovative assessment methods have their uses.</a:t>
            </a:r>
          </a:p>
          <a:p>
            <a:endParaRPr lang="en-GB" sz="2400" smtClean="0"/>
          </a:p>
          <a:p>
            <a:r>
              <a:rPr lang="en-GB" sz="2400" smtClean="0"/>
              <a:t>3: Introducing innovative assessment methods can be powerful but requires new perspectives on learning with institutional support and encouragement for successful wholesale change.</a:t>
            </a:r>
          </a:p>
          <a:p>
            <a:pPr>
              <a:buFont typeface="Wingdings" pitchFamily="2" charset="2"/>
              <a:buNone/>
            </a:pPr>
            <a:endParaRPr lang="en-GB"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mtClean="0"/>
              <a:t>Perspectives 4-5 (of 5)</a:t>
            </a:r>
          </a:p>
        </p:txBody>
      </p:sp>
      <p:sp>
        <p:nvSpPr>
          <p:cNvPr id="22531" name="Content Placeholder 2"/>
          <p:cNvSpPr>
            <a:spLocks noGrp="1"/>
          </p:cNvSpPr>
          <p:nvPr>
            <p:ph idx="1"/>
          </p:nvPr>
        </p:nvSpPr>
        <p:spPr/>
        <p:txBody>
          <a:bodyPr/>
          <a:lstStyle/>
          <a:p>
            <a:endParaRPr lang="en-GB" smtClean="0"/>
          </a:p>
          <a:p>
            <a:r>
              <a:rPr lang="en-GB" sz="2400" smtClean="0"/>
              <a:t>4: Clear guidance to students in the form of high quality assessment criteria and timely tutor assessment feedback can help students to develop the skills that they and also employers want.</a:t>
            </a:r>
          </a:p>
          <a:p>
            <a:pPr>
              <a:buFont typeface="Wingdings" pitchFamily="2" charset="2"/>
              <a:buNone/>
            </a:pPr>
            <a:endParaRPr lang="en-GB" sz="2400" smtClean="0"/>
          </a:p>
          <a:p>
            <a:r>
              <a:rPr lang="en-GB" sz="2400" smtClean="0"/>
              <a:t>5: Improving assessment methods does not necessarily require a paradigm shift in thinking, but stakeholder consultation is important as benefits are not guaranteed and one size does not fit all.</a:t>
            </a:r>
          </a:p>
          <a:p>
            <a:pPr>
              <a:buFont typeface="Wingdings" pitchFamily="2" charset="2"/>
              <a:buNone/>
            </a:pPr>
            <a:endParaRPr lang="en-GB"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GB" sz="3600" smtClean="0"/>
              <a:t>Selected references and further reading</a:t>
            </a:r>
          </a:p>
        </p:txBody>
      </p:sp>
      <p:sp>
        <p:nvSpPr>
          <p:cNvPr id="23555" name="Content Placeholder 2"/>
          <p:cNvSpPr>
            <a:spLocks noGrp="1"/>
          </p:cNvSpPr>
          <p:nvPr>
            <p:ph idx="1"/>
          </p:nvPr>
        </p:nvSpPr>
        <p:spPr>
          <a:xfrm>
            <a:off x="142875" y="1428750"/>
            <a:ext cx="8786813" cy="4900613"/>
          </a:xfrm>
        </p:spPr>
        <p:txBody>
          <a:bodyPr/>
          <a:lstStyle/>
          <a:p>
            <a:pPr>
              <a:buFont typeface="Wingdings" pitchFamily="2" charset="2"/>
              <a:buNone/>
            </a:pPr>
            <a:r>
              <a:rPr lang="en-GB" sz="1800" smtClean="0"/>
              <a:t>Casey, J. (2002) </a:t>
            </a:r>
            <a:r>
              <a:rPr lang="en-GB" sz="1800" i="1" u="sng" smtClean="0"/>
              <a:t>On-line assessment in a masters-level policy subject: participation in an on-line forum as part of assessment</a:t>
            </a:r>
            <a:r>
              <a:rPr lang="en-GB" sz="1800" smtClean="0"/>
              <a:t>. Centre for the study of higher education, Charles Sturt University, Australia.</a:t>
            </a:r>
          </a:p>
          <a:p>
            <a:pPr>
              <a:buFont typeface="Wingdings" pitchFamily="2" charset="2"/>
              <a:buNone/>
            </a:pPr>
            <a:r>
              <a:rPr lang="en-GB" sz="1800" smtClean="0"/>
              <a:t>Dunn, S. and  Singh, K. A. (2009) </a:t>
            </a:r>
            <a:r>
              <a:rPr lang="en-GB" sz="1800" i="1" u="sng" smtClean="0"/>
              <a:t>Analysis of M-level modules in interdisciplinary</a:t>
            </a:r>
            <a:r>
              <a:rPr lang="en-GB" sz="1800" smtClean="0"/>
              <a:t> </a:t>
            </a:r>
            <a:r>
              <a:rPr lang="en-GB" sz="1800" i="1" u="sng" smtClean="0"/>
              <a:t>nanotechnology education</a:t>
            </a:r>
            <a:r>
              <a:rPr lang="en-GB" sz="1800" smtClean="0"/>
              <a:t>. Nanotechnology Centre, Department of Materials, School of Applied Sciences, Cranfield University.</a:t>
            </a:r>
          </a:p>
          <a:p>
            <a:pPr>
              <a:buFont typeface="Wingdings" pitchFamily="2" charset="2"/>
              <a:buNone/>
            </a:pPr>
            <a:r>
              <a:rPr lang="en-GB" sz="1800" u="sng" smtClean="0">
                <a:hlinkClick r:id="rId2"/>
              </a:rPr>
              <a:t> </a:t>
            </a:r>
            <a:r>
              <a:rPr lang="en-US" sz="1800" smtClean="0"/>
              <a:t>Engeström, Y. (2010). Studies of expansive learning: Foundations, findings and future challenges. </a:t>
            </a:r>
            <a:r>
              <a:rPr lang="en-US" sz="1800" i="1" smtClean="0"/>
              <a:t>Educational Research Review</a:t>
            </a:r>
            <a:r>
              <a:rPr lang="en-US" sz="1800" smtClean="0"/>
              <a:t>, (5):1-24</a:t>
            </a:r>
            <a:endParaRPr lang="en-GB" sz="1800" smtClean="0"/>
          </a:p>
          <a:p>
            <a:pPr>
              <a:buFont typeface="Wingdings" pitchFamily="2" charset="2"/>
              <a:buNone/>
            </a:pPr>
            <a:r>
              <a:rPr lang="en-GB" sz="1800" smtClean="0"/>
              <a:t>Fry, H., Pearce, R. and Bright, H. (2007) Re-working resource-based learning - a case study from a masters programme. </a:t>
            </a:r>
            <a:r>
              <a:rPr lang="en-GB" sz="1800" i="1" u="sng" smtClean="0"/>
              <a:t>Innovations in Education and Teaching International</a:t>
            </a:r>
            <a:r>
              <a:rPr lang="en-GB" sz="1800" smtClean="0"/>
              <a:t>, 44(1), pp.79-91.</a:t>
            </a:r>
          </a:p>
          <a:p>
            <a:pPr>
              <a:buFont typeface="Wingdings" pitchFamily="2" charset="2"/>
              <a:buNone/>
            </a:pPr>
            <a:r>
              <a:rPr lang="en-GB" sz="2000" smtClean="0"/>
              <a:t>Geographical Association. (no date) </a:t>
            </a:r>
            <a:r>
              <a:rPr lang="en-GB" sz="2000" i="1" smtClean="0"/>
              <a:t>GTIP Think Piece - Writing at Masters Level</a:t>
            </a:r>
            <a:r>
              <a:rPr lang="en-GB" sz="2000" smtClean="0"/>
              <a:t>. Available online: </a:t>
            </a:r>
            <a:r>
              <a:rPr lang="en-GB" sz="2000" u="sng" smtClean="0">
                <a:hlinkClick r:id="rId3"/>
              </a:rPr>
              <a:t>http://www.geography.org.uk/gtip/thinkpieces/writingatmasterslevel/</a:t>
            </a:r>
            <a:endParaRPr lang="en-GB" sz="2000" smtClean="0"/>
          </a:p>
          <a:p>
            <a:pPr>
              <a:buFont typeface="Wingdings" pitchFamily="2" charset="2"/>
              <a:buNone/>
            </a:pPr>
            <a:r>
              <a:rPr lang="en-GB" sz="2000" smtClean="0"/>
              <a:t>Haworth, A., Perks, P. and Tikly, C. (no date) </a:t>
            </a:r>
            <a:r>
              <a:rPr lang="en-GB" sz="2000" i="1" u="sng" smtClean="0"/>
              <a:t>Developments with Mathematics M-Level PGCE Provision and Assessment.</a:t>
            </a:r>
            <a:r>
              <a:rPr lang="en-GB" sz="2000" smtClean="0"/>
              <a:t>  University of Manchester, University of Birmingham, University ofSussex.</a:t>
            </a:r>
          </a:p>
          <a:p>
            <a:pPr>
              <a:buFont typeface="Wingdings" pitchFamily="2" charset="2"/>
              <a:buNone/>
            </a:pPr>
            <a:endParaRPr lang="en-GB" sz="2000" smtClean="0"/>
          </a:p>
          <a:p>
            <a:pPr>
              <a:buFont typeface="Wingdings" pitchFamily="2" charset="2"/>
              <a:buNone/>
            </a:pPr>
            <a:endParaRPr lang="en-GB" sz="2000" smtClean="0"/>
          </a:p>
          <a:p>
            <a:pPr>
              <a:buFont typeface="Wingdings" pitchFamily="2" charset="2"/>
              <a:buNone/>
            </a:pPr>
            <a:endParaRPr lang="en-GB" sz="2000" smtClean="0"/>
          </a:p>
          <a:p>
            <a:endParaRPr lang="en-GB"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57200" y="249238"/>
            <a:ext cx="7543800" cy="663575"/>
          </a:xfrm>
          <a:noFill/>
        </p:spPr>
        <p:txBody>
          <a:bodyPr anchor="ctr"/>
          <a:lstStyle/>
          <a:p>
            <a:pPr eaLnBrk="1" hangingPunct="1"/>
            <a:r>
              <a:rPr lang="en-GB" sz="3500" smtClean="0"/>
              <a:t>References (contd.)</a:t>
            </a:r>
          </a:p>
        </p:txBody>
      </p:sp>
      <p:sp>
        <p:nvSpPr>
          <p:cNvPr id="24579" name="Rectangle 3"/>
          <p:cNvSpPr>
            <a:spLocks noGrp="1" noChangeArrowheads="1"/>
          </p:cNvSpPr>
          <p:nvPr>
            <p:ph type="body" idx="1"/>
          </p:nvPr>
        </p:nvSpPr>
        <p:spPr>
          <a:xfrm>
            <a:off x="468313" y="1125538"/>
            <a:ext cx="8229600" cy="5400675"/>
          </a:xfrm>
        </p:spPr>
        <p:txBody>
          <a:bodyPr/>
          <a:lstStyle/>
          <a:p>
            <a:pPr>
              <a:buFont typeface="Wingdings" pitchFamily="2" charset="2"/>
              <a:buNone/>
            </a:pPr>
            <a:r>
              <a:rPr lang="en-GB" sz="1800" smtClean="0"/>
              <a:t>Institute of Education (2006) Masters level criteria for Geography PGCE </a:t>
            </a:r>
            <a:r>
              <a:rPr lang="en-GB" sz="1800" u="sng" smtClean="0">
                <a:hlinkClick r:id="rId3"/>
              </a:rPr>
              <a:t>http://www.geography.org.uk/download/GA_PRGTIPBrooksMLevelCriteria.pdf</a:t>
            </a:r>
            <a:r>
              <a:rPr lang="en-GB" sz="1800" smtClean="0"/>
              <a:t> Accessed March 2012</a:t>
            </a:r>
          </a:p>
          <a:p>
            <a:pPr>
              <a:buFont typeface="Wingdings" pitchFamily="2" charset="2"/>
              <a:buNone/>
            </a:pPr>
            <a:r>
              <a:rPr lang="en-GB" sz="1800" smtClean="0"/>
              <a:t>Lord, D. (2008) Learning to Teach a Specialist Subject: Using New Technologies and Achieving Masters Level Criteria. In: </a:t>
            </a:r>
            <a:r>
              <a:rPr lang="en-GB" sz="1800" i="1" smtClean="0"/>
              <a:t>MOTIVATE conference 2008, 11 - 12th November 2008, Dunaujvaros, Budapest.</a:t>
            </a:r>
            <a:r>
              <a:rPr lang="en-GB" sz="1800" smtClean="0"/>
              <a:t> (Unpublished) This version is available at </a:t>
            </a:r>
            <a:r>
              <a:rPr lang="en-GB" sz="1800" u="sng" smtClean="0">
                <a:hlinkClick r:id="rId4"/>
              </a:rPr>
              <a:t>http://eprints.hud.ac.uk/10892/</a:t>
            </a:r>
            <a:r>
              <a:rPr lang="en-GB" sz="1800" smtClean="0"/>
              <a:t> Accessed march 2012</a:t>
            </a:r>
          </a:p>
          <a:p>
            <a:pPr>
              <a:buFont typeface="Wingdings" pitchFamily="2" charset="2"/>
              <a:buNone/>
            </a:pPr>
            <a:r>
              <a:rPr lang="en-GB" sz="1800" smtClean="0"/>
              <a:t>NZQA (2007) </a:t>
            </a:r>
            <a:r>
              <a:rPr lang="en-GB" sz="1800" u="sng" smtClean="0">
                <a:hlinkClick r:id="rId5"/>
              </a:rPr>
              <a:t>http://www.nzqa.govt.nz/assets/Studying-in-NZ/New-Zealand-Qualification-Framework/theregister-booklet.pdf  (accessed March 2012</a:t>
            </a:r>
            <a:endParaRPr lang="en-GB" sz="1800" u="sng" smtClean="0"/>
          </a:p>
          <a:p>
            <a:pPr>
              <a:buFont typeface="Wingdings" pitchFamily="2" charset="2"/>
              <a:buNone/>
            </a:pPr>
            <a:r>
              <a:rPr lang="en-GB" sz="1800" i="1" u="sng" smtClean="0"/>
              <a:t>M level PGCE</a:t>
            </a:r>
            <a:r>
              <a:rPr lang="en-GB" sz="1800" smtClean="0"/>
              <a:t>.  (2007) ESCalate ITEM level PGCE seminar at the University of Gloucestershire on January 9</a:t>
            </a:r>
            <a:r>
              <a:rPr lang="en-GB" sz="1800" baseline="30000" smtClean="0"/>
              <a:t>th</a:t>
            </a:r>
            <a:r>
              <a:rPr lang="en-GB" sz="1800" smtClean="0"/>
              <a:t> 2007.</a:t>
            </a:r>
          </a:p>
          <a:p>
            <a:pPr eaLnBrk="1" hangingPunct="1">
              <a:lnSpc>
                <a:spcPct val="70000"/>
              </a:lnSpc>
              <a:buFont typeface="Wingdings" pitchFamily="2" charset="2"/>
              <a:buNone/>
            </a:pPr>
            <a:r>
              <a:rPr lang="en-GB" sz="1800" smtClean="0"/>
              <a:t>QAA (2010) Masters Degree Characteristics</a:t>
            </a:r>
          </a:p>
          <a:p>
            <a:pPr eaLnBrk="1" hangingPunct="1">
              <a:lnSpc>
                <a:spcPct val="70000"/>
              </a:lnSpc>
              <a:buFont typeface="Wingdings" pitchFamily="2" charset="2"/>
              <a:buNone/>
            </a:pPr>
            <a:r>
              <a:rPr lang="en-GB" sz="1800" smtClean="0">
                <a:cs typeface="Times New Roman" pitchFamily="18" charset="0"/>
                <a:hlinkClick r:id="rId6"/>
              </a:rPr>
              <a:t>http://www.qaa.ac.uk/academicinfrastructure/benchmark/masters/MastersDegreeCharacteristics.pdf</a:t>
            </a:r>
            <a:endParaRPr lang="en-GB" sz="1800" smtClean="0">
              <a:cs typeface="Times New Roman" pitchFamily="18" charset="0"/>
            </a:endParaRPr>
          </a:p>
          <a:p>
            <a:pPr>
              <a:buFont typeface="Wingdings" pitchFamily="2" charset="2"/>
              <a:buNone/>
            </a:pPr>
            <a:r>
              <a:rPr lang="en-GB" sz="1800" smtClean="0"/>
              <a:t>Seymour, D.  (2005) Learning Outcomes and Assessment: developing assessment criteria for Masters-level dissertations.   </a:t>
            </a:r>
            <a:r>
              <a:rPr lang="en-GB" sz="1800" i="1" u="sng" smtClean="0"/>
              <a:t>Brookes eJournal of Learning and Teaching</a:t>
            </a:r>
            <a:r>
              <a:rPr lang="en-GB" sz="1800" smtClean="0"/>
              <a:t> , 1(2).</a:t>
            </a:r>
          </a:p>
          <a:p>
            <a:pPr>
              <a:buFont typeface="Wingdings" pitchFamily="2" charset="2"/>
              <a:buNone/>
            </a:pPr>
            <a:endParaRPr lang="en-GB" sz="1800" smtClean="0"/>
          </a:p>
          <a:p>
            <a:pPr>
              <a:buFont typeface="Wingdings" pitchFamily="2" charset="2"/>
              <a:buNone/>
            </a:pPr>
            <a:endParaRPr lang="en-GB" sz="1800" smtClean="0"/>
          </a:p>
          <a:p>
            <a:pPr>
              <a:buFont typeface="Wingdings" pitchFamily="2" charset="2"/>
              <a:buNone/>
            </a:pPr>
            <a:endParaRPr lang="en-GB" sz="1800" smtClean="0"/>
          </a:p>
          <a:p>
            <a:pPr eaLnBrk="1" hangingPunct="1">
              <a:lnSpc>
                <a:spcPct val="70000"/>
              </a:lnSpc>
              <a:buFont typeface="Wingdings" pitchFamily="2" charset="2"/>
              <a:buNone/>
            </a:pPr>
            <a:endParaRPr lang="en-GB" sz="1800" smtClean="0"/>
          </a:p>
          <a:p>
            <a:pPr eaLnBrk="1" hangingPunct="1">
              <a:lnSpc>
                <a:spcPct val="70000"/>
              </a:lnSpc>
              <a:buFont typeface="Wingdings" pitchFamily="2" charset="2"/>
              <a:buNone/>
            </a:pPr>
            <a:endParaRPr lang="en-GB" sz="18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68313" y="260350"/>
            <a:ext cx="7543800" cy="1074738"/>
          </a:xfrm>
        </p:spPr>
        <p:txBody>
          <a:bodyPr/>
          <a:lstStyle/>
          <a:p>
            <a:r>
              <a:rPr lang="en-GB" sz="3600" smtClean="0"/>
              <a:t>References (contd.)</a:t>
            </a:r>
          </a:p>
        </p:txBody>
      </p:sp>
      <p:sp>
        <p:nvSpPr>
          <p:cNvPr id="25603" name="Content Placeholder 2"/>
          <p:cNvSpPr>
            <a:spLocks noGrp="1"/>
          </p:cNvSpPr>
          <p:nvPr>
            <p:ph idx="1"/>
          </p:nvPr>
        </p:nvSpPr>
        <p:spPr/>
        <p:txBody>
          <a:bodyPr/>
          <a:lstStyle/>
          <a:p>
            <a:pPr>
              <a:buFont typeface="Wingdings" pitchFamily="2" charset="2"/>
              <a:buNone/>
            </a:pPr>
            <a:r>
              <a:rPr lang="en-GB" sz="1800" smtClean="0"/>
              <a:t>Van Eeten, Michel J.G. (2001) Recasting Intractable Policy Issues: The Wider Implications of the Netherlands Civil Aviation Controversy, </a:t>
            </a:r>
            <a:r>
              <a:rPr lang="en-GB" sz="1800" i="1" smtClean="0"/>
              <a:t>Journal of Policy Analysis and Management</a:t>
            </a:r>
            <a:r>
              <a:rPr lang="en-GB" sz="1800" smtClean="0"/>
              <a:t>, 20(3):391-414 </a:t>
            </a:r>
          </a:p>
          <a:p>
            <a:pPr>
              <a:buFont typeface="Wingdings" pitchFamily="2" charset="2"/>
              <a:buNone/>
            </a:pPr>
            <a:r>
              <a:rPr lang="en-GB" sz="1800" smtClean="0"/>
              <a:t>Wharton, S. (2003) Defining appropriate criteria for the assessment of master's level TESOLAssignments.  </a:t>
            </a:r>
            <a:r>
              <a:rPr lang="en-GB" sz="1800" i="1" u="sng" smtClean="0"/>
              <a:t>Assessment &amp; Evaluation in Higher Education</a:t>
            </a:r>
            <a:r>
              <a:rPr lang="en-GB" sz="1800" smtClean="0"/>
              <a:t>, 28(6), pp.649-664.</a:t>
            </a:r>
          </a:p>
          <a:p>
            <a:pPr>
              <a:buFont typeface="Wingdings" pitchFamily="2" charset="2"/>
              <a:buNone/>
            </a:pPr>
            <a:endParaRPr lang="en-GB"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GB" smtClean="0"/>
              <a:t>Assimilate is a 3-year NTFS funded project</a:t>
            </a:r>
          </a:p>
        </p:txBody>
      </p:sp>
      <p:sp>
        <p:nvSpPr>
          <p:cNvPr id="9219" name="Content Placeholder 2"/>
          <p:cNvSpPr>
            <a:spLocks noGrp="1"/>
          </p:cNvSpPr>
          <p:nvPr>
            <p:ph idx="1"/>
          </p:nvPr>
        </p:nvSpPr>
        <p:spPr/>
        <p:txBody>
          <a:bodyPr/>
          <a:lstStyle/>
          <a:p>
            <a:r>
              <a:rPr lang="en-GB" sz="2400" smtClean="0"/>
              <a:t>The Assimilate team have been exploring innovative assessment at Masters  level using research funding from the National Teaching Fellowship scheme. </a:t>
            </a:r>
          </a:p>
          <a:p>
            <a:r>
              <a:rPr lang="en-GB" sz="2400" smtClean="0"/>
              <a:t> Recognising that limited prior research had been undertaken in this area, the project was designed to review the range of assessment methods used to assess at this level, particularly exploring authentic assessment.</a:t>
            </a:r>
          </a:p>
          <a:p>
            <a:r>
              <a:rPr lang="en-GB" sz="2400" smtClean="0"/>
              <a:t> Interviews were undertaken in the UK and internationally by students and team members to elicit information about diverse approaches and to produce case studies showcasing innovations. </a:t>
            </a:r>
          </a:p>
          <a:p>
            <a:endParaRPr lang="en-GB"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mtClean="0"/>
              <a:t>The project was designed to:</a:t>
            </a:r>
          </a:p>
        </p:txBody>
      </p:sp>
      <p:sp>
        <p:nvSpPr>
          <p:cNvPr id="10243" name="Content Placeholder 2"/>
          <p:cNvSpPr>
            <a:spLocks noGrp="1"/>
          </p:cNvSpPr>
          <p:nvPr>
            <p:ph idx="1"/>
          </p:nvPr>
        </p:nvSpPr>
        <p:spPr/>
        <p:txBody>
          <a:bodyPr/>
          <a:lstStyle/>
          <a:p>
            <a:r>
              <a:rPr lang="en-GB" sz="2400" smtClean="0"/>
              <a:t>Survey the range of assessment methods and approaches used to assess at Masters level in diverse institutions, particularly in professional subject areas and in a variety of disciplines;</a:t>
            </a:r>
          </a:p>
          <a:p>
            <a:r>
              <a:rPr lang="en-GB" sz="2400" smtClean="0"/>
              <a:t>Investigate the ways in which Masters level students receive formative feedback;</a:t>
            </a:r>
          </a:p>
          <a:p>
            <a:r>
              <a:rPr lang="en-GB" sz="2400" smtClean="0"/>
              <a:t>Provide a compendium of  diverse approaches to assessing at this level;</a:t>
            </a:r>
          </a:p>
          <a:p>
            <a:r>
              <a:rPr lang="en-GB" sz="2400" smtClean="0"/>
              <a:t>Develop recommendations for good practice regarding assessment and formative feedback for students working towards Masters level awards.</a:t>
            </a:r>
          </a:p>
          <a:p>
            <a:endParaRPr lang="en-GB"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smtClean="0"/>
              <a:t>Changes en route</a:t>
            </a:r>
          </a:p>
        </p:txBody>
      </p:sp>
      <p:sp>
        <p:nvSpPr>
          <p:cNvPr id="12291" name="Content Placeholder 2"/>
          <p:cNvSpPr>
            <a:spLocks noGrp="1"/>
          </p:cNvSpPr>
          <p:nvPr>
            <p:ph idx="1"/>
          </p:nvPr>
        </p:nvSpPr>
        <p:spPr>
          <a:xfrm>
            <a:off x="285750" y="1357313"/>
            <a:ext cx="8501063" cy="4972050"/>
          </a:xfrm>
        </p:spPr>
        <p:txBody>
          <a:bodyPr/>
          <a:lstStyle/>
          <a:p>
            <a:r>
              <a:rPr lang="en-GB" smtClean="0"/>
              <a:t>We originally planned to use 2</a:t>
            </a:r>
            <a:r>
              <a:rPr lang="en-GB" baseline="30000" smtClean="0"/>
              <a:t>nd</a:t>
            </a:r>
            <a:r>
              <a:rPr lang="en-GB" smtClean="0"/>
              <a:t> year Journalism students as interviewers for our research, but this proved impractical;</a:t>
            </a:r>
          </a:p>
          <a:p>
            <a:r>
              <a:rPr lang="en-GB" smtClean="0"/>
              <a:t>We then moved to using our (changing) project team members including me when I (semi) retired;</a:t>
            </a:r>
          </a:p>
          <a:p>
            <a:r>
              <a:rPr lang="en-GB" smtClean="0"/>
              <a:t>Using data from 45 interviews and from other people who have been working with the project we have produced  34 case studies illustrating  diverse M-level assessment, including negotiated course work;</a:t>
            </a:r>
          </a:p>
          <a:p>
            <a:r>
              <a:rPr lang="en-GB" smtClean="0"/>
              <a:t>We changed our data analysis approach.</a:t>
            </a:r>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endParaRPr lang="en-GB" smtClean="0"/>
          </a:p>
          <a:p>
            <a:pPr>
              <a:buFont typeface="Wingdings" pitchFamily="2" charset="2"/>
              <a:buNone/>
            </a:pPr>
            <a:r>
              <a:rPr lang="en-GB" smtClean="0"/>
              <a:t> </a:t>
            </a:r>
          </a:p>
          <a:p>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smtClean="0"/>
              <a:t>Analysing our data</a:t>
            </a:r>
          </a:p>
        </p:txBody>
      </p:sp>
      <p:sp>
        <p:nvSpPr>
          <p:cNvPr id="13315" name="Content Placeholder 2"/>
          <p:cNvSpPr>
            <a:spLocks noGrp="1"/>
          </p:cNvSpPr>
          <p:nvPr>
            <p:ph idx="1"/>
          </p:nvPr>
        </p:nvSpPr>
        <p:spPr/>
        <p:txBody>
          <a:bodyPr/>
          <a:lstStyle/>
          <a:p>
            <a:r>
              <a:rPr lang="en-GB" sz="2400" smtClean="0"/>
              <a:t>Tim Deignan has been using Activity Theory and Q Methodology to help us make sense of the case study data and to conduct a follow-up study. </a:t>
            </a:r>
          </a:p>
          <a:p>
            <a:r>
              <a:rPr lang="en-GB" sz="2400" smtClean="0"/>
              <a:t>His initial research study used Activity Theory to investigate practitioners’ experiences of introducing innovative assessment methods at Masters level. </a:t>
            </a:r>
          </a:p>
          <a:p>
            <a:r>
              <a:rPr lang="en-GB" sz="2400" smtClean="0"/>
              <a:t>He then designed a Q-study using 48 statements which were rank-ordered by 39 participants . </a:t>
            </a:r>
          </a:p>
          <a:p>
            <a:r>
              <a:rPr lang="en-GB" sz="2400" smtClean="0"/>
              <a:t>Using statistical analysis of these data he has interpreted five  distinct factors, or viewpoints, relating to Masters level assessment.</a:t>
            </a:r>
          </a:p>
          <a:p>
            <a:endParaRPr lang="en-GB"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mtClean="0"/>
              <a:t>an activity system </a:t>
            </a:r>
            <a:br>
              <a:rPr lang="en-GB" smtClean="0"/>
            </a:br>
            <a:r>
              <a:rPr lang="en-US" sz="1800" i="1" smtClean="0"/>
              <a:t>(after Engeström)</a:t>
            </a:r>
            <a:endParaRPr lang="en-GB" sz="1800" smtClean="0"/>
          </a:p>
        </p:txBody>
      </p:sp>
      <p:sp>
        <p:nvSpPr>
          <p:cNvPr id="14339" name="Content Placeholder 2"/>
          <p:cNvSpPr>
            <a:spLocks noGrp="1"/>
          </p:cNvSpPr>
          <p:nvPr>
            <p:ph idx="1"/>
          </p:nvPr>
        </p:nvSpPr>
        <p:spPr/>
        <p:txBody>
          <a:bodyPr/>
          <a:lstStyle/>
          <a:p>
            <a:pPr eaLnBrk="1" hangingPunct="1">
              <a:buFont typeface="Wingdings" pitchFamily="2" charset="2"/>
              <a:buNone/>
            </a:pPr>
            <a:endParaRPr lang="en-GB" smtClean="0"/>
          </a:p>
          <a:p>
            <a:pPr eaLnBrk="1" hangingPunct="1">
              <a:buFont typeface="Wingdings" pitchFamily="2" charset="2"/>
              <a:buNone/>
            </a:pPr>
            <a:endParaRPr lang="en-GB" smtClean="0"/>
          </a:p>
          <a:p>
            <a:pPr eaLnBrk="1" hangingPunct="1">
              <a:buFont typeface="Wingdings" pitchFamily="2" charset="2"/>
              <a:buNone/>
            </a:pPr>
            <a:endParaRPr lang="en-GB" smtClean="0"/>
          </a:p>
          <a:p>
            <a:pPr eaLnBrk="1" hangingPunct="1">
              <a:buFont typeface="Wingdings" pitchFamily="2" charset="2"/>
              <a:buNone/>
            </a:pPr>
            <a:endParaRPr lang="en-GB" smtClean="0"/>
          </a:p>
          <a:p>
            <a:pPr eaLnBrk="1" hangingPunct="1">
              <a:buFont typeface="Wingdings" pitchFamily="2" charset="2"/>
              <a:buNone/>
            </a:pPr>
            <a:endParaRPr lang="en-GB" smtClean="0"/>
          </a:p>
          <a:p>
            <a:pPr eaLnBrk="1" hangingPunct="1">
              <a:buFont typeface="Wingdings" pitchFamily="2" charset="2"/>
              <a:buNone/>
            </a:pPr>
            <a:endParaRPr lang="en-GB" smtClean="0"/>
          </a:p>
          <a:p>
            <a:pPr eaLnBrk="1" hangingPunct="1">
              <a:buFont typeface="Wingdings" pitchFamily="2" charset="2"/>
              <a:buNone/>
            </a:pPr>
            <a:endParaRPr lang="en-GB" smtClean="0"/>
          </a:p>
          <a:p>
            <a:pPr eaLnBrk="1" hangingPunct="1">
              <a:buFont typeface="Wingdings" pitchFamily="2" charset="2"/>
              <a:buNone/>
            </a:pPr>
            <a:endParaRPr lang="en-GB" smtClean="0"/>
          </a:p>
          <a:p>
            <a:pPr eaLnBrk="1" hangingPunct="1">
              <a:buFont typeface="Wingdings" pitchFamily="2" charset="2"/>
              <a:buNone/>
            </a:pPr>
            <a:endParaRPr lang="en-GB" smtClean="0"/>
          </a:p>
          <a:p>
            <a:pPr eaLnBrk="1" hangingPunct="1">
              <a:buFont typeface="Wingdings" pitchFamily="2" charset="2"/>
              <a:buNone/>
            </a:pPr>
            <a:endParaRPr lang="en-GB" smtClean="0"/>
          </a:p>
          <a:p>
            <a:pPr>
              <a:buFont typeface="Wingdings" pitchFamily="2" charset="2"/>
              <a:buNone/>
            </a:pPr>
            <a:endParaRPr lang="en-GB" smtClean="0"/>
          </a:p>
        </p:txBody>
      </p:sp>
      <p:grpSp>
        <p:nvGrpSpPr>
          <p:cNvPr id="14340" name="Group 103"/>
          <p:cNvGrpSpPr>
            <a:grpSpLocks/>
          </p:cNvGrpSpPr>
          <p:nvPr/>
        </p:nvGrpSpPr>
        <p:grpSpPr bwMode="auto">
          <a:xfrm>
            <a:off x="971550" y="3349625"/>
            <a:ext cx="5495925" cy="2166938"/>
            <a:chOff x="612" y="2110"/>
            <a:chExt cx="3462" cy="1365"/>
          </a:xfrm>
        </p:grpSpPr>
        <p:grpSp>
          <p:nvGrpSpPr>
            <p:cNvPr id="14345" name="Group 75"/>
            <p:cNvGrpSpPr>
              <a:grpSpLocks/>
            </p:cNvGrpSpPr>
            <p:nvPr/>
          </p:nvGrpSpPr>
          <p:grpSpPr bwMode="auto">
            <a:xfrm>
              <a:off x="1516" y="2115"/>
              <a:ext cx="1152" cy="576"/>
              <a:chOff x="2825" y="6220"/>
              <a:chExt cx="2504" cy="1281"/>
            </a:xfrm>
          </p:grpSpPr>
          <p:sp>
            <p:nvSpPr>
              <p:cNvPr id="14363" name="Line 76"/>
              <p:cNvSpPr>
                <a:spLocks noChangeShapeType="1"/>
              </p:cNvSpPr>
              <p:nvPr/>
            </p:nvSpPr>
            <p:spPr bwMode="auto">
              <a:xfrm>
                <a:off x="2825" y="7500"/>
                <a:ext cx="2504" cy="1"/>
              </a:xfrm>
              <a:prstGeom prst="line">
                <a:avLst/>
              </a:prstGeom>
              <a:noFill/>
              <a:ln w="9525">
                <a:solidFill>
                  <a:srgbClr val="000000"/>
                </a:solidFill>
                <a:round/>
                <a:headEnd/>
                <a:tailEnd/>
              </a:ln>
            </p:spPr>
            <p:txBody>
              <a:bodyPr/>
              <a:lstStyle/>
              <a:p>
                <a:endParaRPr lang="en-GB"/>
              </a:p>
            </p:txBody>
          </p:sp>
          <p:sp>
            <p:nvSpPr>
              <p:cNvPr id="14364" name="Line 77"/>
              <p:cNvSpPr>
                <a:spLocks noChangeShapeType="1"/>
              </p:cNvSpPr>
              <p:nvPr/>
            </p:nvSpPr>
            <p:spPr bwMode="auto">
              <a:xfrm flipV="1">
                <a:off x="4077" y="6220"/>
                <a:ext cx="0" cy="1280"/>
              </a:xfrm>
              <a:prstGeom prst="line">
                <a:avLst/>
              </a:prstGeom>
              <a:noFill/>
              <a:ln w="9525">
                <a:solidFill>
                  <a:srgbClr val="000000"/>
                </a:solidFill>
                <a:round/>
                <a:headEnd/>
                <a:tailEnd/>
              </a:ln>
            </p:spPr>
            <p:txBody>
              <a:bodyPr/>
              <a:lstStyle/>
              <a:p>
                <a:endParaRPr lang="en-GB"/>
              </a:p>
            </p:txBody>
          </p:sp>
          <p:sp>
            <p:nvSpPr>
              <p:cNvPr id="14365" name="Line 78"/>
              <p:cNvSpPr>
                <a:spLocks noChangeShapeType="1"/>
              </p:cNvSpPr>
              <p:nvPr/>
            </p:nvSpPr>
            <p:spPr bwMode="auto">
              <a:xfrm flipV="1">
                <a:off x="2825" y="6220"/>
                <a:ext cx="1252" cy="1280"/>
              </a:xfrm>
              <a:prstGeom prst="line">
                <a:avLst/>
              </a:prstGeom>
              <a:noFill/>
              <a:ln w="9525">
                <a:solidFill>
                  <a:srgbClr val="000000"/>
                </a:solidFill>
                <a:round/>
                <a:headEnd/>
                <a:tailEnd/>
              </a:ln>
            </p:spPr>
            <p:txBody>
              <a:bodyPr/>
              <a:lstStyle/>
              <a:p>
                <a:endParaRPr lang="en-GB"/>
              </a:p>
            </p:txBody>
          </p:sp>
          <p:sp>
            <p:nvSpPr>
              <p:cNvPr id="14366" name="Line 79"/>
              <p:cNvSpPr>
                <a:spLocks noChangeShapeType="1"/>
              </p:cNvSpPr>
              <p:nvPr/>
            </p:nvSpPr>
            <p:spPr bwMode="auto">
              <a:xfrm>
                <a:off x="4077" y="6220"/>
                <a:ext cx="1252" cy="1280"/>
              </a:xfrm>
              <a:prstGeom prst="line">
                <a:avLst/>
              </a:prstGeom>
              <a:noFill/>
              <a:ln w="9525">
                <a:solidFill>
                  <a:srgbClr val="000000"/>
                </a:solidFill>
                <a:round/>
                <a:headEnd/>
                <a:tailEnd/>
              </a:ln>
            </p:spPr>
            <p:txBody>
              <a:bodyPr/>
              <a:lstStyle/>
              <a:p>
                <a:endParaRPr lang="en-GB"/>
              </a:p>
            </p:txBody>
          </p:sp>
          <p:sp>
            <p:nvSpPr>
              <p:cNvPr id="14367" name="Line 80"/>
              <p:cNvSpPr>
                <a:spLocks noChangeShapeType="1"/>
              </p:cNvSpPr>
              <p:nvPr/>
            </p:nvSpPr>
            <p:spPr bwMode="auto">
              <a:xfrm flipV="1">
                <a:off x="4077" y="6860"/>
                <a:ext cx="626" cy="640"/>
              </a:xfrm>
              <a:prstGeom prst="line">
                <a:avLst/>
              </a:prstGeom>
              <a:noFill/>
              <a:ln w="9525">
                <a:solidFill>
                  <a:srgbClr val="000000"/>
                </a:solidFill>
                <a:round/>
                <a:headEnd/>
                <a:tailEnd/>
              </a:ln>
            </p:spPr>
            <p:txBody>
              <a:bodyPr/>
              <a:lstStyle/>
              <a:p>
                <a:endParaRPr lang="en-GB"/>
              </a:p>
            </p:txBody>
          </p:sp>
          <p:sp>
            <p:nvSpPr>
              <p:cNvPr id="14368" name="Line 81"/>
              <p:cNvSpPr>
                <a:spLocks noChangeShapeType="1"/>
              </p:cNvSpPr>
              <p:nvPr/>
            </p:nvSpPr>
            <p:spPr bwMode="auto">
              <a:xfrm flipH="1" flipV="1">
                <a:off x="3451" y="6860"/>
                <a:ext cx="626" cy="640"/>
              </a:xfrm>
              <a:prstGeom prst="line">
                <a:avLst/>
              </a:prstGeom>
              <a:noFill/>
              <a:ln w="9525">
                <a:solidFill>
                  <a:srgbClr val="000000"/>
                </a:solidFill>
                <a:round/>
                <a:headEnd/>
                <a:tailEnd/>
              </a:ln>
            </p:spPr>
            <p:txBody>
              <a:bodyPr/>
              <a:lstStyle/>
              <a:p>
                <a:endParaRPr lang="en-GB"/>
              </a:p>
            </p:txBody>
          </p:sp>
          <p:sp>
            <p:nvSpPr>
              <p:cNvPr id="14369" name="Line 82"/>
              <p:cNvSpPr>
                <a:spLocks noChangeShapeType="1"/>
              </p:cNvSpPr>
              <p:nvPr/>
            </p:nvSpPr>
            <p:spPr bwMode="auto">
              <a:xfrm>
                <a:off x="3451" y="6860"/>
                <a:ext cx="1252" cy="0"/>
              </a:xfrm>
              <a:prstGeom prst="line">
                <a:avLst/>
              </a:prstGeom>
              <a:noFill/>
              <a:ln w="9525">
                <a:solidFill>
                  <a:srgbClr val="000000"/>
                </a:solidFill>
                <a:round/>
                <a:headEnd/>
                <a:tailEnd/>
              </a:ln>
            </p:spPr>
            <p:txBody>
              <a:bodyPr/>
              <a:lstStyle/>
              <a:p>
                <a:endParaRPr lang="en-GB"/>
              </a:p>
            </p:txBody>
          </p:sp>
          <p:sp>
            <p:nvSpPr>
              <p:cNvPr id="14370" name="Line 83"/>
              <p:cNvSpPr>
                <a:spLocks noChangeShapeType="1"/>
              </p:cNvSpPr>
              <p:nvPr/>
            </p:nvSpPr>
            <p:spPr bwMode="auto">
              <a:xfrm flipV="1">
                <a:off x="2825" y="6860"/>
                <a:ext cx="1878" cy="640"/>
              </a:xfrm>
              <a:prstGeom prst="line">
                <a:avLst/>
              </a:prstGeom>
              <a:noFill/>
              <a:ln w="9525">
                <a:solidFill>
                  <a:srgbClr val="000000"/>
                </a:solidFill>
                <a:round/>
                <a:headEnd/>
                <a:tailEnd/>
              </a:ln>
            </p:spPr>
            <p:txBody>
              <a:bodyPr/>
              <a:lstStyle/>
              <a:p>
                <a:endParaRPr lang="en-GB"/>
              </a:p>
            </p:txBody>
          </p:sp>
          <p:sp>
            <p:nvSpPr>
              <p:cNvPr id="14371" name="Line 84"/>
              <p:cNvSpPr>
                <a:spLocks noChangeShapeType="1"/>
              </p:cNvSpPr>
              <p:nvPr/>
            </p:nvSpPr>
            <p:spPr bwMode="auto">
              <a:xfrm>
                <a:off x="3451" y="6860"/>
                <a:ext cx="1878" cy="640"/>
              </a:xfrm>
              <a:prstGeom prst="line">
                <a:avLst/>
              </a:prstGeom>
              <a:noFill/>
              <a:ln w="9525">
                <a:solidFill>
                  <a:srgbClr val="000000"/>
                </a:solidFill>
                <a:round/>
                <a:headEnd/>
                <a:tailEnd/>
              </a:ln>
            </p:spPr>
            <p:txBody>
              <a:bodyPr/>
              <a:lstStyle/>
              <a:p>
                <a:endParaRPr lang="en-GB"/>
              </a:p>
            </p:txBody>
          </p:sp>
        </p:grpSp>
        <p:sp>
          <p:nvSpPr>
            <p:cNvPr id="14346" name="Text Box 85"/>
            <p:cNvSpPr txBox="1">
              <a:spLocks noChangeArrowheads="1"/>
            </p:cNvSpPr>
            <p:nvPr/>
          </p:nvSpPr>
          <p:spPr bwMode="auto">
            <a:xfrm>
              <a:off x="612" y="2115"/>
              <a:ext cx="1119" cy="432"/>
            </a:xfrm>
            <a:prstGeom prst="rect">
              <a:avLst/>
            </a:prstGeom>
            <a:noFill/>
            <a:ln w="9525">
              <a:noFill/>
              <a:miter lim="800000"/>
              <a:headEnd/>
              <a:tailEnd/>
            </a:ln>
          </p:spPr>
          <p:txBody>
            <a:bodyPr/>
            <a:lstStyle/>
            <a:p>
              <a:r>
                <a:rPr lang="en-GB" sz="1600" b="1"/>
                <a:t>Subject</a:t>
              </a:r>
            </a:p>
            <a:p>
              <a:r>
                <a:rPr lang="en-GB" sz="1600"/>
                <a:t>University</a:t>
              </a:r>
            </a:p>
          </p:txBody>
        </p:sp>
        <p:sp>
          <p:nvSpPr>
            <p:cNvPr id="14347" name="Text Box 86"/>
            <p:cNvSpPr txBox="1">
              <a:spLocks noChangeArrowheads="1"/>
            </p:cNvSpPr>
            <p:nvPr/>
          </p:nvSpPr>
          <p:spPr bwMode="auto">
            <a:xfrm>
              <a:off x="2789" y="2110"/>
              <a:ext cx="680" cy="437"/>
            </a:xfrm>
            <a:prstGeom prst="rect">
              <a:avLst/>
            </a:prstGeom>
            <a:noFill/>
            <a:ln w="9525">
              <a:noFill/>
              <a:miter lim="800000"/>
              <a:headEnd/>
              <a:tailEnd/>
            </a:ln>
          </p:spPr>
          <p:txBody>
            <a:bodyPr/>
            <a:lstStyle/>
            <a:p>
              <a:r>
                <a:rPr lang="en-GB" sz="1600" b="1"/>
                <a:t>Object</a:t>
              </a:r>
            </a:p>
            <a:p>
              <a:r>
                <a:rPr lang="en-GB" sz="1600"/>
                <a:t>Students</a:t>
              </a:r>
              <a:r>
                <a:rPr lang="en-GB" sz="1200"/>
                <a:t> </a:t>
              </a:r>
              <a:endParaRPr lang="en-GB" sz="1800"/>
            </a:p>
          </p:txBody>
        </p:sp>
        <p:sp>
          <p:nvSpPr>
            <p:cNvPr id="14348" name="Text Box 87"/>
            <p:cNvSpPr txBox="1">
              <a:spLocks noChangeArrowheads="1"/>
            </p:cNvSpPr>
            <p:nvPr/>
          </p:nvSpPr>
          <p:spPr bwMode="auto">
            <a:xfrm>
              <a:off x="2596" y="2763"/>
              <a:ext cx="1478" cy="712"/>
            </a:xfrm>
            <a:prstGeom prst="rect">
              <a:avLst/>
            </a:prstGeom>
            <a:noFill/>
            <a:ln w="9525">
              <a:noFill/>
              <a:miter lim="800000"/>
              <a:headEnd/>
              <a:tailEnd/>
            </a:ln>
          </p:spPr>
          <p:txBody>
            <a:bodyPr/>
            <a:lstStyle/>
            <a:p>
              <a:r>
                <a:rPr lang="en-GB" sz="1600" b="1"/>
                <a:t>Division of Labour</a:t>
              </a:r>
            </a:p>
            <a:p>
              <a:r>
                <a:rPr lang="en-GB" sz="1600"/>
                <a:t>Tutors &amp; Students</a:t>
              </a:r>
            </a:p>
            <a:p>
              <a:r>
                <a:rPr lang="en-GB" sz="1600"/>
                <a:t>Validation Panels</a:t>
              </a:r>
            </a:p>
            <a:p>
              <a:r>
                <a:rPr lang="en-GB" sz="1600"/>
                <a:t>External examiners etc</a:t>
              </a:r>
            </a:p>
          </p:txBody>
        </p:sp>
        <p:sp>
          <p:nvSpPr>
            <p:cNvPr id="14349" name="Text Box 88"/>
            <p:cNvSpPr txBox="1">
              <a:spLocks noChangeArrowheads="1"/>
            </p:cNvSpPr>
            <p:nvPr/>
          </p:nvSpPr>
          <p:spPr bwMode="auto">
            <a:xfrm>
              <a:off x="1565" y="2763"/>
              <a:ext cx="1031" cy="712"/>
            </a:xfrm>
            <a:prstGeom prst="rect">
              <a:avLst/>
            </a:prstGeom>
            <a:noFill/>
            <a:ln w="9525">
              <a:noFill/>
              <a:miter lim="800000"/>
              <a:headEnd/>
              <a:tailEnd/>
            </a:ln>
          </p:spPr>
          <p:txBody>
            <a:bodyPr/>
            <a:lstStyle/>
            <a:p>
              <a:r>
                <a:rPr lang="en-GB" sz="1600" b="1"/>
                <a:t>Community</a:t>
              </a:r>
            </a:p>
            <a:p>
              <a:r>
                <a:rPr lang="en-GB" sz="1600"/>
                <a:t>Students</a:t>
              </a:r>
            </a:p>
            <a:p>
              <a:r>
                <a:rPr lang="en-GB" sz="1600"/>
                <a:t>HE sector	</a:t>
              </a:r>
            </a:p>
            <a:p>
              <a:r>
                <a:rPr lang="en-GB" sz="1600"/>
                <a:t>Industry etc</a:t>
              </a:r>
            </a:p>
          </p:txBody>
        </p:sp>
        <p:sp>
          <p:nvSpPr>
            <p:cNvPr id="14350" name="AutoShape 89"/>
            <p:cNvSpPr>
              <a:spLocks noChangeArrowheads="1"/>
            </p:cNvSpPr>
            <p:nvPr/>
          </p:nvSpPr>
          <p:spPr bwMode="auto">
            <a:xfrm>
              <a:off x="3787" y="2179"/>
              <a:ext cx="287" cy="306"/>
            </a:xfrm>
            <a:prstGeom prst="rightArrow">
              <a:avLst>
                <a:gd name="adj1" fmla="val 50000"/>
                <a:gd name="adj2" fmla="val 25000"/>
              </a:avLst>
            </a:prstGeom>
            <a:noFill/>
            <a:ln w="12700" algn="ctr">
              <a:solidFill>
                <a:srgbClr val="000000"/>
              </a:solidFill>
              <a:miter lim="800000"/>
              <a:headEnd/>
              <a:tailEnd/>
            </a:ln>
          </p:spPr>
          <p:txBody>
            <a:bodyPr/>
            <a:lstStyle/>
            <a:p>
              <a:endParaRPr lang="en-US"/>
            </a:p>
          </p:txBody>
        </p:sp>
        <p:grpSp>
          <p:nvGrpSpPr>
            <p:cNvPr id="14351" name="Group 90"/>
            <p:cNvGrpSpPr>
              <a:grpSpLocks/>
            </p:cNvGrpSpPr>
            <p:nvPr/>
          </p:nvGrpSpPr>
          <p:grpSpPr bwMode="auto">
            <a:xfrm rot="2755403">
              <a:off x="2007" y="2200"/>
              <a:ext cx="242" cy="71"/>
              <a:chOff x="7835" y="7156"/>
              <a:chExt cx="625" cy="348"/>
            </a:xfrm>
          </p:grpSpPr>
          <p:sp>
            <p:nvSpPr>
              <p:cNvPr id="14360" name="Line 91"/>
              <p:cNvSpPr>
                <a:spLocks noChangeShapeType="1"/>
              </p:cNvSpPr>
              <p:nvPr/>
            </p:nvSpPr>
            <p:spPr bwMode="auto">
              <a:xfrm rot="611490">
                <a:off x="8144" y="7213"/>
                <a:ext cx="316" cy="291"/>
              </a:xfrm>
              <a:prstGeom prst="line">
                <a:avLst/>
              </a:prstGeom>
              <a:noFill/>
              <a:ln w="19050">
                <a:solidFill>
                  <a:srgbClr val="000000"/>
                </a:solidFill>
                <a:round/>
                <a:headEnd/>
                <a:tailEnd type="triangle" w="med" len="med"/>
              </a:ln>
            </p:spPr>
            <p:txBody>
              <a:bodyPr/>
              <a:lstStyle/>
              <a:p>
                <a:endParaRPr lang="en-GB"/>
              </a:p>
            </p:txBody>
          </p:sp>
          <p:sp>
            <p:nvSpPr>
              <p:cNvPr id="14361" name="Line 92"/>
              <p:cNvSpPr>
                <a:spLocks noChangeShapeType="1"/>
              </p:cNvSpPr>
              <p:nvPr/>
            </p:nvSpPr>
            <p:spPr bwMode="auto">
              <a:xfrm rot="611490" flipV="1">
                <a:off x="8146" y="7184"/>
                <a:ext cx="1" cy="312"/>
              </a:xfrm>
              <a:prstGeom prst="line">
                <a:avLst/>
              </a:prstGeom>
              <a:noFill/>
              <a:ln w="19050">
                <a:solidFill>
                  <a:srgbClr val="000000"/>
                </a:solidFill>
                <a:round/>
                <a:headEnd/>
                <a:tailEnd/>
              </a:ln>
            </p:spPr>
            <p:txBody>
              <a:bodyPr/>
              <a:lstStyle/>
              <a:p>
                <a:endParaRPr lang="en-GB"/>
              </a:p>
            </p:txBody>
          </p:sp>
          <p:sp>
            <p:nvSpPr>
              <p:cNvPr id="14362" name="Line 93"/>
              <p:cNvSpPr>
                <a:spLocks noChangeShapeType="1"/>
              </p:cNvSpPr>
              <p:nvPr/>
            </p:nvSpPr>
            <p:spPr bwMode="auto">
              <a:xfrm rot="611490" flipH="1" flipV="1">
                <a:off x="7835" y="7156"/>
                <a:ext cx="313" cy="320"/>
              </a:xfrm>
              <a:prstGeom prst="line">
                <a:avLst/>
              </a:prstGeom>
              <a:noFill/>
              <a:ln w="19050">
                <a:solidFill>
                  <a:srgbClr val="000000"/>
                </a:solidFill>
                <a:round/>
                <a:headEnd/>
                <a:tailEnd type="triangle" w="med" len="med"/>
              </a:ln>
            </p:spPr>
            <p:txBody>
              <a:bodyPr/>
              <a:lstStyle/>
              <a:p>
                <a:endParaRPr lang="en-GB"/>
              </a:p>
            </p:txBody>
          </p:sp>
        </p:grpSp>
        <p:grpSp>
          <p:nvGrpSpPr>
            <p:cNvPr id="14352" name="Group 94"/>
            <p:cNvGrpSpPr>
              <a:grpSpLocks/>
            </p:cNvGrpSpPr>
            <p:nvPr/>
          </p:nvGrpSpPr>
          <p:grpSpPr bwMode="auto">
            <a:xfrm rot="5400000">
              <a:off x="1863" y="2200"/>
              <a:ext cx="242" cy="71"/>
              <a:chOff x="7835" y="7156"/>
              <a:chExt cx="625" cy="348"/>
            </a:xfrm>
          </p:grpSpPr>
          <p:sp>
            <p:nvSpPr>
              <p:cNvPr id="14357" name="Line 95"/>
              <p:cNvSpPr>
                <a:spLocks noChangeShapeType="1"/>
              </p:cNvSpPr>
              <p:nvPr/>
            </p:nvSpPr>
            <p:spPr bwMode="auto">
              <a:xfrm rot="611490">
                <a:off x="8144" y="7213"/>
                <a:ext cx="316" cy="291"/>
              </a:xfrm>
              <a:prstGeom prst="line">
                <a:avLst/>
              </a:prstGeom>
              <a:noFill/>
              <a:ln w="19050">
                <a:solidFill>
                  <a:srgbClr val="000000"/>
                </a:solidFill>
                <a:round/>
                <a:headEnd/>
                <a:tailEnd type="triangle" w="med" len="med"/>
              </a:ln>
            </p:spPr>
            <p:txBody>
              <a:bodyPr/>
              <a:lstStyle/>
              <a:p>
                <a:endParaRPr lang="en-GB"/>
              </a:p>
            </p:txBody>
          </p:sp>
          <p:sp>
            <p:nvSpPr>
              <p:cNvPr id="14358" name="Line 96"/>
              <p:cNvSpPr>
                <a:spLocks noChangeShapeType="1"/>
              </p:cNvSpPr>
              <p:nvPr/>
            </p:nvSpPr>
            <p:spPr bwMode="auto">
              <a:xfrm rot="611490" flipV="1">
                <a:off x="8146" y="7184"/>
                <a:ext cx="1" cy="312"/>
              </a:xfrm>
              <a:prstGeom prst="line">
                <a:avLst/>
              </a:prstGeom>
              <a:noFill/>
              <a:ln w="19050">
                <a:solidFill>
                  <a:srgbClr val="000000"/>
                </a:solidFill>
                <a:round/>
                <a:headEnd/>
                <a:tailEnd/>
              </a:ln>
            </p:spPr>
            <p:txBody>
              <a:bodyPr/>
              <a:lstStyle/>
              <a:p>
                <a:endParaRPr lang="en-GB"/>
              </a:p>
            </p:txBody>
          </p:sp>
          <p:sp>
            <p:nvSpPr>
              <p:cNvPr id="14359" name="Line 97"/>
              <p:cNvSpPr>
                <a:spLocks noChangeShapeType="1"/>
              </p:cNvSpPr>
              <p:nvPr/>
            </p:nvSpPr>
            <p:spPr bwMode="auto">
              <a:xfrm rot="611490" flipH="1" flipV="1">
                <a:off x="7835" y="7156"/>
                <a:ext cx="313" cy="320"/>
              </a:xfrm>
              <a:prstGeom prst="line">
                <a:avLst/>
              </a:prstGeom>
              <a:noFill/>
              <a:ln w="19050">
                <a:solidFill>
                  <a:srgbClr val="000000"/>
                </a:solidFill>
                <a:round/>
                <a:headEnd/>
                <a:tailEnd type="triangle" w="med" len="med"/>
              </a:ln>
            </p:spPr>
            <p:txBody>
              <a:bodyPr/>
              <a:lstStyle/>
              <a:p>
                <a:endParaRPr lang="en-GB"/>
              </a:p>
            </p:txBody>
          </p:sp>
        </p:grpSp>
        <p:grpSp>
          <p:nvGrpSpPr>
            <p:cNvPr id="14353" name="Group 98"/>
            <p:cNvGrpSpPr>
              <a:grpSpLocks/>
            </p:cNvGrpSpPr>
            <p:nvPr/>
          </p:nvGrpSpPr>
          <p:grpSpPr bwMode="auto">
            <a:xfrm rot="2611355">
              <a:off x="2092" y="2187"/>
              <a:ext cx="242" cy="71"/>
              <a:chOff x="7835" y="7156"/>
              <a:chExt cx="625" cy="348"/>
            </a:xfrm>
          </p:grpSpPr>
          <p:sp>
            <p:nvSpPr>
              <p:cNvPr id="14354" name="Line 99"/>
              <p:cNvSpPr>
                <a:spLocks noChangeShapeType="1"/>
              </p:cNvSpPr>
              <p:nvPr/>
            </p:nvSpPr>
            <p:spPr bwMode="auto">
              <a:xfrm rot="611490">
                <a:off x="8144" y="7213"/>
                <a:ext cx="316" cy="291"/>
              </a:xfrm>
              <a:prstGeom prst="line">
                <a:avLst/>
              </a:prstGeom>
              <a:noFill/>
              <a:ln w="19050">
                <a:solidFill>
                  <a:srgbClr val="000000"/>
                </a:solidFill>
                <a:round/>
                <a:headEnd/>
                <a:tailEnd type="triangle" w="med" len="med"/>
              </a:ln>
            </p:spPr>
            <p:txBody>
              <a:bodyPr/>
              <a:lstStyle/>
              <a:p>
                <a:endParaRPr lang="en-GB"/>
              </a:p>
            </p:txBody>
          </p:sp>
          <p:sp>
            <p:nvSpPr>
              <p:cNvPr id="14355" name="Line 100"/>
              <p:cNvSpPr>
                <a:spLocks noChangeShapeType="1"/>
              </p:cNvSpPr>
              <p:nvPr/>
            </p:nvSpPr>
            <p:spPr bwMode="auto">
              <a:xfrm rot="611490" flipV="1">
                <a:off x="8146" y="7184"/>
                <a:ext cx="1" cy="312"/>
              </a:xfrm>
              <a:prstGeom prst="line">
                <a:avLst/>
              </a:prstGeom>
              <a:noFill/>
              <a:ln w="19050">
                <a:solidFill>
                  <a:srgbClr val="000000"/>
                </a:solidFill>
                <a:round/>
                <a:headEnd/>
                <a:tailEnd/>
              </a:ln>
            </p:spPr>
            <p:txBody>
              <a:bodyPr/>
              <a:lstStyle/>
              <a:p>
                <a:endParaRPr lang="en-GB"/>
              </a:p>
            </p:txBody>
          </p:sp>
          <p:sp>
            <p:nvSpPr>
              <p:cNvPr id="14356" name="Line 101"/>
              <p:cNvSpPr>
                <a:spLocks noChangeShapeType="1"/>
              </p:cNvSpPr>
              <p:nvPr/>
            </p:nvSpPr>
            <p:spPr bwMode="auto">
              <a:xfrm rot="611490" flipH="1" flipV="1">
                <a:off x="7835" y="7156"/>
                <a:ext cx="313" cy="320"/>
              </a:xfrm>
              <a:prstGeom prst="line">
                <a:avLst/>
              </a:prstGeom>
              <a:noFill/>
              <a:ln w="19050">
                <a:solidFill>
                  <a:srgbClr val="000000"/>
                </a:solidFill>
                <a:round/>
                <a:headEnd/>
                <a:tailEnd type="triangle" w="med" len="med"/>
              </a:ln>
            </p:spPr>
            <p:txBody>
              <a:bodyPr/>
              <a:lstStyle/>
              <a:p>
                <a:endParaRPr lang="en-GB"/>
              </a:p>
            </p:txBody>
          </p:sp>
        </p:grpSp>
      </p:grpSp>
      <p:sp>
        <p:nvSpPr>
          <p:cNvPr id="14341" name="Text Box 73"/>
          <p:cNvSpPr txBox="1">
            <a:spLocks noChangeArrowheads="1"/>
          </p:cNvSpPr>
          <p:nvPr/>
        </p:nvSpPr>
        <p:spPr bwMode="auto">
          <a:xfrm>
            <a:off x="611188" y="4394200"/>
            <a:ext cx="1944687" cy="1122363"/>
          </a:xfrm>
          <a:prstGeom prst="rect">
            <a:avLst/>
          </a:prstGeom>
          <a:noFill/>
          <a:ln w="9525">
            <a:noFill/>
            <a:miter lim="800000"/>
            <a:headEnd/>
            <a:tailEnd/>
          </a:ln>
        </p:spPr>
        <p:txBody>
          <a:bodyPr/>
          <a:lstStyle/>
          <a:p>
            <a:r>
              <a:rPr lang="en-GB" sz="1600" b="1"/>
              <a:t>Rules</a:t>
            </a:r>
          </a:p>
          <a:p>
            <a:r>
              <a:rPr lang="en-GB" sz="1600"/>
              <a:t>QAA, Professional Bodies, Research  Councils, etc</a:t>
            </a:r>
          </a:p>
        </p:txBody>
      </p:sp>
      <p:sp>
        <p:nvSpPr>
          <p:cNvPr id="14342" name="Text Box 71"/>
          <p:cNvSpPr txBox="1">
            <a:spLocks noChangeArrowheads="1"/>
          </p:cNvSpPr>
          <p:nvPr/>
        </p:nvSpPr>
        <p:spPr bwMode="auto">
          <a:xfrm>
            <a:off x="2484438" y="1989138"/>
            <a:ext cx="2879725" cy="1079500"/>
          </a:xfrm>
          <a:prstGeom prst="rect">
            <a:avLst/>
          </a:prstGeom>
          <a:noFill/>
          <a:ln w="9525">
            <a:noFill/>
            <a:miter lim="800000"/>
            <a:headEnd/>
            <a:tailEnd/>
          </a:ln>
        </p:spPr>
        <p:txBody>
          <a:bodyPr/>
          <a:lstStyle/>
          <a:p>
            <a:r>
              <a:rPr lang="en-GB" sz="1600" b="1"/>
              <a:t>Tools</a:t>
            </a:r>
          </a:p>
          <a:p>
            <a:r>
              <a:rPr lang="en-GB" sz="1600"/>
              <a:t>Masters degrees including</a:t>
            </a:r>
          </a:p>
          <a:p>
            <a:r>
              <a:rPr lang="en-GB" sz="1600"/>
              <a:t>Assessment methods</a:t>
            </a:r>
          </a:p>
        </p:txBody>
      </p:sp>
      <p:sp>
        <p:nvSpPr>
          <p:cNvPr id="14343" name="Text Box 72"/>
          <p:cNvSpPr txBox="1">
            <a:spLocks noChangeArrowheads="1"/>
          </p:cNvSpPr>
          <p:nvPr/>
        </p:nvSpPr>
        <p:spPr bwMode="auto">
          <a:xfrm>
            <a:off x="6588125" y="1989138"/>
            <a:ext cx="1730375" cy="3457575"/>
          </a:xfrm>
          <a:prstGeom prst="rect">
            <a:avLst/>
          </a:prstGeom>
          <a:noFill/>
          <a:ln w="9525">
            <a:noFill/>
            <a:miter lim="800000"/>
            <a:headEnd/>
            <a:tailEnd/>
          </a:ln>
        </p:spPr>
        <p:txBody>
          <a:bodyPr/>
          <a:lstStyle/>
          <a:p>
            <a:r>
              <a:rPr lang="en-GB" sz="1600" b="1"/>
              <a:t>Desired</a:t>
            </a:r>
          </a:p>
          <a:p>
            <a:r>
              <a:rPr lang="en-GB" sz="1600" b="1"/>
              <a:t>Outcomes</a:t>
            </a:r>
          </a:p>
          <a:p>
            <a:endParaRPr lang="en-GB" sz="1600"/>
          </a:p>
          <a:p>
            <a:r>
              <a:rPr lang="en-GB" sz="1600"/>
              <a:t>* Systematic understanding of knowledge</a:t>
            </a:r>
          </a:p>
          <a:p>
            <a:endParaRPr lang="en-GB" sz="1600" b="1"/>
          </a:p>
          <a:p>
            <a:r>
              <a:rPr lang="en-GB" sz="1600"/>
              <a:t>* Originality in application of knowledge</a:t>
            </a:r>
          </a:p>
          <a:p>
            <a:endParaRPr lang="en-GB" sz="1600"/>
          </a:p>
          <a:p>
            <a:r>
              <a:rPr lang="en-GB" sz="1600"/>
              <a:t>*Skills for independent learning</a:t>
            </a:r>
          </a:p>
          <a:p>
            <a:endParaRPr lang="en-GB" sz="1800"/>
          </a:p>
        </p:txBody>
      </p:sp>
      <p:sp>
        <p:nvSpPr>
          <p:cNvPr id="14344" name="Oval 102"/>
          <p:cNvSpPr>
            <a:spLocks noChangeArrowheads="1"/>
          </p:cNvSpPr>
          <p:nvPr/>
        </p:nvSpPr>
        <p:spPr bwMode="auto">
          <a:xfrm>
            <a:off x="4264025" y="3148013"/>
            <a:ext cx="1243013" cy="990600"/>
          </a:xfrm>
          <a:prstGeom prst="ellipse">
            <a:avLst/>
          </a:prstGeom>
          <a:solidFill>
            <a:srgbClr val="FFFFFF">
              <a:alpha val="0"/>
            </a:srgbClr>
          </a:solidFill>
          <a:ln w="9525">
            <a:solidFill>
              <a:schemeClr val="tx1"/>
            </a:solidFill>
            <a:round/>
            <a:headEnd/>
            <a:tailEnd/>
          </a:ln>
        </p:spPr>
        <p:txBody>
          <a:bodyPr wrap="none" anchor="ctr"/>
          <a:lstStyle/>
          <a:p>
            <a:pPr algn="ctr" eaLnBrk="0" hangingPunct="0">
              <a:spcBef>
                <a:spcPct val="20000"/>
              </a:spcBef>
              <a:buClr>
                <a:schemeClr val="tx2"/>
              </a:buClr>
              <a:buSzPct val="70000"/>
              <a:buFont typeface="Wingdings" pitchFamily="2" charset="2"/>
              <a:buNone/>
            </a:pPr>
            <a:endParaRPr lang="en-US" sz="16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3600" smtClean="0"/>
              <a:t>subjectivity in an activity system</a:t>
            </a:r>
          </a:p>
        </p:txBody>
      </p:sp>
      <p:sp>
        <p:nvSpPr>
          <p:cNvPr id="15363" name="Content Placeholder 2"/>
          <p:cNvSpPr>
            <a:spLocks noGrp="1"/>
          </p:cNvSpPr>
          <p:nvPr>
            <p:ph idx="1"/>
          </p:nvPr>
        </p:nvSpPr>
        <p:spPr/>
        <p:txBody>
          <a:bodyPr/>
          <a:lstStyle/>
          <a:p>
            <a:pPr eaLnBrk="1" hangingPunct="1">
              <a:spcBef>
                <a:spcPct val="20000"/>
              </a:spcBef>
              <a:buClr>
                <a:srgbClr val="330066"/>
              </a:buClr>
              <a:buFont typeface="Wingdings" pitchFamily="2" charset="2"/>
              <a:buNone/>
            </a:pPr>
            <a:endParaRPr lang="en-GB" sz="3000" b="0" smtClean="0">
              <a:solidFill>
                <a:srgbClr val="330066"/>
              </a:solidFill>
            </a:endParaRPr>
          </a:p>
          <a:p>
            <a:pPr eaLnBrk="1" hangingPunct="1">
              <a:spcBef>
                <a:spcPct val="20000"/>
              </a:spcBef>
              <a:buClr>
                <a:srgbClr val="330066"/>
              </a:buClr>
              <a:buFont typeface="Wingdings" pitchFamily="2" charset="2"/>
              <a:buNone/>
            </a:pPr>
            <a:endParaRPr lang="en-GB" sz="3000" b="0" smtClean="0">
              <a:solidFill>
                <a:srgbClr val="330066"/>
              </a:solidFill>
            </a:endParaRPr>
          </a:p>
          <a:p>
            <a:pPr eaLnBrk="1" hangingPunct="1">
              <a:spcBef>
                <a:spcPct val="20000"/>
              </a:spcBef>
              <a:buClr>
                <a:srgbClr val="330066"/>
              </a:buClr>
              <a:buFont typeface="Wingdings" pitchFamily="2" charset="2"/>
              <a:buNone/>
            </a:pPr>
            <a:endParaRPr lang="en-GB" sz="3000" b="0" smtClean="0">
              <a:solidFill>
                <a:srgbClr val="330066"/>
              </a:solidFill>
            </a:endParaRPr>
          </a:p>
          <a:p>
            <a:pPr eaLnBrk="1" hangingPunct="1">
              <a:spcBef>
                <a:spcPct val="20000"/>
              </a:spcBef>
              <a:buClr>
                <a:srgbClr val="330066"/>
              </a:buClr>
              <a:buFont typeface="Wingdings" pitchFamily="2" charset="2"/>
              <a:buNone/>
            </a:pPr>
            <a:endParaRPr lang="en-GB" sz="3000" b="0" smtClean="0">
              <a:solidFill>
                <a:srgbClr val="330066"/>
              </a:solidFill>
            </a:endParaRPr>
          </a:p>
          <a:p>
            <a:pPr eaLnBrk="1" hangingPunct="1">
              <a:spcBef>
                <a:spcPct val="20000"/>
              </a:spcBef>
              <a:buClr>
                <a:srgbClr val="330066"/>
              </a:buClr>
              <a:buFont typeface="Wingdings" pitchFamily="2" charset="2"/>
              <a:buNone/>
            </a:pPr>
            <a:endParaRPr lang="en-GB" sz="3000" b="0" smtClean="0">
              <a:solidFill>
                <a:srgbClr val="330066"/>
              </a:solidFill>
            </a:endParaRPr>
          </a:p>
          <a:p>
            <a:pPr eaLnBrk="1" hangingPunct="1">
              <a:spcBef>
                <a:spcPct val="20000"/>
              </a:spcBef>
              <a:buClr>
                <a:srgbClr val="330066"/>
              </a:buClr>
              <a:buFont typeface="Wingdings" pitchFamily="2" charset="2"/>
              <a:buNone/>
            </a:pPr>
            <a:endParaRPr lang="en-GB" sz="3000" b="0" smtClean="0">
              <a:solidFill>
                <a:srgbClr val="330066"/>
              </a:solidFill>
            </a:endParaRPr>
          </a:p>
          <a:p>
            <a:pPr eaLnBrk="1" hangingPunct="1">
              <a:spcBef>
                <a:spcPct val="20000"/>
              </a:spcBef>
              <a:buClr>
                <a:srgbClr val="330066"/>
              </a:buClr>
              <a:buFont typeface="Wingdings" pitchFamily="2" charset="2"/>
              <a:buNone/>
            </a:pPr>
            <a:endParaRPr lang="en-GB" sz="3000" b="0" smtClean="0">
              <a:solidFill>
                <a:srgbClr val="330066"/>
              </a:solidFill>
            </a:endParaRPr>
          </a:p>
          <a:p>
            <a:pPr eaLnBrk="1" hangingPunct="1">
              <a:spcBef>
                <a:spcPct val="20000"/>
              </a:spcBef>
              <a:buClr>
                <a:srgbClr val="330066"/>
              </a:buClr>
              <a:buFont typeface="Wingdings" pitchFamily="2" charset="2"/>
              <a:buNone/>
            </a:pPr>
            <a:endParaRPr lang="en-GB" sz="3000" b="0" smtClean="0">
              <a:solidFill>
                <a:srgbClr val="000000"/>
              </a:solidFill>
            </a:endParaRPr>
          </a:p>
          <a:p>
            <a:pPr eaLnBrk="1" hangingPunct="1">
              <a:spcBef>
                <a:spcPct val="20000"/>
              </a:spcBef>
              <a:buClr>
                <a:srgbClr val="330066"/>
              </a:buClr>
              <a:buFont typeface="Wingdings" pitchFamily="2" charset="2"/>
              <a:buNone/>
            </a:pPr>
            <a:r>
              <a:rPr lang="en-GB" sz="3000" b="0" smtClean="0">
                <a:solidFill>
                  <a:srgbClr val="000000"/>
                </a:solidFill>
              </a:rPr>
              <a:t>different viewpoints within a system</a:t>
            </a:r>
          </a:p>
          <a:p>
            <a:pPr eaLnBrk="1" hangingPunct="1">
              <a:spcBef>
                <a:spcPct val="20000"/>
              </a:spcBef>
              <a:buClr>
                <a:srgbClr val="330066"/>
              </a:buClr>
              <a:buFont typeface="Wingdings" pitchFamily="2" charset="2"/>
              <a:buNone/>
            </a:pPr>
            <a:r>
              <a:rPr lang="en-GB" sz="3000" b="0" smtClean="0">
                <a:solidFill>
                  <a:srgbClr val="000000"/>
                </a:solidFill>
              </a:rPr>
              <a:t>(e.g. in relation to M-level assessment)</a:t>
            </a:r>
          </a:p>
          <a:p>
            <a:endParaRPr lang="en-GB" smtClean="0"/>
          </a:p>
        </p:txBody>
      </p:sp>
      <p:grpSp>
        <p:nvGrpSpPr>
          <p:cNvPr id="15364" name="Group 5"/>
          <p:cNvGrpSpPr>
            <a:grpSpLocks/>
          </p:cNvGrpSpPr>
          <p:nvPr/>
        </p:nvGrpSpPr>
        <p:grpSpPr bwMode="auto">
          <a:xfrm>
            <a:off x="2051050" y="1643063"/>
            <a:ext cx="3246438" cy="3465512"/>
            <a:chOff x="2589" y="2060"/>
            <a:chExt cx="2925" cy="2931"/>
          </a:xfrm>
        </p:grpSpPr>
        <p:grpSp>
          <p:nvGrpSpPr>
            <p:cNvPr id="15366" name="Group 6"/>
            <p:cNvGrpSpPr>
              <a:grpSpLocks/>
            </p:cNvGrpSpPr>
            <p:nvPr/>
          </p:nvGrpSpPr>
          <p:grpSpPr bwMode="auto">
            <a:xfrm>
              <a:off x="3076" y="2792"/>
              <a:ext cx="2400" cy="1389"/>
              <a:chOff x="3339" y="2832"/>
              <a:chExt cx="2400" cy="1388"/>
            </a:xfrm>
          </p:grpSpPr>
          <p:sp>
            <p:nvSpPr>
              <p:cNvPr id="15371" name="Line 7"/>
              <p:cNvSpPr>
                <a:spLocks noChangeShapeType="1"/>
              </p:cNvSpPr>
              <p:nvPr/>
            </p:nvSpPr>
            <p:spPr bwMode="auto">
              <a:xfrm>
                <a:off x="4239" y="2832"/>
                <a:ext cx="0" cy="1388"/>
              </a:xfrm>
              <a:prstGeom prst="line">
                <a:avLst/>
              </a:prstGeom>
              <a:noFill/>
              <a:ln w="9525">
                <a:solidFill>
                  <a:srgbClr val="000000"/>
                </a:solidFill>
                <a:round/>
                <a:headEnd/>
                <a:tailEnd/>
              </a:ln>
            </p:spPr>
            <p:txBody>
              <a:bodyPr/>
              <a:lstStyle/>
              <a:p>
                <a:endParaRPr lang="en-GB"/>
              </a:p>
            </p:txBody>
          </p:sp>
          <p:sp>
            <p:nvSpPr>
              <p:cNvPr id="15372" name="Line 8"/>
              <p:cNvSpPr>
                <a:spLocks noChangeShapeType="1"/>
              </p:cNvSpPr>
              <p:nvPr/>
            </p:nvSpPr>
            <p:spPr bwMode="auto">
              <a:xfrm>
                <a:off x="3339" y="4220"/>
                <a:ext cx="1800" cy="0"/>
              </a:xfrm>
              <a:prstGeom prst="line">
                <a:avLst/>
              </a:prstGeom>
              <a:noFill/>
              <a:ln w="9525">
                <a:solidFill>
                  <a:srgbClr val="000000"/>
                </a:solidFill>
                <a:round/>
                <a:headEnd/>
                <a:tailEnd/>
              </a:ln>
            </p:spPr>
            <p:txBody>
              <a:bodyPr/>
              <a:lstStyle/>
              <a:p>
                <a:endParaRPr lang="en-GB"/>
              </a:p>
            </p:txBody>
          </p:sp>
          <p:sp>
            <p:nvSpPr>
              <p:cNvPr id="15373" name="Line 9"/>
              <p:cNvSpPr>
                <a:spLocks noChangeShapeType="1"/>
              </p:cNvSpPr>
              <p:nvPr/>
            </p:nvSpPr>
            <p:spPr bwMode="auto">
              <a:xfrm flipH="1">
                <a:off x="3339" y="2832"/>
                <a:ext cx="900" cy="1388"/>
              </a:xfrm>
              <a:prstGeom prst="line">
                <a:avLst/>
              </a:prstGeom>
              <a:noFill/>
              <a:ln w="9525">
                <a:solidFill>
                  <a:srgbClr val="000000"/>
                </a:solidFill>
                <a:round/>
                <a:headEnd/>
                <a:tailEnd/>
              </a:ln>
            </p:spPr>
            <p:txBody>
              <a:bodyPr/>
              <a:lstStyle/>
              <a:p>
                <a:endParaRPr lang="en-GB"/>
              </a:p>
            </p:txBody>
          </p:sp>
          <p:sp>
            <p:nvSpPr>
              <p:cNvPr id="15374" name="Line 10"/>
              <p:cNvSpPr>
                <a:spLocks noChangeShapeType="1"/>
              </p:cNvSpPr>
              <p:nvPr/>
            </p:nvSpPr>
            <p:spPr bwMode="auto">
              <a:xfrm>
                <a:off x="4239" y="2832"/>
                <a:ext cx="900" cy="1388"/>
              </a:xfrm>
              <a:prstGeom prst="line">
                <a:avLst/>
              </a:prstGeom>
              <a:noFill/>
              <a:ln w="9525">
                <a:solidFill>
                  <a:srgbClr val="000000"/>
                </a:solidFill>
                <a:round/>
                <a:headEnd/>
                <a:tailEnd/>
              </a:ln>
            </p:spPr>
            <p:txBody>
              <a:bodyPr/>
              <a:lstStyle/>
              <a:p>
                <a:endParaRPr lang="en-GB"/>
              </a:p>
            </p:txBody>
          </p:sp>
          <p:sp>
            <p:nvSpPr>
              <p:cNvPr id="15375" name="Line 11"/>
              <p:cNvSpPr>
                <a:spLocks noChangeShapeType="1"/>
              </p:cNvSpPr>
              <p:nvPr/>
            </p:nvSpPr>
            <p:spPr bwMode="auto">
              <a:xfrm>
                <a:off x="3639" y="3757"/>
                <a:ext cx="2100" cy="0"/>
              </a:xfrm>
              <a:prstGeom prst="line">
                <a:avLst/>
              </a:prstGeom>
              <a:noFill/>
              <a:ln w="9525">
                <a:solidFill>
                  <a:srgbClr val="000000"/>
                </a:solidFill>
                <a:round/>
                <a:headEnd/>
                <a:tailEnd type="triangle" w="med" len="med"/>
              </a:ln>
            </p:spPr>
            <p:txBody>
              <a:bodyPr/>
              <a:lstStyle/>
              <a:p>
                <a:endParaRPr lang="en-GB"/>
              </a:p>
            </p:txBody>
          </p:sp>
          <p:sp>
            <p:nvSpPr>
              <p:cNvPr id="15376" name="Line 12"/>
              <p:cNvSpPr>
                <a:spLocks noChangeShapeType="1"/>
              </p:cNvSpPr>
              <p:nvPr/>
            </p:nvSpPr>
            <p:spPr bwMode="auto">
              <a:xfrm flipV="1">
                <a:off x="3339" y="3757"/>
                <a:ext cx="1500" cy="463"/>
              </a:xfrm>
              <a:prstGeom prst="line">
                <a:avLst/>
              </a:prstGeom>
              <a:noFill/>
              <a:ln w="9525">
                <a:solidFill>
                  <a:srgbClr val="000000"/>
                </a:solidFill>
                <a:round/>
                <a:headEnd/>
                <a:tailEnd/>
              </a:ln>
            </p:spPr>
            <p:txBody>
              <a:bodyPr/>
              <a:lstStyle/>
              <a:p>
                <a:endParaRPr lang="en-GB"/>
              </a:p>
            </p:txBody>
          </p:sp>
          <p:sp>
            <p:nvSpPr>
              <p:cNvPr id="15377" name="Line 13"/>
              <p:cNvSpPr>
                <a:spLocks noChangeShapeType="1"/>
              </p:cNvSpPr>
              <p:nvPr/>
            </p:nvSpPr>
            <p:spPr bwMode="auto">
              <a:xfrm>
                <a:off x="3639" y="3757"/>
                <a:ext cx="1500" cy="463"/>
              </a:xfrm>
              <a:prstGeom prst="line">
                <a:avLst/>
              </a:prstGeom>
              <a:noFill/>
              <a:ln w="9525">
                <a:solidFill>
                  <a:srgbClr val="000000"/>
                </a:solidFill>
                <a:round/>
                <a:headEnd/>
                <a:tailEnd/>
              </a:ln>
            </p:spPr>
            <p:txBody>
              <a:bodyPr/>
              <a:lstStyle/>
              <a:p>
                <a:endParaRPr lang="en-GB"/>
              </a:p>
            </p:txBody>
          </p:sp>
        </p:grpSp>
        <p:grpSp>
          <p:nvGrpSpPr>
            <p:cNvPr id="15367" name="Group 14"/>
            <p:cNvGrpSpPr>
              <a:grpSpLocks/>
            </p:cNvGrpSpPr>
            <p:nvPr/>
          </p:nvGrpSpPr>
          <p:grpSpPr bwMode="auto">
            <a:xfrm rot="4484929">
              <a:off x="2586" y="2063"/>
              <a:ext cx="2931" cy="2925"/>
              <a:chOff x="2739" y="2060"/>
              <a:chExt cx="2850" cy="3009"/>
            </a:xfrm>
          </p:grpSpPr>
          <p:sp>
            <p:nvSpPr>
              <p:cNvPr id="15368" name="Oval 15"/>
              <p:cNvSpPr>
                <a:spLocks noChangeArrowheads="1"/>
              </p:cNvSpPr>
              <p:nvPr/>
            </p:nvSpPr>
            <p:spPr bwMode="auto">
              <a:xfrm rot="2550636">
                <a:off x="3789" y="2060"/>
                <a:ext cx="900" cy="2931"/>
              </a:xfrm>
              <a:prstGeom prst="ellipse">
                <a:avLst/>
              </a:prstGeom>
              <a:solidFill>
                <a:srgbClr val="FFFFFF">
                  <a:alpha val="0"/>
                </a:srgbClr>
              </a:solidFill>
              <a:ln w="38100">
                <a:solidFill>
                  <a:srgbClr val="808080"/>
                </a:solidFill>
                <a:round/>
                <a:headEnd/>
                <a:tailEnd/>
              </a:ln>
            </p:spPr>
            <p:txBody>
              <a:bodyPr/>
              <a:lstStyle/>
              <a:p>
                <a:endParaRPr lang="en-US"/>
              </a:p>
            </p:txBody>
          </p:sp>
          <p:sp>
            <p:nvSpPr>
              <p:cNvPr id="15369" name="Oval 16"/>
              <p:cNvSpPr>
                <a:spLocks noChangeArrowheads="1"/>
              </p:cNvSpPr>
              <p:nvPr/>
            </p:nvSpPr>
            <p:spPr bwMode="auto">
              <a:xfrm rot="-4133024">
                <a:off x="3701" y="2178"/>
                <a:ext cx="926" cy="2850"/>
              </a:xfrm>
              <a:prstGeom prst="ellipse">
                <a:avLst/>
              </a:prstGeom>
              <a:solidFill>
                <a:srgbClr val="FFFFFF">
                  <a:alpha val="0"/>
                </a:srgbClr>
              </a:solidFill>
              <a:ln w="38100">
                <a:solidFill>
                  <a:srgbClr val="808080"/>
                </a:solidFill>
                <a:round/>
                <a:headEnd/>
                <a:tailEnd/>
              </a:ln>
            </p:spPr>
            <p:txBody>
              <a:bodyPr/>
              <a:lstStyle/>
              <a:p>
                <a:endParaRPr lang="en-US"/>
              </a:p>
            </p:txBody>
          </p:sp>
          <p:sp>
            <p:nvSpPr>
              <p:cNvPr id="15370" name="Oval 17"/>
              <p:cNvSpPr>
                <a:spLocks noChangeArrowheads="1"/>
              </p:cNvSpPr>
              <p:nvPr/>
            </p:nvSpPr>
            <p:spPr bwMode="auto">
              <a:xfrm rot="-1235375">
                <a:off x="3714" y="2137"/>
                <a:ext cx="900" cy="2932"/>
              </a:xfrm>
              <a:prstGeom prst="ellipse">
                <a:avLst/>
              </a:prstGeom>
              <a:solidFill>
                <a:srgbClr val="FFFFFF">
                  <a:alpha val="0"/>
                </a:srgbClr>
              </a:solidFill>
              <a:ln w="38100">
                <a:solidFill>
                  <a:srgbClr val="808080"/>
                </a:solidFill>
                <a:round/>
                <a:headEnd/>
                <a:tailEnd/>
              </a:ln>
            </p:spPr>
            <p:txBody>
              <a:bodyPr/>
              <a:lstStyle/>
              <a:p>
                <a:endParaRPr lang="en-US"/>
              </a:p>
            </p:txBody>
          </p:sp>
        </p:grpSp>
      </p:grpSp>
      <p:sp>
        <p:nvSpPr>
          <p:cNvPr id="15365" name="Oval 18"/>
          <p:cNvSpPr>
            <a:spLocks noChangeArrowheads="1"/>
          </p:cNvSpPr>
          <p:nvPr/>
        </p:nvSpPr>
        <p:spPr bwMode="auto">
          <a:xfrm rot="5400000">
            <a:off x="5069681" y="3186907"/>
            <a:ext cx="1277937" cy="831850"/>
          </a:xfrm>
          <a:prstGeom prst="ellipse">
            <a:avLst/>
          </a:prstGeom>
          <a:solidFill>
            <a:srgbClr val="FFFFFF"/>
          </a:solidFill>
          <a:ln w="38100" algn="ctr">
            <a:solidFill>
              <a:srgbClr val="000000"/>
            </a:solidFill>
            <a:round/>
            <a:headEnd/>
            <a:tailEnd/>
          </a:ln>
        </p:spPr>
        <p:txBody>
          <a:bodyPr/>
          <a:lstStyle/>
          <a:p>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GB" smtClean="0"/>
              <a:t>Q Methodology</a:t>
            </a:r>
          </a:p>
        </p:txBody>
      </p:sp>
      <p:sp>
        <p:nvSpPr>
          <p:cNvPr id="16387" name="Content Placeholder 2"/>
          <p:cNvSpPr>
            <a:spLocks noGrp="1"/>
          </p:cNvSpPr>
          <p:nvPr>
            <p:ph idx="1"/>
          </p:nvPr>
        </p:nvSpPr>
        <p:spPr/>
        <p:txBody>
          <a:bodyPr/>
          <a:lstStyle/>
          <a:p>
            <a:pPr>
              <a:spcBef>
                <a:spcPct val="50000"/>
              </a:spcBef>
              <a:buClrTx/>
              <a:buSzTx/>
              <a:buFontTx/>
              <a:buNone/>
            </a:pPr>
            <a:r>
              <a:rPr lang="en-GB" smtClean="0"/>
              <a:t>William Stephenson (1902-1989)</a:t>
            </a:r>
          </a:p>
          <a:p>
            <a:pPr>
              <a:spcBef>
                <a:spcPct val="50000"/>
              </a:spcBef>
              <a:buClrTx/>
              <a:buSzTx/>
              <a:buFontTx/>
              <a:buNone/>
            </a:pPr>
            <a:endParaRPr lang="en-GB" smtClean="0"/>
          </a:p>
          <a:p>
            <a:pPr>
              <a:spcBef>
                <a:spcPct val="50000"/>
              </a:spcBef>
              <a:buClrTx/>
              <a:buSzTx/>
              <a:buFontTx/>
              <a:buNone/>
            </a:pPr>
            <a:r>
              <a:rPr lang="en-GB" b="0" smtClean="0"/>
              <a:t>Psychologist and Physicist</a:t>
            </a:r>
            <a:endParaRPr lang="en-GB" b="0" smtClean="0">
              <a:solidFill>
                <a:schemeClr val="tx2"/>
              </a:solidFill>
            </a:endParaRPr>
          </a:p>
          <a:p>
            <a:pPr>
              <a:spcBef>
                <a:spcPct val="50000"/>
              </a:spcBef>
              <a:buClrTx/>
              <a:buSzTx/>
              <a:buFontTx/>
              <a:buNone/>
            </a:pPr>
            <a:endParaRPr lang="en-GB" sz="2400" smtClean="0"/>
          </a:p>
          <a:p>
            <a:pPr>
              <a:buFont typeface="Wingdings" pitchFamily="2" charset="2"/>
              <a:buNone/>
            </a:pPr>
            <a:endParaRPr lang="en-GB" smtClean="0"/>
          </a:p>
        </p:txBody>
      </p:sp>
      <p:grpSp>
        <p:nvGrpSpPr>
          <p:cNvPr id="2" name="Group 4"/>
          <p:cNvGrpSpPr>
            <a:grpSpLocks/>
          </p:cNvGrpSpPr>
          <p:nvPr/>
        </p:nvGrpSpPr>
        <p:grpSpPr bwMode="auto">
          <a:xfrm>
            <a:off x="468313" y="3573463"/>
            <a:ext cx="3048000" cy="2911475"/>
            <a:chOff x="336" y="1104"/>
            <a:chExt cx="1920" cy="1834"/>
          </a:xfrm>
        </p:grpSpPr>
        <p:pic>
          <p:nvPicPr>
            <p:cNvPr id="16390" name="Picture 5" descr="stephenson"/>
            <p:cNvPicPr>
              <a:picLocks noChangeAspect="1" noChangeArrowheads="1"/>
            </p:cNvPicPr>
            <p:nvPr/>
          </p:nvPicPr>
          <p:blipFill>
            <a:blip r:embed="rId2" cstate="print"/>
            <a:srcRect/>
            <a:stretch>
              <a:fillRect/>
            </a:stretch>
          </p:blipFill>
          <p:spPr bwMode="auto">
            <a:xfrm>
              <a:off x="336" y="1104"/>
              <a:ext cx="1800" cy="1627"/>
            </a:xfrm>
            <a:prstGeom prst="rect">
              <a:avLst/>
            </a:prstGeom>
            <a:noFill/>
            <a:ln w="9525">
              <a:noFill/>
              <a:miter lim="800000"/>
              <a:headEnd/>
              <a:tailEnd/>
            </a:ln>
          </p:spPr>
        </p:pic>
        <p:sp>
          <p:nvSpPr>
            <p:cNvPr id="16391" name="Text Box 6"/>
            <p:cNvSpPr txBox="1">
              <a:spLocks noChangeArrowheads="1"/>
            </p:cNvSpPr>
            <p:nvPr/>
          </p:nvSpPr>
          <p:spPr bwMode="auto">
            <a:xfrm>
              <a:off x="336" y="2688"/>
              <a:ext cx="1920" cy="250"/>
            </a:xfrm>
            <a:prstGeom prst="rect">
              <a:avLst/>
            </a:prstGeom>
            <a:noFill/>
            <a:ln w="12700" cap="sq">
              <a:noFill/>
              <a:miter lim="800000"/>
              <a:headEnd type="none" w="sm" len="sm"/>
              <a:tailEnd type="none" w="sm" len="sm"/>
            </a:ln>
          </p:spPr>
          <p:txBody>
            <a:bodyPr>
              <a:spAutoFit/>
            </a:bodyPr>
            <a:lstStyle/>
            <a:p>
              <a:pPr algn="ctr" eaLnBrk="0" hangingPunct="0">
                <a:spcBef>
                  <a:spcPct val="50000"/>
                </a:spcBef>
              </a:pPr>
              <a:endParaRPr lang="en-US" sz="2000">
                <a:solidFill>
                  <a:schemeClr val="tx2"/>
                </a:solidFill>
                <a:latin typeface="Times New Roman" pitchFamily="18" charset="0"/>
              </a:endParaRPr>
            </a:p>
          </p:txBody>
        </p:sp>
      </p:grpSp>
      <p:sp>
        <p:nvSpPr>
          <p:cNvPr id="16389" name="Text Box 9"/>
          <p:cNvSpPr txBox="1">
            <a:spLocks noChangeArrowheads="1"/>
          </p:cNvSpPr>
          <p:nvPr/>
        </p:nvSpPr>
        <p:spPr bwMode="auto">
          <a:xfrm>
            <a:off x="3635375" y="3573463"/>
            <a:ext cx="4681538" cy="2016125"/>
          </a:xfrm>
          <a:prstGeom prst="rect">
            <a:avLst/>
          </a:prstGeom>
          <a:noFill/>
          <a:ln w="9525">
            <a:noFill/>
            <a:miter lim="800000"/>
            <a:headEnd/>
            <a:tailEnd/>
          </a:ln>
        </p:spPr>
        <p:txBody>
          <a:bodyPr>
            <a:spAutoFit/>
          </a:bodyPr>
          <a:lstStyle/>
          <a:p>
            <a:pPr>
              <a:spcBef>
                <a:spcPct val="50000"/>
              </a:spcBef>
            </a:pPr>
            <a:endParaRPr lang="en-GB" sz="2800" b="1"/>
          </a:p>
          <a:p>
            <a:pPr>
              <a:spcBef>
                <a:spcPct val="50000"/>
              </a:spcBef>
            </a:pPr>
            <a:r>
              <a:rPr lang="en-GB" sz="2800" b="1"/>
              <a:t>a tool for the scientific study of subjectivity</a:t>
            </a:r>
          </a:p>
          <a:p>
            <a:pPr>
              <a:spcBef>
                <a:spcPct val="50000"/>
              </a:spcBef>
            </a:pPr>
            <a:endParaRPr lang="en-GB" sz="18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Relative Positioning</a:t>
            </a:r>
          </a:p>
        </p:txBody>
      </p:sp>
      <p:sp>
        <p:nvSpPr>
          <p:cNvPr id="17411" name="Content Placeholder 2"/>
          <p:cNvSpPr>
            <a:spLocks noGrp="1"/>
          </p:cNvSpPr>
          <p:nvPr>
            <p:ph idx="1"/>
          </p:nvPr>
        </p:nvSpPr>
        <p:spPr/>
        <p:txBody>
          <a:bodyPr/>
          <a:lstStyle/>
          <a:p>
            <a:pPr marL="0" indent="0">
              <a:buFont typeface="Wingdings" pitchFamily="2" charset="2"/>
              <a:buNone/>
            </a:pPr>
            <a:endParaRPr lang="en-GB" altLang="ja-JP" sz="3600" smtClean="0">
              <a:ea typeface="ＭＳ Ｐゴシック" pitchFamily="34" charset="-128"/>
            </a:endParaRPr>
          </a:p>
          <a:p>
            <a:pPr marL="0" indent="0">
              <a:buFont typeface="Wingdings" pitchFamily="2" charset="2"/>
              <a:buNone/>
            </a:pPr>
            <a:r>
              <a:rPr lang="en-GB" altLang="ja-JP" sz="3600" b="0" smtClean="0">
                <a:ea typeface="ＭＳ Ｐゴシック" pitchFamily="34" charset="-128"/>
              </a:rPr>
              <a:t>“Q-methodology is especially suited to the task of uncovering positions really held by participants in a debate rather than accepting decision-makers’, analysts’, or even the participants’ predefined categories.” </a:t>
            </a:r>
          </a:p>
          <a:p>
            <a:pPr marL="0" indent="0">
              <a:buFont typeface="Wingdings" pitchFamily="2" charset="2"/>
              <a:buNone/>
            </a:pPr>
            <a:r>
              <a:rPr lang="en-GB" altLang="ja-JP" sz="3600" b="0" smtClean="0">
                <a:ea typeface="ＭＳ Ｐゴシック" pitchFamily="34" charset="-128"/>
              </a:rPr>
              <a:t>(van Eeten, 2001)</a:t>
            </a:r>
            <a:endParaRPr lang="en-GB" sz="3600" b="0" smtClean="0">
              <a:ea typeface="ＭＳ Ｐゴシック" pitchFamily="34" charset="-128"/>
            </a:endParaRPr>
          </a:p>
          <a:p>
            <a:pPr marL="0" indent="0">
              <a:buFont typeface="Wingdings" pitchFamily="2" charset="2"/>
              <a:buNone/>
            </a:pPr>
            <a:endParaRPr lang="en-GB"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1079</Words>
  <Application>Microsoft Office PowerPoint</Application>
  <PresentationFormat>On-screen Show (4:3)</PresentationFormat>
  <Paragraphs>166</Paragraphs>
  <Slides>17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Wingdings</vt:lpstr>
      <vt:lpstr>Calibri</vt:lpstr>
      <vt:lpstr>Times New Roman</vt:lpstr>
      <vt:lpstr>ＭＳ Ｐゴシック</vt:lpstr>
      <vt:lpstr>LeedsMet template</vt:lpstr>
      <vt:lpstr>Authentic Masters level assessment to support employability   </vt:lpstr>
      <vt:lpstr>Assimilate is a 3-year NTFS funded project</vt:lpstr>
      <vt:lpstr>The project was designed to:</vt:lpstr>
      <vt:lpstr>Changes en route</vt:lpstr>
      <vt:lpstr>Analysing our data</vt:lpstr>
      <vt:lpstr>an activity system  (after Engeström)</vt:lpstr>
      <vt:lpstr>subjectivity in an activity system</vt:lpstr>
      <vt:lpstr>Q Methodology</vt:lpstr>
      <vt:lpstr>Relative Positioning</vt:lpstr>
      <vt:lpstr>Stages in a Q-study</vt:lpstr>
      <vt:lpstr>Example statements</vt:lpstr>
      <vt:lpstr>User-friendly: a Q-sort underway</vt:lpstr>
      <vt:lpstr>Perspectives 1-3 (of 5)</vt:lpstr>
      <vt:lpstr>Perspectives 4-5 (of 5)</vt:lpstr>
      <vt:lpstr>Selected references and further reading</vt:lpstr>
      <vt:lpstr>References (contd.)</vt:lpstr>
      <vt:lpstr>References (contd.)</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139</cp:revision>
  <cp:lastPrinted>2012-05-10T17:07:59Z</cp:lastPrinted>
  <dcterms:created xsi:type="dcterms:W3CDTF">2007-03-06T12:05:28Z</dcterms:created>
  <dcterms:modified xsi:type="dcterms:W3CDTF">2012-05-18T06:43:47Z</dcterms:modified>
</cp:coreProperties>
</file>