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Masters/slideMaster8.xml" ContentType="application/vnd.openxmlformats-officedocument.presentationml.slideMaster+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theme/theme10.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theme/theme4.xml" ContentType="application/vnd.openxmlformats-officedocument.them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Masters/slideMaster9.xml" ContentType="application/vnd.openxmlformats-officedocument.presentationml.slideMaster+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933" r:id="rId1"/>
    <p:sldMasterId id="2147483963" r:id="rId2"/>
    <p:sldMasterId id="2147483965" r:id="rId3"/>
    <p:sldMasterId id="2147483967" r:id="rId4"/>
    <p:sldMasterId id="2147483969" r:id="rId5"/>
    <p:sldMasterId id="2147483971" r:id="rId6"/>
    <p:sldMasterId id="2147483973" r:id="rId7"/>
    <p:sldMasterId id="2147483975" r:id="rId8"/>
    <p:sldMasterId id="2147483977" r:id="rId9"/>
    <p:sldMasterId id="2147483979" r:id="rId10"/>
  </p:sldMasterIdLst>
  <p:notesMasterIdLst>
    <p:notesMasterId r:id="rId43"/>
  </p:notesMasterIdLst>
  <p:handoutMasterIdLst>
    <p:handoutMasterId r:id="rId44"/>
  </p:handoutMasterIdLst>
  <p:sldIdLst>
    <p:sldId id="352" r:id="rId11"/>
    <p:sldId id="427" r:id="rId12"/>
    <p:sldId id="428" r:id="rId13"/>
    <p:sldId id="430" r:id="rId14"/>
    <p:sldId id="372" r:id="rId15"/>
    <p:sldId id="389" r:id="rId16"/>
    <p:sldId id="416" r:id="rId17"/>
    <p:sldId id="417" r:id="rId18"/>
    <p:sldId id="414" r:id="rId19"/>
    <p:sldId id="395" r:id="rId20"/>
    <p:sldId id="407" r:id="rId21"/>
    <p:sldId id="397" r:id="rId22"/>
    <p:sldId id="408" r:id="rId23"/>
    <p:sldId id="409" r:id="rId24"/>
    <p:sldId id="410" r:id="rId25"/>
    <p:sldId id="406" r:id="rId26"/>
    <p:sldId id="411" r:id="rId27"/>
    <p:sldId id="412" r:id="rId28"/>
    <p:sldId id="413" r:id="rId29"/>
    <p:sldId id="415" r:id="rId30"/>
    <p:sldId id="418" r:id="rId31"/>
    <p:sldId id="419" r:id="rId32"/>
    <p:sldId id="420" r:id="rId33"/>
    <p:sldId id="421" r:id="rId34"/>
    <p:sldId id="423" r:id="rId35"/>
    <p:sldId id="424" r:id="rId36"/>
    <p:sldId id="425" r:id="rId37"/>
    <p:sldId id="399" r:id="rId38"/>
    <p:sldId id="400" r:id="rId39"/>
    <p:sldId id="401" r:id="rId40"/>
    <p:sldId id="402" r:id="rId41"/>
    <p:sldId id="404" r:id="rId4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99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98000" autoAdjust="0"/>
  </p:normalViewPr>
  <p:slideViewPr>
    <p:cSldViewPr>
      <p:cViewPr>
        <p:scale>
          <a:sx n="50" d="100"/>
          <a:sy n="50" d="100"/>
        </p:scale>
        <p:origin x="-1386" y="-1260"/>
      </p:cViewPr>
      <p:guideLst>
        <p:guide orient="horz" pos="2160"/>
        <p:guide pos="2880"/>
      </p:guideLst>
    </p:cSldViewPr>
  </p:slideViewPr>
  <p:outlineViewPr>
    <p:cViewPr>
      <p:scale>
        <a:sx n="33" d="100"/>
        <a:sy n="33" d="100"/>
      </p:scale>
      <p:origin x="0" y="36096"/>
    </p:cViewPr>
  </p:outlin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3" Type="http://schemas.openxmlformats.org/officeDocument/2006/relationships/slideMaster" Target="slideMasters/slideMaster3.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slide" Target="slides/slide32.xml"/><Relationship Id="rId47"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41" Type="http://schemas.openxmlformats.org/officeDocument/2006/relationships/slide" Target="slides/slide3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10" Type="http://schemas.openxmlformats.org/officeDocument/2006/relationships/slideMaster" Target="slideMasters/slideMaster10.xml"/><Relationship Id="rId19" Type="http://schemas.openxmlformats.org/officeDocument/2006/relationships/slide" Target="slides/slide9.xml"/><Relationship Id="rId31" Type="http://schemas.openxmlformats.org/officeDocument/2006/relationships/slide" Target="slides/slide21.xml"/><Relationship Id="rId44"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GB"/>
          </a:p>
        </p:txBody>
      </p:sp>
      <p:sp>
        <p:nvSpPr>
          <p:cNvPr id="13414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E9B61A84-2760-4EA2-A86F-4564748D2EA8}" type="datetimeFigureOut">
              <a:rPr lang="en-GB"/>
              <a:pPr>
                <a:defRPr/>
              </a:pPr>
              <a:t>03/05/2012</a:t>
            </a:fld>
            <a:endParaRPr lang="en-GB"/>
          </a:p>
        </p:txBody>
      </p:sp>
      <p:sp>
        <p:nvSpPr>
          <p:cNvPr id="13414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GB"/>
          </a:p>
        </p:txBody>
      </p:sp>
      <p:sp>
        <p:nvSpPr>
          <p:cNvPr id="13414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37959849-0B55-4592-9C98-3607910495A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0B06DC5-EE63-4FCE-B761-FFF4A5D46B55}" type="datetimeFigureOut">
              <a:rPr lang="en-US"/>
              <a:pPr>
                <a:defRPr/>
              </a:pPr>
              <a:t>5/3/2012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51A74DD-3C56-4EBE-93CD-9A0D46EF0A29}"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1DCB97DF-8B80-4825-AF4A-10693B8A1257}" type="slidenum">
              <a:rPr lang="en-GB" smtClean="0"/>
              <a:pPr>
                <a:defRPr/>
              </a:pPr>
              <a:t>1</a:t>
            </a:fld>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D51A74DD-3C56-4EBE-93CD-9A0D46EF0A29}" type="slidenum">
              <a:rPr lang="en-GB" smtClean="0"/>
              <a:pPr>
                <a:defRPr/>
              </a:pPr>
              <a:t>13</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D51A74DD-3C56-4EBE-93CD-9A0D46EF0A29}" type="slidenum">
              <a:rPr lang="en-GB" smtClean="0"/>
              <a:pPr>
                <a:defRPr/>
              </a:pPr>
              <a:t>14</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D51A74DD-3C56-4EBE-93CD-9A0D46EF0A29}" type="slidenum">
              <a:rPr lang="en-GB" smtClean="0"/>
              <a:pPr>
                <a:defRPr/>
              </a:pPr>
              <a:t>15</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D51A74DD-3C56-4EBE-93CD-9A0D46EF0A29}" type="slidenum">
              <a:rPr lang="en-GB" smtClean="0"/>
              <a:pPr>
                <a:defRPr/>
              </a:pPr>
              <a:t>16</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D51A74DD-3C56-4EBE-93CD-9A0D46EF0A29}" type="slidenum">
              <a:rPr lang="en-GB" smtClean="0"/>
              <a:pPr>
                <a:defRPr/>
              </a:pPr>
              <a:t>17</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D51A74DD-3C56-4EBE-93CD-9A0D46EF0A29}" type="slidenum">
              <a:rPr lang="en-GB" smtClean="0"/>
              <a:pPr>
                <a:defRPr/>
              </a:pPr>
              <a:t>18</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D51A74DD-3C56-4EBE-93CD-9A0D46EF0A29}" type="slidenum">
              <a:rPr lang="en-GB" smtClean="0"/>
              <a:pPr>
                <a:defRPr/>
              </a:pPr>
              <a:t>19</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D51A74DD-3C56-4EBE-93CD-9A0D46EF0A29}" type="slidenum">
              <a:rPr lang="en-GB" smtClean="0"/>
              <a:pPr>
                <a:defRPr/>
              </a:pPr>
              <a:t>20</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xfrm>
            <a:off x="1150938" y="692150"/>
            <a:ext cx="4556125" cy="3416300"/>
          </a:xfrm>
          <a:ln/>
        </p:spPr>
      </p:sp>
      <p:sp>
        <p:nvSpPr>
          <p:cNvPr id="45059" name="Notes Placeholder 2"/>
          <p:cNvSpPr>
            <a:spLocks noGrp="1"/>
          </p:cNvSpPr>
          <p:nvPr>
            <p:ph type="body" idx="1"/>
          </p:nvPr>
        </p:nvSpPr>
        <p:spPr>
          <a:noFill/>
          <a:ln/>
        </p:spPr>
        <p:txBody>
          <a:bodyPr/>
          <a:lstStyle/>
          <a:p>
            <a:endParaRPr lang="en-US" dirty="0" smtClean="0"/>
          </a:p>
        </p:txBody>
      </p:sp>
      <p:sp>
        <p:nvSpPr>
          <p:cNvPr id="45060" name="Slide Number Placeholder 3"/>
          <p:cNvSpPr>
            <a:spLocks noGrp="1"/>
          </p:cNvSpPr>
          <p:nvPr>
            <p:ph type="sldNum" sz="quarter" idx="5"/>
          </p:nvPr>
        </p:nvSpPr>
        <p:spPr>
          <a:noFill/>
        </p:spPr>
        <p:txBody>
          <a:bodyPr/>
          <a:lstStyle/>
          <a:p>
            <a:fld id="{08007301-76D3-4B7A-BC11-58C77780AB35}" type="slidenum">
              <a:rPr lang="en-GB">
                <a:solidFill>
                  <a:srgbClr val="000000"/>
                </a:solidFill>
              </a:rPr>
              <a:pPr/>
              <a:t>21</a:t>
            </a:fld>
            <a:endParaRPr lang="en-GB" dirty="0">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CA9BFA2-5A1B-4478-BD73-FE75D672A801}" type="slidenum">
              <a:rPr lang="en-GB" smtClean="0">
                <a:solidFill>
                  <a:srgbClr val="000000"/>
                </a:solidFill>
              </a:rPr>
              <a:pPr>
                <a:defRPr/>
              </a:pPr>
              <a:t>23</a:t>
            </a:fld>
            <a:endParaRPr lang="en-GB" dirty="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1988" name="Slide Number Placeholder 3"/>
          <p:cNvSpPr>
            <a:spLocks noGrp="1"/>
          </p:cNvSpPr>
          <p:nvPr>
            <p:ph type="sldNum" sz="quarter" idx="5"/>
          </p:nvPr>
        </p:nvSpPr>
        <p:spPr/>
        <p:txBody>
          <a:bodyPr/>
          <a:lstStyle/>
          <a:p>
            <a:pPr>
              <a:defRPr/>
            </a:pPr>
            <a:fld id="{4DF891CE-C6FF-4BEF-BA10-911E1E621B7C}" type="slidenum">
              <a:rPr lang="en-US" smtClean="0"/>
              <a:pPr>
                <a:defRPr/>
              </a:pPr>
              <a:t>5</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CA9BFA2-5A1B-4478-BD73-FE75D672A801}" type="slidenum">
              <a:rPr lang="en-GB" smtClean="0">
                <a:solidFill>
                  <a:srgbClr val="000000"/>
                </a:solidFill>
              </a:rPr>
              <a:pPr>
                <a:defRPr/>
              </a:pPr>
              <a:t>24</a:t>
            </a:fld>
            <a:endParaRPr lang="en-GB" dirty="0">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A38D311-8C02-431B-86BD-364C9B366D4B}" type="slidenum">
              <a:rPr lang="en-GB" smtClean="0">
                <a:solidFill>
                  <a:srgbClr val="000000"/>
                </a:solidFill>
              </a:rPr>
              <a:pPr>
                <a:defRPr/>
              </a:pPr>
              <a:t>25</a:t>
            </a:fld>
            <a:endParaRPr lang="en-GB" dirty="0">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p:txBody>
          <a:bodyPr/>
          <a:lstStyle/>
          <a:p>
            <a:pPr>
              <a:defRPr/>
            </a:pPr>
            <a:fld id="{0D248EFA-A9D9-4C95-9996-5DD477919E0F}" type="slidenum">
              <a:rPr lang="en-US" smtClean="0"/>
              <a:pPr>
                <a:defRPr/>
              </a:pPr>
              <a:t>28</a:t>
            </a:fld>
            <a:endParaRPr lang="en-US" smtClean="0"/>
          </a:p>
        </p:txBody>
      </p:sp>
      <p:sp>
        <p:nvSpPr>
          <p:cNvPr id="6963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963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228600" indent="-228600"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173748C-40CB-4761-82B7-4E9474FFFABC}" type="slidenum">
              <a:rPr lang="en-GB" smtClean="0"/>
              <a:pPr>
                <a:defRPr/>
              </a:pPr>
              <a:t>29</a:t>
            </a:fld>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47B2374-34DA-4037-9FCB-14BCE1BA4075}" type="slidenum">
              <a:rPr lang="en-GB" smtClean="0"/>
              <a:pPr>
                <a:defRPr/>
              </a:pPr>
              <a:t>30</a:t>
            </a:fld>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16DA699-9724-44BB-AEE1-463919127563}" type="slidenum">
              <a:rPr lang="en-GB" smtClean="0"/>
              <a:pPr>
                <a:defRPr/>
              </a:pPr>
              <a:t>31</a:t>
            </a:fld>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BFD6694-16A4-4DFA-8C56-924E09BBD995}" type="slidenum">
              <a:rPr lang="en-GB" smtClean="0"/>
              <a:pPr>
                <a:defRPr/>
              </a:pPr>
              <a:t>32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89658B7-A10B-4DF9-B3C3-588F7AA35D7C}" type="slidenum">
              <a:rPr lang="en-GB" smtClean="0"/>
              <a:pPr>
                <a:defRPr/>
              </a:pPr>
              <a:t>6</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D51A74DD-3C56-4EBE-93CD-9A0D46EF0A29}" type="slidenum">
              <a:rPr lang="en-GB" smtClean="0"/>
              <a:pPr>
                <a:defRPr/>
              </a:pPr>
              <a:t>7</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D51A74DD-3C56-4EBE-93CD-9A0D46EF0A29}" type="slidenum">
              <a:rPr lang="en-GB" smtClean="0"/>
              <a:pPr>
                <a:defRPr/>
              </a:pPr>
              <a:t>8</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D51A74DD-3C56-4EBE-93CD-9A0D46EF0A29}" type="slidenum">
              <a:rPr lang="en-GB" smtClean="0"/>
              <a:pPr>
                <a:defRPr/>
              </a:pPr>
              <a:t>9</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445B909C-394F-4E74-936A-DFB6006C0982}" type="slidenum">
              <a:rPr lang="en-GB" smtClean="0"/>
              <a:pPr>
                <a:defRPr/>
              </a:pPr>
              <a:t>10</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D51A74DD-3C56-4EBE-93CD-9A0D46EF0A29}" type="slidenum">
              <a:rPr lang="en-GB" smtClean="0"/>
              <a:pPr>
                <a:defRPr/>
              </a:pPr>
              <a:t>11</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8EC91E31-C896-4652-AB94-9CFE4CC8D0CA}" type="slidenum">
              <a:rPr lang="en-GB" smtClean="0"/>
              <a:pPr>
                <a:defRPr/>
              </a:pPr>
              <a:t>12</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GB" altLang="en-US"/>
          </a:p>
        </p:txBody>
      </p:sp>
      <p:sp>
        <p:nvSpPr>
          <p:cNvPr id="38" name="Rectangle 5"/>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vl1pPr>
          </a:lstStyle>
          <a:p>
            <a:pPr>
              <a:defRPr/>
            </a:pPr>
            <a:endParaRPr 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vl1pPr>
          </a:lstStyle>
          <a:p>
            <a:pPr>
              <a:defRPr/>
            </a:pPr>
            <a:fld id="{38DDFF58-1E55-4391-951B-947A71F095D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58775" y="1196975"/>
            <a:ext cx="4225925" cy="4670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37100" y="1196975"/>
            <a:ext cx="4227513" cy="4670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D91D336F-EF79-450A-BC0A-DE7D23796606}" type="datetime2">
              <a:rPr lang="en-GB">
                <a:solidFill>
                  <a:srgbClr val="6600FF"/>
                </a:solidFill>
              </a:rPr>
              <a:pPr/>
              <a:t>Thursday, 03 May 2012</a:t>
            </a:fld>
            <a:endParaRPr lang="en-GB">
              <a:solidFill>
                <a:srgbClr val="6600FF"/>
              </a:solidFill>
            </a:endParaRPr>
          </a:p>
        </p:txBody>
      </p:sp>
      <p:sp>
        <p:nvSpPr>
          <p:cNvPr id="3" name="Footer Placeholder 2"/>
          <p:cNvSpPr>
            <a:spLocks noGrp="1"/>
          </p:cNvSpPr>
          <p:nvPr>
            <p:ph type="ftr" sz="quarter" idx="11"/>
          </p:nvPr>
        </p:nvSpPr>
        <p:spPr/>
        <p:txBody>
          <a:bodyPr/>
          <a:lstStyle>
            <a:lvl1pPr>
              <a:defRPr/>
            </a:lvl1pPr>
          </a:lstStyle>
          <a:p>
            <a:r>
              <a:rPr lang="en-GB"/>
              <a:t>Diamond 9</a:t>
            </a:r>
          </a:p>
        </p:txBody>
      </p:sp>
      <p:sp>
        <p:nvSpPr>
          <p:cNvPr id="4" name="Slide Number Placeholder 3"/>
          <p:cNvSpPr>
            <a:spLocks noGrp="1"/>
          </p:cNvSpPr>
          <p:nvPr>
            <p:ph type="sldNum" sz="quarter" idx="12"/>
          </p:nvPr>
        </p:nvSpPr>
        <p:spPr/>
        <p:txBody>
          <a:bodyPr/>
          <a:lstStyle>
            <a:lvl1pPr>
              <a:defRPr/>
            </a:lvl1pPr>
          </a:lstStyle>
          <a:p>
            <a:fld id="{CBDC90C3-B12C-421D-89CB-BA5408341901}" type="slidenum">
              <a:rPr lang="en-GB">
                <a:solidFill>
                  <a:srgbClr val="000000"/>
                </a:solidFill>
              </a:rPr>
              <a:pPr/>
              <a:t>‹#›</a:t>
            </a:fld>
            <a:endParaRPr lang="en-GB">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10.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2.xml"/><Relationship Id="rId1" Type="http://schemas.openxmlformats.org/officeDocument/2006/relationships/slideLayout" Target="../slideLayouts/slideLayout3.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3.xml"/><Relationship Id="rId1" Type="http://schemas.openxmlformats.org/officeDocument/2006/relationships/slideLayout" Target="../slideLayouts/slideLayout4.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4.xml"/><Relationship Id="rId1" Type="http://schemas.openxmlformats.org/officeDocument/2006/relationships/slideLayout" Target="../slideLayouts/slideLayout5.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5.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5.xml"/><Relationship Id="rId1" Type="http://schemas.openxmlformats.org/officeDocument/2006/relationships/slideLayout" Target="../slideLayouts/slideLayout6.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6.xml.rels><?xml version="1.0" encoding="UTF-8" standalone="yes"?>
<Relationships xmlns="http://schemas.openxmlformats.org/package/2006/relationships"><Relationship Id="rId1"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7.xml"/><Relationship Id="rId1" Type="http://schemas.openxmlformats.org/officeDocument/2006/relationships/slideLayout" Target="../slideLayouts/slideLayout7.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_rels/slideMaster9.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9.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1029"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962" r:id="rId1"/>
    <p:sldLayoutId id="2147483961" r:id="rId2"/>
  </p:sldLayoutIdLst>
  <p:timing>
    <p:tnLst>
      <p:par>
        <p:cTn id="1" dur="indefinite" restart="never" nodeType="tmRoot"/>
      </p:par>
    </p:tnLst>
  </p:timing>
  <p:hf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latin typeface="Comic Sans MS" pitchFamily="66" charset="0"/>
              <a:cs typeface="+mn-cs"/>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4000" dirty="0">
              <a:solidFill>
                <a:srgbClr val="000000"/>
              </a:solidFill>
              <a:latin typeface="Comic Sans MS" pitchFamily="66" charset="0"/>
              <a:cs typeface="+mn-cs"/>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4000" b="1" dirty="0">
              <a:solidFill>
                <a:srgbClr val="000000"/>
              </a:solidFill>
              <a:latin typeface="Comic Sans MS" pitchFamily="66" charset="0"/>
              <a:cs typeface="+mn-cs"/>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4000" dirty="0">
              <a:solidFill>
                <a:srgbClr val="000000"/>
              </a:solidFill>
              <a:latin typeface="Comic Sans MS" pitchFamily="66" charset="0"/>
              <a:cs typeface="+mn-cs"/>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4000" dirty="0">
              <a:solidFill>
                <a:srgbClr val="000000"/>
              </a:solidFill>
              <a:latin typeface="Comic Sans MS" pitchFamily="66" charset="0"/>
              <a:cs typeface="+mn-cs"/>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4000" dirty="0">
              <a:solidFill>
                <a:srgbClr val="000000"/>
              </a:solidFill>
              <a:latin typeface="Comic Sans MS" pitchFamily="66" charset="0"/>
              <a:cs typeface="+mn-cs"/>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latin typeface="Comic Sans MS" pitchFamily="66" charset="0"/>
              <a:cs typeface="+mn-cs"/>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cs typeface="+mn-cs"/>
              </a:rPr>
              <a:t>www.phil-race.co.uk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latin typeface="Times New Roman" pitchFamily="18" charset="0"/>
              <a:cs typeface="+mn-cs"/>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dirty="0">
              <a:solidFill>
                <a:srgbClr val="000000"/>
              </a:solidFill>
              <a:latin typeface="Comic Sans MS" pitchFamily="66" charset="0"/>
              <a:cs typeface="+mn-cs"/>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dirty="0">
              <a:solidFill>
                <a:srgbClr val="000000"/>
              </a:solidFill>
              <a:latin typeface="Comic Sans MS" pitchFamily="66" charset="0"/>
              <a:cs typeface="+mn-cs"/>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dirty="0">
              <a:solidFill>
                <a:srgbClr val="000000"/>
              </a:solidFill>
              <a:latin typeface="Comic Sans MS" pitchFamily="66" charset="0"/>
              <a:cs typeface="+mn-cs"/>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dirty="0">
              <a:solidFill>
                <a:srgbClr val="000000"/>
              </a:solidFill>
              <a:latin typeface="Comic Sans MS" pitchFamily="66" charset="0"/>
              <a:cs typeface="+mn-cs"/>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dirty="0">
              <a:solidFill>
                <a:srgbClr val="000000"/>
              </a:solidFill>
              <a:latin typeface="Comic Sans MS" pitchFamily="66" charset="0"/>
              <a:cs typeface="+mn-cs"/>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latin typeface="Comic Sans MS" pitchFamily="66" charset="0"/>
              <a:cs typeface="+mn-cs"/>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cs typeface="+mn-cs"/>
              </a:rPr>
              <a:t>www.phil-race.co.uk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cs typeface="+mn-cs"/>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cs typeface="+mn-cs"/>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cs typeface="+mn-cs"/>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cs typeface="+mn-cs"/>
            </a:endParaRPr>
          </a:p>
        </p:txBody>
      </p:sp>
    </p:spTree>
  </p:cSld>
  <p:clrMap bg1="lt1" tx1="dk1" bg2="lt2" tx2="dk2" accent1="accent1" accent2="accent2" accent3="accent3" accent4="accent4" accent5="accent5" accent6="accent6" hlink="hlink" folHlink="folHlink"/>
  <p:sldLayoutIdLst>
    <p:sldLayoutId id="2147483964"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cs typeface="+mn-cs"/>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dirty="0">
              <a:solidFill>
                <a:srgbClr val="000000"/>
              </a:solidFill>
              <a:latin typeface="Comic Sans MS" pitchFamily="66" charset="0"/>
              <a:cs typeface="+mn-cs"/>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b="1" dirty="0">
              <a:solidFill>
                <a:srgbClr val="000000"/>
              </a:solidFill>
              <a:latin typeface="Comic Sans MS" pitchFamily="66" charset="0"/>
              <a:cs typeface="+mn-cs"/>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dirty="0">
              <a:solidFill>
                <a:srgbClr val="000000"/>
              </a:solidFill>
              <a:latin typeface="Comic Sans MS" pitchFamily="66" charset="0"/>
              <a:cs typeface="+mn-cs"/>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dirty="0">
              <a:solidFill>
                <a:srgbClr val="000000"/>
              </a:solidFill>
              <a:latin typeface="Comic Sans MS" pitchFamily="66" charset="0"/>
              <a:cs typeface="+mn-cs"/>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dirty="0">
              <a:solidFill>
                <a:srgbClr val="000000"/>
              </a:solidFill>
              <a:latin typeface="Comic Sans MS" pitchFamily="66" charset="0"/>
              <a:cs typeface="+mn-cs"/>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cs typeface="+mn-cs"/>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cs typeface="+mn-cs"/>
              </a:rPr>
              <a:t>www.phil-race.co.uk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cs typeface="+mn-cs"/>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cs typeface="+mn-cs"/>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cs typeface="+mn-cs"/>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cs typeface="+mn-cs"/>
            </a:endParaRPr>
          </a:p>
        </p:txBody>
      </p:sp>
    </p:spTree>
  </p:cSld>
  <p:clrMap bg1="lt1" tx1="dk1" bg2="lt2" tx2="dk2" accent1="accent1" accent2="accent2" accent3="accent3" accent4="accent4" accent5="accent5" accent6="accent6" hlink="hlink" folHlink="folHlink"/>
  <p:sldLayoutIdLst>
    <p:sldLayoutId id="2147483966"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latin typeface="Times New Roman" pitchFamily="18" charset="0"/>
              <a:cs typeface="+mn-cs"/>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dirty="0">
              <a:solidFill>
                <a:srgbClr val="000000"/>
              </a:solidFill>
              <a:latin typeface="Comic Sans MS" pitchFamily="66" charset="0"/>
              <a:cs typeface="+mn-cs"/>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dirty="0">
              <a:solidFill>
                <a:srgbClr val="000000"/>
              </a:solidFill>
              <a:latin typeface="Comic Sans MS" pitchFamily="66" charset="0"/>
              <a:cs typeface="+mn-cs"/>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dirty="0">
              <a:solidFill>
                <a:srgbClr val="000000"/>
              </a:solidFill>
              <a:latin typeface="Comic Sans MS" pitchFamily="66" charset="0"/>
              <a:cs typeface="+mn-cs"/>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dirty="0">
              <a:solidFill>
                <a:srgbClr val="000000"/>
              </a:solidFill>
              <a:latin typeface="Comic Sans MS" pitchFamily="66" charset="0"/>
              <a:cs typeface="+mn-cs"/>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dirty="0">
              <a:solidFill>
                <a:srgbClr val="000000"/>
              </a:solidFill>
              <a:latin typeface="Comic Sans MS" pitchFamily="66" charset="0"/>
              <a:cs typeface="+mn-cs"/>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latin typeface="Comic Sans MS" pitchFamily="66" charset="0"/>
              <a:cs typeface="+mn-cs"/>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cs typeface="+mn-cs"/>
              </a:rPr>
              <a:t>www.phil-race.co.uk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cs typeface="+mn-cs"/>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cs typeface="+mn-cs"/>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cs typeface="+mn-cs"/>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cs typeface="+mn-cs"/>
            </a:endParaRPr>
          </a:p>
        </p:txBody>
      </p:sp>
    </p:spTree>
  </p:cSld>
  <p:clrMap bg1="lt1" tx1="dk1" bg2="lt2" tx2="dk2" accent1="accent1" accent2="accent2" accent3="accent3" accent4="accent4" accent5="accent5" accent6="accent6" hlink="hlink" folHlink="folHlink"/>
  <p:sldLayoutIdLst>
    <p:sldLayoutId id="2147483968"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latin typeface="Times New Roman" pitchFamily="18" charset="0"/>
              <a:cs typeface="+mn-cs"/>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dirty="0">
              <a:solidFill>
                <a:srgbClr val="000000"/>
              </a:solidFill>
              <a:latin typeface="Comic Sans MS" pitchFamily="66" charset="0"/>
              <a:cs typeface="+mn-cs"/>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dirty="0">
              <a:solidFill>
                <a:srgbClr val="000000"/>
              </a:solidFill>
              <a:latin typeface="Comic Sans MS" pitchFamily="66" charset="0"/>
              <a:cs typeface="+mn-cs"/>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dirty="0">
              <a:solidFill>
                <a:srgbClr val="000000"/>
              </a:solidFill>
              <a:latin typeface="Comic Sans MS" pitchFamily="66" charset="0"/>
              <a:cs typeface="+mn-cs"/>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dirty="0">
              <a:solidFill>
                <a:srgbClr val="000000"/>
              </a:solidFill>
              <a:latin typeface="Comic Sans MS" pitchFamily="66" charset="0"/>
              <a:cs typeface="+mn-cs"/>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dirty="0">
              <a:solidFill>
                <a:srgbClr val="000000"/>
              </a:solidFill>
              <a:latin typeface="Comic Sans MS" pitchFamily="66" charset="0"/>
              <a:cs typeface="+mn-cs"/>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latin typeface="Comic Sans MS" pitchFamily="66" charset="0"/>
              <a:cs typeface="+mn-cs"/>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cs typeface="+mn-cs"/>
              </a:rPr>
              <a:t>www.phil-race.co.uk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cs typeface="+mn-cs"/>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cs typeface="+mn-cs"/>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cs typeface="+mn-cs"/>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cs typeface="+mn-cs"/>
            </a:endParaRPr>
          </a:p>
        </p:txBody>
      </p:sp>
    </p:spTree>
  </p:cSld>
  <p:clrMap bg1="lt1" tx1="dk1" bg2="lt2" tx2="dk2" accent1="accent1" accent2="accent2" accent3="accent3" accent4="accent4" accent5="accent5" accent6="accent6" hlink="hlink" folHlink="folHlink"/>
  <p:sldLayoutIdLst>
    <p:sldLayoutId id="2147483970"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solidFill>
            <a:srgbClr val="99CCFF"/>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CA05AF16-4932-4EE1-938A-62E4C3C44C45}" type="datetimeFigureOut">
              <a:rPr lang="en-US">
                <a:solidFill>
                  <a:prstClr val="white">
                    <a:tint val="75000"/>
                  </a:prstClr>
                </a:solidFill>
              </a:rPr>
              <a:pPr>
                <a:defRPr/>
              </a:pPr>
              <a:t>5/3/2012</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9244AFF-84A4-41D1-B6C9-F3B7007BF501}" type="slidenum">
              <a:rPr lang="en-US">
                <a:solidFill>
                  <a:prstClr val="white">
                    <a:tint val="75000"/>
                  </a:prstClr>
                </a:solidFill>
              </a:rPr>
              <a:pPr>
                <a:defRPr/>
              </a:pPr>
              <a:t>‹#›</a:t>
            </a:fld>
            <a:endParaRPr lang="en-US">
              <a:solidFill>
                <a:prstClr val="white">
                  <a:tint val="75000"/>
                </a:prstClr>
              </a:solidFill>
            </a:endParaRPr>
          </a:p>
        </p:txBody>
      </p:sp>
    </p:spTree>
  </p:cSld>
  <p:clrMap bg1="dk1" tx1="lt1" bg2="dk2" tx2="lt2" accent1="accent1" accent2="accent2" accent3="accent3" accent4="accent4" accent5="accent5" accent6="accent6" hlink="hlink" folHlink="folHlink"/>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bldLst>
  </p:timing>
  <p:txStyles>
    <p:titleStyle>
      <a:lvl1pPr algn="ctr" rtl="0" eaLnBrk="1" fontAlgn="base" hangingPunct="1">
        <a:spcBef>
          <a:spcPct val="0"/>
        </a:spcBef>
        <a:spcAft>
          <a:spcPct val="0"/>
        </a:spcAft>
        <a:defRPr sz="4400" b="1" kern="1200">
          <a:solidFill>
            <a:schemeClr val="bg1"/>
          </a:solidFill>
          <a:latin typeface="+mj-lt"/>
          <a:ea typeface="+mj-ea"/>
          <a:cs typeface="+mj-cs"/>
        </a:defRPr>
      </a:lvl1pPr>
      <a:lvl2pPr algn="ctr" rtl="0" eaLnBrk="1" fontAlgn="base" hangingPunct="1">
        <a:spcBef>
          <a:spcPct val="0"/>
        </a:spcBef>
        <a:spcAft>
          <a:spcPct val="0"/>
        </a:spcAft>
        <a:defRPr sz="4400" b="1">
          <a:solidFill>
            <a:schemeClr val="bg1"/>
          </a:solidFill>
          <a:latin typeface="Calibri" pitchFamily="34" charset="0"/>
        </a:defRPr>
      </a:lvl2pPr>
      <a:lvl3pPr algn="ctr" rtl="0" eaLnBrk="1" fontAlgn="base" hangingPunct="1">
        <a:spcBef>
          <a:spcPct val="0"/>
        </a:spcBef>
        <a:spcAft>
          <a:spcPct val="0"/>
        </a:spcAft>
        <a:defRPr sz="4400" b="1">
          <a:solidFill>
            <a:schemeClr val="bg1"/>
          </a:solidFill>
          <a:latin typeface="Calibri" pitchFamily="34" charset="0"/>
        </a:defRPr>
      </a:lvl3pPr>
      <a:lvl4pPr algn="ctr" rtl="0" eaLnBrk="1" fontAlgn="base" hangingPunct="1">
        <a:spcBef>
          <a:spcPct val="0"/>
        </a:spcBef>
        <a:spcAft>
          <a:spcPct val="0"/>
        </a:spcAft>
        <a:defRPr sz="4400" b="1">
          <a:solidFill>
            <a:schemeClr val="bg1"/>
          </a:solidFill>
          <a:latin typeface="Calibri" pitchFamily="34" charset="0"/>
        </a:defRPr>
      </a:lvl4pPr>
      <a:lvl5pPr algn="ctr" rtl="0" eaLnBrk="1" fontAlgn="base" hangingPunct="1">
        <a:spcBef>
          <a:spcPct val="0"/>
        </a:spcBef>
        <a:spcAft>
          <a:spcPct val="0"/>
        </a:spcAft>
        <a:defRPr sz="4400" b="1">
          <a:solidFill>
            <a:schemeClr val="bg1"/>
          </a:solidFill>
          <a:latin typeface="Calibri" pitchFamily="34" charset="0"/>
        </a:defRPr>
      </a:lvl5pPr>
      <a:lvl6pPr marL="457200" algn="ctr" rtl="0" eaLnBrk="1" fontAlgn="base" hangingPunct="1">
        <a:spcBef>
          <a:spcPct val="0"/>
        </a:spcBef>
        <a:spcAft>
          <a:spcPct val="0"/>
        </a:spcAft>
        <a:defRPr sz="4400" b="1">
          <a:solidFill>
            <a:schemeClr val="bg1"/>
          </a:solidFill>
          <a:latin typeface="Calibri" pitchFamily="34" charset="0"/>
        </a:defRPr>
      </a:lvl6pPr>
      <a:lvl7pPr marL="914400" algn="ctr" rtl="0" eaLnBrk="1" fontAlgn="base" hangingPunct="1">
        <a:spcBef>
          <a:spcPct val="0"/>
        </a:spcBef>
        <a:spcAft>
          <a:spcPct val="0"/>
        </a:spcAft>
        <a:defRPr sz="4400" b="1">
          <a:solidFill>
            <a:schemeClr val="bg1"/>
          </a:solidFill>
          <a:latin typeface="Calibri" pitchFamily="34" charset="0"/>
        </a:defRPr>
      </a:lvl7pPr>
      <a:lvl8pPr marL="1371600" algn="ctr" rtl="0" eaLnBrk="1" fontAlgn="base" hangingPunct="1">
        <a:spcBef>
          <a:spcPct val="0"/>
        </a:spcBef>
        <a:spcAft>
          <a:spcPct val="0"/>
        </a:spcAft>
        <a:defRPr sz="4400" b="1">
          <a:solidFill>
            <a:schemeClr val="bg1"/>
          </a:solidFill>
          <a:latin typeface="Calibri" pitchFamily="34" charset="0"/>
        </a:defRPr>
      </a:lvl8pPr>
      <a:lvl9pPr marL="1828800" algn="ctr" rtl="0" eaLnBrk="1" fontAlgn="base" hangingPunct="1">
        <a:spcBef>
          <a:spcPct val="0"/>
        </a:spcBef>
        <a:spcAft>
          <a:spcPct val="0"/>
        </a:spcAft>
        <a:defRPr sz="4400" b="1">
          <a:solidFill>
            <a:schemeClr val="bg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latin typeface="Comic Sans MS" pitchFamily="66" charset="0"/>
              <a:cs typeface="+mn-cs"/>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FFFF66"/>
              </a:solidFill>
              <a:latin typeface="Comic Sans MS" pitchFamily="66" charset="0"/>
              <a:cs typeface="+mn-cs"/>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solidFill>
                <a:srgbClr val="FFFF66"/>
              </a:solidFill>
              <a:latin typeface="Comic Sans MS" pitchFamily="66" charset="0"/>
              <a:cs typeface="+mn-cs"/>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FFFF66"/>
              </a:solidFill>
              <a:latin typeface="Comic Sans MS" pitchFamily="66" charset="0"/>
              <a:cs typeface="+mn-cs"/>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FFFF66"/>
              </a:solidFill>
              <a:latin typeface="Comic Sans MS" pitchFamily="66" charset="0"/>
              <a:cs typeface="+mn-cs"/>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FFFF66"/>
              </a:solidFill>
              <a:latin typeface="Comic Sans MS" pitchFamily="66" charset="0"/>
              <a:cs typeface="+mn-cs"/>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latin typeface="Comic Sans MS" pitchFamily="66" charset="0"/>
              <a:cs typeface="+mn-cs"/>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cs typeface="+mn-cs"/>
              </a:rPr>
              <a:t>www.phil-race.co.uk</a:t>
            </a:r>
          </a:p>
        </p:txBody>
      </p:sp>
      <p:sp>
        <p:nvSpPr>
          <p:cNvPr id="13" name="AutoShape 38">
            <a:hlinkClick r:id="rId4"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dirty="0">
              <a:solidFill>
                <a:srgbClr val="FFFF66"/>
              </a:solidFill>
              <a:latin typeface="Comic Sans MS" pitchFamily="66" charset="0"/>
              <a:cs typeface="+mn-cs"/>
            </a:endParaRPr>
          </a:p>
        </p:txBody>
      </p:sp>
      <p:sp>
        <p:nvSpPr>
          <p:cNvPr id="14" name="AutoShape 39">
            <a:hlinkClick r:id="rId5"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dirty="0">
              <a:solidFill>
                <a:srgbClr val="FFFF66"/>
              </a:solidFill>
              <a:latin typeface="Comic Sans MS" pitchFamily="66" charset="0"/>
              <a:cs typeface="+mn-cs"/>
            </a:endParaRPr>
          </a:p>
        </p:txBody>
      </p:sp>
      <p:sp>
        <p:nvSpPr>
          <p:cNvPr id="15" name="AutoShape 40">
            <a:hlinkClick r:id="rId6"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dirty="0">
              <a:solidFill>
                <a:srgbClr val="FFFF66"/>
              </a:solidFill>
              <a:latin typeface="Comic Sans MS" pitchFamily="66" charset="0"/>
              <a:cs typeface="+mn-cs"/>
            </a:endParaRPr>
          </a:p>
        </p:txBody>
      </p:sp>
      <p:sp>
        <p:nvSpPr>
          <p:cNvPr id="16" name="AutoShape 41">
            <a:hlinkClick r:id="rId3"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dirty="0">
              <a:solidFill>
                <a:srgbClr val="FFFF66"/>
              </a:solidFill>
              <a:latin typeface="Comic Sans MS" pitchFamily="66" charset="0"/>
              <a:cs typeface="+mn-cs"/>
            </a:endParaRPr>
          </a:p>
        </p:txBody>
      </p:sp>
    </p:spTree>
  </p:cSld>
  <p:clrMap bg1="lt1" tx1="dk1" bg2="lt2" tx2="dk2" accent1="accent1" accent2="accent2" accent3="accent3" accent4="accent4" accent5="accent5" accent6="accent6" hlink="hlink" folHlink="folHlink"/>
  <p:sldLayoutIdLst>
    <p:sldLayoutId id="2147483974"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bwMode="ltGray">
      <p:bgPr>
        <a:blipFill dpi="0" rotWithShape="0">
          <a:blip r:embed="rId3" cstate="email"/>
          <a:srcRect/>
          <a:tile tx="0" ty="0" sx="100000" sy="100000" flip="none" algn="tl"/>
        </a:blipFill>
        <a:effectLst/>
      </p:bgPr>
    </p:bg>
    <p:spTree>
      <p:nvGrpSpPr>
        <p:cNvPr id="1" name=""/>
        <p:cNvGrpSpPr/>
        <p:nvPr/>
      </p:nvGrpSpPr>
      <p:grpSpPr>
        <a:xfrm>
          <a:off x="0" y="0"/>
          <a:ext cx="0" cy="0"/>
          <a:chOff x="0" y="0"/>
          <a:chExt cx="0" cy="0"/>
        </a:xfrm>
      </p:grpSpPr>
      <p:sp>
        <p:nvSpPr>
          <p:cNvPr id="1039" name="Rectangle 15"/>
          <p:cNvSpPr>
            <a:spLocks noGrp="1" noChangeArrowheads="1"/>
          </p:cNvSpPr>
          <p:nvPr>
            <p:ph type="title"/>
          </p:nvPr>
        </p:nvSpPr>
        <p:spPr bwMode="auto">
          <a:xfrm>
            <a:off x="844550" y="349250"/>
            <a:ext cx="7759700" cy="1092200"/>
          </a:xfrm>
          <a:prstGeom prst="rect">
            <a:avLst/>
          </a:prstGeom>
          <a:solidFill>
            <a:srgbClr val="FFCCFF"/>
          </a:solidFill>
          <a:ln w="12700">
            <a:solidFill>
              <a:schemeClr val="tx1"/>
            </a:solidFill>
            <a:miter lim="800000"/>
            <a:headEnd/>
            <a:tailEnd/>
          </a:ln>
          <a:effectLst>
            <a:outerShdw dist="107763" dir="2700000" algn="ctr" rotWithShape="0">
              <a:schemeClr val="tx2"/>
            </a:outerShdw>
          </a:effectLst>
        </p:spPr>
        <p:txBody>
          <a:bodyPr vert="horz" wrap="square" lIns="92075" tIns="46038" rIns="92075" bIns="46038" numCol="1" anchor="ctr" anchorCtr="0" compatLnSpc="1">
            <a:prstTxWarp prst="textNoShape">
              <a:avLst/>
            </a:prstTxWarp>
          </a:bodyPr>
          <a:lstStyle/>
          <a:p>
            <a:pPr lvl="0"/>
            <a:r>
              <a:rPr lang="en-GB" smtClean="0"/>
              <a:t>Click to edit Master title style</a:t>
            </a:r>
          </a:p>
        </p:txBody>
      </p:sp>
      <p:sp>
        <p:nvSpPr>
          <p:cNvPr id="1040" name="Rectangle 16"/>
          <p:cNvSpPr>
            <a:spLocks noGrp="1" noChangeArrowheads="1"/>
          </p:cNvSpPr>
          <p:nvPr>
            <p:ph type="body" idx="1"/>
          </p:nvPr>
        </p:nvSpPr>
        <p:spPr bwMode="auto">
          <a:xfrm>
            <a:off x="844550" y="1758950"/>
            <a:ext cx="7759700" cy="4102100"/>
          </a:xfrm>
          <a:prstGeom prst="rect">
            <a:avLst/>
          </a:prstGeom>
          <a:solidFill>
            <a:srgbClr val="CCCCFF"/>
          </a:solidFill>
          <a:ln w="12700">
            <a:solidFill>
              <a:schemeClr val="tx1"/>
            </a:solidFill>
            <a:miter lim="800000"/>
            <a:headEnd/>
            <a:tailEnd/>
          </a:ln>
          <a:effectLst/>
        </p:spPr>
        <p:txBody>
          <a:bodyPr vert="horz" wrap="square" lIns="92075" tIns="46038" rIns="92075" bIns="46038"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41" name="Rectangle 17"/>
          <p:cNvSpPr>
            <a:spLocks noGrp="1" noChangeArrowheads="1"/>
          </p:cNvSpPr>
          <p:nvPr>
            <p:ph type="dt" sz="half" idx="2"/>
          </p:nvPr>
        </p:nvSpPr>
        <p:spPr bwMode="auto">
          <a:xfrm>
            <a:off x="381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l">
              <a:defRPr sz="1400" b="1">
                <a:solidFill>
                  <a:schemeClr val="accent1"/>
                </a:solidFill>
                <a:latin typeface="+mn-lt"/>
              </a:defRPr>
            </a:lvl1pPr>
          </a:lstStyle>
          <a:p>
            <a:pPr eaLnBrk="0" hangingPunct="0"/>
            <a:fld id="{1A1FA6D4-A723-4FFA-B098-460164E79E66}" type="datetime2">
              <a:rPr lang="en-GB" smtClean="0">
                <a:solidFill>
                  <a:srgbClr val="6600FF"/>
                </a:solidFill>
                <a:cs typeface="+mn-cs"/>
              </a:rPr>
              <a:pPr eaLnBrk="0" hangingPunct="0"/>
              <a:t>Thursday, 03 May 2012</a:t>
            </a:fld>
            <a:endParaRPr lang="en-GB" smtClean="0">
              <a:solidFill>
                <a:srgbClr val="6600FF"/>
              </a:solidFill>
              <a:cs typeface="+mn-cs"/>
            </a:endParaRPr>
          </a:p>
        </p:txBody>
      </p:sp>
      <p:sp>
        <p:nvSpPr>
          <p:cNvPr id="1042" name="Rectangle 18"/>
          <p:cNvSpPr>
            <a:spLocks noGrp="1" noChangeArrowheads="1"/>
          </p:cNvSpPr>
          <p:nvPr>
            <p:ph type="ftr" sz="quarter" idx="3"/>
          </p:nvPr>
        </p:nvSpPr>
        <p:spPr bwMode="auto">
          <a:xfrm>
            <a:off x="3511550" y="6330950"/>
            <a:ext cx="2882900" cy="442913"/>
          </a:xfrm>
          <a:prstGeom prst="rect">
            <a:avLst/>
          </a:prstGeom>
          <a:noFill/>
          <a:ln w="12700">
            <a:noFill/>
            <a:miter lim="800000"/>
            <a:headEnd/>
            <a:tailEnd/>
          </a:ln>
          <a:effectLst/>
        </p:spPr>
        <p:txBody>
          <a:bodyPr vert="horz" wrap="none" lIns="92075" tIns="46038" rIns="92075" bIns="46038" numCol="1" anchor="ctr" anchorCtr="0" compatLnSpc="1">
            <a:prstTxWarp prst="textNoShape">
              <a:avLst/>
            </a:prstTxWarp>
          </a:bodyPr>
          <a:lstStyle>
            <a:lvl1pPr>
              <a:lnSpc>
                <a:spcPct val="75000"/>
              </a:lnSpc>
              <a:defRPr sz="1600" b="1">
                <a:solidFill>
                  <a:srgbClr val="0033CC"/>
                </a:solidFill>
                <a:latin typeface="+mn-lt"/>
              </a:defRPr>
            </a:lvl1pPr>
          </a:lstStyle>
          <a:p>
            <a:pPr algn="ctr" eaLnBrk="0" hangingPunct="0"/>
            <a:r>
              <a:rPr lang="en-GB" smtClean="0">
                <a:cs typeface="+mn-cs"/>
              </a:rPr>
              <a:t>Diamond 9</a:t>
            </a:r>
          </a:p>
        </p:txBody>
      </p:sp>
      <p:sp>
        <p:nvSpPr>
          <p:cNvPr id="1043" name="Rectangle 19"/>
          <p:cNvSpPr>
            <a:spLocks noGrp="1" noChangeArrowheads="1"/>
          </p:cNvSpPr>
          <p:nvPr>
            <p:ph type="sldNum" sz="quarter" idx="4"/>
          </p:nvPr>
        </p:nvSpPr>
        <p:spPr bwMode="auto">
          <a:xfrm>
            <a:off x="6858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atin typeface="+mn-lt"/>
              </a:defRPr>
            </a:lvl1pPr>
          </a:lstStyle>
          <a:p>
            <a:pPr eaLnBrk="0" hangingPunct="0"/>
            <a:fld id="{BDD43DD4-0DBB-47D3-836D-8C948B0A264C}" type="slidenum">
              <a:rPr lang="en-GB" smtClean="0">
                <a:solidFill>
                  <a:srgbClr val="000000"/>
                </a:solidFill>
                <a:cs typeface="+mn-cs"/>
              </a:rPr>
              <a:pPr eaLnBrk="0" hangingPunct="0"/>
              <a:t>‹#›</a:t>
            </a:fld>
            <a:endParaRPr lang="en-GB" smtClean="0">
              <a:solidFill>
                <a:srgbClr val="000000"/>
              </a:solidFill>
              <a:cs typeface="+mn-cs"/>
            </a:endParaRPr>
          </a:p>
        </p:txBody>
      </p:sp>
    </p:spTree>
  </p:cSld>
  <p:clrMap bg1="lt1" tx1="dk1" bg2="lt2" tx2="dk2" accent1="accent1" accent2="accent2" accent3="accent3" accent4="accent4" accent5="accent5" accent6="accent6" hlink="hlink" folHlink="folHlink"/>
  <p:sldLayoutIdLst>
    <p:sldLayoutId id="2147483976" r:id="rId1"/>
  </p:sldLayoutIdLst>
  <p:hf hdr="0"/>
  <p:txStyles>
    <p:titleStyle>
      <a:lvl1pPr algn="ctr" rtl="0" eaLnBrk="0" fontAlgn="base" hangingPunct="0">
        <a:lnSpc>
          <a:spcPct val="75000"/>
        </a:lnSpc>
        <a:spcBef>
          <a:spcPct val="0"/>
        </a:spcBef>
        <a:spcAft>
          <a:spcPct val="0"/>
        </a:spcAft>
        <a:defRPr sz="4400" b="1">
          <a:solidFill>
            <a:schemeClr val="tx2"/>
          </a:solidFill>
          <a:latin typeface="+mj-lt"/>
          <a:ea typeface="+mj-ea"/>
          <a:cs typeface="+mj-cs"/>
        </a:defRPr>
      </a:lvl1pPr>
      <a:lvl2pPr algn="ctr" rtl="0" eaLnBrk="0" fontAlgn="base" hangingPunct="0">
        <a:lnSpc>
          <a:spcPct val="75000"/>
        </a:lnSpc>
        <a:spcBef>
          <a:spcPct val="0"/>
        </a:spcBef>
        <a:spcAft>
          <a:spcPct val="0"/>
        </a:spcAft>
        <a:defRPr sz="4400" b="1">
          <a:solidFill>
            <a:schemeClr val="tx2"/>
          </a:solidFill>
          <a:latin typeface="Arial" charset="0"/>
        </a:defRPr>
      </a:lvl2pPr>
      <a:lvl3pPr algn="ctr" rtl="0" eaLnBrk="0" fontAlgn="base" hangingPunct="0">
        <a:lnSpc>
          <a:spcPct val="75000"/>
        </a:lnSpc>
        <a:spcBef>
          <a:spcPct val="0"/>
        </a:spcBef>
        <a:spcAft>
          <a:spcPct val="0"/>
        </a:spcAft>
        <a:defRPr sz="4400" b="1">
          <a:solidFill>
            <a:schemeClr val="tx2"/>
          </a:solidFill>
          <a:latin typeface="Arial" charset="0"/>
        </a:defRPr>
      </a:lvl3pPr>
      <a:lvl4pPr algn="ctr" rtl="0" eaLnBrk="0" fontAlgn="base" hangingPunct="0">
        <a:lnSpc>
          <a:spcPct val="75000"/>
        </a:lnSpc>
        <a:spcBef>
          <a:spcPct val="0"/>
        </a:spcBef>
        <a:spcAft>
          <a:spcPct val="0"/>
        </a:spcAft>
        <a:defRPr sz="4400" b="1">
          <a:solidFill>
            <a:schemeClr val="tx2"/>
          </a:solidFill>
          <a:latin typeface="Arial" charset="0"/>
        </a:defRPr>
      </a:lvl4pPr>
      <a:lvl5pPr algn="ctr" rtl="0" eaLnBrk="0" fontAlgn="base" hangingPunct="0">
        <a:lnSpc>
          <a:spcPct val="75000"/>
        </a:lnSpc>
        <a:spcBef>
          <a:spcPct val="0"/>
        </a:spcBef>
        <a:spcAft>
          <a:spcPct val="0"/>
        </a:spcAft>
        <a:defRPr sz="4400" b="1">
          <a:solidFill>
            <a:schemeClr val="tx2"/>
          </a:solidFill>
          <a:latin typeface="Arial" charset="0"/>
        </a:defRPr>
      </a:lvl5pPr>
      <a:lvl6pPr marL="457200" algn="ctr" rtl="0" eaLnBrk="0" fontAlgn="base" hangingPunct="0">
        <a:lnSpc>
          <a:spcPct val="75000"/>
        </a:lnSpc>
        <a:spcBef>
          <a:spcPct val="0"/>
        </a:spcBef>
        <a:spcAft>
          <a:spcPct val="0"/>
        </a:spcAft>
        <a:defRPr sz="4400" b="1">
          <a:solidFill>
            <a:schemeClr val="tx2"/>
          </a:solidFill>
          <a:latin typeface="Arial" charset="0"/>
        </a:defRPr>
      </a:lvl6pPr>
      <a:lvl7pPr marL="914400" algn="ctr" rtl="0" eaLnBrk="0" fontAlgn="base" hangingPunct="0">
        <a:lnSpc>
          <a:spcPct val="75000"/>
        </a:lnSpc>
        <a:spcBef>
          <a:spcPct val="0"/>
        </a:spcBef>
        <a:spcAft>
          <a:spcPct val="0"/>
        </a:spcAft>
        <a:defRPr sz="4400" b="1">
          <a:solidFill>
            <a:schemeClr val="tx2"/>
          </a:solidFill>
          <a:latin typeface="Arial" charset="0"/>
        </a:defRPr>
      </a:lvl7pPr>
      <a:lvl8pPr marL="1371600" algn="ctr" rtl="0" eaLnBrk="0" fontAlgn="base" hangingPunct="0">
        <a:lnSpc>
          <a:spcPct val="75000"/>
        </a:lnSpc>
        <a:spcBef>
          <a:spcPct val="0"/>
        </a:spcBef>
        <a:spcAft>
          <a:spcPct val="0"/>
        </a:spcAft>
        <a:defRPr sz="4400" b="1">
          <a:solidFill>
            <a:schemeClr val="tx2"/>
          </a:solidFill>
          <a:latin typeface="Arial" charset="0"/>
        </a:defRPr>
      </a:lvl8pPr>
      <a:lvl9pPr marL="1828800" algn="ctr" rtl="0" eaLnBrk="0" fontAlgn="base" hangingPunct="0">
        <a:lnSpc>
          <a:spcPct val="75000"/>
        </a:lnSpc>
        <a:spcBef>
          <a:spcPct val="0"/>
        </a:spcBef>
        <a:spcAft>
          <a:spcPct val="0"/>
        </a:spcAft>
        <a:defRPr sz="4400" b="1">
          <a:solidFill>
            <a:schemeClr val="tx2"/>
          </a:solidFill>
          <a:latin typeface="Arial" charset="0"/>
        </a:defRPr>
      </a:lvl9pPr>
    </p:titleStyle>
    <p:bodyStyle>
      <a:lvl1pPr marL="342900" indent="-342900" algn="l" rtl="0" eaLnBrk="0" fontAlgn="base" hangingPunct="0">
        <a:lnSpc>
          <a:spcPct val="90000"/>
        </a:lnSpc>
        <a:spcBef>
          <a:spcPct val="0"/>
        </a:spcBef>
        <a:spcAft>
          <a:spcPct val="0"/>
        </a:spcAft>
        <a:buClr>
          <a:srgbClr val="FF3399"/>
        </a:buClr>
        <a:buSzPct val="75000"/>
        <a:buFont typeface="Monotype Sorts" pitchFamily="2" charset="2"/>
        <a:buChar char="u"/>
        <a:defRPr sz="4000" b="1">
          <a:solidFill>
            <a:schemeClr val="tx1"/>
          </a:solidFill>
          <a:latin typeface="+mn-lt"/>
          <a:ea typeface="+mn-ea"/>
          <a:cs typeface="+mn-cs"/>
        </a:defRPr>
      </a:lvl1pPr>
      <a:lvl2pPr marL="742950" indent="-285750" algn="l" rtl="0" eaLnBrk="0" fontAlgn="base" hangingPunct="0">
        <a:lnSpc>
          <a:spcPct val="90000"/>
        </a:lnSpc>
        <a:spcBef>
          <a:spcPct val="0"/>
        </a:spcBef>
        <a:spcAft>
          <a:spcPct val="0"/>
        </a:spcAft>
        <a:buClr>
          <a:srgbClr val="FF3399"/>
        </a:buClr>
        <a:buSzPct val="75000"/>
        <a:buFont typeface="Monotype Sorts" pitchFamily="2" charset="2"/>
        <a:buChar char="u"/>
        <a:defRPr sz="2800">
          <a:solidFill>
            <a:schemeClr val="tx1"/>
          </a:solidFill>
          <a:latin typeface="+mn-lt"/>
        </a:defRPr>
      </a:lvl2pPr>
      <a:lvl3pPr marL="11430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400">
          <a:solidFill>
            <a:schemeClr val="tx1"/>
          </a:solidFill>
          <a:latin typeface="+mn-lt"/>
        </a:defRPr>
      </a:lvl3pPr>
      <a:lvl4pPr marL="16002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4pPr>
      <a:lvl5pPr marL="20574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5pPr>
      <a:lvl6pPr marL="25146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6pPr>
      <a:lvl7pPr marL="29718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7pPr>
      <a:lvl8pPr marL="34290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8pPr>
      <a:lvl9pPr marL="38862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b="1">
              <a:solidFill>
                <a:srgbClr val="000000"/>
              </a:solidFill>
              <a:latin typeface="Times New Roman" pitchFamily="18" charset="0"/>
              <a:cs typeface="+mn-cs"/>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b="1">
              <a:solidFill>
                <a:srgbClr val="000000"/>
              </a:solidFill>
              <a:latin typeface="Comic Sans MS" pitchFamily="66" charset="0"/>
              <a:cs typeface="+mn-cs"/>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latin typeface="Comic Sans MS" pitchFamily="66" charset="0"/>
              <a:cs typeface="+mn-cs"/>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b="1">
              <a:solidFill>
                <a:srgbClr val="000000"/>
              </a:solidFill>
              <a:latin typeface="Comic Sans MS" pitchFamily="66" charset="0"/>
              <a:cs typeface="+mn-cs"/>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b="1">
              <a:solidFill>
                <a:srgbClr val="000000"/>
              </a:solidFill>
              <a:latin typeface="Comic Sans MS" pitchFamily="66" charset="0"/>
              <a:cs typeface="+mn-cs"/>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b="1">
              <a:solidFill>
                <a:srgbClr val="000000"/>
              </a:solidFill>
              <a:latin typeface="Comic Sans MS" pitchFamily="66" charset="0"/>
              <a:cs typeface="+mn-cs"/>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latin typeface="Comic Sans MS" pitchFamily="66" charset="0"/>
              <a:cs typeface="+mn-cs"/>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cs typeface="+mn-cs"/>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cs typeface="+mn-cs"/>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cs typeface="+mn-cs"/>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cs typeface="+mn-cs"/>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cs typeface="+mn-cs"/>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http://www.sciencemag.org/search?author1=Betsy+Sparrow&amp;sortspec=date&amp;submit=Submit" TargetMode="External"/><Relationship Id="rId2" Type="http://schemas.openxmlformats.org/officeDocument/2006/relationships/hyperlink" Target="http://www.sciencemag.org/content/early/recent" TargetMode="External"/><Relationship Id="rId1" Type="http://schemas.openxmlformats.org/officeDocument/2006/relationships/slideLayout" Target="../slideLayouts/slideLayout4.xml"/><Relationship Id="rId5" Type="http://schemas.openxmlformats.org/officeDocument/2006/relationships/hyperlink" Target="http://www.sciencemag.org/search?author1=Daniel+M.+Wegner&amp;sortspec=date&amp;submit=Submit" TargetMode="External"/><Relationship Id="rId4" Type="http://schemas.openxmlformats.org/officeDocument/2006/relationships/hyperlink" Target="http://www.sciencemag.org/search?author1=Jenny+Liu&amp;sortspec=date&amp;submit=Submit"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heacademy.ac.uk/resources/detail/resource_database/id170_constructive_alignment_in_the_world"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uws.edu.au/__data/assets/pdf_file/0007/6892/AUQF_04_Paper_Scott.pdf"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p:cNvSpPr>
          <p:nvPr>
            <p:ph type="ctrTitle"/>
          </p:nvPr>
        </p:nvSpPr>
        <p:spPr>
          <a:xfrm>
            <a:off x="304800" y="457200"/>
            <a:ext cx="8077200" cy="2286000"/>
          </a:xfrm>
        </p:spPr>
        <p:txBody>
          <a:bodyPr/>
          <a:lstStyle/>
          <a:p>
            <a:pPr algn="ctr" eaLnBrk="1" hangingPunct="1"/>
            <a:r>
              <a:rPr lang="en-GB" sz="4400" dirty="0" smtClean="0">
                <a:solidFill>
                  <a:srgbClr val="002060"/>
                </a:solidFill>
              </a:rPr>
              <a:t>How to bring about  change in universities</a:t>
            </a:r>
            <a:r>
              <a:rPr lang="en-GB" sz="4000" dirty="0" smtClean="0">
                <a:solidFill>
                  <a:srgbClr val="002060"/>
                </a:solidFill>
              </a:rPr>
              <a:t/>
            </a:r>
            <a:br>
              <a:rPr lang="en-GB" sz="4000" dirty="0" smtClean="0">
                <a:solidFill>
                  <a:srgbClr val="002060"/>
                </a:solidFill>
              </a:rPr>
            </a:br>
            <a:r>
              <a:rPr lang="en-GB" sz="3200" dirty="0" smtClean="0">
                <a:solidFill>
                  <a:srgbClr val="00B050"/>
                </a:solidFill>
              </a:rPr>
              <a:t>The North-East </a:t>
            </a:r>
            <a:r>
              <a:rPr lang="en-GB" sz="2800" dirty="0" smtClean="0">
                <a:solidFill>
                  <a:srgbClr val="00B050"/>
                </a:solidFill>
              </a:rPr>
              <a:t>NTFS group</a:t>
            </a:r>
            <a:br>
              <a:rPr lang="en-GB" sz="2800" dirty="0" smtClean="0">
                <a:solidFill>
                  <a:srgbClr val="00B050"/>
                </a:solidFill>
              </a:rPr>
            </a:br>
            <a:r>
              <a:rPr lang="en-GB" sz="2800" dirty="0" smtClean="0">
                <a:solidFill>
                  <a:srgbClr val="00B050"/>
                </a:solidFill>
              </a:rPr>
              <a:t>3</a:t>
            </a:r>
            <a:r>
              <a:rPr lang="en-GB" sz="2800" baseline="30000" dirty="0" smtClean="0">
                <a:solidFill>
                  <a:srgbClr val="00B050"/>
                </a:solidFill>
              </a:rPr>
              <a:t>rd</a:t>
            </a:r>
            <a:r>
              <a:rPr lang="en-GB" sz="2800" dirty="0" smtClean="0">
                <a:solidFill>
                  <a:srgbClr val="00B050"/>
                </a:solidFill>
              </a:rPr>
              <a:t> May 2012</a:t>
            </a:r>
            <a:br>
              <a:rPr lang="en-GB" sz="2800" dirty="0" smtClean="0">
                <a:solidFill>
                  <a:srgbClr val="00B050"/>
                </a:solidFill>
              </a:rPr>
            </a:br>
            <a:r>
              <a:rPr lang="en-GB" sz="2800" dirty="0" smtClean="0">
                <a:solidFill>
                  <a:schemeClr val="tx1"/>
                </a:solidFill>
              </a:rPr>
              <a:t>Newcastle University</a:t>
            </a:r>
            <a:endParaRPr lang="en-GB" sz="4000" dirty="0" smtClean="0">
              <a:solidFill>
                <a:schemeClr val="tx1"/>
              </a:solidFill>
            </a:endParaRPr>
          </a:p>
        </p:txBody>
      </p:sp>
      <p:sp>
        <p:nvSpPr>
          <p:cNvPr id="3075" name="Rectangle 5"/>
          <p:cNvSpPr>
            <a:spLocks noGrp="1"/>
          </p:cNvSpPr>
          <p:nvPr>
            <p:ph type="subTitle" idx="1"/>
          </p:nvPr>
        </p:nvSpPr>
        <p:spPr>
          <a:xfrm>
            <a:off x="381000" y="3124200"/>
            <a:ext cx="8077200" cy="3276600"/>
          </a:xfrm>
        </p:spPr>
        <p:txBody>
          <a:bodyPr/>
          <a:lstStyle/>
          <a:p>
            <a:pPr algn="ctr" eaLnBrk="1" hangingPunct="1"/>
            <a:r>
              <a:rPr lang="en-GB" b="1" dirty="0" smtClean="0">
                <a:solidFill>
                  <a:srgbClr val="002060"/>
                </a:solidFill>
              </a:rPr>
              <a:t>Sally Brown and Phil Race</a:t>
            </a:r>
          </a:p>
          <a:p>
            <a:pPr algn="ctr" eaLnBrk="1" hangingPunct="1">
              <a:defRPr/>
            </a:pPr>
            <a:r>
              <a:rPr lang="en-GB" sz="1800" b="1" dirty="0" smtClean="0"/>
              <a:t>www.sally-brown.net</a:t>
            </a:r>
          </a:p>
          <a:p>
            <a:pPr algn="ctr" eaLnBrk="1" hangingPunct="1">
              <a:defRPr/>
            </a:pPr>
            <a:r>
              <a:rPr lang="en-GB" sz="1800" b="1" dirty="0" smtClean="0"/>
              <a:t>Email: sally@sally-brown.net</a:t>
            </a:r>
          </a:p>
          <a:p>
            <a:pPr algn="ctr" eaLnBrk="1" hangingPunct="1">
              <a:defRPr/>
            </a:pPr>
            <a:endParaRPr lang="en-GB" sz="1800" b="1" dirty="0" smtClean="0"/>
          </a:p>
          <a:p>
            <a:pPr algn="ctr" eaLnBrk="1" hangingPunct="1">
              <a:defRPr/>
            </a:pPr>
            <a:r>
              <a:rPr lang="en-GB" sz="1800" b="1" dirty="0" smtClean="0"/>
              <a:t>www.phil-race.co.uk</a:t>
            </a:r>
          </a:p>
          <a:p>
            <a:pPr algn="ctr" eaLnBrk="1" hangingPunct="1">
              <a:defRPr/>
            </a:pPr>
            <a:r>
              <a:rPr lang="en-GB" sz="1800" b="1" dirty="0" smtClean="0"/>
              <a:t>Email: phil@phil-race.co.uk</a:t>
            </a:r>
          </a:p>
          <a:p>
            <a:pPr algn="ctr" eaLnBrk="1" hangingPunct="1">
              <a:defRPr/>
            </a:pPr>
            <a:endParaRPr lang="en-GB" sz="3600" b="1" dirty="0" smtClean="0"/>
          </a:p>
          <a:p>
            <a:pPr algn="ctr" eaLnBrk="1" hangingPunct="1"/>
            <a:endParaRPr lang="en-GB" b="1" dirty="0" smtClean="0">
              <a:solidFill>
                <a:srgbClr val="002060"/>
              </a:solidFill>
            </a:endParaRPr>
          </a:p>
          <a:p>
            <a:pPr algn="ctr" eaLnBrk="1" hangingPunct="1">
              <a:lnSpc>
                <a:spcPct val="80000"/>
              </a:lnSpc>
            </a:pPr>
            <a:endParaRPr lang="en-GB" sz="2800" b="1" dirty="0" smtClean="0"/>
          </a:p>
          <a:p>
            <a:pPr algn="ctr" eaLnBrk="1" hangingPunct="1">
              <a:lnSpc>
                <a:spcPct val="80000"/>
              </a:lnSpc>
            </a:pPr>
            <a:endParaRPr lang="en-GB" sz="2800" b="1" dirty="0" smtClean="0"/>
          </a:p>
          <a:p>
            <a:pPr algn="ctr" eaLnBrk="1" hangingPunct="1">
              <a:lnSpc>
                <a:spcPct val="80000"/>
              </a:lnSpc>
            </a:pPr>
            <a:r>
              <a:rPr lang="en-GB" sz="2800" b="1" dirty="0" smtClean="0"/>
              <a:t> </a:t>
            </a:r>
          </a:p>
        </p:txBody>
      </p:sp>
      <p:pic>
        <p:nvPicPr>
          <p:cNvPr id="4" name="Picture 3" descr="IMG_0067.JPG"/>
          <p:cNvPicPr>
            <a:picLocks noChangeAspect="1"/>
          </p:cNvPicPr>
          <p:nvPr/>
        </p:nvPicPr>
        <p:blipFill>
          <a:blip r:embed="rId3" cstate="email"/>
          <a:stretch>
            <a:fillRect/>
          </a:stretch>
        </p:blipFill>
        <p:spPr>
          <a:xfrm rot="5400000">
            <a:off x="117392" y="4073608"/>
            <a:ext cx="2685311" cy="2005695"/>
          </a:xfrm>
          <a:prstGeom prst="rect">
            <a:avLst/>
          </a:prstGeom>
        </p:spPr>
      </p:pic>
      <p:pic>
        <p:nvPicPr>
          <p:cNvPr id="5" name="Picture 4" descr="DSCN28600001.JPG"/>
          <p:cNvPicPr>
            <a:picLocks noChangeAspect="1"/>
          </p:cNvPicPr>
          <p:nvPr/>
        </p:nvPicPr>
        <p:blipFill>
          <a:blip r:embed="rId4" cstate="email"/>
          <a:stretch>
            <a:fillRect/>
          </a:stretch>
        </p:blipFill>
        <p:spPr>
          <a:xfrm>
            <a:off x="6296422" y="3810000"/>
            <a:ext cx="2847578" cy="21336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sz="2800" dirty="0" smtClean="0"/>
              <a:t>How can we make changes to enhance learning and teaching in universities?</a:t>
            </a:r>
          </a:p>
        </p:txBody>
      </p:sp>
      <p:sp>
        <p:nvSpPr>
          <p:cNvPr id="6147" name="Content Placeholder 2"/>
          <p:cNvSpPr>
            <a:spLocks noGrp="1"/>
          </p:cNvSpPr>
          <p:nvPr>
            <p:ph idx="1"/>
          </p:nvPr>
        </p:nvSpPr>
        <p:spPr/>
        <p:txBody>
          <a:bodyPr/>
          <a:lstStyle/>
          <a:p>
            <a:r>
              <a:rPr lang="en-GB" sz="2400" b="1" dirty="0" smtClean="0"/>
              <a:t>External stimuli (e.g. government directives) can be powerful triggers for change but are not sufficient for really making a difference;</a:t>
            </a:r>
          </a:p>
          <a:p>
            <a:r>
              <a:rPr lang="en-GB" sz="2400" b="1" dirty="0" smtClean="0"/>
              <a:t>In our view, firm direction and </a:t>
            </a:r>
            <a:r>
              <a:rPr lang="en-GB" sz="2400" b="1" dirty="0" err="1" smtClean="0"/>
              <a:t>dictat</a:t>
            </a:r>
            <a:r>
              <a:rPr lang="en-GB" sz="2400" b="1" dirty="0" smtClean="0"/>
              <a:t> are much less effective than passion, persuasion and people-centred approaches;</a:t>
            </a:r>
          </a:p>
          <a:p>
            <a:r>
              <a:rPr lang="en-GB" sz="2400" b="1" dirty="0" smtClean="0"/>
              <a:t>Evidence-based practice helps to change the orientation of people who are reluctant to change;</a:t>
            </a:r>
          </a:p>
          <a:p>
            <a:r>
              <a:rPr lang="en-GB" sz="2400" b="1" dirty="0" smtClean="0"/>
              <a:t>Working within university systems is essential if changes are to be long-lasting.</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49362"/>
          </a:xfrm>
        </p:spPr>
        <p:txBody>
          <a:bodyPr/>
          <a:lstStyle/>
          <a:p>
            <a:r>
              <a:rPr lang="en-GB" sz="2800" dirty="0" smtClean="0"/>
              <a:t>Marshall and Massy (2010) propose that when leading in turbulent times, the first step to be taken is to: </a:t>
            </a:r>
            <a:endParaRPr lang="en-GB" sz="2800" dirty="0"/>
          </a:p>
        </p:txBody>
      </p:sp>
      <p:sp>
        <p:nvSpPr>
          <p:cNvPr id="3" name="Content Placeholder 2"/>
          <p:cNvSpPr>
            <a:spLocks noGrp="1"/>
          </p:cNvSpPr>
          <p:nvPr>
            <p:ph idx="1"/>
          </p:nvPr>
        </p:nvSpPr>
        <p:spPr/>
        <p:txBody>
          <a:bodyPr/>
          <a:lstStyle/>
          <a:p>
            <a:pPr>
              <a:buNone/>
            </a:pPr>
            <a:r>
              <a:rPr lang="en-GB" sz="2800" b="1" dirty="0" smtClean="0"/>
              <a:t>‘Create a sense of urgency about the crisis. While it’s easy to scare people, the aim is to at the same time present a plan about how, by doing things differently, the university can break the momentum taking it in the wrong direction and work its way out of the problem. The key is to create a sense of urgency without instilling a feeling of hopelessness’. (Marshall and Massy, p.68).</a:t>
            </a:r>
          </a:p>
          <a:p>
            <a:endParaRPr lang="en-GB" sz="28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22238"/>
            <a:ext cx="7543800" cy="868362"/>
          </a:xfrm>
        </p:spPr>
        <p:txBody>
          <a:bodyPr/>
          <a:lstStyle/>
          <a:p>
            <a:r>
              <a:rPr lang="en-GB" sz="2800" dirty="0" smtClean="0"/>
              <a:t>The ground rush effect? Renfro and Morrison (1983) suggest:</a:t>
            </a:r>
          </a:p>
        </p:txBody>
      </p:sp>
      <p:sp>
        <p:nvSpPr>
          <p:cNvPr id="8195" name="Content Placeholder 2"/>
          <p:cNvSpPr>
            <a:spLocks noGrp="1"/>
          </p:cNvSpPr>
          <p:nvPr>
            <p:ph idx="1"/>
          </p:nvPr>
        </p:nvSpPr>
        <p:spPr>
          <a:xfrm>
            <a:off x="214313" y="1143000"/>
            <a:ext cx="8483600" cy="5059363"/>
          </a:xfrm>
        </p:spPr>
        <p:txBody>
          <a:bodyPr/>
          <a:lstStyle/>
          <a:p>
            <a:pPr>
              <a:buFont typeface="Wingdings" pitchFamily="2" charset="2"/>
              <a:buNone/>
            </a:pPr>
            <a:r>
              <a:rPr lang="en-GB" sz="2400" b="1" smtClean="0"/>
              <a:t>“Although changes may seem to come upon us without warning, experience shows this is rarely the case. Unfortunately we often disregard or misinterpret the signals of change. We tend to spend our time on issues we perceive to be most important right now; we fail to scan our surroundings for changes that are in the early stages of development. The flood of problems that forces us to into crisis management makes concern for emerging issues to appear to be a luxury. It is not. It is a necessity.” (Renfro and Morrison, 1983)</a:t>
            </a:r>
          </a:p>
          <a:p>
            <a:pPr>
              <a:buFont typeface="Wingdings" pitchFamily="2" charset="2"/>
              <a:buNone/>
            </a:pPr>
            <a:endParaRPr lang="en-GB" sz="2400" b="1"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Geoff Scott (2004) argues: </a:t>
            </a:r>
            <a:endParaRPr lang="en-GB" sz="2800" dirty="0"/>
          </a:p>
        </p:txBody>
      </p:sp>
      <p:sp>
        <p:nvSpPr>
          <p:cNvPr id="3" name="Content Placeholder 2"/>
          <p:cNvSpPr>
            <a:spLocks noGrp="1"/>
          </p:cNvSpPr>
          <p:nvPr>
            <p:ph idx="1"/>
          </p:nvPr>
        </p:nvSpPr>
        <p:spPr>
          <a:xfrm>
            <a:off x="152400" y="1219200"/>
            <a:ext cx="8686800" cy="4983163"/>
          </a:xfrm>
        </p:spPr>
        <p:txBody>
          <a:bodyPr/>
          <a:lstStyle/>
          <a:p>
            <a:pPr>
              <a:buNone/>
            </a:pPr>
            <a:r>
              <a:rPr lang="en-GB" sz="2800" b="1" dirty="0" smtClean="0"/>
              <a:t>‘</a:t>
            </a:r>
            <a:r>
              <a:rPr lang="en-GB" sz="2400" b="1" dirty="0" smtClean="0"/>
              <a:t>Staff will not engage in a change effort and the learning that goes with it unless they can personally see that doing so is relevant, desirable, clear, distinctive and importantly feasible. Being appropriately involved in shaping an agreed change project and being clear on what is envisaged are also powerful motivators. Right from the outset, staff affected by each change will be weighing up the benefits of engaging and persevering with it against the costs. This is a process that carries on over the whole life cycle of every change effort’. (Scott, p.4).</a:t>
            </a:r>
          </a:p>
          <a:p>
            <a:pPr>
              <a:buNone/>
            </a:pPr>
            <a:endParaRPr lang="en-GB" sz="2800" b="1" dirty="0" smtClean="0"/>
          </a:p>
          <a:p>
            <a:endParaRPr lang="en-GB" sz="28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Furthermore, Geoff argues that:</a:t>
            </a:r>
            <a:endParaRPr lang="en-GB" sz="3200" dirty="0"/>
          </a:p>
        </p:txBody>
      </p:sp>
      <p:sp>
        <p:nvSpPr>
          <p:cNvPr id="3" name="Content Placeholder 2"/>
          <p:cNvSpPr>
            <a:spLocks noGrp="1"/>
          </p:cNvSpPr>
          <p:nvPr>
            <p:ph idx="1"/>
          </p:nvPr>
        </p:nvSpPr>
        <p:spPr/>
        <p:txBody>
          <a:bodyPr/>
          <a:lstStyle/>
          <a:p>
            <a:pPr>
              <a:buNone/>
            </a:pPr>
            <a:r>
              <a:rPr lang="en-GB" b="1" dirty="0" smtClean="0"/>
              <a:t>“A fundamental factor in reshaping culture is how well the senior management consistently model good practice” (Scott, p.5).</a:t>
            </a:r>
          </a:p>
          <a:p>
            <a:endParaRPr lang="en-GB"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Lee Harvey (2005) suggests that:</a:t>
            </a:r>
            <a:endParaRPr lang="en-GB" sz="3200" dirty="0"/>
          </a:p>
        </p:txBody>
      </p:sp>
      <p:sp>
        <p:nvSpPr>
          <p:cNvPr id="3" name="Content Placeholder 2"/>
          <p:cNvSpPr>
            <a:spLocks noGrp="1"/>
          </p:cNvSpPr>
          <p:nvPr>
            <p:ph idx="1"/>
          </p:nvPr>
        </p:nvSpPr>
        <p:spPr/>
        <p:txBody>
          <a:bodyPr/>
          <a:lstStyle/>
          <a:p>
            <a:pPr>
              <a:buNone/>
            </a:pPr>
            <a:r>
              <a:rPr lang="en-GB" b="1" dirty="0" smtClean="0"/>
              <a:t> </a:t>
            </a:r>
          </a:p>
          <a:p>
            <a:pPr>
              <a:buNone/>
            </a:pPr>
            <a:r>
              <a:rPr lang="en-GB" b="1" dirty="0" smtClean="0"/>
              <a:t>‘Little progress is likely within the current external quality monitoring regime unless there is a radical shift to an integrated process of trust that prioritises improvement of learning’ (Harvey, p.274). </a:t>
            </a:r>
          </a:p>
          <a:p>
            <a:endParaRPr lang="en-GB"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err="1" smtClean="0"/>
              <a:t>Debowski</a:t>
            </a:r>
            <a:r>
              <a:rPr lang="en-GB" sz="2400" dirty="0" smtClean="0"/>
              <a:t> </a:t>
            </a:r>
            <a:r>
              <a:rPr lang="en-GB" sz="2400" i="1" dirty="0" smtClean="0"/>
              <a:t>et al</a:t>
            </a:r>
            <a:r>
              <a:rPr lang="en-GB" sz="2400" dirty="0" smtClean="0"/>
              <a:t> (2011) propose a list of capabilities leaders in academic development, needed to bring about change in practice in tough times:</a:t>
            </a:r>
            <a:endParaRPr lang="en-GB" sz="2400" dirty="0"/>
          </a:p>
        </p:txBody>
      </p:sp>
      <p:sp>
        <p:nvSpPr>
          <p:cNvPr id="3" name="Content Placeholder 2"/>
          <p:cNvSpPr>
            <a:spLocks noGrp="1"/>
          </p:cNvSpPr>
          <p:nvPr>
            <p:ph idx="1"/>
          </p:nvPr>
        </p:nvSpPr>
        <p:spPr/>
        <p:txBody>
          <a:bodyPr/>
          <a:lstStyle/>
          <a:p>
            <a:pPr lvl="0"/>
            <a:r>
              <a:rPr lang="en-GB" sz="2800" b="1" dirty="0" smtClean="0"/>
              <a:t>Establish high credibility as a knowledgeable expert;</a:t>
            </a:r>
          </a:p>
          <a:p>
            <a:pPr lvl="0"/>
            <a:r>
              <a:rPr lang="en-GB" sz="2800" b="1" dirty="0" smtClean="0"/>
              <a:t>Be flexible and adaptive;</a:t>
            </a:r>
          </a:p>
          <a:p>
            <a:pPr lvl="0"/>
            <a:r>
              <a:rPr lang="en-GB" sz="2800" b="1" dirty="0" smtClean="0"/>
              <a:t>Build strong partnerships with significant leaders;</a:t>
            </a:r>
          </a:p>
          <a:p>
            <a:pPr lvl="0"/>
            <a:r>
              <a:rPr lang="en-GB" sz="2800" b="1" dirty="0" smtClean="0"/>
              <a:t>Focus on the strategic needs of the university;</a:t>
            </a:r>
          </a:p>
          <a:p>
            <a:pPr lvl="0"/>
            <a:r>
              <a:rPr lang="en-GB" sz="2800" b="1" dirty="0" smtClean="0"/>
              <a:t>Develop established credibility within your broader profession.</a:t>
            </a:r>
          </a:p>
          <a:p>
            <a:endParaRPr lang="en-GB" sz="2800"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The marvellously anarchic Rob Cuthbert (2002) suggests</a:t>
            </a:r>
            <a:endParaRPr lang="en-GB" sz="2800" dirty="0"/>
          </a:p>
        </p:txBody>
      </p:sp>
      <p:sp>
        <p:nvSpPr>
          <p:cNvPr id="3" name="Content Placeholder 2"/>
          <p:cNvSpPr>
            <a:spLocks noGrp="1"/>
          </p:cNvSpPr>
          <p:nvPr>
            <p:ph idx="1"/>
          </p:nvPr>
        </p:nvSpPr>
        <p:spPr>
          <a:xfrm>
            <a:off x="152400" y="1219200"/>
            <a:ext cx="8991600" cy="4789488"/>
          </a:xfrm>
        </p:spPr>
        <p:txBody>
          <a:bodyPr/>
          <a:lstStyle/>
          <a:p>
            <a:pPr>
              <a:buNone/>
            </a:pPr>
            <a:r>
              <a:rPr lang="en-GB" sz="2200" b="1" dirty="0" smtClean="0"/>
              <a:t>‘Managers in an organised anarchy should not concern themselves with rationalist fantasises of how to get things done. Instead they should be concerned with identifying and maintaining the conditions necessary for organisational survival and responsiveness. Managers do best when they avoid making choices, but focus instead on influencing and selecting items for attention from the streams of problems, solutions and choice opportunities, and shaping the organisational garbage can in which choices are sometimes made. By subtly deflecting, constraining or augmenting the streams of problems, solutions and choice opportunities, managers can influence events more tellingly than if they sought to make a decision. The secret of success in an organised anarchy is unobtrusive management.’ (Cuthbert, p.2)</a:t>
            </a:r>
          </a:p>
          <a:p>
            <a:pPr>
              <a:buNone/>
            </a:pPr>
            <a:endParaRPr lang="en-GB" sz="22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Prof Sir David Watson (2010) says ‘managing the future by an HEI’s SMT involves...</a:t>
            </a:r>
            <a:endParaRPr lang="en-GB" sz="2400" dirty="0"/>
          </a:p>
        </p:txBody>
      </p:sp>
      <p:sp>
        <p:nvSpPr>
          <p:cNvPr id="3" name="Content Placeholder 2"/>
          <p:cNvSpPr>
            <a:spLocks noGrp="1"/>
          </p:cNvSpPr>
          <p:nvPr>
            <p:ph idx="1"/>
          </p:nvPr>
        </p:nvSpPr>
        <p:spPr>
          <a:xfrm>
            <a:off x="152400" y="1412875"/>
            <a:ext cx="8839200" cy="4789488"/>
          </a:xfrm>
        </p:spPr>
        <p:txBody>
          <a:bodyPr/>
          <a:lstStyle/>
          <a:p>
            <a:pPr lvl="0"/>
            <a:r>
              <a:rPr lang="en-GB" sz="2200" b="1" dirty="0" smtClean="0"/>
              <a:t>Understanding the present and the past condition of your institution. </a:t>
            </a:r>
          </a:p>
          <a:p>
            <a:pPr lvl="0"/>
            <a:r>
              <a:rPr lang="en-GB" sz="2200" b="1" dirty="0" smtClean="0"/>
              <a:t>Getting the resources right, so that there is a zone of freedom of action in which to operate. </a:t>
            </a:r>
          </a:p>
          <a:p>
            <a:pPr lvl="0"/>
            <a:r>
              <a:rPr lang="en-GB" sz="2200" b="1" dirty="0" smtClean="0"/>
              <a:t>Understanding the terms of trade of the business, especially its peculiar competitively cooperative nature. </a:t>
            </a:r>
          </a:p>
          <a:p>
            <a:pPr lvl="0"/>
            <a:r>
              <a:rPr lang="en-GB" sz="2200" b="1" dirty="0" smtClean="0"/>
              <a:t>Helping to identify a positive direction of travel for the institution. </a:t>
            </a:r>
          </a:p>
          <a:p>
            <a:pPr lvl="0"/>
            <a:r>
              <a:rPr lang="en-GB" sz="2200" b="1" dirty="0" smtClean="0"/>
              <a:t>Engaging progressively with that direction of travel (through what Peter Singer describes as an ‘ethical journey’).</a:t>
            </a:r>
          </a:p>
          <a:p>
            <a:pPr lvl="0"/>
            <a:r>
              <a:rPr lang="en-GB" sz="2200" b="1" dirty="0" smtClean="0"/>
              <a:t>Optimistically trusting the instincts of the academic community (of students as well as staff) operating at its best.’ (Watson, p.47).</a:t>
            </a:r>
          </a:p>
          <a:p>
            <a:pPr>
              <a:buNone/>
            </a:pPr>
            <a:endParaRPr lang="en-GB" sz="22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Holt, Palmer and Challis (2011) posit ten ‘leverage points’ for strategic development</a:t>
            </a:r>
            <a:endParaRPr lang="en-GB" sz="2400" dirty="0"/>
          </a:p>
        </p:txBody>
      </p:sp>
      <p:sp>
        <p:nvSpPr>
          <p:cNvPr id="3" name="Content Placeholder 2"/>
          <p:cNvSpPr>
            <a:spLocks noGrp="1"/>
          </p:cNvSpPr>
          <p:nvPr>
            <p:ph idx="1"/>
          </p:nvPr>
        </p:nvSpPr>
        <p:spPr/>
        <p:txBody>
          <a:bodyPr/>
          <a:lstStyle/>
          <a:p>
            <a:pPr marL="457200" lvl="0" indent="-457200">
              <a:buSzPct val="100000"/>
              <a:buFont typeface="+mj-lt"/>
              <a:buAutoNum type="arabicPeriod"/>
            </a:pPr>
            <a:r>
              <a:rPr lang="en-GB" sz="2400" b="1" dirty="0" smtClean="0"/>
              <a:t>New visions/new plans;</a:t>
            </a:r>
          </a:p>
          <a:p>
            <a:pPr marL="457200" lvl="0" indent="-457200">
              <a:buSzPct val="100000"/>
              <a:buFont typeface="+mj-lt"/>
              <a:buAutoNum type="arabicPeriod"/>
            </a:pPr>
            <a:r>
              <a:rPr lang="en-GB" sz="2400" b="1" dirty="0" smtClean="0"/>
              <a:t>Preparation of new/continuing academic staff;</a:t>
            </a:r>
          </a:p>
          <a:p>
            <a:pPr marL="457200" lvl="0" indent="-457200">
              <a:buSzPct val="100000"/>
              <a:buFont typeface="+mj-lt"/>
              <a:buAutoNum type="arabicPeriod"/>
            </a:pPr>
            <a:r>
              <a:rPr lang="en-GB" sz="2400" b="1" dirty="0" smtClean="0"/>
              <a:t>Compulsory casual teaching development program;</a:t>
            </a:r>
          </a:p>
          <a:p>
            <a:pPr marL="457200" lvl="0" indent="-457200">
              <a:buSzPct val="100000"/>
              <a:buFont typeface="+mj-lt"/>
              <a:buAutoNum type="arabicPeriod"/>
            </a:pPr>
            <a:r>
              <a:rPr lang="en-GB" sz="2400" b="1" dirty="0" smtClean="0"/>
              <a:t>Just-in-time professional development;</a:t>
            </a:r>
          </a:p>
          <a:p>
            <a:pPr marL="457200" lvl="0" indent="-457200">
              <a:buSzPct val="100000"/>
              <a:buFont typeface="+mj-lt"/>
              <a:buAutoNum type="arabicPeriod"/>
            </a:pPr>
            <a:r>
              <a:rPr lang="en-GB" sz="2400" b="1" dirty="0" smtClean="0"/>
              <a:t>Communities of practice;</a:t>
            </a:r>
          </a:p>
          <a:p>
            <a:pPr marL="457200" lvl="0" indent="-457200">
              <a:buSzPct val="100000"/>
              <a:buFont typeface="+mj-lt"/>
              <a:buAutoNum type="arabicPeriod"/>
            </a:pPr>
            <a:r>
              <a:rPr lang="en-GB" sz="2400" b="1" dirty="0" smtClean="0"/>
              <a:t>Strategic funding for developments;</a:t>
            </a:r>
          </a:p>
          <a:p>
            <a:pPr marL="457200" lvl="0" indent="-457200">
              <a:buSzPct val="100000"/>
              <a:buFont typeface="+mj-lt"/>
              <a:buAutoNum type="arabicPeriod"/>
            </a:pPr>
            <a:r>
              <a:rPr lang="en-GB" sz="2400" b="1" dirty="0" smtClean="0"/>
              <a:t>Supporting teaching excellence through awards and fellowships;</a:t>
            </a:r>
          </a:p>
          <a:p>
            <a:pPr marL="457200" lvl="0" indent="-457200">
              <a:buSzPct val="100000"/>
              <a:buFont typeface="+mj-lt"/>
              <a:buAutoNum type="arabicPeriod"/>
            </a:pPr>
            <a:r>
              <a:rPr lang="en-GB" sz="2400" b="1" dirty="0" smtClean="0"/>
              <a:t>Disseminating exemplary practice online;</a:t>
            </a:r>
          </a:p>
          <a:p>
            <a:pPr marL="457200" lvl="0" indent="-457200">
              <a:buSzPct val="100000"/>
              <a:buFont typeface="+mj-lt"/>
              <a:buAutoNum type="arabicPeriod"/>
            </a:pPr>
            <a:r>
              <a:rPr lang="en-GB" sz="2400" b="1" dirty="0" smtClean="0"/>
              <a:t>Recognition and use of education ‘experts’;</a:t>
            </a:r>
          </a:p>
          <a:p>
            <a:pPr marL="457200" lvl="0" indent="-457200">
              <a:buSzPct val="100000"/>
              <a:buFont typeface="+mj-lt"/>
              <a:buAutoNum type="arabicPeriod"/>
            </a:pPr>
            <a:r>
              <a:rPr lang="en-GB" sz="2400" b="1" dirty="0" smtClean="0"/>
              <a:t>Renewing leadership. (Holt </a:t>
            </a:r>
            <a:r>
              <a:rPr lang="en-GB" sz="2400" b="1" i="1" dirty="0" smtClean="0"/>
              <a:t>et al</a:t>
            </a:r>
            <a:r>
              <a:rPr lang="en-GB" sz="2400" b="1" dirty="0" smtClean="0"/>
              <a:t>, pp.9-15)</a:t>
            </a:r>
          </a:p>
          <a:p>
            <a:endParaRPr lang="en-GB"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Where are we coming from?</a:t>
            </a:r>
            <a:endParaRPr lang="en-GB" dirty="0"/>
          </a:p>
        </p:txBody>
      </p:sp>
      <p:sp>
        <p:nvSpPr>
          <p:cNvPr id="3" name="Content Placeholder 2"/>
          <p:cNvSpPr>
            <a:spLocks noGrp="1"/>
          </p:cNvSpPr>
          <p:nvPr>
            <p:ph idx="1"/>
          </p:nvPr>
        </p:nvSpPr>
        <p:spPr/>
        <p:txBody>
          <a:bodyPr/>
          <a:lstStyle/>
          <a:p>
            <a:r>
              <a:rPr lang="en-GB" sz="2600" b="1" dirty="0" smtClean="0"/>
              <a:t>We’re both retired from full-time employment (but still quite busy enough).</a:t>
            </a:r>
          </a:p>
          <a:p>
            <a:r>
              <a:rPr lang="en-GB" sz="2600" b="1" dirty="0" smtClean="0"/>
              <a:t>One of us has led the management of change in a university, and before that in a National professional body.</a:t>
            </a:r>
          </a:p>
          <a:p>
            <a:r>
              <a:rPr lang="en-GB" sz="2600" b="1" dirty="0" smtClean="0"/>
              <a:t>The other regards himself as a ‘change agent’, and has not been directly involved in managing change.</a:t>
            </a:r>
            <a:endParaRPr lang="en-GB" sz="26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Phil Race says:</a:t>
            </a:r>
            <a:endParaRPr lang="en-GB" sz="3600" dirty="0"/>
          </a:p>
        </p:txBody>
      </p:sp>
      <p:sp>
        <p:nvSpPr>
          <p:cNvPr id="3" name="Content Placeholder 2"/>
          <p:cNvSpPr>
            <a:spLocks noGrp="1"/>
          </p:cNvSpPr>
          <p:nvPr>
            <p:ph idx="1"/>
          </p:nvPr>
        </p:nvSpPr>
        <p:spPr/>
        <p:txBody>
          <a:bodyPr/>
          <a:lstStyle/>
          <a:p>
            <a:pPr>
              <a:buNone/>
            </a:pPr>
            <a:r>
              <a:rPr lang="en-GB" b="1" dirty="0" smtClean="0"/>
              <a:t>“There has never been a better time to be (semi-) retired”</a:t>
            </a:r>
          </a:p>
          <a:p>
            <a:pPr>
              <a:buNone/>
            </a:pPr>
            <a:endParaRPr lang="en-GB" b="1" dirty="0" smtClean="0"/>
          </a:p>
          <a:p>
            <a:pPr>
              <a:buNone/>
            </a:pPr>
            <a:r>
              <a:rPr lang="en-GB" dirty="0" smtClean="0"/>
              <a:t>So how can we do it better?</a:t>
            </a:r>
          </a:p>
          <a:p>
            <a:pPr>
              <a:buNone/>
            </a:pPr>
            <a:endParaRPr lang="en-GB"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0" y="1"/>
            <a:ext cx="9144000" cy="1124679"/>
          </a:xfrm>
        </p:spPr>
        <p:txBody>
          <a:bodyPr/>
          <a:lstStyle/>
          <a:p>
            <a:r>
              <a:rPr lang="en-GB" sz="2800" b="1" dirty="0" smtClean="0">
                <a:solidFill>
                  <a:srgbClr val="FF0000"/>
                </a:solidFill>
              </a:rPr>
              <a:t>Changing teaching – and research – and reflection:</a:t>
            </a:r>
            <a:br>
              <a:rPr lang="en-GB" sz="2800" b="1" dirty="0" smtClean="0">
                <a:solidFill>
                  <a:srgbClr val="FF0000"/>
                </a:solidFill>
              </a:rPr>
            </a:br>
            <a:r>
              <a:rPr lang="en-GB" sz="2800" b="1" dirty="0" smtClean="0">
                <a:solidFill>
                  <a:srgbClr val="FF0000"/>
                </a:solidFill>
              </a:rPr>
              <a:t>the ten most important words</a:t>
            </a:r>
          </a:p>
        </p:txBody>
      </p:sp>
      <p:sp>
        <p:nvSpPr>
          <p:cNvPr id="23555" name="Content Placeholder 2"/>
          <p:cNvSpPr>
            <a:spLocks noGrp="1"/>
          </p:cNvSpPr>
          <p:nvPr>
            <p:ph sz="half" idx="1"/>
          </p:nvPr>
        </p:nvSpPr>
        <p:spPr>
          <a:xfrm>
            <a:off x="285720" y="1643050"/>
            <a:ext cx="4225925" cy="3438532"/>
          </a:xfrm>
        </p:spPr>
        <p:txBody>
          <a:bodyPr/>
          <a:lstStyle/>
          <a:p>
            <a:r>
              <a:rPr lang="en-GB" dirty="0" smtClean="0"/>
              <a:t>Why?</a:t>
            </a:r>
          </a:p>
          <a:p>
            <a:r>
              <a:rPr lang="en-GB" dirty="0" smtClean="0"/>
              <a:t>What?</a:t>
            </a:r>
          </a:p>
          <a:p>
            <a:r>
              <a:rPr lang="en-GB" dirty="0" smtClean="0"/>
              <a:t>Who?</a:t>
            </a:r>
          </a:p>
          <a:p>
            <a:r>
              <a:rPr lang="en-GB" dirty="0" smtClean="0"/>
              <a:t>Where?</a:t>
            </a:r>
          </a:p>
          <a:p>
            <a:r>
              <a:rPr lang="en-GB" dirty="0" smtClean="0"/>
              <a:t>When?</a:t>
            </a:r>
          </a:p>
          <a:p>
            <a:r>
              <a:rPr lang="en-GB" dirty="0" smtClean="0"/>
              <a:t>How?</a:t>
            </a:r>
          </a:p>
        </p:txBody>
      </p:sp>
      <p:sp>
        <p:nvSpPr>
          <p:cNvPr id="23556" name="Content Placeholder 3"/>
          <p:cNvSpPr>
            <a:spLocks noGrp="1"/>
          </p:cNvSpPr>
          <p:nvPr>
            <p:ph sz="half" idx="2"/>
          </p:nvPr>
        </p:nvSpPr>
        <p:spPr>
          <a:xfrm>
            <a:off x="3714744" y="1714488"/>
            <a:ext cx="4227513" cy="3509970"/>
          </a:xfrm>
        </p:spPr>
        <p:txBody>
          <a:bodyPr/>
          <a:lstStyle/>
          <a:p>
            <a:r>
              <a:rPr lang="en-GB" dirty="0" smtClean="0"/>
              <a:t>Which?</a:t>
            </a:r>
          </a:p>
          <a:p>
            <a:r>
              <a:rPr lang="en-GB" dirty="0" smtClean="0"/>
              <a:t>So what?</a:t>
            </a:r>
          </a:p>
          <a:p>
            <a:r>
              <a:rPr lang="en-GB" dirty="0" smtClean="0"/>
              <a:t>Wow?</a:t>
            </a:r>
          </a:p>
          <a:p>
            <a:pPr>
              <a:buNone/>
            </a:pPr>
            <a:r>
              <a:rPr lang="en-GB" dirty="0" smtClean="0"/>
              <a:t>And the most powerful four-letter word in the English language...</a:t>
            </a:r>
          </a:p>
          <a:p>
            <a:pPr>
              <a:buNone/>
            </a:pPr>
            <a:r>
              <a:rPr lang="en-GB" sz="4000" dirty="0" smtClean="0">
                <a:solidFill>
                  <a:srgbClr val="CC0000"/>
                </a:solidFill>
              </a:rPr>
              <a:t>	????</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‘what’ </a:t>
            </a:r>
            <a:r>
              <a:rPr lang="en-GB" sz="3600" dirty="0" smtClean="0">
                <a:solidFill>
                  <a:srgbClr val="00B050"/>
                </a:solidFill>
              </a:rPr>
              <a:t>is getting ever less important</a:t>
            </a:r>
            <a:endParaRPr lang="en-GB" sz="3600" dirty="0">
              <a:solidFill>
                <a:srgbClr val="00B050"/>
              </a:solidFill>
            </a:endParaRPr>
          </a:p>
        </p:txBody>
      </p:sp>
      <p:sp>
        <p:nvSpPr>
          <p:cNvPr id="3" name="Content Placeholder 2"/>
          <p:cNvSpPr>
            <a:spLocks noGrp="1"/>
          </p:cNvSpPr>
          <p:nvPr>
            <p:ph idx="1"/>
          </p:nvPr>
        </p:nvSpPr>
        <p:spPr/>
        <p:txBody>
          <a:bodyPr/>
          <a:lstStyle/>
          <a:p>
            <a:pPr>
              <a:lnSpc>
                <a:spcPct val="100000"/>
              </a:lnSpc>
            </a:pPr>
            <a:r>
              <a:rPr lang="en-GB" sz="2000" dirty="0" smtClean="0"/>
              <a:t>Columbia University research published recently (2011)  in Science magazine shows that people are much less prepared to remember ‘</a:t>
            </a:r>
            <a:r>
              <a:rPr lang="en-GB" sz="2000" dirty="0" smtClean="0">
                <a:solidFill>
                  <a:srgbClr val="FF0000"/>
                </a:solidFill>
              </a:rPr>
              <a:t>what</a:t>
            </a:r>
            <a:r>
              <a:rPr lang="en-GB" sz="2000" dirty="0" smtClean="0"/>
              <a:t>’, but better at remembering </a:t>
            </a:r>
            <a:r>
              <a:rPr lang="en-GB" sz="2000" dirty="0" smtClean="0">
                <a:solidFill>
                  <a:srgbClr val="FF0000"/>
                </a:solidFill>
              </a:rPr>
              <a:t>where</a:t>
            </a:r>
            <a:r>
              <a:rPr lang="en-GB" sz="2000" dirty="0" smtClean="0"/>
              <a:t> to access information, and </a:t>
            </a:r>
            <a:r>
              <a:rPr lang="en-GB" sz="2000" dirty="0" smtClean="0">
                <a:solidFill>
                  <a:srgbClr val="FF0000"/>
                </a:solidFill>
              </a:rPr>
              <a:t>how</a:t>
            </a:r>
            <a:r>
              <a:rPr lang="en-GB" sz="2000" dirty="0" smtClean="0"/>
              <a:t> to do so.</a:t>
            </a:r>
          </a:p>
          <a:p>
            <a:pPr>
              <a:lnSpc>
                <a:spcPct val="100000"/>
              </a:lnSpc>
            </a:pPr>
            <a:r>
              <a:rPr lang="en-GB" sz="2000" dirty="0" smtClean="0"/>
              <a:t>Betsy Sparrow, one of the principal researchers, concludes that the internet has become ‘an external memory source that we can access at any time. ... Just as we learn through transactive memory who knows what in our families and offices, we are learning what the computer ‘knows’ and when we should attend to where we have stored information in our computer-based memories. We are becoming symbiotic with our computer tools.</a:t>
            </a:r>
          </a:p>
          <a:p>
            <a:pPr>
              <a:buNone/>
            </a:pPr>
            <a:r>
              <a:rPr lang="en-US" sz="1800" i="1" dirty="0" smtClean="0">
                <a:solidFill>
                  <a:schemeClr val="tx1"/>
                </a:solidFill>
              </a:rPr>
              <a:t>Published Online July 14 2011 </a:t>
            </a:r>
            <a:r>
              <a:rPr lang="en-US" sz="1800" i="1" dirty="0" smtClean="0">
                <a:solidFill>
                  <a:schemeClr val="tx1"/>
                </a:solidFill>
                <a:hlinkClick r:id="rId2" action="ppaction://hlinkfile"/>
              </a:rPr>
              <a:t>&lt; Science Express Index</a:t>
            </a:r>
            <a:r>
              <a:rPr lang="en-US" sz="1800" i="1" dirty="0" smtClean="0">
                <a:solidFill>
                  <a:schemeClr val="tx1"/>
                </a:solidFill>
              </a:rPr>
              <a:t>  Science DOI: 10.1126/science.1207745 </a:t>
            </a:r>
            <a:endParaRPr lang="en-US" sz="1800" dirty="0" smtClean="0">
              <a:solidFill>
                <a:schemeClr val="tx1"/>
              </a:solidFill>
            </a:endParaRPr>
          </a:p>
          <a:p>
            <a:pPr>
              <a:buNone/>
            </a:pPr>
            <a:r>
              <a:rPr lang="en-US" sz="1800" dirty="0" smtClean="0">
                <a:solidFill>
                  <a:schemeClr val="tx1"/>
                </a:solidFill>
              </a:rPr>
              <a:t>Report: Google Effects on Memory: Cognitive Consequences of Having Information at Our Fingertips </a:t>
            </a:r>
            <a:r>
              <a:rPr lang="en-US" sz="1800" dirty="0" smtClean="0">
                <a:solidFill>
                  <a:schemeClr val="tx1"/>
                </a:solidFill>
                <a:hlinkClick r:id="rId3" action="ppaction://hlinkfile"/>
              </a:rPr>
              <a:t>Betsy Sparrow</a:t>
            </a:r>
            <a:r>
              <a:rPr lang="en-US" sz="1800" dirty="0" smtClean="0">
                <a:solidFill>
                  <a:schemeClr val="tx1"/>
                </a:solidFill>
              </a:rPr>
              <a:t>,</a:t>
            </a:r>
            <a:r>
              <a:rPr lang="en-US" sz="1800" dirty="0" smtClean="0">
                <a:solidFill>
                  <a:schemeClr val="tx1"/>
                </a:solidFill>
                <a:hlinkClick r:id="" action="ppaction://hlinkfile"/>
              </a:rPr>
              <a:t>*</a:t>
            </a:r>
            <a:r>
              <a:rPr lang="en-US" sz="1800" dirty="0" smtClean="0">
                <a:solidFill>
                  <a:schemeClr val="tx1"/>
                </a:solidFill>
              </a:rPr>
              <a:t>, </a:t>
            </a:r>
            <a:r>
              <a:rPr lang="en-US" sz="1800" dirty="0" smtClean="0">
                <a:solidFill>
                  <a:schemeClr val="tx1"/>
                </a:solidFill>
                <a:hlinkClick r:id="rId4" action="ppaction://hlinkfile"/>
              </a:rPr>
              <a:t>Jenny Liu</a:t>
            </a:r>
            <a:r>
              <a:rPr lang="en-US" sz="1800" dirty="0" smtClean="0">
                <a:solidFill>
                  <a:schemeClr val="tx1"/>
                </a:solidFill>
              </a:rPr>
              <a:t>,  </a:t>
            </a:r>
            <a:r>
              <a:rPr lang="en-US" sz="1800" dirty="0" smtClean="0">
                <a:solidFill>
                  <a:schemeClr val="tx1"/>
                </a:solidFill>
                <a:hlinkClick r:id="rId5" action="ppaction://hlinkfile"/>
              </a:rPr>
              <a:t>Daniel M. Wegner</a:t>
            </a:r>
            <a:endParaRPr lang="en-US" sz="1800" dirty="0" smtClean="0">
              <a:solidFill>
                <a:schemeClr val="tx1"/>
              </a:solidFill>
            </a:endParaRPr>
          </a:p>
          <a:p>
            <a:pPr>
              <a:lnSpc>
                <a:spcPct val="100000"/>
              </a:lnSpc>
            </a:pPr>
            <a:endParaRPr lang="en-GB" sz="2000"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1643050"/>
            <a:ext cx="4225925" cy="3438532"/>
          </a:xfrm>
          <a:prstGeom prst="rect">
            <a:avLst/>
          </a:prstGeom>
        </p:spPr>
        <p:txBody>
          <a:bodyPr/>
          <a:lstStyle/>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Why? </a:t>
            </a:r>
            <a:r>
              <a:rPr lang="en-GB" sz="2800" b="1" kern="0" dirty="0" smtClean="0">
                <a:solidFill>
                  <a:srgbClr val="C00000"/>
                </a:solidFill>
                <a:latin typeface="Arial"/>
                <a:cs typeface="+mn-cs"/>
              </a:rPr>
              <a:t>(rationale)</a:t>
            </a:r>
          </a:p>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What? </a:t>
            </a:r>
            <a:r>
              <a:rPr lang="en-GB" sz="2800" b="1" kern="0" dirty="0" smtClean="0">
                <a:solidFill>
                  <a:srgbClr val="C00000"/>
                </a:solidFill>
                <a:latin typeface="Arial"/>
                <a:cs typeface="+mn-cs"/>
              </a:rPr>
              <a:t>(content)</a:t>
            </a:r>
          </a:p>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Who? </a:t>
            </a:r>
            <a:r>
              <a:rPr lang="en-GB" sz="2800" b="1" kern="0" dirty="0" smtClean="0">
                <a:solidFill>
                  <a:srgbClr val="C00000"/>
                </a:solidFill>
                <a:latin typeface="Arial"/>
                <a:cs typeface="+mn-cs"/>
              </a:rPr>
              <a:t>(people, you, me, them)</a:t>
            </a:r>
          </a:p>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Where? </a:t>
            </a:r>
            <a:r>
              <a:rPr lang="en-GB" sz="2800" b="1" kern="0" dirty="0" smtClean="0">
                <a:solidFill>
                  <a:srgbClr val="C00000"/>
                </a:solidFill>
                <a:latin typeface="Arial"/>
                <a:cs typeface="+mn-cs"/>
              </a:rPr>
              <a:t>(locations)</a:t>
            </a:r>
          </a:p>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When? </a:t>
            </a:r>
            <a:r>
              <a:rPr lang="en-GB" sz="2800" b="1" kern="0" dirty="0" smtClean="0">
                <a:solidFill>
                  <a:srgbClr val="C00000"/>
                </a:solidFill>
                <a:latin typeface="Arial"/>
                <a:cs typeface="+mn-cs"/>
              </a:rPr>
              <a:t>(times)</a:t>
            </a:r>
          </a:p>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How? </a:t>
            </a:r>
            <a:r>
              <a:rPr lang="en-GB" sz="2800" b="1" kern="0" dirty="0" smtClean="0">
                <a:solidFill>
                  <a:srgbClr val="C00000"/>
                </a:solidFill>
                <a:latin typeface="Arial"/>
                <a:cs typeface="+mn-cs"/>
              </a:rPr>
              <a:t>(processes)</a:t>
            </a:r>
          </a:p>
        </p:txBody>
      </p:sp>
      <p:sp>
        <p:nvSpPr>
          <p:cNvPr id="4" name="Content Placeholder 3"/>
          <p:cNvSpPr txBox="1">
            <a:spLocks/>
          </p:cNvSpPr>
          <p:nvPr/>
        </p:nvSpPr>
        <p:spPr>
          <a:xfrm>
            <a:off x="4500562" y="1714488"/>
            <a:ext cx="4227513" cy="3509970"/>
          </a:xfrm>
          <a:prstGeom prst="rect">
            <a:avLst/>
          </a:prstGeom>
        </p:spPr>
        <p:txBody>
          <a:bodyPr/>
          <a:lstStyle/>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Which? </a:t>
            </a:r>
            <a:r>
              <a:rPr lang="en-GB" sz="2800" b="1" kern="0" dirty="0" smtClean="0">
                <a:solidFill>
                  <a:srgbClr val="C00000"/>
                </a:solidFill>
                <a:latin typeface="Arial"/>
                <a:cs typeface="+mn-cs"/>
              </a:rPr>
              <a:t>(decisions)</a:t>
            </a:r>
          </a:p>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So what? </a:t>
            </a:r>
            <a:r>
              <a:rPr lang="en-GB" sz="2800" b="1" kern="0" dirty="0" smtClean="0">
                <a:solidFill>
                  <a:srgbClr val="C00000"/>
                </a:solidFill>
                <a:latin typeface="Arial"/>
                <a:cs typeface="+mn-cs"/>
              </a:rPr>
              <a:t>(importance?)</a:t>
            </a:r>
          </a:p>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Wow? </a:t>
            </a:r>
            <a:r>
              <a:rPr lang="en-GB" sz="2800" b="1" kern="0" dirty="0" smtClean="0">
                <a:solidFill>
                  <a:srgbClr val="C00000"/>
                </a:solidFill>
                <a:latin typeface="Arial"/>
                <a:cs typeface="+mn-cs"/>
              </a:rPr>
              <a:t>(impact?)</a:t>
            </a:r>
          </a:p>
          <a:p>
            <a:pPr marL="533400" indent="-533400">
              <a:lnSpc>
                <a:spcPct val="90000"/>
              </a:lnSpc>
              <a:spcBef>
                <a:spcPct val="35000"/>
              </a:spcBef>
              <a:buClr>
                <a:srgbClr val="009900"/>
              </a:buClr>
              <a:buFont typeface="Wingdings" pitchFamily="2" charset="2"/>
              <a:buNone/>
              <a:defRPr/>
            </a:pPr>
            <a:r>
              <a:rPr lang="en-GB" sz="2800" b="1" kern="0" dirty="0" smtClean="0">
                <a:solidFill>
                  <a:srgbClr val="660066"/>
                </a:solidFill>
                <a:latin typeface="Arial"/>
                <a:cs typeface="+mn-cs"/>
              </a:rPr>
              <a:t>And the most powerful four-letter word in the English language...</a:t>
            </a:r>
          </a:p>
          <a:p>
            <a:pPr marL="533400" indent="-533400">
              <a:lnSpc>
                <a:spcPct val="90000"/>
              </a:lnSpc>
              <a:spcBef>
                <a:spcPct val="35000"/>
              </a:spcBef>
              <a:buClr>
                <a:srgbClr val="009900"/>
              </a:buClr>
              <a:buFont typeface="Wingdings" pitchFamily="2" charset="2"/>
              <a:buNone/>
              <a:defRPr/>
            </a:pPr>
            <a:r>
              <a:rPr lang="en-GB" sz="3600" b="1" kern="0" dirty="0" smtClean="0">
                <a:solidFill>
                  <a:srgbClr val="CC0000"/>
                </a:solidFill>
                <a:latin typeface="Arial"/>
                <a:cs typeface="+mn-cs"/>
              </a:rPr>
              <a:t>	????</a:t>
            </a:r>
          </a:p>
        </p:txBody>
      </p:sp>
      <p:sp>
        <p:nvSpPr>
          <p:cNvPr id="5" name="Title 1"/>
          <p:cNvSpPr txBox="1">
            <a:spLocks/>
          </p:cNvSpPr>
          <p:nvPr/>
        </p:nvSpPr>
        <p:spPr>
          <a:xfrm>
            <a:off x="0" y="1"/>
            <a:ext cx="9144000" cy="1124679"/>
          </a:xfrm>
          <a:prstGeom prst="rect">
            <a:avLst/>
          </a:prstGeom>
        </p:spPr>
        <p:txBody>
          <a:bodyPr/>
          <a:lstStyle/>
          <a:p>
            <a:pPr algn="ctr">
              <a:lnSpc>
                <a:spcPct val="85000"/>
              </a:lnSpc>
              <a:defRPr/>
            </a:pPr>
            <a:r>
              <a:rPr lang="en-GB" sz="2800" b="1" kern="0" dirty="0" smtClean="0">
                <a:solidFill>
                  <a:srgbClr val="FF0000"/>
                </a:solidFill>
                <a:latin typeface="Arial Rounded MT Bold"/>
                <a:cs typeface="+mn-cs"/>
              </a:rPr>
              <a:t>Changing teaching – and research – and reflection:</a:t>
            </a:r>
            <a:br>
              <a:rPr lang="en-GB" sz="2800" b="1" kern="0" dirty="0" smtClean="0">
                <a:solidFill>
                  <a:srgbClr val="FF0000"/>
                </a:solidFill>
                <a:latin typeface="Arial Rounded MT Bold"/>
                <a:cs typeface="+mn-cs"/>
              </a:rPr>
            </a:br>
            <a:r>
              <a:rPr lang="en-GB" sz="2800" b="1" kern="0" dirty="0" smtClean="0">
                <a:solidFill>
                  <a:srgbClr val="FF0000"/>
                </a:solidFill>
                <a:latin typeface="Arial Rounded MT Bold"/>
                <a:cs typeface="+mn-cs"/>
              </a:rPr>
              <a:t>the ten most important words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1643050"/>
            <a:ext cx="4225925" cy="3438532"/>
          </a:xfrm>
          <a:prstGeom prst="rect">
            <a:avLst/>
          </a:prstGeom>
        </p:spPr>
        <p:txBody>
          <a:bodyPr/>
          <a:lstStyle/>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Why? </a:t>
            </a:r>
            <a:r>
              <a:rPr lang="en-GB" sz="2800" b="1" kern="0" dirty="0" smtClean="0">
                <a:solidFill>
                  <a:srgbClr val="C00000"/>
                </a:solidFill>
                <a:latin typeface="Arial"/>
                <a:cs typeface="+mn-cs"/>
              </a:rPr>
              <a:t>(rationale)</a:t>
            </a:r>
          </a:p>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What? </a:t>
            </a:r>
            <a:r>
              <a:rPr lang="en-GB" sz="2800" b="1" kern="0" dirty="0" smtClean="0">
                <a:solidFill>
                  <a:srgbClr val="C00000"/>
                </a:solidFill>
                <a:latin typeface="Arial"/>
                <a:cs typeface="+mn-cs"/>
              </a:rPr>
              <a:t>(content)</a:t>
            </a:r>
          </a:p>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Who? </a:t>
            </a:r>
            <a:r>
              <a:rPr lang="en-GB" sz="2800" b="1" kern="0" dirty="0" smtClean="0">
                <a:solidFill>
                  <a:srgbClr val="C00000"/>
                </a:solidFill>
                <a:latin typeface="Arial"/>
                <a:cs typeface="+mn-cs"/>
              </a:rPr>
              <a:t>(people, you, me, them)</a:t>
            </a:r>
          </a:p>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Where? </a:t>
            </a:r>
            <a:r>
              <a:rPr lang="en-GB" sz="2800" b="1" kern="0" dirty="0" smtClean="0">
                <a:solidFill>
                  <a:srgbClr val="C00000"/>
                </a:solidFill>
                <a:latin typeface="Arial"/>
                <a:cs typeface="+mn-cs"/>
              </a:rPr>
              <a:t>(locations)</a:t>
            </a:r>
          </a:p>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When? </a:t>
            </a:r>
            <a:r>
              <a:rPr lang="en-GB" sz="2800" b="1" kern="0" dirty="0" smtClean="0">
                <a:solidFill>
                  <a:srgbClr val="C00000"/>
                </a:solidFill>
                <a:latin typeface="Arial"/>
                <a:cs typeface="+mn-cs"/>
              </a:rPr>
              <a:t>(times)</a:t>
            </a:r>
          </a:p>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How? </a:t>
            </a:r>
            <a:r>
              <a:rPr lang="en-GB" sz="2800" b="1" kern="0" dirty="0" smtClean="0">
                <a:solidFill>
                  <a:srgbClr val="C00000"/>
                </a:solidFill>
                <a:latin typeface="Arial"/>
                <a:cs typeface="+mn-cs"/>
              </a:rPr>
              <a:t>(processes)</a:t>
            </a:r>
          </a:p>
        </p:txBody>
      </p:sp>
      <p:sp>
        <p:nvSpPr>
          <p:cNvPr id="4" name="Content Placeholder 3"/>
          <p:cNvSpPr txBox="1">
            <a:spLocks/>
          </p:cNvSpPr>
          <p:nvPr/>
        </p:nvSpPr>
        <p:spPr>
          <a:xfrm>
            <a:off x="4500562" y="1714488"/>
            <a:ext cx="4227513" cy="3509970"/>
          </a:xfrm>
          <a:prstGeom prst="rect">
            <a:avLst/>
          </a:prstGeom>
        </p:spPr>
        <p:txBody>
          <a:bodyPr/>
          <a:lstStyle/>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Which? </a:t>
            </a:r>
            <a:r>
              <a:rPr lang="en-GB" sz="2800" b="1" kern="0" dirty="0" smtClean="0">
                <a:solidFill>
                  <a:srgbClr val="C00000"/>
                </a:solidFill>
                <a:latin typeface="Arial"/>
                <a:cs typeface="+mn-cs"/>
              </a:rPr>
              <a:t>(decisions)</a:t>
            </a:r>
          </a:p>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So what? </a:t>
            </a:r>
            <a:r>
              <a:rPr lang="en-GB" sz="2800" b="1" kern="0" dirty="0" smtClean="0">
                <a:solidFill>
                  <a:srgbClr val="C00000"/>
                </a:solidFill>
                <a:latin typeface="Arial"/>
                <a:cs typeface="+mn-cs"/>
              </a:rPr>
              <a:t>(importance?)</a:t>
            </a:r>
          </a:p>
          <a:p>
            <a:pPr marL="533400" indent="-533400">
              <a:lnSpc>
                <a:spcPct val="90000"/>
              </a:lnSpc>
              <a:spcBef>
                <a:spcPct val="35000"/>
              </a:spcBef>
              <a:buClr>
                <a:srgbClr val="009900"/>
              </a:buClr>
              <a:buFont typeface="Wingdings" pitchFamily="2" charset="2"/>
              <a:buChar char="v"/>
              <a:defRPr/>
            </a:pPr>
            <a:r>
              <a:rPr lang="en-GB" sz="2800" b="1" kern="0" dirty="0" smtClean="0">
                <a:solidFill>
                  <a:srgbClr val="660066"/>
                </a:solidFill>
                <a:latin typeface="Arial"/>
                <a:cs typeface="+mn-cs"/>
              </a:rPr>
              <a:t>Wow? </a:t>
            </a:r>
            <a:r>
              <a:rPr lang="en-GB" sz="2800" b="1" kern="0" dirty="0" smtClean="0">
                <a:solidFill>
                  <a:srgbClr val="C00000"/>
                </a:solidFill>
                <a:latin typeface="Arial"/>
                <a:cs typeface="+mn-cs"/>
              </a:rPr>
              <a:t>(impact?)</a:t>
            </a:r>
          </a:p>
          <a:p>
            <a:pPr marL="533400" indent="-533400">
              <a:lnSpc>
                <a:spcPct val="90000"/>
              </a:lnSpc>
              <a:spcBef>
                <a:spcPct val="35000"/>
              </a:spcBef>
              <a:buClr>
                <a:srgbClr val="009900"/>
              </a:buClr>
              <a:buFont typeface="Wingdings" pitchFamily="2" charset="2"/>
              <a:buNone/>
              <a:defRPr/>
            </a:pPr>
            <a:r>
              <a:rPr lang="en-GB" sz="2800" b="1" kern="0" dirty="0" smtClean="0">
                <a:solidFill>
                  <a:srgbClr val="660066"/>
                </a:solidFill>
                <a:latin typeface="Arial"/>
                <a:cs typeface="+mn-cs"/>
              </a:rPr>
              <a:t>And the most powerful four-letter word in the English language...</a:t>
            </a:r>
          </a:p>
          <a:p>
            <a:pPr marL="533400" indent="-533400">
              <a:lnSpc>
                <a:spcPct val="90000"/>
              </a:lnSpc>
              <a:spcBef>
                <a:spcPct val="35000"/>
              </a:spcBef>
              <a:buClr>
                <a:srgbClr val="009900"/>
              </a:buClr>
              <a:buFont typeface="Wingdings" pitchFamily="2" charset="2"/>
              <a:buNone/>
              <a:defRPr/>
            </a:pPr>
            <a:r>
              <a:rPr lang="en-GB" sz="3600" b="1" kern="0" dirty="0" smtClean="0">
                <a:solidFill>
                  <a:srgbClr val="CC0000"/>
                </a:solidFill>
                <a:latin typeface="Arial"/>
                <a:cs typeface="+mn-cs"/>
              </a:rPr>
              <a:t>	</a:t>
            </a:r>
            <a:r>
              <a:rPr lang="en-GB" sz="4000" b="1" kern="0" dirty="0" smtClean="0">
                <a:solidFill>
                  <a:srgbClr val="CC0000"/>
                </a:solidFill>
                <a:latin typeface="Arial"/>
                <a:cs typeface="+mn-cs"/>
              </a:rPr>
              <a:t>Remember?</a:t>
            </a:r>
            <a:endParaRPr lang="en-GB" sz="3600" b="1" kern="0" dirty="0" smtClean="0">
              <a:solidFill>
                <a:srgbClr val="CC0000"/>
              </a:solidFill>
              <a:latin typeface="Arial"/>
              <a:cs typeface="+mn-cs"/>
            </a:endParaRPr>
          </a:p>
        </p:txBody>
      </p:sp>
      <p:sp>
        <p:nvSpPr>
          <p:cNvPr id="5" name="Title 1"/>
          <p:cNvSpPr txBox="1">
            <a:spLocks/>
          </p:cNvSpPr>
          <p:nvPr/>
        </p:nvSpPr>
        <p:spPr>
          <a:xfrm>
            <a:off x="0" y="1"/>
            <a:ext cx="9144000" cy="1124679"/>
          </a:xfrm>
          <a:prstGeom prst="rect">
            <a:avLst/>
          </a:prstGeom>
        </p:spPr>
        <p:txBody>
          <a:bodyPr/>
          <a:lstStyle/>
          <a:p>
            <a:pPr algn="ctr">
              <a:lnSpc>
                <a:spcPct val="85000"/>
              </a:lnSpc>
              <a:defRPr/>
            </a:pPr>
            <a:r>
              <a:rPr lang="en-GB" sz="2800" b="1" kern="0" dirty="0" smtClean="0">
                <a:solidFill>
                  <a:srgbClr val="FF0000"/>
                </a:solidFill>
                <a:latin typeface="Arial Rounded MT Bold"/>
                <a:cs typeface="+mn-cs"/>
              </a:rPr>
              <a:t>Changing teaching – and research – and reflection:</a:t>
            </a:r>
            <a:br>
              <a:rPr lang="en-GB" sz="2800" b="1" kern="0" dirty="0" smtClean="0">
                <a:solidFill>
                  <a:srgbClr val="FF0000"/>
                </a:solidFill>
                <a:latin typeface="Arial Rounded MT Bold"/>
                <a:cs typeface="+mn-cs"/>
              </a:rPr>
            </a:br>
            <a:r>
              <a:rPr lang="en-GB" sz="2800" b="1" kern="0" dirty="0" smtClean="0">
                <a:solidFill>
                  <a:srgbClr val="FF0000"/>
                </a:solidFill>
                <a:latin typeface="Arial Rounded MT Bold"/>
                <a:cs typeface="+mn-cs"/>
              </a:rPr>
              <a:t>the ten most important words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dissolve">
                                      <p:cBhvr>
                                        <p:cTn id="7" dur="5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Albert Einstein</a:t>
            </a:r>
            <a:endParaRPr lang="en-US" b="1" dirty="0"/>
          </a:p>
        </p:txBody>
      </p:sp>
      <p:sp>
        <p:nvSpPr>
          <p:cNvPr id="3" name="Content Placeholder 2"/>
          <p:cNvSpPr>
            <a:spLocks noGrp="1"/>
          </p:cNvSpPr>
          <p:nvPr>
            <p:ph idx="1"/>
          </p:nvPr>
        </p:nvSpPr>
        <p:spPr/>
        <p:txBody>
          <a:bodyPr/>
          <a:lstStyle/>
          <a:p>
            <a:pPr>
              <a:buNone/>
            </a:pPr>
            <a:r>
              <a:rPr lang="en-GB" dirty="0" smtClean="0"/>
              <a:t>“It is simply madness to keep doing the same thing, and expect different results”</a:t>
            </a:r>
            <a:endParaRPr lang="en-US"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Let’s next focus on ‘how?’</a:t>
            </a:r>
            <a:endParaRPr lang="en-GB" dirty="0"/>
          </a:p>
        </p:txBody>
      </p:sp>
      <p:sp>
        <p:nvSpPr>
          <p:cNvPr id="3" name="Content Placeholder 2"/>
          <p:cNvSpPr>
            <a:spLocks noGrp="1"/>
          </p:cNvSpPr>
          <p:nvPr>
            <p:ph idx="1"/>
          </p:nvPr>
        </p:nvSpPr>
        <p:spPr/>
        <p:txBody>
          <a:bodyPr/>
          <a:lstStyle/>
          <a:p>
            <a:r>
              <a:rPr lang="en-GB" dirty="0" smtClean="0"/>
              <a:t>Please think of your </a:t>
            </a:r>
            <a:r>
              <a:rPr lang="en-GB" dirty="0" smtClean="0">
                <a:solidFill>
                  <a:srgbClr val="FF0000"/>
                </a:solidFill>
              </a:rPr>
              <a:t>actions</a:t>
            </a:r>
            <a:r>
              <a:rPr lang="en-GB" dirty="0" smtClean="0"/>
              <a:t> which in your experience have led to successful changes in higher education.</a:t>
            </a:r>
          </a:p>
          <a:p>
            <a:r>
              <a:rPr lang="en-GB" dirty="0" smtClean="0"/>
              <a:t>Please also think of actions which just </a:t>
            </a:r>
            <a:r>
              <a:rPr lang="en-GB" dirty="0" smtClean="0">
                <a:solidFill>
                  <a:srgbClr val="FF0000"/>
                </a:solidFill>
              </a:rPr>
              <a:t>haven’t worked</a:t>
            </a:r>
            <a:r>
              <a:rPr lang="en-GB" dirty="0" smtClean="0"/>
              <a:t>.</a:t>
            </a:r>
          </a:p>
          <a:p>
            <a:r>
              <a:rPr lang="en-GB" dirty="0" smtClean="0"/>
              <a:t>In threes or so, share your successful and unsuccessful actions, and jot them on post-its, arranging them into a ‘diamond-9’ format as follows (you can have more than 9)....</a:t>
            </a:r>
            <a:endParaRPr lang="en-GB"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bg>
      <p:bgPr shadeToTitle="1">
        <a:gradFill rotWithShape="0">
          <a:gsLst>
            <a:gs pos="0">
              <a:srgbClr val="8C3D91"/>
            </a:gs>
            <a:gs pos="12000">
              <a:srgbClr val="7005D4"/>
            </a:gs>
            <a:gs pos="30000">
              <a:srgbClr val="181CC7"/>
            </a:gs>
            <a:gs pos="60001">
              <a:srgbClr val="0A128C"/>
            </a:gs>
            <a:gs pos="100000">
              <a:srgbClr val="000000"/>
            </a:gs>
          </a:gsLst>
          <a:path path="shape">
            <a:fillToRect l="50000" t="50000" r="50000" b="50000"/>
          </a:path>
        </a:gradFill>
        <a:effectLst/>
      </p:bgPr>
    </p:bg>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152400" y="349250"/>
            <a:ext cx="8991600" cy="1092200"/>
          </a:xfrm>
          <a:prstGeom prst="rect">
            <a:avLst/>
          </a:prstGeom>
          <a:noFill/>
          <a:ln w="12700">
            <a:noFill/>
            <a:miter lim="800000"/>
            <a:headEnd/>
            <a:tailEnd/>
          </a:ln>
          <a:effectLst/>
        </p:spPr>
        <p:txBody>
          <a:bodyPr lIns="92075" tIns="46038" rIns="92075" bIns="46038" anchor="ctr"/>
          <a:lstStyle/>
          <a:p>
            <a:pPr algn="ctr" eaLnBrk="0" hangingPunct="0">
              <a:lnSpc>
                <a:spcPct val="75000"/>
              </a:lnSpc>
            </a:pPr>
            <a:r>
              <a:rPr lang="en-GB" sz="4400" dirty="0" smtClean="0">
                <a:solidFill>
                  <a:srgbClr val="FFFF00"/>
                </a:solidFill>
                <a:effectLst>
                  <a:outerShdw blurRad="38100" dist="38100" dir="2700000" algn="tl">
                    <a:srgbClr val="FFFFFF"/>
                  </a:outerShdw>
                </a:effectLst>
                <a:latin typeface="Comic Sans MS" pitchFamily="66" charset="0"/>
                <a:cs typeface="+mn-cs"/>
              </a:rPr>
              <a:t>Diamond-9: how to bring about change…</a:t>
            </a:r>
          </a:p>
        </p:txBody>
      </p:sp>
      <p:sp>
        <p:nvSpPr>
          <p:cNvPr id="63491" name="Rectangle 3"/>
          <p:cNvSpPr>
            <a:spLocks noChangeArrowheads="1"/>
          </p:cNvSpPr>
          <p:nvPr/>
        </p:nvSpPr>
        <p:spPr bwMode="auto">
          <a:xfrm>
            <a:off x="3587750" y="1987550"/>
            <a:ext cx="1968500" cy="444500"/>
          </a:xfrm>
          <a:prstGeom prst="rect">
            <a:avLst/>
          </a:prstGeom>
          <a:solidFill>
            <a:schemeClr val="accent1"/>
          </a:solidFill>
          <a:ln w="12700">
            <a:solidFill>
              <a:schemeClr val="tx1"/>
            </a:solidFill>
            <a:miter lim="800000"/>
            <a:headEnd/>
            <a:tailEnd/>
          </a:ln>
          <a:effectLst/>
        </p:spPr>
        <p:txBody>
          <a:bodyPr wrap="none" lIns="92075" tIns="46038" rIns="92075" bIns="46038" anchor="ctr"/>
          <a:lstStyle/>
          <a:p>
            <a:pPr algn="ctr" eaLnBrk="0" hangingPunct="0"/>
            <a:r>
              <a:rPr lang="en-GB" sz="2400" b="1" smtClean="0">
                <a:solidFill>
                  <a:srgbClr val="000000"/>
                </a:solidFill>
                <a:latin typeface="Comic Sans MS" pitchFamily="66" charset="0"/>
                <a:cs typeface="+mn-cs"/>
              </a:rPr>
              <a:t>1</a:t>
            </a:r>
          </a:p>
        </p:txBody>
      </p:sp>
      <p:sp>
        <p:nvSpPr>
          <p:cNvPr id="63492" name="Rectangle 4"/>
          <p:cNvSpPr>
            <a:spLocks noChangeArrowheads="1"/>
          </p:cNvSpPr>
          <p:nvPr/>
        </p:nvSpPr>
        <p:spPr bwMode="auto">
          <a:xfrm>
            <a:off x="1758950" y="2673350"/>
            <a:ext cx="1968500" cy="444500"/>
          </a:xfrm>
          <a:prstGeom prst="rect">
            <a:avLst/>
          </a:prstGeom>
          <a:solidFill>
            <a:srgbClr val="66FFFF"/>
          </a:solidFill>
          <a:ln w="12700">
            <a:solidFill>
              <a:schemeClr val="tx1"/>
            </a:solidFill>
            <a:miter lim="800000"/>
            <a:headEnd/>
            <a:tailEnd/>
          </a:ln>
          <a:effectLst/>
        </p:spPr>
        <p:txBody>
          <a:bodyPr wrap="none" lIns="92075" tIns="46038" rIns="92075" bIns="46038" anchor="ctr"/>
          <a:lstStyle/>
          <a:p>
            <a:pPr algn="ctr" eaLnBrk="0" hangingPunct="0"/>
            <a:r>
              <a:rPr lang="en-GB" sz="2400" b="1" smtClean="0">
                <a:solidFill>
                  <a:srgbClr val="000000"/>
                </a:solidFill>
                <a:latin typeface="Comic Sans MS" pitchFamily="66" charset="0"/>
                <a:cs typeface="+mn-cs"/>
              </a:rPr>
              <a:t>2</a:t>
            </a:r>
          </a:p>
        </p:txBody>
      </p:sp>
      <p:sp>
        <p:nvSpPr>
          <p:cNvPr id="63493" name="Rectangle 5"/>
          <p:cNvSpPr>
            <a:spLocks noChangeArrowheads="1"/>
          </p:cNvSpPr>
          <p:nvPr/>
        </p:nvSpPr>
        <p:spPr bwMode="auto">
          <a:xfrm>
            <a:off x="5264150" y="2749550"/>
            <a:ext cx="1968500" cy="444500"/>
          </a:xfrm>
          <a:prstGeom prst="rect">
            <a:avLst/>
          </a:prstGeom>
          <a:solidFill>
            <a:srgbClr val="66FFFF"/>
          </a:solidFill>
          <a:ln w="12700">
            <a:solidFill>
              <a:schemeClr val="tx1"/>
            </a:solidFill>
            <a:miter lim="800000"/>
            <a:headEnd/>
            <a:tailEnd/>
          </a:ln>
          <a:effectLst/>
        </p:spPr>
        <p:txBody>
          <a:bodyPr wrap="none" lIns="92075" tIns="46038" rIns="92075" bIns="46038" anchor="ctr"/>
          <a:lstStyle/>
          <a:p>
            <a:pPr algn="ctr" eaLnBrk="0" hangingPunct="0"/>
            <a:r>
              <a:rPr lang="en-GB" sz="2400" b="1" smtClean="0">
                <a:solidFill>
                  <a:srgbClr val="000000"/>
                </a:solidFill>
                <a:latin typeface="Comic Sans MS" pitchFamily="66" charset="0"/>
                <a:cs typeface="+mn-cs"/>
              </a:rPr>
              <a:t>3</a:t>
            </a:r>
          </a:p>
        </p:txBody>
      </p:sp>
      <p:sp>
        <p:nvSpPr>
          <p:cNvPr id="63494" name="Rectangle 6"/>
          <p:cNvSpPr>
            <a:spLocks noChangeArrowheads="1"/>
          </p:cNvSpPr>
          <p:nvPr/>
        </p:nvSpPr>
        <p:spPr bwMode="auto">
          <a:xfrm>
            <a:off x="3663950" y="3587750"/>
            <a:ext cx="1968500" cy="444500"/>
          </a:xfrm>
          <a:prstGeom prst="rect">
            <a:avLst/>
          </a:prstGeom>
          <a:solidFill>
            <a:srgbClr val="FF3300"/>
          </a:solidFill>
          <a:ln w="12700">
            <a:solidFill>
              <a:schemeClr val="tx1"/>
            </a:solidFill>
            <a:miter lim="800000"/>
            <a:headEnd/>
            <a:tailEnd/>
          </a:ln>
          <a:effectLst/>
        </p:spPr>
        <p:txBody>
          <a:bodyPr wrap="none" lIns="92075" tIns="46038" rIns="92075" bIns="46038" anchor="ctr"/>
          <a:lstStyle/>
          <a:p>
            <a:pPr algn="ctr" eaLnBrk="0" hangingPunct="0"/>
            <a:r>
              <a:rPr lang="en-GB" sz="2400" b="1" smtClean="0">
                <a:solidFill>
                  <a:srgbClr val="000000"/>
                </a:solidFill>
                <a:latin typeface="Comic Sans MS" pitchFamily="66" charset="0"/>
                <a:cs typeface="+mn-cs"/>
              </a:rPr>
              <a:t>5</a:t>
            </a:r>
          </a:p>
        </p:txBody>
      </p:sp>
      <p:sp>
        <p:nvSpPr>
          <p:cNvPr id="63495" name="Rectangle 7"/>
          <p:cNvSpPr>
            <a:spLocks noChangeArrowheads="1"/>
          </p:cNvSpPr>
          <p:nvPr/>
        </p:nvSpPr>
        <p:spPr bwMode="auto">
          <a:xfrm>
            <a:off x="6330950" y="3587750"/>
            <a:ext cx="1968500" cy="444500"/>
          </a:xfrm>
          <a:prstGeom prst="rect">
            <a:avLst/>
          </a:prstGeom>
          <a:solidFill>
            <a:srgbClr val="FF3300"/>
          </a:solidFill>
          <a:ln w="12700">
            <a:solidFill>
              <a:schemeClr val="tx1"/>
            </a:solidFill>
            <a:miter lim="800000"/>
            <a:headEnd/>
            <a:tailEnd/>
          </a:ln>
          <a:effectLst/>
        </p:spPr>
        <p:txBody>
          <a:bodyPr wrap="none" lIns="92075" tIns="46038" rIns="92075" bIns="46038" anchor="ctr"/>
          <a:lstStyle/>
          <a:p>
            <a:pPr algn="ctr" eaLnBrk="0" hangingPunct="0"/>
            <a:r>
              <a:rPr lang="en-GB" sz="2400" b="1" smtClean="0">
                <a:solidFill>
                  <a:srgbClr val="000000"/>
                </a:solidFill>
                <a:latin typeface="Comic Sans MS" pitchFamily="66" charset="0"/>
                <a:cs typeface="+mn-cs"/>
              </a:rPr>
              <a:t>6</a:t>
            </a:r>
          </a:p>
        </p:txBody>
      </p:sp>
      <p:sp>
        <p:nvSpPr>
          <p:cNvPr id="63496" name="Rectangle 8"/>
          <p:cNvSpPr>
            <a:spLocks noChangeArrowheads="1"/>
          </p:cNvSpPr>
          <p:nvPr/>
        </p:nvSpPr>
        <p:spPr bwMode="auto">
          <a:xfrm>
            <a:off x="1073150" y="3587750"/>
            <a:ext cx="1968500" cy="444500"/>
          </a:xfrm>
          <a:prstGeom prst="rect">
            <a:avLst/>
          </a:prstGeom>
          <a:solidFill>
            <a:srgbClr val="FF3300"/>
          </a:solidFill>
          <a:ln w="12700">
            <a:solidFill>
              <a:schemeClr val="tx1"/>
            </a:solidFill>
            <a:miter lim="800000"/>
            <a:headEnd/>
            <a:tailEnd/>
          </a:ln>
          <a:effectLst/>
        </p:spPr>
        <p:txBody>
          <a:bodyPr wrap="none" lIns="92075" tIns="46038" rIns="92075" bIns="46038" anchor="ctr"/>
          <a:lstStyle/>
          <a:p>
            <a:pPr algn="ctr" eaLnBrk="0" hangingPunct="0"/>
            <a:r>
              <a:rPr lang="en-GB" sz="2400" b="1" smtClean="0">
                <a:solidFill>
                  <a:srgbClr val="000000"/>
                </a:solidFill>
                <a:latin typeface="Comic Sans MS" pitchFamily="66" charset="0"/>
                <a:cs typeface="+mn-cs"/>
              </a:rPr>
              <a:t>4</a:t>
            </a:r>
          </a:p>
        </p:txBody>
      </p:sp>
      <p:sp>
        <p:nvSpPr>
          <p:cNvPr id="63497" name="Rectangle 9"/>
          <p:cNvSpPr>
            <a:spLocks noChangeArrowheads="1"/>
          </p:cNvSpPr>
          <p:nvPr/>
        </p:nvSpPr>
        <p:spPr bwMode="auto">
          <a:xfrm>
            <a:off x="5264150" y="4349750"/>
            <a:ext cx="1968500" cy="444500"/>
          </a:xfrm>
          <a:prstGeom prst="rect">
            <a:avLst/>
          </a:prstGeom>
          <a:solidFill>
            <a:srgbClr val="FFFF66"/>
          </a:solidFill>
          <a:ln w="12700">
            <a:solidFill>
              <a:schemeClr val="tx1"/>
            </a:solidFill>
            <a:miter lim="800000"/>
            <a:headEnd/>
            <a:tailEnd/>
          </a:ln>
          <a:effectLst/>
        </p:spPr>
        <p:txBody>
          <a:bodyPr wrap="none" lIns="92075" tIns="46038" rIns="92075" bIns="46038" anchor="ctr"/>
          <a:lstStyle/>
          <a:p>
            <a:pPr algn="ctr" eaLnBrk="0" hangingPunct="0"/>
            <a:r>
              <a:rPr lang="en-GB" sz="2400" b="1" smtClean="0">
                <a:solidFill>
                  <a:srgbClr val="000000"/>
                </a:solidFill>
                <a:latin typeface="Comic Sans MS" pitchFamily="66" charset="0"/>
                <a:cs typeface="+mn-cs"/>
              </a:rPr>
              <a:t>8</a:t>
            </a:r>
          </a:p>
        </p:txBody>
      </p:sp>
      <p:sp>
        <p:nvSpPr>
          <p:cNvPr id="63498" name="Rectangle 10"/>
          <p:cNvSpPr>
            <a:spLocks noChangeArrowheads="1"/>
          </p:cNvSpPr>
          <p:nvPr/>
        </p:nvSpPr>
        <p:spPr bwMode="auto">
          <a:xfrm>
            <a:off x="2139950" y="4349750"/>
            <a:ext cx="1968500" cy="444500"/>
          </a:xfrm>
          <a:prstGeom prst="rect">
            <a:avLst/>
          </a:prstGeom>
          <a:solidFill>
            <a:srgbClr val="FFFF66"/>
          </a:solidFill>
          <a:ln w="12700">
            <a:solidFill>
              <a:schemeClr val="tx1"/>
            </a:solidFill>
            <a:miter lim="800000"/>
            <a:headEnd/>
            <a:tailEnd/>
          </a:ln>
          <a:effectLst/>
        </p:spPr>
        <p:txBody>
          <a:bodyPr wrap="none" lIns="92075" tIns="46038" rIns="92075" bIns="46038" anchor="ctr"/>
          <a:lstStyle/>
          <a:p>
            <a:pPr algn="ctr" eaLnBrk="0" hangingPunct="0"/>
            <a:r>
              <a:rPr lang="en-GB" sz="2400" b="1" smtClean="0">
                <a:solidFill>
                  <a:srgbClr val="000000"/>
                </a:solidFill>
                <a:latin typeface="Comic Sans MS" pitchFamily="66" charset="0"/>
                <a:cs typeface="+mn-cs"/>
              </a:rPr>
              <a:t>7</a:t>
            </a:r>
          </a:p>
        </p:txBody>
      </p:sp>
      <p:sp>
        <p:nvSpPr>
          <p:cNvPr id="63499" name="Rectangle 11"/>
          <p:cNvSpPr>
            <a:spLocks noChangeArrowheads="1"/>
          </p:cNvSpPr>
          <p:nvPr/>
        </p:nvSpPr>
        <p:spPr bwMode="auto">
          <a:xfrm>
            <a:off x="3816350" y="5187950"/>
            <a:ext cx="1968500" cy="444500"/>
          </a:xfrm>
          <a:prstGeom prst="rect">
            <a:avLst/>
          </a:prstGeom>
          <a:solidFill>
            <a:srgbClr val="00FF66"/>
          </a:solidFill>
          <a:ln w="12700">
            <a:solidFill>
              <a:schemeClr val="tx1"/>
            </a:solidFill>
            <a:miter lim="800000"/>
            <a:headEnd/>
            <a:tailEnd/>
          </a:ln>
          <a:effectLst/>
        </p:spPr>
        <p:txBody>
          <a:bodyPr wrap="none" lIns="92075" tIns="46038" rIns="92075" bIns="46038" anchor="ctr"/>
          <a:lstStyle/>
          <a:p>
            <a:pPr algn="ctr" eaLnBrk="0" hangingPunct="0"/>
            <a:r>
              <a:rPr lang="en-GB" sz="2400" b="1" smtClean="0">
                <a:solidFill>
                  <a:srgbClr val="000000"/>
                </a:solidFill>
                <a:latin typeface="Comic Sans MS" pitchFamily="66" charset="0"/>
                <a:cs typeface="+mn-cs"/>
              </a:rPr>
              <a:t>9</a:t>
            </a:r>
          </a:p>
        </p:txBody>
      </p:sp>
      <p:sp>
        <p:nvSpPr>
          <p:cNvPr id="63500" name="Rectangle 12"/>
          <p:cNvSpPr>
            <a:spLocks noChangeArrowheads="1"/>
          </p:cNvSpPr>
          <p:nvPr/>
        </p:nvSpPr>
        <p:spPr bwMode="auto">
          <a:xfrm>
            <a:off x="367588" y="1843088"/>
            <a:ext cx="2938305" cy="523862"/>
          </a:xfrm>
          <a:prstGeom prst="rect">
            <a:avLst/>
          </a:prstGeom>
          <a:noFill/>
          <a:ln w="9525">
            <a:noFill/>
            <a:miter lim="800000"/>
            <a:headEnd/>
            <a:tailEnd/>
          </a:ln>
          <a:effectLst/>
        </p:spPr>
        <p:txBody>
          <a:bodyPr wrap="none" lIns="92075" tIns="46038" rIns="92075" bIns="46038">
            <a:spAutoFit/>
          </a:bodyPr>
          <a:lstStyle/>
          <a:p>
            <a:pPr algn="ctr" eaLnBrk="0" hangingPunct="0"/>
            <a:r>
              <a:rPr lang="en-GB" sz="2800" b="1" dirty="0" smtClean="0">
                <a:solidFill>
                  <a:srgbClr val="FF99FF"/>
                </a:solidFill>
                <a:latin typeface="Comic Sans MS" pitchFamily="66" charset="0"/>
                <a:cs typeface="+mn-cs"/>
              </a:rPr>
              <a:t>Most successful</a:t>
            </a:r>
          </a:p>
        </p:txBody>
      </p:sp>
      <p:sp>
        <p:nvSpPr>
          <p:cNvPr id="63501" name="Rectangle 13"/>
          <p:cNvSpPr>
            <a:spLocks noChangeArrowheads="1"/>
          </p:cNvSpPr>
          <p:nvPr/>
        </p:nvSpPr>
        <p:spPr bwMode="auto">
          <a:xfrm>
            <a:off x="5882923" y="5348288"/>
            <a:ext cx="3028073" cy="523862"/>
          </a:xfrm>
          <a:prstGeom prst="rect">
            <a:avLst/>
          </a:prstGeom>
          <a:noFill/>
          <a:ln w="9525">
            <a:noFill/>
            <a:miter lim="800000"/>
            <a:headEnd/>
            <a:tailEnd/>
          </a:ln>
          <a:effectLst/>
        </p:spPr>
        <p:txBody>
          <a:bodyPr wrap="none" lIns="92075" tIns="46038" rIns="92075" bIns="46038">
            <a:spAutoFit/>
          </a:bodyPr>
          <a:lstStyle/>
          <a:p>
            <a:pPr algn="ctr" eaLnBrk="0" hangingPunct="0"/>
            <a:r>
              <a:rPr lang="en-GB" sz="2800" b="1" dirty="0" smtClean="0">
                <a:solidFill>
                  <a:srgbClr val="FF99FF"/>
                </a:solidFill>
                <a:latin typeface="Comic Sans MS" pitchFamily="66" charset="0"/>
                <a:cs typeface="+mn-cs"/>
              </a:rPr>
              <a:t>Least successful</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GB" sz="3200" dirty="0" smtClean="0"/>
              <a:t>Conclusions</a:t>
            </a:r>
          </a:p>
        </p:txBody>
      </p:sp>
      <p:sp>
        <p:nvSpPr>
          <p:cNvPr id="32771" name="Rectangle 3"/>
          <p:cNvSpPr>
            <a:spLocks noGrp="1" noChangeArrowheads="1"/>
          </p:cNvSpPr>
          <p:nvPr>
            <p:ph type="body" idx="1"/>
          </p:nvPr>
        </p:nvSpPr>
        <p:spPr>
          <a:xfrm>
            <a:off x="468313" y="1214438"/>
            <a:ext cx="8229600" cy="4987925"/>
          </a:xfrm>
        </p:spPr>
        <p:txBody>
          <a:bodyPr/>
          <a:lstStyle/>
          <a:p>
            <a:pPr eaLnBrk="1" hangingPunct="1"/>
            <a:r>
              <a:rPr lang="en-GB" sz="2400" b="1" smtClean="0"/>
              <a:t>The changes we make to improve the student experience need to be strategic and evidence-based;</a:t>
            </a:r>
          </a:p>
          <a:p>
            <a:pPr eaLnBrk="1" hangingPunct="1"/>
            <a:r>
              <a:rPr lang="en-GB" sz="2400" b="1" smtClean="0"/>
              <a:t>It is possible to make significant improvements to promote high quality learning, but it needs ownership by staff at every level;</a:t>
            </a:r>
          </a:p>
          <a:p>
            <a:pPr eaLnBrk="1" hangingPunct="1"/>
            <a:r>
              <a:rPr lang="en-GB" sz="2400" b="1" smtClean="0"/>
              <a:t>Strategic approaches aren’t worth a fig if individual staff don’t embrace the need to improve things;</a:t>
            </a:r>
          </a:p>
          <a:p>
            <a:pPr eaLnBrk="1" hangingPunct="1"/>
            <a:r>
              <a:rPr lang="en-GB" sz="2400" b="1" smtClean="0"/>
              <a:t>Doing the same things we have always done in the same way we have always done them is doomed to failure.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76200" y="122238"/>
            <a:ext cx="8229600" cy="639762"/>
          </a:xfrm>
        </p:spPr>
        <p:txBody>
          <a:bodyPr/>
          <a:lstStyle/>
          <a:p>
            <a:pPr eaLnBrk="1" hangingPunct="1"/>
            <a:r>
              <a:rPr lang="en-GB" sz="3200" dirty="0" smtClean="0"/>
              <a:t>References and wider reading 1 </a:t>
            </a:r>
          </a:p>
        </p:txBody>
      </p:sp>
      <p:sp>
        <p:nvSpPr>
          <p:cNvPr id="29700" name="Rectangle 3"/>
          <p:cNvSpPr>
            <a:spLocks noGrp="1" noChangeArrowheads="1"/>
          </p:cNvSpPr>
          <p:nvPr>
            <p:ph type="body" idx="1"/>
          </p:nvPr>
        </p:nvSpPr>
        <p:spPr>
          <a:xfrm>
            <a:off x="228600" y="762000"/>
            <a:ext cx="8458200" cy="5762625"/>
          </a:xfrm>
        </p:spPr>
        <p:txBody>
          <a:bodyPr/>
          <a:lstStyle/>
          <a:p>
            <a:pPr marL="609600" indent="-609600" eaLnBrk="1" hangingPunct="1">
              <a:buFont typeface="Wingdings" pitchFamily="2" charset="2"/>
              <a:buNone/>
              <a:defRPr/>
            </a:pPr>
            <a:r>
              <a:rPr lang="en-GB" sz="1600" b="1" dirty="0" smtClean="0"/>
              <a:t>Assessment Reform Group (1999) </a:t>
            </a:r>
            <a:r>
              <a:rPr lang="en-GB" sz="1600" b="1" i="1" dirty="0" smtClean="0"/>
              <a:t>Assessment for Learning : Beyond the black box </a:t>
            </a:r>
            <a:r>
              <a:rPr lang="en-GB" sz="1600" b="1" dirty="0" smtClean="0"/>
              <a:t>Cambridge UK: University of Cambridge School of Education</a:t>
            </a:r>
            <a:r>
              <a:rPr lang="en-GB" sz="1600" b="1" dirty="0" smtClean="0">
                <a:cs typeface="Times New Roman" pitchFamily="18" charset="0"/>
              </a:rPr>
              <a:t> </a:t>
            </a:r>
          </a:p>
          <a:p>
            <a:pPr>
              <a:buFont typeface="Wingdings" pitchFamily="2" charset="2"/>
              <a:buNone/>
              <a:defRPr/>
            </a:pPr>
            <a:r>
              <a:rPr lang="en-GB" sz="1600" b="1" dirty="0" smtClean="0"/>
              <a:t>Biggs, J. (2003) </a:t>
            </a:r>
            <a:r>
              <a:rPr lang="en-GB" sz="1600" b="1" i="1" dirty="0" smtClean="0"/>
              <a:t>Teaching for Quality Learning at University, </a:t>
            </a:r>
            <a:r>
              <a:rPr lang="en-GB" sz="1600" b="1" dirty="0" smtClean="0"/>
              <a:t>Maidenhead: SRHE &amp; Open University Press.</a:t>
            </a:r>
          </a:p>
          <a:p>
            <a:pPr>
              <a:buFont typeface="Wingdings" pitchFamily="2" charset="2"/>
              <a:buNone/>
              <a:defRPr/>
            </a:pPr>
            <a:r>
              <a:rPr lang="en-GB" sz="1600" b="1" dirty="0" smtClean="0"/>
              <a:t>Brown, S. and Denton, S. (2010) </a:t>
            </a:r>
            <a:r>
              <a:rPr lang="en-GB" sz="1600" b="1" i="1" dirty="0" smtClean="0"/>
              <a:t>Leading the University Beyond Bureaucracy</a:t>
            </a:r>
            <a:r>
              <a:rPr lang="en-GB" sz="1600" b="1" dirty="0" smtClean="0"/>
              <a:t> in </a:t>
            </a:r>
            <a:r>
              <a:rPr lang="en-GB" sz="1600" b="1" i="1" dirty="0" smtClean="0"/>
              <a:t>A practical guide to University and College management</a:t>
            </a:r>
            <a:r>
              <a:rPr lang="en-GB" sz="1600" b="1" dirty="0" smtClean="0"/>
              <a:t> (Eds. Denton, S and Brown, S) New York and London: Routledge.</a:t>
            </a:r>
          </a:p>
          <a:p>
            <a:pPr>
              <a:buFont typeface="Wingdings" pitchFamily="2" charset="2"/>
              <a:buNone/>
              <a:defRPr/>
            </a:pPr>
            <a:r>
              <a:rPr lang="en-GB" sz="1600" b="1" dirty="0" smtClean="0"/>
              <a:t>Brown, S. (2011) </a:t>
            </a:r>
            <a:r>
              <a:rPr lang="en-GB" sz="1600" b="1" i="1" dirty="0" smtClean="0"/>
              <a:t>Bringing about positive change in higher education; a case study </a:t>
            </a:r>
            <a:r>
              <a:rPr lang="en-GB" sz="1600" b="1" dirty="0" smtClean="0"/>
              <a:t>Quality Assurance in Education </a:t>
            </a:r>
            <a:r>
              <a:rPr lang="en-GB" sz="1600" b="1" dirty="0" err="1" smtClean="0"/>
              <a:t>Vol</a:t>
            </a:r>
            <a:r>
              <a:rPr lang="en-GB" sz="1600" b="1" dirty="0" smtClean="0"/>
              <a:t> 19 No 3 pp.195-207.</a:t>
            </a:r>
          </a:p>
          <a:p>
            <a:pPr>
              <a:buNone/>
              <a:defRPr/>
            </a:pPr>
            <a:r>
              <a:rPr lang="en-US" sz="1600" b="1" dirty="0" smtClean="0"/>
              <a:t>Brown, S (2012) Managing change in universities: a Sisyphean task? </a:t>
            </a:r>
            <a:r>
              <a:rPr lang="en-US" sz="1600" b="1" i="1" dirty="0" smtClean="0"/>
              <a:t>Quality in </a:t>
            </a:r>
          </a:p>
          <a:p>
            <a:pPr>
              <a:buNone/>
              <a:defRPr/>
            </a:pPr>
            <a:r>
              <a:rPr lang="en-US" sz="1600" b="1" i="1" dirty="0" smtClean="0"/>
              <a:t>	Higher Education, Vol18 No 1 p139-46</a:t>
            </a:r>
          </a:p>
          <a:p>
            <a:pPr>
              <a:buNone/>
            </a:pPr>
            <a:r>
              <a:rPr lang="en-US" sz="1600" b="1" dirty="0" smtClean="0"/>
              <a:t>Cuthbert, R. (2002) </a:t>
            </a:r>
            <a:r>
              <a:rPr lang="en-US" sz="1600" b="1" i="1" dirty="0" smtClean="0"/>
              <a:t>Constructive Alignment in the world of institutional management</a:t>
            </a:r>
            <a:r>
              <a:rPr lang="en-US" sz="1600" b="1" dirty="0" smtClean="0"/>
              <a:t>, presentation at the Imaginative Curriculum </a:t>
            </a:r>
            <a:r>
              <a:rPr lang="en-US" sz="1600" b="1" dirty="0" err="1" smtClean="0"/>
              <a:t>symposium,York</a:t>
            </a:r>
            <a:r>
              <a:rPr lang="en-US" sz="1600" b="1" dirty="0" smtClean="0"/>
              <a:t>: Higher Education Academy: </a:t>
            </a:r>
            <a:r>
              <a:rPr lang="en-US" sz="1600" b="1" u="sng" dirty="0" smtClean="0">
                <a:hlinkClick r:id="rId3"/>
              </a:rPr>
              <a:t>http://www.heacademy.ac.uk/resources/detail/resource_database/id170_constructive_alignment_in_the_world</a:t>
            </a:r>
            <a:r>
              <a:rPr lang="en-US" sz="1600" b="1" dirty="0" smtClean="0"/>
              <a:t> (accessed November 2011) </a:t>
            </a:r>
          </a:p>
          <a:p>
            <a:pPr>
              <a:buNone/>
            </a:pPr>
            <a:r>
              <a:rPr lang="en-US" sz="1600" b="1" dirty="0" err="1" smtClean="0"/>
              <a:t>Debowski</a:t>
            </a:r>
            <a:r>
              <a:rPr lang="en-US" sz="1600" b="1" dirty="0" smtClean="0"/>
              <a:t>, S., Stefani, L., Cohen, M. and Ho, A (2011) </a:t>
            </a:r>
            <a:r>
              <a:rPr lang="en-US" sz="1600" b="1" i="1" dirty="0" smtClean="0"/>
              <a:t>Sustaining and championing teaching and learning in good times or bad</a:t>
            </a:r>
            <a:r>
              <a:rPr lang="en-US" sz="1600" b="1" dirty="0" smtClean="0"/>
              <a:t> in </a:t>
            </a:r>
            <a:r>
              <a:rPr lang="en-US" sz="1600" b="1" dirty="0" err="1" smtClean="0"/>
              <a:t>Groccia</a:t>
            </a:r>
            <a:r>
              <a:rPr lang="en-US" sz="1600" b="1" dirty="0" smtClean="0"/>
              <a:t>, J., </a:t>
            </a:r>
            <a:r>
              <a:rPr lang="en-US" sz="1600" b="1" dirty="0" err="1" smtClean="0"/>
              <a:t>Alsudairi</a:t>
            </a:r>
            <a:r>
              <a:rPr lang="en-US" sz="1600" b="1" dirty="0" smtClean="0"/>
              <a:t>, M. and </a:t>
            </a:r>
            <a:r>
              <a:rPr lang="en-US" sz="1600" b="1" dirty="0" err="1" smtClean="0"/>
              <a:t>Bukist</a:t>
            </a:r>
            <a:r>
              <a:rPr lang="en-US" sz="1600" b="1" dirty="0" smtClean="0"/>
              <a:t>, B., (eds.) </a:t>
            </a:r>
            <a:r>
              <a:rPr lang="en-US" sz="1600" b="1" i="1" dirty="0" smtClean="0"/>
              <a:t>A handbook of College and University Teaching: global perspectives, </a:t>
            </a:r>
            <a:r>
              <a:rPr lang="en-US" sz="1600" b="1" dirty="0" smtClean="0"/>
              <a:t>London: Sage Publications.</a:t>
            </a:r>
            <a:endParaRPr lang="en-GB" sz="1600" b="1" dirty="0" smtClean="0"/>
          </a:p>
          <a:p>
            <a:pPr>
              <a:buNone/>
              <a:defRPr/>
            </a:pPr>
            <a:r>
              <a:rPr lang="en-GB" sz="1600" b="1" dirty="0" smtClean="0"/>
              <a:t>Flint, N.R. and Johnson, B. (2011) </a:t>
            </a:r>
            <a:r>
              <a:rPr lang="en-GB" sz="1600" b="1" i="1" dirty="0" smtClean="0"/>
              <a:t>Towards fairer university assessment: recognising the concerns of students,</a:t>
            </a:r>
            <a:r>
              <a:rPr lang="en-GB" sz="1600" b="1" dirty="0" smtClean="0"/>
              <a:t> London: Routledge.</a:t>
            </a:r>
          </a:p>
          <a:p>
            <a:pPr>
              <a:buNone/>
            </a:pPr>
            <a:endParaRPr lang="en-GB" sz="1600" b="1" dirty="0" smtClean="0"/>
          </a:p>
          <a:p>
            <a:pPr>
              <a:buFont typeface="Wingdings" pitchFamily="2" charset="2"/>
              <a:buNone/>
              <a:defRPr/>
            </a:pPr>
            <a:endParaRPr lang="en-GB" sz="1600" b="1" dirty="0" smtClean="0"/>
          </a:p>
          <a:p>
            <a:pPr>
              <a:buFont typeface="Wingdings" pitchFamily="2" charset="2"/>
              <a:buNone/>
              <a:defRPr/>
            </a:pPr>
            <a:endParaRPr lang="en-GB" sz="16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we’d like us all to do</a:t>
            </a:r>
            <a:endParaRPr lang="en-GB" dirty="0"/>
          </a:p>
        </p:txBody>
      </p:sp>
      <p:sp>
        <p:nvSpPr>
          <p:cNvPr id="3" name="Content Placeholder 2"/>
          <p:cNvSpPr>
            <a:spLocks noGrp="1"/>
          </p:cNvSpPr>
          <p:nvPr>
            <p:ph idx="1"/>
          </p:nvPr>
        </p:nvSpPr>
        <p:spPr/>
        <p:txBody>
          <a:bodyPr/>
          <a:lstStyle/>
          <a:p>
            <a:pPr>
              <a:buNone/>
            </a:pPr>
            <a:r>
              <a:rPr lang="en-GB" sz="2600" b="1" dirty="0" smtClean="0"/>
              <a:t>(not necessarily in this order)</a:t>
            </a:r>
          </a:p>
          <a:p>
            <a:r>
              <a:rPr lang="en-GB" sz="2600" b="1" dirty="0" smtClean="0"/>
              <a:t>To look a little at the overall context of ‘change’ in these troubled times for HE.</a:t>
            </a:r>
          </a:p>
          <a:p>
            <a:r>
              <a:rPr lang="en-GB" sz="2600" b="1" dirty="0" smtClean="0"/>
              <a:t>To explore briefly what some of the gurus say about managing change.</a:t>
            </a:r>
          </a:p>
          <a:p>
            <a:r>
              <a:rPr lang="en-GB" sz="2600" b="1" dirty="0" smtClean="0"/>
              <a:t>To look at some of the questions around change management.</a:t>
            </a:r>
          </a:p>
          <a:p>
            <a:r>
              <a:rPr lang="en-GB" sz="2600" b="1" dirty="0" smtClean="0"/>
              <a:t>To capture your experience to prioritise the actions which are most likely to be successful in managing change.</a:t>
            </a:r>
            <a:endParaRPr lang="en-GB" sz="2600" b="1"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8"/>
            <a:ext cx="7543800" cy="800100"/>
          </a:xfrm>
          <a:noFill/>
        </p:spPr>
        <p:txBody>
          <a:bodyPr anchor="ctr"/>
          <a:lstStyle/>
          <a:p>
            <a:r>
              <a:rPr lang="en-GB" sz="3200" dirty="0" smtClean="0"/>
              <a:t>References and wider reading 2</a:t>
            </a:r>
          </a:p>
        </p:txBody>
      </p:sp>
      <p:sp>
        <p:nvSpPr>
          <p:cNvPr id="207875" name="Rectangle 3"/>
          <p:cNvSpPr>
            <a:spLocks noGrp="1" noChangeArrowheads="1"/>
          </p:cNvSpPr>
          <p:nvPr>
            <p:ph type="body" idx="1"/>
          </p:nvPr>
        </p:nvSpPr>
        <p:spPr>
          <a:xfrm>
            <a:off x="250825" y="838200"/>
            <a:ext cx="8713788" cy="5686425"/>
          </a:xfrm>
        </p:spPr>
        <p:txBody>
          <a:bodyPr/>
          <a:lstStyle/>
          <a:p>
            <a:pPr>
              <a:buNone/>
              <a:defRPr/>
            </a:pPr>
            <a:r>
              <a:rPr lang="en-US" sz="1600" b="1" dirty="0" smtClean="0"/>
              <a:t>Harvey, L. (2005) A history and critique of quality evaluation in the UK, </a:t>
            </a:r>
            <a:r>
              <a:rPr lang="en-US" sz="1600" b="1" i="1" dirty="0" smtClean="0"/>
              <a:t>Quality Assurance in Education, Vol. 13:4, pp.263-276.</a:t>
            </a:r>
            <a:endParaRPr lang="en-GB" sz="1600" b="1" dirty="0" smtClean="0"/>
          </a:p>
          <a:p>
            <a:pPr>
              <a:buNone/>
              <a:defRPr/>
            </a:pPr>
            <a:r>
              <a:rPr lang="en-US" sz="1600" b="1" dirty="0" smtClean="0"/>
              <a:t>Holt, D., Palmer, S. and Challis, D. (2011) Changing perspectives: Teaching and Learning </a:t>
            </a:r>
            <a:r>
              <a:rPr lang="en-US" sz="1600" b="1" dirty="0" err="1" smtClean="0"/>
              <a:t>centres’</a:t>
            </a:r>
            <a:r>
              <a:rPr lang="en-US" sz="1600" b="1" dirty="0" smtClean="0"/>
              <a:t> strategic contributions to academic development in Australian Higher Education, </a:t>
            </a:r>
            <a:r>
              <a:rPr lang="en-US" sz="1600" b="1" i="1" dirty="0" smtClean="0"/>
              <a:t>International Journal for Academic Development </a:t>
            </a:r>
            <a:r>
              <a:rPr lang="en-US" sz="1600" b="1" i="1" dirty="0" err="1" smtClean="0"/>
              <a:t>Vol</a:t>
            </a:r>
            <a:r>
              <a:rPr lang="en-US" sz="1600" b="1" i="1" dirty="0" smtClean="0"/>
              <a:t> 16 No 1 March 2011 pp.5-17.</a:t>
            </a:r>
            <a:endParaRPr lang="en-GB" sz="1600" b="1" dirty="0" smtClean="0"/>
          </a:p>
          <a:p>
            <a:pPr>
              <a:buFont typeface="Wingdings" pitchFamily="2" charset="2"/>
              <a:buNone/>
              <a:defRPr/>
            </a:pPr>
            <a:r>
              <a:rPr lang="en-GB" sz="1600" b="1" dirty="0" smtClean="0"/>
              <a:t>Kneale, P. E. (1997) </a:t>
            </a:r>
            <a:r>
              <a:rPr lang="en-GB" sz="1600" b="1" i="1" dirty="0" smtClean="0"/>
              <a:t>The rise of the "strategic student": how can we adapt to cope?</a:t>
            </a:r>
            <a:r>
              <a:rPr lang="en-GB" sz="1600" b="1" dirty="0" smtClean="0"/>
              <a:t> in Armstrong, S., Thompson, G. and Brown, S. (</a:t>
            </a:r>
            <a:r>
              <a:rPr lang="en-GB" sz="1600" b="1" dirty="0" err="1" smtClean="0"/>
              <a:t>eds</a:t>
            </a:r>
            <a:r>
              <a:rPr lang="en-GB" sz="1600" b="1" dirty="0" smtClean="0"/>
              <a:t>) </a:t>
            </a:r>
            <a:r>
              <a:rPr lang="en-GB" sz="1600" b="1" i="1" dirty="0" smtClean="0"/>
              <a:t>Facing up to Radical Changes in Universities and Colleges,</a:t>
            </a:r>
            <a:r>
              <a:rPr lang="en-GB" sz="1600" b="1" dirty="0" smtClean="0"/>
              <a:t> 119-139, London: </a:t>
            </a:r>
            <a:r>
              <a:rPr lang="en-GB" sz="1600" b="1" dirty="0" err="1" smtClean="0"/>
              <a:t>Kogan</a:t>
            </a:r>
            <a:r>
              <a:rPr lang="en-GB" sz="1600" b="1" dirty="0" smtClean="0"/>
              <a:t> Page.</a:t>
            </a:r>
          </a:p>
          <a:p>
            <a:pPr>
              <a:buFont typeface="Wingdings" pitchFamily="2" charset="2"/>
              <a:buNone/>
              <a:defRPr/>
            </a:pPr>
            <a:r>
              <a:rPr lang="en-GB" sz="1600" b="1" dirty="0" smtClean="0"/>
              <a:t>Marshall, P. and Massy, W. (2010) ‘Managing in turbulent times’ in </a:t>
            </a:r>
            <a:r>
              <a:rPr lang="en-GB" sz="1600" b="1" i="1" dirty="0" smtClean="0"/>
              <a:t>Forum for the Future of Higher Education, papers from the 2009 Aspen symposium</a:t>
            </a:r>
            <a:r>
              <a:rPr lang="en-GB" sz="1600" b="1" dirty="0" smtClean="0"/>
              <a:t> Massachusetts Institute of Technology Cambridge USA.</a:t>
            </a:r>
          </a:p>
          <a:p>
            <a:pPr>
              <a:buNone/>
              <a:defRPr/>
            </a:pPr>
            <a:r>
              <a:rPr lang="en-US" sz="1600" b="1" dirty="0" err="1" smtClean="0"/>
              <a:t>McCafffery</a:t>
            </a:r>
            <a:r>
              <a:rPr lang="en-US" sz="1600" b="1" dirty="0" smtClean="0"/>
              <a:t>, P. (2004) </a:t>
            </a:r>
            <a:r>
              <a:rPr lang="en-US" sz="1600" b="1" i="1" dirty="0" smtClean="0"/>
              <a:t>The Higher Education Manager’s handbook: effective leadership and management in universities and colleges,</a:t>
            </a:r>
            <a:r>
              <a:rPr lang="en-US" sz="1600" b="1" dirty="0" smtClean="0"/>
              <a:t> London: Routledge.</a:t>
            </a:r>
          </a:p>
          <a:p>
            <a:pPr>
              <a:buNone/>
              <a:defRPr/>
            </a:pPr>
            <a:r>
              <a:rPr lang="en-GB" sz="1600" b="1" dirty="0" smtClean="0"/>
              <a:t>Morgan, M. (2012,) </a:t>
            </a:r>
            <a:r>
              <a:rPr lang="en-GB" sz="1600" b="1" i="1" dirty="0" smtClean="0"/>
              <a:t>Improving and Enhancing the Student Experience- A practical guide</a:t>
            </a:r>
            <a:r>
              <a:rPr lang="en-GB" sz="1600" b="1" dirty="0" smtClean="0"/>
              <a:t>, London: Routledge. Newton, J. (2003) Implementing an Institution-wide learning and Teaching strategy: lessons in managing change Studies in Higher Education </a:t>
            </a:r>
            <a:r>
              <a:rPr lang="en-GB" sz="1600" b="1" dirty="0" err="1" smtClean="0"/>
              <a:t>Vol</a:t>
            </a:r>
            <a:r>
              <a:rPr lang="en-GB" sz="1600" b="1" dirty="0" smtClean="0"/>
              <a:t> 28 No 4</a:t>
            </a:r>
          </a:p>
          <a:p>
            <a:pPr>
              <a:buNone/>
              <a:defRPr/>
            </a:pPr>
            <a:endParaRPr lang="en-GB" sz="1600" dirty="0" smtClean="0"/>
          </a:p>
          <a:p>
            <a:pPr>
              <a:buFont typeface="Wingdings" pitchFamily="2" charset="2"/>
              <a:buNone/>
              <a:defRPr/>
            </a:pPr>
            <a:endParaRPr lang="en-GB" sz="1600" b="1" dirty="0" smtClean="0"/>
          </a:p>
          <a:p>
            <a:pPr marL="609600" indent="-609600" eaLnBrk="1" hangingPunct="1">
              <a:buFont typeface="Wingdings" pitchFamily="2" charset="2"/>
              <a:buNone/>
              <a:defRPr/>
            </a:pPr>
            <a:endParaRPr lang="en-US" sz="1600"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57200" y="122238"/>
            <a:ext cx="7543800" cy="639762"/>
          </a:xfrm>
        </p:spPr>
        <p:txBody>
          <a:bodyPr/>
          <a:lstStyle/>
          <a:p>
            <a:r>
              <a:rPr lang="en-GB" sz="3200" dirty="0" smtClean="0"/>
              <a:t>References and wider reading 3</a:t>
            </a:r>
          </a:p>
        </p:txBody>
      </p:sp>
      <p:sp>
        <p:nvSpPr>
          <p:cNvPr id="37891" name="Content Placeholder 2"/>
          <p:cNvSpPr>
            <a:spLocks noGrp="1"/>
          </p:cNvSpPr>
          <p:nvPr>
            <p:ph idx="1"/>
          </p:nvPr>
        </p:nvSpPr>
        <p:spPr>
          <a:xfrm>
            <a:off x="304800" y="838200"/>
            <a:ext cx="8393113" cy="5364163"/>
          </a:xfrm>
        </p:spPr>
        <p:txBody>
          <a:bodyPr/>
          <a:lstStyle/>
          <a:p>
            <a:pPr marL="609600" indent="-609600" eaLnBrk="1" hangingPunct="1">
              <a:buNone/>
              <a:defRPr/>
            </a:pPr>
            <a:r>
              <a:rPr lang="en-US" sz="1600" b="1" dirty="0" smtClean="0"/>
              <a:t>Newton, J. (2003) Implementing an Institution-wide learning and Teaching strategy: lessons in managing change, </a:t>
            </a:r>
            <a:r>
              <a:rPr lang="en-US" sz="1600" b="1" i="1" dirty="0" smtClean="0"/>
              <a:t>Studies in Higher Education </a:t>
            </a:r>
            <a:r>
              <a:rPr lang="en-US" sz="1600" b="1" i="1" dirty="0" err="1" smtClean="0"/>
              <a:t>Vol</a:t>
            </a:r>
            <a:r>
              <a:rPr lang="en-US" sz="1600" b="1" i="1" dirty="0" smtClean="0"/>
              <a:t> 28 No 4.</a:t>
            </a:r>
            <a:endParaRPr lang="en-GB" sz="1600" b="1" dirty="0" smtClean="0"/>
          </a:p>
          <a:p>
            <a:pPr>
              <a:buFont typeface="Wingdings" pitchFamily="2" charset="2"/>
              <a:buNone/>
              <a:defRPr/>
            </a:pPr>
            <a:r>
              <a:rPr lang="en-GB" sz="1600" b="1" dirty="0" smtClean="0"/>
              <a:t>Race, P. (2006) </a:t>
            </a:r>
            <a:r>
              <a:rPr lang="en-GB" sz="1600" b="1" i="1" dirty="0" smtClean="0"/>
              <a:t>The lecturer’s toolkit (3rd edition)</a:t>
            </a:r>
            <a:r>
              <a:rPr lang="en-GB" sz="1600" b="1" dirty="0" smtClean="0"/>
              <a:t> London: Routledge.</a:t>
            </a:r>
          </a:p>
          <a:p>
            <a:pPr>
              <a:spcBef>
                <a:spcPts val="0"/>
              </a:spcBef>
              <a:buFont typeface="Wingdings" pitchFamily="2" charset="2"/>
              <a:buNone/>
              <a:defRPr/>
            </a:pPr>
            <a:r>
              <a:rPr lang="en-GB" sz="1600" b="1" dirty="0" smtClean="0"/>
              <a:t>Race, P. and Pickford, R. (2007) </a:t>
            </a:r>
            <a:r>
              <a:rPr lang="en-GB" sz="1600" b="1" i="1" dirty="0" smtClean="0"/>
              <a:t>Making Teaching work: Teaching smarter in post-compulsory education</a:t>
            </a:r>
            <a:r>
              <a:rPr lang="en-GB" sz="1600" b="1" dirty="0" smtClean="0"/>
              <a:t>, London: Sage.</a:t>
            </a:r>
          </a:p>
          <a:p>
            <a:pPr>
              <a:buNone/>
            </a:pPr>
            <a:r>
              <a:rPr lang="en-GB" sz="1600" b="1" dirty="0" smtClean="0"/>
              <a:t>Renfro, W. L. and Morrison, J. L. (1983) ‘Anticipating and managing change in educational organisations’, Educational Leadership Association of Supervision and Curriculum Development. </a:t>
            </a:r>
          </a:p>
          <a:p>
            <a:pPr>
              <a:buNone/>
            </a:pPr>
            <a:r>
              <a:rPr lang="en-GB" sz="1600" b="1" dirty="0" smtClean="0"/>
              <a:t>Robertson, C., Robins, A. and Cox, R. (2009) Co-constructing an academic community ethos- challenging culture and managing change in higher education: a case study undertaken over two years, in </a:t>
            </a:r>
            <a:r>
              <a:rPr lang="en-GB" sz="1600" b="1" i="1" dirty="0" smtClean="0"/>
              <a:t>Management in Education</a:t>
            </a:r>
            <a:r>
              <a:rPr lang="en-GB" sz="1600" b="1" dirty="0" smtClean="0"/>
              <a:t> Vol. 23 Issue 1. </a:t>
            </a:r>
          </a:p>
          <a:p>
            <a:pPr>
              <a:buNone/>
            </a:pPr>
            <a:r>
              <a:rPr lang="en-GB" sz="1600" b="1" dirty="0" err="1" smtClean="0"/>
              <a:t>Roxa</a:t>
            </a:r>
            <a:r>
              <a:rPr lang="en-GB" sz="1600" b="1" dirty="0" smtClean="0"/>
              <a:t>, T. and </a:t>
            </a:r>
            <a:r>
              <a:rPr lang="en-GB" sz="1600" b="1" dirty="0" err="1" smtClean="0"/>
              <a:t>Martensson</a:t>
            </a:r>
            <a:r>
              <a:rPr lang="en-GB" sz="1600" b="1" dirty="0" smtClean="0"/>
              <a:t>, K. (2009) Significant conversations and significant networks - exploring the backstage of the teaching arena, </a:t>
            </a:r>
            <a:r>
              <a:rPr lang="en-GB" sz="1600" b="1" i="1" dirty="0" smtClean="0"/>
              <a:t>Studies in Higher Education</a:t>
            </a:r>
            <a:r>
              <a:rPr lang="en-GB" sz="1600" b="1" dirty="0" smtClean="0"/>
              <a:t> </a:t>
            </a:r>
            <a:r>
              <a:rPr lang="en-GB" sz="1600" b="1" dirty="0" err="1" smtClean="0"/>
              <a:t>Vol</a:t>
            </a:r>
            <a:r>
              <a:rPr lang="en-GB" sz="1600" b="1" dirty="0" smtClean="0"/>
              <a:t> 34 no 5  pp.547-559.</a:t>
            </a:r>
          </a:p>
          <a:p>
            <a:pPr>
              <a:buNone/>
            </a:pPr>
            <a:r>
              <a:rPr lang="en-GB" sz="1600" b="1" dirty="0" smtClean="0"/>
              <a:t>Rust, C., Price, M. and O’Donovan, B. (2003) Improving students’ learning by developing their understanding of assessment criteria and processes, </a:t>
            </a:r>
            <a:r>
              <a:rPr lang="en-GB" sz="1600" b="1" i="1" dirty="0" smtClean="0"/>
              <a:t>Assessment and Evaluation in Higher Education. 28 (2), 147-164</a:t>
            </a:r>
            <a:r>
              <a:rPr lang="en-GB" sz="1600" b="1" dirty="0" smtClean="0"/>
              <a:t>. </a:t>
            </a:r>
          </a:p>
          <a:p>
            <a:pPr>
              <a:spcBef>
                <a:spcPts val="0"/>
              </a:spcBef>
              <a:buFont typeface="Wingdings" pitchFamily="2" charset="2"/>
              <a:buNone/>
              <a:defRPr/>
            </a:pPr>
            <a:endParaRPr lang="en-GB" sz="1600" b="1" dirty="0" smtClean="0"/>
          </a:p>
          <a:p>
            <a:pPr>
              <a:spcBef>
                <a:spcPts val="0"/>
              </a:spcBef>
              <a:buFont typeface="Wingdings" pitchFamily="2" charset="2"/>
              <a:buNone/>
              <a:defRPr/>
            </a:pPr>
            <a:endParaRPr lang="en-GB" sz="1600" b="1" dirty="0" smtClean="0"/>
          </a:p>
          <a:p>
            <a:pPr>
              <a:spcBef>
                <a:spcPts val="0"/>
              </a:spcBef>
              <a:defRPr/>
            </a:pPr>
            <a:endParaRPr lang="en-GB" b="1"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122238"/>
            <a:ext cx="7543800" cy="639762"/>
          </a:xfrm>
        </p:spPr>
        <p:txBody>
          <a:bodyPr/>
          <a:lstStyle/>
          <a:p>
            <a:r>
              <a:rPr lang="en-GB" sz="3200" dirty="0" smtClean="0"/>
              <a:t>References and wider reading 4</a:t>
            </a:r>
          </a:p>
        </p:txBody>
      </p:sp>
      <p:sp>
        <p:nvSpPr>
          <p:cNvPr id="39939" name="Content Placeholder 2"/>
          <p:cNvSpPr>
            <a:spLocks noGrp="1"/>
          </p:cNvSpPr>
          <p:nvPr>
            <p:ph idx="1"/>
          </p:nvPr>
        </p:nvSpPr>
        <p:spPr>
          <a:xfrm>
            <a:off x="228600" y="914400"/>
            <a:ext cx="8469313" cy="5287963"/>
          </a:xfrm>
        </p:spPr>
        <p:txBody>
          <a:bodyPr/>
          <a:lstStyle/>
          <a:p>
            <a:pPr>
              <a:spcBef>
                <a:spcPts val="600"/>
              </a:spcBef>
              <a:buFont typeface="Wingdings" pitchFamily="2" charset="2"/>
              <a:buNone/>
              <a:defRPr/>
            </a:pPr>
            <a:r>
              <a:rPr lang="en-GB" sz="1600" b="1" dirty="0" smtClean="0"/>
              <a:t>Sadler, D. R. (1989) Formative assessment and the design of instructional systems </a:t>
            </a:r>
            <a:r>
              <a:rPr lang="en-GB" sz="1600" b="1" i="1" dirty="0" smtClean="0"/>
              <a:t>Instructional Science </a:t>
            </a:r>
            <a:r>
              <a:rPr lang="en-GB" sz="1600" b="1" dirty="0" smtClean="0"/>
              <a:t>18, 119-144. </a:t>
            </a:r>
          </a:p>
          <a:p>
            <a:pPr>
              <a:spcBef>
                <a:spcPts val="600"/>
              </a:spcBef>
              <a:buFont typeface="Wingdings" pitchFamily="2" charset="2"/>
              <a:buNone/>
              <a:defRPr/>
            </a:pPr>
            <a:r>
              <a:rPr lang="en-GB" sz="1600" b="1" dirty="0" smtClean="0"/>
              <a:t>Sadler, D. R. (1998) Formative assessment: revisiting the territory </a:t>
            </a:r>
            <a:r>
              <a:rPr lang="en-GB" sz="1600" b="1" i="1" dirty="0" smtClean="0"/>
              <a:t>Assessment in Education: Principles, Policy and Practice </a:t>
            </a:r>
            <a:r>
              <a:rPr lang="en-GB" sz="1600" b="1" dirty="0" smtClean="0"/>
              <a:t>5, 77-8.</a:t>
            </a:r>
          </a:p>
          <a:p>
            <a:pPr>
              <a:spcBef>
                <a:spcPts val="600"/>
              </a:spcBef>
              <a:buNone/>
              <a:defRPr/>
            </a:pPr>
            <a:r>
              <a:rPr lang="en-GB" sz="1600" b="1" dirty="0" smtClean="0"/>
              <a:t>Scott, G. (2004) </a:t>
            </a:r>
            <a:r>
              <a:rPr lang="en-GB" sz="1600" b="1" i="1" dirty="0" smtClean="0"/>
              <a:t>Change matters: making a difference in Higher Education</a:t>
            </a:r>
            <a:r>
              <a:rPr lang="en-GB" sz="1600" b="1" dirty="0" smtClean="0"/>
              <a:t>, keynote given at the European Universities Association Leadership Forum in Dublin </a:t>
            </a:r>
            <a:r>
              <a:rPr lang="en-GB" sz="1600" b="1" u="sng" dirty="0" smtClean="0">
                <a:hlinkClick r:id="rId3"/>
              </a:rPr>
              <a:t>http://www.uws.edu.au/__data/assets/pdf_file/0007/6892/AUQF_04_Paper_Scott.pdf</a:t>
            </a:r>
            <a:r>
              <a:rPr lang="en-GB" sz="1600" b="1" dirty="0" smtClean="0"/>
              <a:t> (Accessed April 2011)</a:t>
            </a:r>
          </a:p>
          <a:p>
            <a:pPr>
              <a:buNone/>
            </a:pPr>
            <a:r>
              <a:rPr lang="en-US" sz="1600" b="1" dirty="0" err="1" smtClean="0"/>
              <a:t>Shattock</a:t>
            </a:r>
            <a:r>
              <a:rPr lang="en-US" sz="1600" b="1" dirty="0" smtClean="0"/>
              <a:t>, M. (2003) </a:t>
            </a:r>
            <a:r>
              <a:rPr lang="en-US" sz="1600" b="1" i="1" dirty="0" smtClean="0"/>
              <a:t>Managing successful universities</a:t>
            </a:r>
            <a:r>
              <a:rPr lang="en-US" sz="1600" b="1" dirty="0" smtClean="0"/>
              <a:t>, Maidenhead: SRHE Open University Press</a:t>
            </a:r>
            <a:endParaRPr lang="en-GB" sz="1600" b="1" dirty="0" smtClean="0"/>
          </a:p>
          <a:p>
            <a:pPr>
              <a:buNone/>
            </a:pPr>
            <a:r>
              <a:rPr lang="en-GB" sz="1600" b="1" dirty="0" smtClean="0"/>
              <a:t>Watson, D. (2010) </a:t>
            </a:r>
            <a:r>
              <a:rPr lang="en-GB" sz="1600" b="1" i="1" dirty="0" smtClean="0"/>
              <a:t>Epilogue</a:t>
            </a:r>
            <a:r>
              <a:rPr lang="en-GB" sz="1600" b="1" dirty="0" smtClean="0"/>
              <a:t> in </a:t>
            </a:r>
            <a:r>
              <a:rPr lang="en-GB" sz="1600" b="1" dirty="0" err="1" smtClean="0"/>
              <a:t>Kubler</a:t>
            </a:r>
            <a:r>
              <a:rPr lang="en-GB" sz="1600" b="1" dirty="0" smtClean="0"/>
              <a:t>, J. and Sayers, N. </a:t>
            </a:r>
            <a:r>
              <a:rPr lang="en-GB" sz="1600" b="1" i="1" dirty="0" smtClean="0"/>
              <a:t>Higher education Futures: Key themes and implications for leadership and management,</a:t>
            </a:r>
            <a:r>
              <a:rPr lang="en-GB" sz="1600" b="1" dirty="0" smtClean="0"/>
              <a:t> London: Learning Foundation for Higher education, Series 2, Publication 4.1. </a:t>
            </a:r>
          </a:p>
          <a:p>
            <a:pPr>
              <a:spcBef>
                <a:spcPts val="600"/>
              </a:spcBef>
              <a:defRPr/>
            </a:pPr>
            <a:endParaRPr lang="en-GB" sz="1600"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a:t>
            </a:r>
            <a:endParaRPr lang="en-GB" dirty="0"/>
          </a:p>
        </p:txBody>
      </p:sp>
      <p:sp>
        <p:nvSpPr>
          <p:cNvPr id="3" name="Content Placeholder 2"/>
          <p:cNvSpPr>
            <a:spLocks noGrp="1"/>
          </p:cNvSpPr>
          <p:nvPr>
            <p:ph idx="1"/>
          </p:nvPr>
        </p:nvSpPr>
        <p:spPr/>
        <p:txBody>
          <a:bodyPr/>
          <a:lstStyle/>
          <a:p>
            <a:r>
              <a:rPr lang="en-GB" b="1" dirty="0" smtClean="0"/>
              <a:t>Think about some changes you’ve experienced in your working life in higher education.</a:t>
            </a:r>
          </a:p>
          <a:p>
            <a:r>
              <a:rPr lang="en-GB" b="1" dirty="0" smtClean="0"/>
              <a:t>Of the ones which have been highly successful, what do you think has made them work? </a:t>
            </a:r>
          </a:p>
          <a:p>
            <a:r>
              <a:rPr lang="en-GB" b="1" dirty="0" smtClean="0"/>
              <a:t>Of the ones which have been unsuccessful, what do you think </a:t>
            </a:r>
            <a:r>
              <a:rPr lang="en-GB" b="1" smtClean="0"/>
              <a:t>prevented successful change?</a:t>
            </a:r>
            <a:endParaRPr lang="en-GB"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49238"/>
            <a:ext cx="7543800" cy="876300"/>
          </a:xfrm>
        </p:spPr>
        <p:txBody>
          <a:bodyPr/>
          <a:lstStyle/>
          <a:p>
            <a:pPr eaLnBrk="1" hangingPunct="1"/>
            <a:r>
              <a:rPr lang="en-GB" sz="3200" dirty="0" smtClean="0"/>
              <a:t>The current context</a:t>
            </a:r>
          </a:p>
        </p:txBody>
      </p:sp>
      <p:sp>
        <p:nvSpPr>
          <p:cNvPr id="4099" name="Rectangle 3"/>
          <p:cNvSpPr>
            <a:spLocks noGrp="1" noChangeArrowheads="1"/>
          </p:cNvSpPr>
          <p:nvPr>
            <p:ph type="body" idx="1"/>
          </p:nvPr>
        </p:nvSpPr>
        <p:spPr>
          <a:xfrm>
            <a:off x="228600" y="1357313"/>
            <a:ext cx="8686800" cy="4972050"/>
          </a:xfrm>
        </p:spPr>
        <p:txBody>
          <a:bodyPr/>
          <a:lstStyle/>
          <a:p>
            <a:r>
              <a:rPr lang="en-GB" sz="2400" b="1" dirty="0" smtClean="0"/>
              <a:t>More change in the UK HE sector than any of us have ever known before;</a:t>
            </a:r>
          </a:p>
          <a:p>
            <a:r>
              <a:rPr lang="en-GB" sz="2400" b="1" dirty="0" smtClean="0"/>
              <a:t>A changing HE context in a global economic downturn both for HEIs and our graduating students;</a:t>
            </a:r>
          </a:p>
          <a:p>
            <a:r>
              <a:rPr lang="en-GB" sz="2400" b="1" dirty="0" smtClean="0"/>
              <a:t>Challenges and opportunities associated with rapidly changing Technology-Enhanced Learning;</a:t>
            </a:r>
          </a:p>
          <a:p>
            <a:r>
              <a:rPr lang="en-GB" sz="2400" b="1" dirty="0" smtClean="0"/>
              <a:t>International issues including competition (e.g. many nations teaching programmes in English), global perspectives and trade agreements;</a:t>
            </a:r>
          </a:p>
          <a:p>
            <a:r>
              <a:rPr lang="en-GB" sz="2400" b="1" dirty="0" smtClean="0"/>
              <a:t>Mass higher education and associated diversity issues;</a:t>
            </a:r>
          </a:p>
          <a:p>
            <a:r>
              <a:rPr lang="en-GB" sz="2400" b="1" dirty="0" smtClean="0"/>
              <a:t>The search for effective, fit-for-purpose assessment methods;</a:t>
            </a:r>
          </a:p>
          <a:p>
            <a:r>
              <a:rPr lang="en-GB" sz="2400" b="1" dirty="0" smtClean="0"/>
              <a:t>Issues around how best to deliver the curriculum.</a:t>
            </a:r>
          </a:p>
          <a:p>
            <a:endParaRPr lang="en-GB" sz="2400" b="1" dirty="0" smtClean="0"/>
          </a:p>
          <a:p>
            <a:endParaRPr lang="en-GB" sz="2400" b="1"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sz="3200" dirty="0" smtClean="0"/>
              <a:t>Flexibility and responsiveness to market needs</a:t>
            </a:r>
          </a:p>
        </p:txBody>
      </p:sp>
      <p:sp>
        <p:nvSpPr>
          <p:cNvPr id="5123" name="Content Placeholder 2"/>
          <p:cNvSpPr>
            <a:spLocks noGrp="1"/>
          </p:cNvSpPr>
          <p:nvPr>
            <p:ph idx="1"/>
          </p:nvPr>
        </p:nvSpPr>
        <p:spPr>
          <a:xfrm>
            <a:off x="228600" y="1295400"/>
            <a:ext cx="8469313" cy="4906963"/>
          </a:xfrm>
        </p:spPr>
        <p:txBody>
          <a:bodyPr/>
          <a:lstStyle/>
          <a:p>
            <a:r>
              <a:rPr lang="en-GB" sz="2400" b="1" smtClean="0"/>
              <a:t>Students have high expectations of what they will receive in return for their fees; </a:t>
            </a:r>
          </a:p>
          <a:p>
            <a:r>
              <a:rPr lang="en-GB" sz="2400" b="1" smtClean="0"/>
              <a:t>In a rapidly changing global market, fleetness of foot in curriculum design and delivery can ensure HEIs are viable;</a:t>
            </a:r>
          </a:p>
          <a:p>
            <a:r>
              <a:rPr lang="en-GB" sz="2400" b="1" smtClean="0"/>
              <a:t>Students nowadays can choose educational providers internationally, and increasing numbers pick and mix to match their requirements regardless of physical location;</a:t>
            </a:r>
          </a:p>
          <a:p>
            <a:r>
              <a:rPr lang="en-GB" sz="2400" b="1" smtClean="0"/>
              <a:t>We therefore need to be need to be flexible in providing bridges and ladders to progression. </a:t>
            </a:r>
          </a:p>
          <a:p>
            <a:endParaRPr lang="en-GB" sz="28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Ref idx="1001">
        <a:schemeClr val="bg1"/>
      </p:bgRef>
    </p:bg>
    <p:spTree>
      <p:nvGrpSpPr>
        <p:cNvPr id="1" name=""/>
        <p:cNvGrpSpPr/>
        <p:nvPr/>
      </p:nvGrpSpPr>
      <p:grpSpPr>
        <a:xfrm>
          <a:off x="0" y="0"/>
          <a:ext cx="0" cy="0"/>
          <a:chOff x="0" y="0"/>
          <a:chExt cx="0" cy="0"/>
        </a:xfrm>
      </p:grpSpPr>
      <p:pic>
        <p:nvPicPr>
          <p:cNvPr id="4" name="Content Placeholder 3" descr="ka.bmp"/>
          <p:cNvPicPr>
            <a:picLocks noGrp="1" noChangeAspect="1"/>
          </p:cNvPicPr>
          <p:nvPr>
            <p:ph idx="1"/>
          </p:nvPr>
        </p:nvPicPr>
        <p:blipFill>
          <a:blip r:embed="rId3" cstate="email"/>
          <a:stretch>
            <a:fillRect/>
          </a:stretch>
        </p:blipFill>
        <p:spPr>
          <a:xfrm>
            <a:off x="0" y="304800"/>
            <a:ext cx="4052388" cy="2638425"/>
          </a:xfrm>
        </p:spPr>
      </p:pic>
      <p:pic>
        <p:nvPicPr>
          <p:cNvPr id="5" name="Picture 4" descr="fiat panda.png"/>
          <p:cNvPicPr>
            <a:picLocks noChangeAspect="1"/>
          </p:cNvPicPr>
          <p:nvPr/>
        </p:nvPicPr>
        <p:blipFill>
          <a:blip r:embed="rId4" cstate="email"/>
          <a:stretch>
            <a:fillRect/>
          </a:stretch>
        </p:blipFill>
        <p:spPr>
          <a:xfrm>
            <a:off x="4953000" y="304800"/>
            <a:ext cx="3657600" cy="2739669"/>
          </a:xfrm>
          <a:prstGeom prst="rect">
            <a:avLst/>
          </a:prstGeom>
        </p:spPr>
      </p:pic>
      <p:pic>
        <p:nvPicPr>
          <p:cNvPr id="6" name="Picture 5" descr="citroen.png"/>
          <p:cNvPicPr>
            <a:picLocks noChangeAspect="1"/>
          </p:cNvPicPr>
          <p:nvPr/>
        </p:nvPicPr>
        <p:blipFill>
          <a:blip r:embed="rId5" cstate="email"/>
          <a:stretch>
            <a:fillRect/>
          </a:stretch>
        </p:blipFill>
        <p:spPr>
          <a:xfrm>
            <a:off x="5181600" y="3962400"/>
            <a:ext cx="3276600" cy="2454287"/>
          </a:xfrm>
          <a:prstGeom prst="rect">
            <a:avLst/>
          </a:prstGeom>
        </p:spPr>
      </p:pic>
      <p:pic>
        <p:nvPicPr>
          <p:cNvPr id="7" name="Picture 6" descr="Peugot.png"/>
          <p:cNvPicPr>
            <a:picLocks noChangeAspect="1"/>
          </p:cNvPicPr>
          <p:nvPr/>
        </p:nvPicPr>
        <p:blipFill>
          <a:blip r:embed="rId6" cstate="email"/>
          <a:stretch>
            <a:fillRect/>
          </a:stretch>
        </p:blipFill>
        <p:spPr>
          <a:xfrm>
            <a:off x="457200" y="3810000"/>
            <a:ext cx="3288553" cy="2705100"/>
          </a:xfrm>
          <a:prstGeom prst="rect">
            <a:avLst/>
          </a:prstGeom>
        </p:spPr>
      </p:pic>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Ref idx="1001">
        <a:schemeClr val="bg1"/>
      </p:bgRef>
    </p:bg>
    <p:spTree>
      <p:nvGrpSpPr>
        <p:cNvPr id="1" name=""/>
        <p:cNvGrpSpPr/>
        <p:nvPr/>
      </p:nvGrpSpPr>
      <p:grpSpPr>
        <a:xfrm>
          <a:off x="0" y="0"/>
          <a:ext cx="0" cy="0"/>
          <a:chOff x="0" y="0"/>
          <a:chExt cx="0" cy="0"/>
        </a:xfrm>
      </p:grpSpPr>
      <p:pic>
        <p:nvPicPr>
          <p:cNvPr id="4" name="Content Placeholder 3" descr="bmw series 3.htm"/>
          <p:cNvPicPr>
            <a:picLocks noGrp="1" noChangeAspect="1"/>
          </p:cNvPicPr>
          <p:nvPr>
            <p:ph idx="1"/>
          </p:nvPr>
        </p:nvPicPr>
        <p:blipFill>
          <a:blip r:embed="rId3" cstate="email"/>
          <a:stretch>
            <a:fillRect/>
          </a:stretch>
        </p:blipFill>
        <p:spPr>
          <a:xfrm>
            <a:off x="0" y="0"/>
            <a:ext cx="3420932" cy="2276475"/>
          </a:xfrm>
        </p:spPr>
      </p:pic>
      <p:sp>
        <p:nvSpPr>
          <p:cNvPr id="2050" name="AutoShape 2" descr="data:image/jpeg;base64,/9j/4AAQSkZJRgABAQAAAQABAAD/2wCEAAkGBhMSERQUEhQWFRUVFRUXGBgXFxcXFxcUFBUVFBQcFRcXHCYeGBojGRUUHy8gIycpLCwsFR4xNTAqNSYrLCkBCQoKDgwOGg8PGiwkHCQsLCwpLCwpKiksKSkpKSwsLCwsLCwpLCksLCwsLCwsLCwsLCwsLCkpLCkpLCksKSksLP/AABEIAMIBAwMBIgACEQEDEQH/xAAcAAABBQEBAQAAAAAAAAAAAAADAQIEBQYABwj/xABFEAACAQIDBAcEBgcGBwEAAAABAgMAEQQSIQUxQVEGEyJhcYGRBzKhsRRCUpLB0SMzYnKCovAVFkNTsvEIJDRzk8LhY//EABoBAAIDAQEAAAAAAAAAAAAAAAABAgMEBQb/xAAsEQACAgEEAQMDAwUBAAAAAAAAAQIRAwQSITFBEzJRBRRxIpGhQlJhgfAj/9oADAMBAAIRAxEAPwCrZQN2tdm50IKfOlyMeNeVOYEMg4VzOeVAOFdTe96USNxFDoKDlzauS530ONSdeFGBPdURCF7aCljS/MUpvypTFffelYxTGANSaIqCjw9GJ5YTKoui9+undVcuKZdLWFSlCUUmx1Qd0saFLOd1tOdClnNjbjUeLFcLUkn2FslNF+15VIhOmp3VF6oHdRxBQ3wNBlwgY23U4YUryte1PSMUpQK24lTv1qlyfgsSiXHR7quvVWAYEW1F6Xa2yolndNVG8ADSgbPwjsQYUNxrer8dGZ5yGlyobam+tbIY55MHppO74NEY34M4uy4l3mrrZeDBtkUeJq6wnRSBPeu576tIVVBZFArXp/p+RPdNmiNLwV8WyLkE/DSpP9kpe518dakM550lq6kcCRJyBx4OJdyj0ooYDctJalNquWOK8EdzEMppK7rOQrtasSSFZ1qSnhaIijibDnRaQgOU044c2qv2l0iSMEL6nefCswvSGR5VLN2c24/lWPNrIYvyJtLsuMFD9EzvPYZybAakjvqNjOnSC4iUeJqF032mshjVWvlGtqzDYYHWsep1c922D4KXka4Ray9NMQSbN8BXVSGAmurN6+X+5lO6XyDRdKKEtQzN3WpS+61YHZnHqQTTupAN70wNbW2tMSW5qO0dhGeml9d1LmpUxPd8KGA5Y+OtdDCd5ei9eLa1GkmzDUURTZJItounX0GMoU6xXNtN4J/CqSTBZ7tnIza25X1q96LRQvNkmQMpFgLX1pNtbLWKdkQWXeB3Gt2Rt4IyvrgsfMTOpsc781xR49kelWAgFEiwbsdLW57gPM1jU5ydRBJvhERcMoNS8NhGchUUsatsDs6AWMjM55Rrf+Y2X41fx7fyDLh8OqftOcx+6o/9q6GH6bkycz4LFiS9zK7AdBZTYyMqD41oML0NghGY3k7zuqln2riH96W3cgVfLi3xvUZsGz+91kn7xc/69BXWxfT8ePwWJxXSNTiNrQxKbNGtgbKGW5sNwA1qDH0piKKWzZioJUKxykgEi9gNDpv4VULs4j6oHiQPULelOF/d+J+OnyrbHCkN5SxfpUnCNz45V/8AY0F+lrcIh5vf5LUM4M2vY25hD8ySPhQ+qv8AaPkPwFWeiR9UlnpZL/lp/Mal7K2+0gzOoCm+UKDcgG1ySbAEg2Gt9DxqmlwdgTZ/XSiYW7YbChTYusUZ87A/jVkMUedyKp5pcbWac7SiOmYA8rg28bbqkQhW1BvVWNiQi2eCMjddkV/iwNFPRWC+aHPh24NC5Uf+M3jPmtUSSJQzWWwjFKFFZ+baGKwx/Sp9IiAv1sK2lUcTJAPeA5x3Ovu1abP2tFOgeJldTuKkEVUaYyTJTLTcVAJEy6rTjLSdbUHGydmexHQ/Nrnv41Xv0De9w4vWw66lEvdWWWixsi1F9oxa9AXBuXBPnRj0DY/4i/GtjnpQ1C0eNC2R+DIjoGf8weldWuzClp/aY/gfpw+DxZFvTiOVcsDE67udG6lQpa+grzjkjmUwKRk99GdVBtx8KIgI1Uac+Fcz9q+8dxquUhpDThDe47tKT6NbW+74U9sWqgm+nKoH02/Df8aT3VwHQSTCEG+a4pnWAd9NkxWmt6GqjQg7z/WtWKTXuJJomYTFmORXFjY+FW2IxrYlsyqSbWIt8vzNQtkbGfESBVHZBBc8h3W3sbbtOZO6+5w3R9QLWsBwOvw935nvrs6PQyywvJ7Pj5JXS5MrDsq/vN5IMx8yL2q1w+xuSAd7m59Bf5itGuEVdw870jzAaC1dvDpsWL2IPUXgrI9lHiT5AD53Py8KOuzFA1F/G7eWulSOtFBlxPfWqiDmwWFY63XKLWG4fAcKlKoJ1NQoZlLAMSBzFX8WGjIGWxFJuiuU2NXBRjcvrRMltwA8BajdVytahSEKLswAHEmq7IWweJiDIQTvBFY59rhbhIzy151om2zHey3bvA/Oq144ixZGNySToNN50qadE4JsFEjtE5fQ5W08tKqcHPlwsJP1JNe7LM6fhV9inyoRe4sbnloazBxFsGzHcru2u7SbP/7GrsfN/gcuK/JrH6YYeKNeulVGOoBBJYDS4Cgm340JPaHgz7pkY/sxPY/eAqi2pgcNLBh8bujUFJTqRHmYC7clVwVJ4Bgd16nYPbOCgNooJsQw/wAuIiO45yylU9CaxyZow4Y1uNLgNtJMLoJFO8dYhW55X1Gu6q3amwAznEYVuonvdjY9XKeU8Y38s4s45ncbDDdIppUITCFLjTrGGUeOgDW5KfMb6HhtjsVBnlGfW4jzKh8LHMPWopX4LJVHpkDYHSsTSPh5kMOJjF3Q9pSp3PG40dDz+VaDSmYJoYj2Y8pOmbQ3/iOvrRpcjGyIQx4qQo8Wvp8Cai4Mmsq8iBBTggqBi8U+HGadQY+Mkdzl73Tfb9oX8BVhh2V1DIwZWFwVNwQdxBpU0WqSYthSZaeEpclIkCy11FyCuoEeOyRHgL/n+NEhw9hqN+tuFV74+xPx8b/DSiNtAX7iABrfUnfXilGXg59DsbGAd5sOHfUVsTlsFUnXz1qdJGhOvr4b67qRw1qV8chRV4kfaFr/AIVEGKUHThV7PhLjU1S4vo/fcxHdVmOcHxIVCzMzr2ePwpdjYGWWaOJRe/5/7+QNJg0ZDlAJHMj4VvuiWCESNKRdmFh3Lxt+8dPACunotP6uSmv0rkHSVs0GDijw0awpv+seLsfePh+AA4Uku1dcqDx/2qqGIZiTxbQdw7quMHg1RQeO+vSulwjNKTbH9WQLsdTuHjQplG8b/nRJp7angPnVfNjlGrMB5/namk/AJPwJ9J4VwFRxtCNj2bsf2FZvkKOqyt7sD/xZUHxN6tss5EdgOFFwmNYHRreI/CuXYmJfeI0+85/AUZOijb3nYfuKifE3NJtBQ99pZjvJ8NBUPHYtT+scADcCw389TrUz+62HHvsz/vSOfgpAosWxsMvuxIO/ICT96opIW1IojtuICyv5LmPpYWoaYof4cMzHmEIHqa1ioi+6vwA+VMnmtw/GprkOjG42HFyK1ourVt+ZlBt6/hQ/7utJhHw7NlzMTmGtgWDd3I+taOeXQs17D+rePdRTsmZ0v7gIuFHv2I4k6Ke741oSjDt8kW5S6RhZ9oDZ0fVQnNaQvKhcsWzbyAVKoAMvfprWr2FtkTxLLHqDfUjtAjQg+FYHph0SkjkVo87Bibgklla97k8jzqZ0a28mGgaNyAyMeGhL3JNueny0q/0cUYrag3Sn2z0dMW9jroN53AeJqoxPTfCREr1hmk+xAplPh2eyPMisriumWC0M/WYnjkJtGv8AAtl8yDQJ/a4kQth8MkY4AWX1ygfjVLg+kicV8l/jelOPlB+j7NcLwOIfIvfeMML+bVkcT7TdpYLEBMWkbKLExqACEOoyOrHW32r7qqMX7QMZMW/SFQx3Lpa4tWYxs7OylyWJG8km+p3nzqjLj2R3eS+FSdH1LhHDRKwOZXUHXirC4+BFZrBzHZ+MERP/ACmKb9HyinP1e4MbC3MjkastiYr/AJKA3/wID6xL+INeFdMukcs+IeQs5jDkIBeyID2bcAdxvzqrbcbkOLal+k+mAa4ms90F6RjG4GGa93K5ZP8AuJ2W9dG/iFX96xm/tDq6m5hSUCPn5cUDa/od1ScXErBQNLD6otu+1zqnBOm8n8vKixY2xN8xvw1t6V5n0+eDAXhayqd3OgzbRs1gNKiJj8wtvFJIxG/x3Vn9PnlCqy4gxdxvq/wvROZ1DAEKRfdffr5VjcClzoePHdbv1rdrtbakqJ1KKFI0d2KJbdcKGzt5DXnW/wCn4IPI01b8fBOG1csyWNNsV1KaJBmMh4tKRl3/ALCggci5rYLtRSixQqXbQnIrMQLWtYCw41HwXs5kLdZNiSGY3ZYY0jQ31PvAkm4uSda2iYADRMyjkjuB/qr1SxqHVWV5HHIUWztlzk5uqI/fIX4C5q4fZ8re/NGnciFj6uR8qkrhQRc/zEn4E0sUS8txtoAKVEFFLwQn2DEf1kksncWyj0QD50+HZOGQ9mFb8yAx9Wualv4C/f8A0KfcAbwKaQ+RAxHuoAKTO/MD0ppxicTr30CbaKi1rVNQb6RFtfJKyE72PqaGyDcNT8u81FG1dCdANw5k8beGmvfUNNosXAUEltPE7/zqccUiLlFFsYlUZm1PM2FhxsOAobYoXso0t72/0FVsupKt6Dd509G0G/h/WlS9L5ZHf8FkCoHO/E76YZgQOfgOGlUGP6V4XDLaSQZhfsIM7nl2RcjztWf2t0rx5w8kuHw3UQKC3XYjRiDuyR7r3/eqqUox7ZfGE5dI22GmVpzfdHYgftsN/kB6t3VcpLddDuP43+Rrxjox0pdChmkLs9szcSTruHeQPAVqel/Sg4bCOVOshEa66jMO0R/CD51fk0r4fyVQy87Sy290p2fI4heZVlW4uQ2QMQV1cdk621OnfXi/STDmHEyITv8A9x8qh7ZWZnMqWsAOyNTZRbz8BUWXHmZFcm+Sw8BwHh+YpYckYtxTLpQaqTA5O+kLi/dTTHrTo4CbVrlISQbr9NBULaDm4vy/OriPCgVWbWS8qgcQB6k2+Yrn55pxaLMVbz23b2PMWyospsRFAh8Mig/GsF0O2GuKkSB3MfX5wrWuM6gmx7yAPQ6VI6U7eJXqQwIXl3Ej8qsvZo2f6Kun6PErIDxGZljI8+yf4fGnqFUEkGD3Nk/2PtJhMbjNnS7xaVbbrqQjZe4qyH+GvWmrzSXZjRbVwuOBBSfF4vDaDcpMgTMeN3D27rV6VXPNyEzV1JXUAfO0CnKb8N1RBIS5votrX/rfU6Nu0VPO1OmwltDbh491edUqfJgXBBWcLa17cO8/hVzgS8mVVUuzEBVUXv4W31Bi2cMyhFJJNrDmdNL16z0X6OR4OMXsZmHbbfYfYU/Z5nia36bSfc8+AlKkUOyugUwdGldRmdM0aAt2DfMDJe17LuAI769FdQoAsBy8qr2xoBOoJ5A67v8A6aDJtSxB7IsQeZ/r1rv4dGsfEFRS5otZpdx5H56fjSS4nTVhWdxu1rg2ufH+rVCl2qWG/fW2Gkk+yuWVI0ibSUXF9xP5/jUV9sgObcR/XzrMSY8Lvbfz0qJiNrEWYKcvOxt949njzrQtLCPuZV60pdGqxO2Dob8eHp+NBl2iTx+NYzE9LIwDeWIb/wDFRuFz2Yyx3d1V/wDe5fquX00yRSsdBm3uqA6a76N2mh3JD25pdRZuxitb3pkuL76wTdNrbo5STl97q4/fUso1kbUgHhXbL6ZLLIEZSrMFy5nVlcsLquZVXIx3C9wTYErvqK1Wnur/AIG9Nmrr+TfrMLb6e22IMOokllRNdxIDMOIUDtHyrFTbaZt1wO66/EdoHzrPYLENgMSuJKDEQhrnOM7LfhJffv0b8dKlrIZMePco8EdMo5J7ZOmek/3llxBJweEkdf8ANm/Qwjvu2p/lqvnbOcuMx4tfWLC/o4xc3s029vAZ99U/SD2lbPxJDdVjJm4RGQJGvcAubTTgo31SS9OMUNMLhoMGODFQ0n35bt6AVxt2TL1f+jrxx4sR6VsXBxQEPhoBHCoYmR0IeVrdkRmXtnXUsFXQbtazO38TKuyMTJiXvJjJ1yhmuerUk9nf2QSBy0rN7N6UzRFpJZVnnJ0kYPI6i25WkORRv1ynuqi2ttVp3zyFpG01kdnsBuABOUDuAq6Giyy5aoJaiHSD4fG2I7muO6x5Va9LukH0loEA7Kkk95svysR51mInNGiN5Evz+eldbPOsbOdjx/8Aojd9ENnddi5MDPGMrRSGNhowkjOpbiSbN4Vjto7IGHxkkN80coORvtC5ynx0I8Ryr07oswk2jh8XH7gjm6y51VUjy3a9uSD1rHdIsEJdmx41WZpMNizHICb5UYK6BeS3v96uBdOzqNWqMukXPf8AiND8afmC76kY9wNw3m/r/RPnTcDsaSY69kczuFdOMXJW+jnNcjYZGchUUkncALknuFaXFdETFCMVKLCJVbXjIAMo7yXsKuNl4vB7Pj7ZAa3aO+V+5V+qDuubC3HlmemXTGfH5VWNo8OmqIATc7szke8bX3aC58arko9JcFkY10ZsTX1Y3NaPoXtBo2RkBLI5sFFzcjMhA42ZSf8AesxHCTwqZsjECNmuDdbMtjazqdCe4XJ/hFU6i6L8XZ6f0a6Rs2A6meORZ8NiFxSZlOXq45EZhmOtwrOPjXq1uVeKts2WDHywuDmaJixQhetSdGF7EZWuScw047javYtlzFoIm4tFGT4lAT8b1iNNh7V1Ib11Azw+bBrmFl1BA1va/fbTyqNjVYNe1uHdVtLNqCTfgL/nwoU8KG7Ek2ANr/jxrykZWYWk0A2OZGmHVIXYAvZd/Z07K/WNzuHKrt+lZTSZJ4iPtwyL8bVlCxjnTq1zsVuqZshcxyIxCk8chew47q1fR7bPUloztGXD5lzCPFxspC8v0hy30tdTravVfTtTLDgSil+3+Sf20Mit9gU6WQEX65Qb31uv+oCmHpIrglXFgSLgi1xv1ofS7p5AcJJBDIMVPL2FbqbZA1s7523nTQDdmJrJYJhDGqDgNSN9zvNeh0eonmbbiqRh1OCOOkm7ZqNo9J0jC3uSwFlUBmIJIBJZgqqSCASSTbRSNaoP71yvYRqoGnvM8rAMpYaRBF4cbiq/bs5+lzM+tpNL5BZEcCKzSE3HVlbWGt+F6HA8eVbyF2GXRVllsVLoLkFF3EXIvx0OlcrNrMs2+aXwjbj02OC6tkx9pykFpJpI1AFynVwWzx3F+qBdu3YW13cbUi4eFpIQ13MysVkIeW36LK+cOym4IL5bHRgRvqCg7OQx5gwjuLRQkMuYBgbk3Go1BHaO6rPDYLFN1TJCV+jgdW5EuaNbk3ZmCxsQdxawAAFrCslt9mjrojvjgIJJkjymObqiCVyktGEOsaqwJAvbNY2Ougps2IVmTsntiElD1smTNG6MAL2sVym511476vMD0JxZjEmeOOKRo1upiVHkZsi6QiXOczWGmhvYjW716CLmtJNLI3WhFARrSyiYQtkklkRTldwCxW3a76NrCzLKbFbgLfqDuiQ9m8fG55/K4qBi37Fr37I+s7G6yMvAAX8a9N2n7O4E2XJiYWfOiNoerGVo5Csi3RRqGDC9yPWvNcEOuxEMZa4eZV1dm7LOpO4AWtc0NDs0u2tqZJ5V4iRwfHMc3xvVeekDD3bCqzGYjrZXcG+d2awufeYtuHjSDDW94W/eKp/rIr0q1bjBRb4o5P2ycm6DSbSY6A2HJbKPRdKCoY8KKk0S75Il+/If5VA+NTMNtbCAgPPLb9iFVA8S2Zrd4HlVD1mKPb/YuWCfhEeLBStuBF+WlJNslhyvyuL+m+p088bSZYryrp25GksRzsGAI/hFWUPRtZEOihrdkqoWzcN2u/nUPvcb4UX+5P7afbZlEfLStidQeViPI1xZTqx14gDjQMTKCRlFgBx41HUVsbFiX6keg7KRocwizSCV5RkU5SI5FAUE8QwKm288NSKPsvByNh9rwOgCSxrOtyLiSPtMVUX0sDc1G6KzibqIw+QyFUzOxAaXtDLGdcu5bftPbhqTZGGH06dWjdZEV0kWNgrSZyY82W1mOY9q1r3Oprk9o3NUzMbH2rHGgZ4uscBcpYgKthY3J0/2pmO6Vs594gfZiFj/AORt3kDQ9ldGXxLNlaNFjJDNI1gMzEiwAJbcdwq4TZuzML+ukbFOPqr+jjv4C7nzK+FbIye2rM7irszeGxMsj5cPh8zHdYNLJfnfge8AV6HsnotNEgfE9XASLsHcFxv3hbn1qqh6c4iQdTs3C5F3WhjPHQXKa+bNVT0z2DtLDwxzYy4WRiuUMDka1wHC6KSL23+6eVVS2r3MsTl/Sg/SHF4RJCY3z88osM3Hu31k/pYaQtbQk6dx0I9KgFyaWNrVVkzb1XgcIbXZ75sHZiyRbNxGJkeQ4iOVLlrEFAWjGbey9l+W+t/sNSMNAP8A8o/igNfP3Q7b803U4EsSgkzRm5BhzG8jAj6uXMbcz319Bx4sWAQGw0GltBu31SWkvLSUHrmpKYzwyfEG1iPPu40PD4vTn4059wA79N5sTvqLJHZgw43HcCBfjXllG0c534K3pY1zHuNs3DvG6qCXE2P1Gtxyg/MVd7UgZ8pOgueXEf8Ayqj+z7k2u37qlvkLV6j6dGXor/vI4y8DYccQbgAd6qqn1AvUgY48bmgDC5d9lt9p0U+lyfhQ2nQbiD+6CfibV14ajYqscsW7wXG1nzxxTj3spic9kduNQYyWbddAB/AaueheDSaWHrFDoZMpBOde0dL8N7Kd1Z/YmIEhaBtFlAAZstllGsbWtpr2TruZqTAbZmw5yqcrKwurEsQyMBuUcCo08ayxlCGVykuHZdTcaXZ67jMN1E7RwlAVxGHIjsihoJ4XQpdQGF5lsH1yllJ5GCIetgzdS7ySYSMNmuxMuGsbFbWuXhsd+p79fPcR0xxbyNKXCO1szxxRRMbaC8hGbTKvHgPKuxO15ZP1srybv1ksj9x0Xjesu5FtHru0ZVTCrEMVh8NLDPiJbu65ZXlEjRvEqG8djKeyR2CDoQNaTanSzDGT/q0YK8kqGGCV362fqpG0bKmXros4Ga/zrzbdwta2ojUe6cvvOeXGujzuQFuzcAHZ9x+zEORpbgo9Hf2pRrhZcOIpZOtaVmd+rhUHEMXbKl2sAx3XrA7BJ60vf9VDLJ72azBDEm4WvndKX+70w95FiGusuSPjcECVsx8hSzzRwxSRpIJZJcoZluI0jVs+VCwBYlwhJsAMml73qcItyVibpEGSUne7W5XNvSozotbLYGF2O4HXtiw3EELk9Yhm+VaZNn7ETtJhZJv3mly/zso9a2yuXEY/wU8LuR5FlBNgLnlxq42f0Cx05/R4aSx4suQer2v5V6OfaNh8NphsLh4bcewD6ILmqfaPtlxTXCTBP+3GB8W1qqWCT91L8skskfFsueivsdxCwk4h442zXUamy21zHQb/AMedWM+BwmE/XY7Di3BWLt91LmvJ9qdL55/1kssn77m3pcCqZsV3AVDbCP8AVf4J7pPwT8bMpkcr7pdyvDsliRpw0tUV5dajmY86aXvRkz2qRGOOnZdQbQKRPlJzKVdDyIZCfQqpr2jEbFR9tM75lEmG65ipto0Xa1/fBNeCwYixB0057j491ek7R9pgxCJKymPEJC8B6v3HicAEWINj71rHQkHhasyZcJsb2T4rEjrZJlw8EgDg3zMynUHKCAN/1iK0eD6JbCwA/wCYmSeQf5j5reEUenrevOcHsjamOsAJmTQC5YIANABfQADTyrW7G9hcrWOIktzC7/Wk5NjUTUYn2z7PhGTDo7gaAIgRB4DT5VSbX6dYjacLwR7PzRuLXcnTiCCLWIOoI5VsNi+yrCQWIjDEcW1PxrUw7NjQCwAt/XCkOjwjZPsRnksZpBGDwUZj66Cttsj2J4KOxkV5T+2xA+6tq9KUDgDSmTwFFDKnZfRmDDi0MSRj9hQPkNasxCBw9aa8/f6UFsQLfnRaQUSbjmK6oRxH9WrqLQUeKrhT7+gt8AePeaYbWF73JJuRrbnpRsbh2SV0IN1dl3/ZYqBr4UOWG4uTc7rdw3V5np0c4FPAshRLWBZdf677Vn9tbMa9lzk8Lkn0FaRiRyNrWJHEG41O6rKP2p4TDk5NnXk3Fnlu1+7saeVq7f0+acHAvxySPKJdnytIwEchINiAjE6aagDuq6wHQvHSWyYOc34mMqPV7CtrP7cpv8LDQp3ku1vIEVCxHtbxL+/imj7oIUX+Zu1XWx45Lm0vyxzlF/JUbT6Cy4RQ2LlhhJ1CZjJKfBFFh4kioOKxEGItJJK0MlgJOwXWRhYZxlYEMQBcHjc31oOP25h3ZnKzSu29pXuSeZO81TPjRr2RY8D+FqtyqG39Uk3/AIIQtvhUWx+hLvklkOvuRIg1196R3P8ALTztTDj3MNI972zzNbv0hVPnVLG7sewg/hS59bE1Oh2Fi5N0cnn2R8bVjeTHHui52SDtph+rw2Hj72jVz6zlqZL0ixLDK+IIU6ZUJA+6ll8ql4X2fYp2swVOd7k+gFW2D9l2Y2MzE3tZIz+ZPwqr7zEnw/8Av9C4MUzrxZ2PkPiSaT6Qo91bd5NzXp0/seiWMl5uptY9ZM6gd/6MLf4ivOtrbJSFiq4iKW3GPPb+ZRU45m+USpMZFtiVRZWK+GnxqXsjZOMx8hjgWSZwMxGbctwLksQALkVTkCrfY0GOdWTCLiCrkZhCshDWvbMUGtrnfzNTebJLtsFjiukXMvsxxEWuKnwmG7pJ1LfdjzGoU2ycBF7+NeY8oICF+/Kw/wBNWeA9j+1ZzdoerB4zOq+ouW+FajZv/DzIbHEYtF5iNC38zlfkarslR57iNrYJQBDg72+tNK7Me8rHkUeFqgS7VY+6kafuxqP5iC3xr3rZ3sN2bH+s62Y/tvlHpGB861ezOhmCgP6HCQoR9bIC33mufjSHR8w7P6M4zFG8OHmkvxVGt961vjWu2X7DNoy2MgigH7b3Pol/mK+iwh8K6w8aB0eSbK/4fYFscRiXfmI1CD1OY/KtrsX2c7PwpDRYdSw+s93b1cm3lWkMgHL50Np+QJ+FABFQAaAD5UpY86jGY93zpu/n50rHQZnHMmm9cOAoT6b93hXLGONJyGkK+JO6/pQ85O4E+NOYqutMac/VFQciVCrh2O8gfCw+dFGHUc28NB6mobzud1JHiGF+FKyVFh/CPjSVC/tHv+FdS3MNp5r7RIDDjJCuitZzu+sLkjzBrNwYosKuOlW2BjHVmAuqZOVxe4/GoOFjVLKTfTeQBp5b64uZR3No5clzwFU5ly6a1j+lsDRSAjLlcXBygkMNGFyN3HzrZxSJxP8AQqJtvBRzwsraa6G97MNx/wDlPS5XjyX4JQtM8zecneb0IvVhPsGcE2jZwPrICynzA+FTNm9A8fP+rwsxHMoUX7z2Fd+7NRSLbjWh6F7PDyszAEIugIFizaDf3XrR7N9hWPkt1jQxDjdi59EBHxr0TYHspbDxhPpRSxuTDDGrljvJkkzkctLaCoZIuUWkDTaMxgtkS2uIyq3vmOVFH8bECjnbGAhv1+Jjz2tkgvMfUDKG9RW2T2X4MtmmWTEN9qeWST4EhfhV5gejmHgt1MUUY/ZRV+KgVmjooL3ckVjR5hD0hZ/+k2ZisQeDzAxp5cLd1H/s3b+IFlGHwSHgpGYD+ANr6V6yI6dlrVHHGPSJpJHkCew2aY5sZj3c8cqk+hdj/pFXmz/Yds2O2cSyn9uQgeiZa9DsKTOKmMo9ndCcDB+qwkKkbm6tWb7zXNXYQ2taw+HpS9ZTesoAcI++kyjxpjSUzOTSsdB+sHdTTN40HJSUnIdBetoZHM/GlABpwUCk5DoYI+6kfS2hP4URnpGeo2OhGWwphcc7U12obDupWOjnxNr31oMuIuOXhTm8KYy0hg7qLX18aX6TcEWK1wwnHfTzGNxFAyKzd5INJe/HSpDwgbqYy6bqABdZS0MxmuoGeZ7L6NYmcdmJgObDIDbve1x4Voh7KJJF7UwUn7KlreZZa9KjiA90AeAolqhHSY1yzJsiYLD+yWEAZppCeNsoHkLaepq4wXs/wcX+HmPN2La8dN1aXKKUWq+OKEekSXHREw+yok9yNFtyUX9bXqSIRTi9IX76sGOsK7NQzIKaZaVgGzUhk76jljShe+k5DoI0tNMxpuQ3pwSo7hqI3NSBuR9KICKHmAvYUtw6FApSvfQWY0xn76VjoOX17rUhlFRGNuNDe/CokqJrTC28Uzr/ADqGifaNKEO8GgCSZOIooYnhUWMa1KFACuvOmlxzpua9DPgKBHPiKY89KfChunCgZxnFMaTcTpTxhrajWusL60AN621FXWhGO26pEAF6AHrFzprxijGmGgRGMYpKkBWrqBk8t30xpKGVNLkq3cV0cZTXXNITXB6juHtOuTS5KfnoZkpWOhQorgvM0JpTyoDu3lSbHRJkmApvW8hUN3O+mCYk6Uhlgk/A76XrfOoSlhR0koANdr0rDnQxNr404NfdQITLTWFPYHSkagALLQlHHjRmYUwvQMRnBpgFqU2GtNJ1oGPCUW/KhCXhThQIcXpjS08rQxegBA9ORKblp3XCgB2U07q6Yj99E600AcY/SkeULvob5vKguSNaAJInJ4WFKW51CEjEm26iIrDTfSAnpqN9dTo4RYa11MQ69Nc6GurqYDIdwpy76WuoGK9CvXV1IQG9NY11dQM626ucV1dQJD8PSNXV1AxY6kx766uoASXfUUnWurqYgDHtUhNdXUiQJDrXMda6uoEPapWHpa6gbCNTAK6upiAvxpijQ11dSASGpIrq6gBjVx4UldQI6ThRMPvrq6gfgnpurq6upiP/2Q=="/>
          <p:cNvSpPr>
            <a:spLocks noChangeAspect="1" noChangeArrowheads="1"/>
          </p:cNvSpPr>
          <p:nvPr/>
        </p:nvSpPr>
        <p:spPr bwMode="auto">
          <a:xfrm>
            <a:off x="63500" y="-896938"/>
            <a:ext cx="2466975" cy="184785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2052" name="AutoShape 4" descr="data:image/jpeg;base64,/9j/4AAQSkZJRgABAQAAAQABAAD/2wCEAAkGBhMSERQUEhQWFRUVFRUXGBgXFxcXFxcUFBUVFBQcFRcXHCYeGBojGRUUHy8gIycpLCwsFR4xNTAqNSYrLCkBCQoKDgwOGg8PGiwkHCQsLCwpLCwpKiksKSkpKSwsLCwsLCwpLCksLCwsLCwsLCwsLCwsLCkpLCkpLCksKSksLP/AABEIAMIBAwMBIgACEQEDEQH/xAAcAAABBQEBAQAAAAAAAAAAAAADAQIEBQYABwj/xABFEAACAQIDBAcEBgcGBwEAAAABAgMAEQQSIQUxQVEGEyJhcYGRBzKhsRRCUpLB0SMzYnKCovAVFkNTsvEIJDRzk8LhY//EABoBAAIDAQEAAAAAAAAAAAAAAAABAgMEBQb/xAAsEQACAgEEAQMDAwUBAAAAAAAAAQIRAwQSITFBEzJRBRRxIpGhQlJhgfAj/9oADAMBAAIRAxEAPwCrZQN2tdm50IKfOlyMeNeVOYEMg4VzOeVAOFdTe96USNxFDoKDlzauS530ONSdeFGBPdURCF7aCljS/MUpvypTFffelYxTGANSaIqCjw9GJ5YTKoui9+undVcuKZdLWFSlCUUmx1Qd0saFLOd1tOdClnNjbjUeLFcLUkn2FslNF+15VIhOmp3VF6oHdRxBQ3wNBlwgY23U4YUryte1PSMUpQK24lTv1qlyfgsSiXHR7quvVWAYEW1F6Xa2yolndNVG8ADSgbPwjsQYUNxrer8dGZ5yGlyobam+tbIY55MHppO74NEY34M4uy4l3mrrZeDBtkUeJq6wnRSBPeu576tIVVBZFArXp/p+RPdNmiNLwV8WyLkE/DSpP9kpe518dakM550lq6kcCRJyBx4OJdyj0ooYDctJalNquWOK8EdzEMppK7rOQrtasSSFZ1qSnhaIijibDnRaQgOU044c2qv2l0iSMEL6nefCswvSGR5VLN2c24/lWPNrIYvyJtLsuMFD9EzvPYZybAakjvqNjOnSC4iUeJqF032mshjVWvlGtqzDYYHWsep1c922D4KXka4Ray9NMQSbN8BXVSGAmurN6+X+5lO6XyDRdKKEtQzN3WpS+61YHZnHqQTTupAN70wNbW2tMSW5qO0dhGeml9d1LmpUxPd8KGA5Y+OtdDCd5ei9eLa1GkmzDUURTZJItounX0GMoU6xXNtN4J/CqSTBZ7tnIza25X1q96LRQvNkmQMpFgLX1pNtbLWKdkQWXeB3Gt2Rt4IyvrgsfMTOpsc781xR49kelWAgFEiwbsdLW57gPM1jU5ydRBJvhERcMoNS8NhGchUUsatsDs6AWMjM55Rrf+Y2X41fx7fyDLh8OqftOcx+6o/9q6GH6bkycz4LFiS9zK7AdBZTYyMqD41oML0NghGY3k7zuqln2riH96W3cgVfLi3xvUZsGz+91kn7xc/69BXWxfT8ePwWJxXSNTiNrQxKbNGtgbKGW5sNwA1qDH0piKKWzZioJUKxykgEi9gNDpv4VULs4j6oHiQPULelOF/d+J+OnyrbHCkN5SxfpUnCNz45V/8AY0F+lrcIh5vf5LUM4M2vY25hD8ySPhQ+qv8AaPkPwFWeiR9UlnpZL/lp/Mal7K2+0gzOoCm+UKDcgG1ySbAEg2Gt9DxqmlwdgTZ/XSiYW7YbChTYusUZ87A/jVkMUedyKp5pcbWac7SiOmYA8rg28bbqkQhW1BvVWNiQi2eCMjddkV/iwNFPRWC+aHPh24NC5Uf+M3jPmtUSSJQzWWwjFKFFZ+baGKwx/Sp9IiAv1sK2lUcTJAPeA5x3Ovu1abP2tFOgeJldTuKkEVUaYyTJTLTcVAJEy6rTjLSdbUHGydmexHQ/Nrnv41Xv0De9w4vWw66lEvdWWWixsi1F9oxa9AXBuXBPnRj0DY/4i/GtjnpQ1C0eNC2R+DIjoGf8weldWuzClp/aY/gfpw+DxZFvTiOVcsDE67udG6lQpa+grzjkjmUwKRk99GdVBtx8KIgI1Uac+Fcz9q+8dxquUhpDThDe47tKT6NbW+74U9sWqgm+nKoH02/Df8aT3VwHQSTCEG+a4pnWAd9NkxWmt6GqjQg7z/WtWKTXuJJomYTFmORXFjY+FW2IxrYlsyqSbWIt8vzNQtkbGfESBVHZBBc8h3W3sbbtOZO6+5w3R9QLWsBwOvw935nvrs6PQyywvJ7Pj5JXS5MrDsq/vN5IMx8yL2q1w+xuSAd7m59Bf5itGuEVdw870jzAaC1dvDpsWL2IPUXgrI9lHiT5AD53Py8KOuzFA1F/G7eWulSOtFBlxPfWqiDmwWFY63XKLWG4fAcKlKoJ1NQoZlLAMSBzFX8WGjIGWxFJuiuU2NXBRjcvrRMltwA8BajdVytahSEKLswAHEmq7IWweJiDIQTvBFY59rhbhIzy151om2zHey3bvA/Oq144ixZGNySToNN50qadE4JsFEjtE5fQ5W08tKqcHPlwsJP1JNe7LM6fhV9inyoRe4sbnloazBxFsGzHcru2u7SbP/7GrsfN/gcuK/JrH6YYeKNeulVGOoBBJYDS4Cgm340JPaHgz7pkY/sxPY/eAqi2pgcNLBh8bujUFJTqRHmYC7clVwVJ4Bgd16nYPbOCgNooJsQw/wAuIiO45yylU9CaxyZow4Y1uNLgNtJMLoJFO8dYhW55X1Gu6q3amwAznEYVuonvdjY9XKeU8Y38s4s45ncbDDdIppUITCFLjTrGGUeOgDW5KfMb6HhtjsVBnlGfW4jzKh8LHMPWopX4LJVHpkDYHSsTSPh5kMOJjF3Q9pSp3PG40dDz+VaDSmYJoYj2Y8pOmbQ3/iOvrRpcjGyIQx4qQo8Wvp8Cai4Mmsq8iBBTggqBi8U+HGadQY+Mkdzl73Tfb9oX8BVhh2V1DIwZWFwVNwQdxBpU0WqSYthSZaeEpclIkCy11FyCuoEeOyRHgL/n+NEhw9hqN+tuFV74+xPx8b/DSiNtAX7iABrfUnfXilGXg59DsbGAd5sOHfUVsTlsFUnXz1qdJGhOvr4b67qRw1qV8chRV4kfaFr/AIVEGKUHThV7PhLjU1S4vo/fcxHdVmOcHxIVCzMzr2ePwpdjYGWWaOJRe/5/7+QNJg0ZDlAJHMj4VvuiWCESNKRdmFh3Lxt+8dPACunotP6uSmv0rkHSVs0GDijw0awpv+seLsfePh+AA4Uku1dcqDx/2qqGIZiTxbQdw7quMHg1RQeO+vSulwjNKTbH9WQLsdTuHjQplG8b/nRJp7angPnVfNjlGrMB5/namk/AJPwJ9J4VwFRxtCNj2bsf2FZvkKOqyt7sD/xZUHxN6tss5EdgOFFwmNYHRreI/CuXYmJfeI0+85/AUZOijb3nYfuKifE3NJtBQ99pZjvJ8NBUPHYtT+scADcCw389TrUz+62HHvsz/vSOfgpAosWxsMvuxIO/ICT96opIW1IojtuICyv5LmPpYWoaYof4cMzHmEIHqa1ioi+6vwA+VMnmtw/GprkOjG42HFyK1ourVt+ZlBt6/hQ/7utJhHw7NlzMTmGtgWDd3I+taOeXQs17D+rePdRTsmZ0v7gIuFHv2I4k6Ke741oSjDt8kW5S6RhZ9oDZ0fVQnNaQvKhcsWzbyAVKoAMvfprWr2FtkTxLLHqDfUjtAjQg+FYHph0SkjkVo87Bibgklla97k8jzqZ0a28mGgaNyAyMeGhL3JNueny0q/0cUYrag3Sn2z0dMW9jroN53AeJqoxPTfCREr1hmk+xAplPh2eyPMisriumWC0M/WYnjkJtGv8AAtl8yDQJ/a4kQth8MkY4AWX1ygfjVLg+kicV8l/jelOPlB+j7NcLwOIfIvfeMML+bVkcT7TdpYLEBMWkbKLExqACEOoyOrHW32r7qqMX7QMZMW/SFQx3Lpa4tWYxs7OylyWJG8km+p3nzqjLj2R3eS+FSdH1LhHDRKwOZXUHXirC4+BFZrBzHZ+MERP/ACmKb9HyinP1e4MbC3MjkastiYr/AJKA3/wID6xL+INeFdMukcs+IeQs5jDkIBeyID2bcAdxvzqrbcbkOLal+k+mAa4ms90F6RjG4GGa93K5ZP8AuJ2W9dG/iFX96xm/tDq6m5hSUCPn5cUDa/od1ScXErBQNLD6otu+1zqnBOm8n8vKixY2xN8xvw1t6V5n0+eDAXhayqd3OgzbRs1gNKiJj8wtvFJIxG/x3Vn9PnlCqy4gxdxvq/wvROZ1DAEKRfdffr5VjcClzoePHdbv1rdrtbakqJ1KKFI0d2KJbdcKGzt5DXnW/wCn4IPI01b8fBOG1csyWNNsV1KaJBmMh4tKRl3/ALCggci5rYLtRSixQqXbQnIrMQLWtYCw41HwXs5kLdZNiSGY3ZYY0jQ31PvAkm4uSda2iYADRMyjkjuB/qr1SxqHVWV5HHIUWztlzk5uqI/fIX4C5q4fZ8re/NGnciFj6uR8qkrhQRc/zEn4E0sUS8txtoAKVEFFLwQn2DEf1kksncWyj0QD50+HZOGQ9mFb8yAx9Wualv4C/f8A0KfcAbwKaQ+RAxHuoAKTO/MD0ppxicTr30CbaKi1rVNQb6RFtfJKyE72PqaGyDcNT8u81FG1dCdANw5k8beGmvfUNNosXAUEltPE7/zqccUiLlFFsYlUZm1PM2FhxsOAobYoXso0t72/0FVsupKt6Dd509G0G/h/WlS9L5ZHf8FkCoHO/E76YZgQOfgOGlUGP6V4XDLaSQZhfsIM7nl2RcjztWf2t0rx5w8kuHw3UQKC3XYjRiDuyR7r3/eqqUox7ZfGE5dI22GmVpzfdHYgftsN/kB6t3VcpLddDuP43+Rrxjox0pdChmkLs9szcSTruHeQPAVqel/Sg4bCOVOshEa66jMO0R/CD51fk0r4fyVQy87Sy290p2fI4heZVlW4uQ2QMQV1cdk621OnfXi/STDmHEyITv8A9x8qh7ZWZnMqWsAOyNTZRbz8BUWXHmZFcm+Sw8BwHh+YpYckYtxTLpQaqTA5O+kLi/dTTHrTo4CbVrlISQbr9NBULaDm4vy/OriPCgVWbWS8qgcQB6k2+Yrn55pxaLMVbz23b2PMWyospsRFAh8Mig/GsF0O2GuKkSB3MfX5wrWuM6gmx7yAPQ6VI6U7eJXqQwIXl3Ej8qsvZo2f6Kun6PErIDxGZljI8+yf4fGnqFUEkGD3Nk/2PtJhMbjNnS7xaVbbrqQjZe4qyH+GvWmrzSXZjRbVwuOBBSfF4vDaDcpMgTMeN3D27rV6VXPNyEzV1JXUAfO0CnKb8N1RBIS5votrX/rfU6Nu0VPO1OmwltDbh491edUqfJgXBBWcLa17cO8/hVzgS8mVVUuzEBVUXv4W31Bi2cMyhFJJNrDmdNL16z0X6OR4OMXsZmHbbfYfYU/Z5nia36bSfc8+AlKkUOyugUwdGldRmdM0aAt2DfMDJe17LuAI769FdQoAsBy8qr2xoBOoJ5A67v8A6aDJtSxB7IsQeZ/r1rv4dGsfEFRS5otZpdx5H56fjSS4nTVhWdxu1rg2ufH+rVCl2qWG/fW2Gkk+yuWVI0ibSUXF9xP5/jUV9sgObcR/XzrMSY8Lvbfz0qJiNrEWYKcvOxt949njzrQtLCPuZV60pdGqxO2Dob8eHp+NBl2iTx+NYzE9LIwDeWIb/wDFRuFz2Yyx3d1V/wDe5fquX00yRSsdBm3uqA6a76N2mh3JD25pdRZuxitb3pkuL76wTdNrbo5STl97q4/fUso1kbUgHhXbL6ZLLIEZSrMFy5nVlcsLquZVXIx3C9wTYErvqK1Wnur/AIG9Nmrr+TfrMLb6e22IMOokllRNdxIDMOIUDtHyrFTbaZt1wO66/EdoHzrPYLENgMSuJKDEQhrnOM7LfhJffv0b8dKlrIZMePco8EdMo5J7ZOmek/3llxBJweEkdf8ANm/Qwjvu2p/lqvnbOcuMx4tfWLC/o4xc3s029vAZ99U/SD2lbPxJDdVjJm4RGQJGvcAubTTgo31SS9OMUNMLhoMGODFQ0n35bt6AVxt2TL1f+jrxx4sR6VsXBxQEPhoBHCoYmR0IeVrdkRmXtnXUsFXQbtazO38TKuyMTJiXvJjJ1yhmuerUk9nf2QSBy0rN7N6UzRFpJZVnnJ0kYPI6i25WkORRv1ynuqi2ttVp3zyFpG01kdnsBuABOUDuAq6Giyy5aoJaiHSD4fG2I7muO6x5Va9LukH0loEA7Kkk95svysR51mInNGiN5Evz+eldbPOsbOdjx/8Aojd9ENnddi5MDPGMrRSGNhowkjOpbiSbN4Vjto7IGHxkkN80coORvtC5ynx0I8Ryr07oswk2jh8XH7gjm6y51VUjy3a9uSD1rHdIsEJdmx41WZpMNizHICb5UYK6BeS3v96uBdOzqNWqMukXPf8AiND8afmC76kY9wNw3m/r/RPnTcDsaSY69kczuFdOMXJW+jnNcjYZGchUUkncALknuFaXFdETFCMVKLCJVbXjIAMo7yXsKuNl4vB7Pj7ZAa3aO+V+5V+qDuubC3HlmemXTGfH5VWNo8OmqIATc7szke8bX3aC58arko9JcFkY10ZsTX1Y3NaPoXtBo2RkBLI5sFFzcjMhA42ZSf8AesxHCTwqZsjECNmuDdbMtjazqdCe4XJ/hFU6i6L8XZ6f0a6Rs2A6meORZ8NiFxSZlOXq45EZhmOtwrOPjXq1uVeKts2WDHywuDmaJixQhetSdGF7EZWuScw047javYtlzFoIm4tFGT4lAT8b1iNNh7V1Ib11Azw+bBrmFl1BA1va/fbTyqNjVYNe1uHdVtLNqCTfgL/nwoU8KG7Ek2ANr/jxrykZWYWk0A2OZGmHVIXYAvZd/Z07K/WNzuHKrt+lZTSZJ4iPtwyL8bVlCxjnTq1zsVuqZshcxyIxCk8chew47q1fR7bPUloztGXD5lzCPFxspC8v0hy30tdTravVfTtTLDgSil+3+Sf20Mit9gU6WQEX65Qb31uv+oCmHpIrglXFgSLgi1xv1ofS7p5AcJJBDIMVPL2FbqbZA1s7523nTQDdmJrJYJhDGqDgNSN9zvNeh0eonmbbiqRh1OCOOkm7ZqNo9J0jC3uSwFlUBmIJIBJZgqqSCASSTbRSNaoP71yvYRqoGnvM8rAMpYaRBF4cbiq/bs5+lzM+tpNL5BZEcCKzSE3HVlbWGt+F6HA8eVbyF2GXRVllsVLoLkFF3EXIvx0OlcrNrMs2+aXwjbj02OC6tkx9pykFpJpI1AFynVwWzx3F+qBdu3YW13cbUi4eFpIQ13MysVkIeW36LK+cOym4IL5bHRgRvqCg7OQx5gwjuLRQkMuYBgbk3Go1BHaO6rPDYLFN1TJCV+jgdW5EuaNbk3ZmCxsQdxawAAFrCslt9mjrojvjgIJJkjymObqiCVyktGEOsaqwJAvbNY2Ougps2IVmTsntiElD1smTNG6MAL2sVym511476vMD0JxZjEmeOOKRo1upiVHkZsi6QiXOczWGmhvYjW716CLmtJNLI3WhFARrSyiYQtkklkRTldwCxW3a76NrCzLKbFbgLfqDuiQ9m8fG55/K4qBi37Fr37I+s7G6yMvAAX8a9N2n7O4E2XJiYWfOiNoerGVo5Csi3RRqGDC9yPWvNcEOuxEMZa4eZV1dm7LOpO4AWtc0NDs0u2tqZJ5V4iRwfHMc3xvVeekDD3bCqzGYjrZXcG+d2awufeYtuHjSDDW94W/eKp/rIr0q1bjBRb4o5P2ycm6DSbSY6A2HJbKPRdKCoY8KKk0S75Il+/If5VA+NTMNtbCAgPPLb9iFVA8S2Zrd4HlVD1mKPb/YuWCfhEeLBStuBF+WlJNslhyvyuL+m+p088bSZYryrp25GksRzsGAI/hFWUPRtZEOihrdkqoWzcN2u/nUPvcb4UX+5P7afbZlEfLStidQeViPI1xZTqx14gDjQMTKCRlFgBx41HUVsbFiX6keg7KRocwizSCV5RkU5SI5FAUE8QwKm288NSKPsvByNh9rwOgCSxrOtyLiSPtMVUX0sDc1G6KzibqIw+QyFUzOxAaXtDLGdcu5bftPbhqTZGGH06dWjdZEV0kWNgrSZyY82W1mOY9q1r3Oprk9o3NUzMbH2rHGgZ4uscBcpYgKthY3J0/2pmO6Vs594gfZiFj/AORt3kDQ9ldGXxLNlaNFjJDNI1gMzEiwAJbcdwq4TZuzML+ukbFOPqr+jjv4C7nzK+FbIye2rM7irszeGxMsj5cPh8zHdYNLJfnfge8AV6HsnotNEgfE9XASLsHcFxv3hbn1qqh6c4iQdTs3C5F3WhjPHQXKa+bNVT0z2DtLDwxzYy4WRiuUMDka1wHC6KSL23+6eVVS2r3MsTl/Sg/SHF4RJCY3z88osM3Hu31k/pYaQtbQk6dx0I9KgFyaWNrVVkzb1XgcIbXZ75sHZiyRbNxGJkeQ4iOVLlrEFAWjGbey9l+W+t/sNSMNAP8A8o/igNfP3Q7b803U4EsSgkzRm5BhzG8jAj6uXMbcz319Bx4sWAQGw0GltBu31SWkvLSUHrmpKYzwyfEG1iPPu40PD4vTn4059wA79N5sTvqLJHZgw43HcCBfjXllG0c534K3pY1zHuNs3DvG6qCXE2P1Gtxyg/MVd7UgZ8pOgueXEf8Ayqj+z7k2u37qlvkLV6j6dGXor/vI4y8DYccQbgAd6qqn1AvUgY48bmgDC5d9lt9p0U+lyfhQ2nQbiD+6CfibV14ajYqscsW7wXG1nzxxTj3spic9kduNQYyWbddAB/AaueheDSaWHrFDoZMpBOde0dL8N7Kd1Z/YmIEhaBtFlAAZstllGsbWtpr2TruZqTAbZmw5yqcrKwurEsQyMBuUcCo08ayxlCGVykuHZdTcaXZ67jMN1E7RwlAVxGHIjsihoJ4XQpdQGF5lsH1yllJ5GCIetgzdS7ySYSMNmuxMuGsbFbWuXhsd+p79fPcR0xxbyNKXCO1szxxRRMbaC8hGbTKvHgPKuxO15ZP1srybv1ksj9x0Xjesu5FtHru0ZVTCrEMVh8NLDPiJbu65ZXlEjRvEqG8djKeyR2CDoQNaTanSzDGT/q0YK8kqGGCV362fqpG0bKmXros4Ga/zrzbdwta2ojUe6cvvOeXGujzuQFuzcAHZ9x+zEORpbgo9Hf2pRrhZcOIpZOtaVmd+rhUHEMXbKl2sAx3XrA7BJ60vf9VDLJ72azBDEm4WvndKX+70w95FiGusuSPjcECVsx8hSzzRwxSRpIJZJcoZluI0jVs+VCwBYlwhJsAMml73qcItyVibpEGSUne7W5XNvSozotbLYGF2O4HXtiw3EELk9Yhm+VaZNn7ETtJhZJv3mly/zso9a2yuXEY/wU8LuR5FlBNgLnlxq42f0Cx05/R4aSx4suQer2v5V6OfaNh8NphsLh4bcewD6ILmqfaPtlxTXCTBP+3GB8W1qqWCT91L8skskfFsueivsdxCwk4h442zXUamy21zHQb/AMedWM+BwmE/XY7Di3BWLt91LmvJ9qdL55/1kssn77m3pcCqZsV3AVDbCP8AVf4J7pPwT8bMpkcr7pdyvDsliRpw0tUV5dajmY86aXvRkz2qRGOOnZdQbQKRPlJzKVdDyIZCfQqpr2jEbFR9tM75lEmG65ipto0Xa1/fBNeCwYixB0057j491ek7R9pgxCJKymPEJC8B6v3HicAEWINj71rHQkHhasyZcJsb2T4rEjrZJlw8EgDg3zMynUHKCAN/1iK0eD6JbCwA/wCYmSeQf5j5reEUenrevOcHsjamOsAJmTQC5YIANABfQADTyrW7G9hcrWOIktzC7/Wk5NjUTUYn2z7PhGTDo7gaAIgRB4DT5VSbX6dYjacLwR7PzRuLXcnTiCCLWIOoI5VsNi+yrCQWIjDEcW1PxrUw7NjQCwAt/XCkOjwjZPsRnksZpBGDwUZj66Cttsj2J4KOxkV5T+2xA+6tq9KUDgDSmTwFFDKnZfRmDDi0MSRj9hQPkNasxCBw9aa8/f6UFsQLfnRaQUSbjmK6oRxH9WrqLQUeKrhT7+gt8AePeaYbWF73JJuRrbnpRsbh2SV0IN1dl3/ZYqBr4UOWG4uTc7rdw3V5np0c4FPAshRLWBZdf677Vn9tbMa9lzk8Lkn0FaRiRyNrWJHEG41O6rKP2p4TDk5NnXk3Fnlu1+7saeVq7f0+acHAvxySPKJdnytIwEchINiAjE6aagDuq6wHQvHSWyYOc34mMqPV7CtrP7cpv8LDQp3ku1vIEVCxHtbxL+/imj7oIUX+Zu1XWx45Lm0vyxzlF/JUbT6Cy4RQ2LlhhJ1CZjJKfBFFh4kioOKxEGItJJK0MlgJOwXWRhYZxlYEMQBcHjc31oOP25h3ZnKzSu29pXuSeZO81TPjRr2RY8D+FqtyqG39Uk3/AIIQtvhUWx+hLvklkOvuRIg1196R3P8ALTztTDj3MNI972zzNbv0hVPnVLG7sewg/hS59bE1Oh2Fi5N0cnn2R8bVjeTHHui52SDtph+rw2Hj72jVz6zlqZL0ixLDK+IIU6ZUJA+6ll8ql4X2fYp2swVOd7k+gFW2D9l2Y2MzE3tZIz+ZPwqr7zEnw/8Av9C4MUzrxZ2PkPiSaT6Qo91bd5NzXp0/seiWMl5uptY9ZM6gd/6MLf4ivOtrbJSFiq4iKW3GPPb+ZRU45m+USpMZFtiVRZWK+GnxqXsjZOMx8hjgWSZwMxGbctwLksQALkVTkCrfY0GOdWTCLiCrkZhCshDWvbMUGtrnfzNTebJLtsFjiukXMvsxxEWuKnwmG7pJ1LfdjzGoU2ycBF7+NeY8oICF+/Kw/wBNWeA9j+1ZzdoerB4zOq+ouW+FajZv/DzIbHEYtF5iNC38zlfkarslR57iNrYJQBDg72+tNK7Me8rHkUeFqgS7VY+6kafuxqP5iC3xr3rZ3sN2bH+s62Y/tvlHpGB861ezOhmCgP6HCQoR9bIC33mufjSHR8w7P6M4zFG8OHmkvxVGt961vjWu2X7DNoy2MgigH7b3Pol/mK+iwh8K6w8aB0eSbK/4fYFscRiXfmI1CD1OY/KtrsX2c7PwpDRYdSw+s93b1cm3lWkMgHL50Np+QJ+FABFQAaAD5UpY86jGY93zpu/n50rHQZnHMmm9cOAoT6b93hXLGONJyGkK+JO6/pQ85O4E+NOYqutMac/VFQciVCrh2O8gfCw+dFGHUc28NB6mobzud1JHiGF+FKyVFh/CPjSVC/tHv+FdS3MNp5r7RIDDjJCuitZzu+sLkjzBrNwYosKuOlW2BjHVmAuqZOVxe4/GoOFjVLKTfTeQBp5b64uZR3No5clzwFU5ly6a1j+lsDRSAjLlcXBygkMNGFyN3HzrZxSJxP8AQqJtvBRzwsraa6G97MNx/wDlPS5XjyX4JQtM8zecneb0IvVhPsGcE2jZwPrICynzA+FTNm9A8fP+rwsxHMoUX7z2Fd+7NRSLbjWh6F7PDyszAEIugIFizaDf3XrR7N9hWPkt1jQxDjdi59EBHxr0TYHspbDxhPpRSxuTDDGrljvJkkzkctLaCoZIuUWkDTaMxgtkS2uIyq3vmOVFH8bECjnbGAhv1+Jjz2tkgvMfUDKG9RW2T2X4MtmmWTEN9qeWST4EhfhV5gejmHgt1MUUY/ZRV+KgVmjooL3ckVjR5hD0hZ/+k2ZisQeDzAxp5cLd1H/s3b+IFlGHwSHgpGYD+ANr6V6yI6dlrVHHGPSJpJHkCew2aY5sZj3c8cqk+hdj/pFXmz/Yds2O2cSyn9uQgeiZa9DsKTOKmMo9ndCcDB+qwkKkbm6tWb7zXNXYQ2taw+HpS9ZTesoAcI++kyjxpjSUzOTSsdB+sHdTTN40HJSUnIdBetoZHM/GlABpwUCk5DoYI+6kfS2hP4URnpGeo2OhGWwphcc7U12obDupWOjnxNr31oMuIuOXhTm8KYy0hg7qLX18aX6TcEWK1wwnHfTzGNxFAyKzd5INJe/HSpDwgbqYy6bqABdZS0MxmuoGeZ7L6NYmcdmJgObDIDbve1x4Voh7KJJF7UwUn7KlreZZa9KjiA90AeAolqhHSY1yzJsiYLD+yWEAZppCeNsoHkLaepq4wXs/wcX+HmPN2La8dN1aXKKUWq+OKEekSXHREw+yok9yNFtyUX9bXqSIRTi9IX76sGOsK7NQzIKaZaVgGzUhk76jljShe+k5DoI0tNMxpuQ3pwSo7hqI3NSBuR9KICKHmAvYUtw6FApSvfQWY0xn76VjoOX17rUhlFRGNuNDe/CokqJrTC28Uzr/ADqGifaNKEO8GgCSZOIooYnhUWMa1KFACuvOmlxzpua9DPgKBHPiKY89KfChunCgZxnFMaTcTpTxhrajWusL60AN621FXWhGO26pEAF6AHrFzprxijGmGgRGMYpKkBWrqBk8t30xpKGVNLkq3cV0cZTXXNITXB6juHtOuTS5KfnoZkpWOhQorgvM0JpTyoDu3lSbHRJkmApvW8hUN3O+mCYk6Uhlgk/A76XrfOoSlhR0koANdr0rDnQxNr404NfdQITLTWFPYHSkagALLQlHHjRmYUwvQMRnBpgFqU2GtNJ1oGPCUW/KhCXhThQIcXpjS08rQxegBA9ORKblp3XCgB2U07q6Yj99E600AcY/SkeULvob5vKguSNaAJInJ4WFKW51CEjEm26iIrDTfSAnpqN9dTo4RYa11MQ69Nc6GurqYDIdwpy76WuoGK9CvXV1IQG9NY11dQM626ucV1dQJD8PSNXV1AxY6kx766uoASXfUUnWurqYgDHtUhNdXUiQJDrXMda6uoEPapWHpa6gbCNTAK6upiAvxpijQ11dSASGpIrq6gBjVx4UldQI6ThRMPvrq6gfgnpurq6upiP/2Q=="/>
          <p:cNvSpPr>
            <a:spLocks noChangeAspect="1" noChangeArrowheads="1"/>
          </p:cNvSpPr>
          <p:nvPr/>
        </p:nvSpPr>
        <p:spPr bwMode="auto">
          <a:xfrm>
            <a:off x="63500" y="-896938"/>
            <a:ext cx="2466975" cy="184785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7" name="Picture 6" descr="auditt.bmp"/>
          <p:cNvPicPr>
            <a:picLocks noChangeAspect="1"/>
          </p:cNvPicPr>
          <p:nvPr/>
        </p:nvPicPr>
        <p:blipFill>
          <a:blip r:embed="rId4" cstate="email"/>
          <a:stretch>
            <a:fillRect/>
          </a:stretch>
        </p:blipFill>
        <p:spPr>
          <a:xfrm>
            <a:off x="4419600" y="157938"/>
            <a:ext cx="3962400" cy="2994837"/>
          </a:xfrm>
          <a:prstGeom prst="rect">
            <a:avLst/>
          </a:prstGeom>
        </p:spPr>
      </p:pic>
      <p:pic>
        <p:nvPicPr>
          <p:cNvPr id="8" name="Picture 7" descr="merc.jpg"/>
          <p:cNvPicPr>
            <a:picLocks noChangeAspect="1"/>
          </p:cNvPicPr>
          <p:nvPr/>
        </p:nvPicPr>
        <p:blipFill>
          <a:blip r:embed="rId5" cstate="email"/>
          <a:stretch>
            <a:fillRect/>
          </a:stretch>
        </p:blipFill>
        <p:spPr>
          <a:xfrm>
            <a:off x="304800" y="2514600"/>
            <a:ext cx="3054252" cy="1944748"/>
          </a:xfrm>
          <a:prstGeom prst="rect">
            <a:avLst/>
          </a:prstGeom>
        </p:spPr>
      </p:pic>
      <p:pic>
        <p:nvPicPr>
          <p:cNvPr id="9" name="Picture 8" descr="land rover baby freelander.jpg"/>
          <p:cNvPicPr>
            <a:picLocks noChangeAspect="1"/>
          </p:cNvPicPr>
          <p:nvPr/>
        </p:nvPicPr>
        <p:blipFill>
          <a:blip r:embed="rId6" cstate="email"/>
          <a:stretch>
            <a:fillRect/>
          </a:stretch>
        </p:blipFill>
        <p:spPr>
          <a:xfrm>
            <a:off x="4876800" y="3581400"/>
            <a:ext cx="4267200" cy="2837688"/>
          </a:xfrm>
          <a:prstGeom prst="rect">
            <a:avLst/>
          </a:prstGeom>
        </p:spPr>
      </p:pic>
      <p:pic>
        <p:nvPicPr>
          <p:cNvPr id="10" name="Picture 9" descr="ford_galaxy_2_2_tdci_200_titanium_x_5dr_auto_94964571895419789.jpg"/>
          <p:cNvPicPr>
            <a:picLocks noChangeAspect="1"/>
          </p:cNvPicPr>
          <p:nvPr/>
        </p:nvPicPr>
        <p:blipFill>
          <a:blip r:embed="rId7" cstate="email"/>
          <a:stretch>
            <a:fillRect/>
          </a:stretch>
        </p:blipFill>
        <p:spPr>
          <a:xfrm>
            <a:off x="1066800" y="4800600"/>
            <a:ext cx="2743200" cy="2057400"/>
          </a:xfrm>
          <a:prstGeom prst="rect">
            <a:avLst/>
          </a:prstGeom>
        </p:spPr>
      </p:pic>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What do you get for £9k or £27k?</a:t>
            </a:r>
            <a:endParaRPr lang="en-GB" sz="3600" dirty="0"/>
          </a:p>
        </p:txBody>
      </p:sp>
      <p:sp>
        <p:nvSpPr>
          <p:cNvPr id="3" name="Content Placeholder 2"/>
          <p:cNvSpPr>
            <a:spLocks noGrp="1"/>
          </p:cNvSpPr>
          <p:nvPr>
            <p:ph idx="1"/>
          </p:nvPr>
        </p:nvSpPr>
        <p:spPr/>
        <p:txBody>
          <a:bodyPr/>
          <a:lstStyle/>
          <a:p>
            <a:pPr>
              <a:buNone/>
            </a:pPr>
            <a:r>
              <a:rPr lang="en-GB" sz="2600" b="1" dirty="0" smtClean="0"/>
              <a:t>£9000 buys you:</a:t>
            </a:r>
          </a:p>
          <a:p>
            <a:pPr>
              <a:buNone/>
            </a:pPr>
            <a:r>
              <a:rPr lang="en-GB" sz="2600" b="1" dirty="0" smtClean="0"/>
              <a:t>	Ford Ka, Fiat Panda, Citroen C1, Peugeot 107</a:t>
            </a:r>
          </a:p>
          <a:p>
            <a:pPr>
              <a:buNone/>
            </a:pPr>
            <a:r>
              <a:rPr lang="en-GB" sz="2600" b="1" dirty="0" smtClean="0"/>
              <a:t>£27,000 buys you:</a:t>
            </a:r>
          </a:p>
          <a:p>
            <a:pPr>
              <a:buNone/>
            </a:pPr>
            <a:r>
              <a:rPr lang="en-GB" sz="2600" b="1" dirty="0" smtClean="0"/>
              <a:t>	BMW 3 series, Audi TT, Mercedes C Class, Land Rover </a:t>
            </a:r>
            <a:r>
              <a:rPr lang="en-GB" sz="2600" b="1" dirty="0" err="1" smtClean="0"/>
              <a:t>Freelander</a:t>
            </a:r>
            <a:r>
              <a:rPr lang="en-GB" sz="2600" b="1" dirty="0" smtClean="0"/>
              <a:t>, Ford Galaxy</a:t>
            </a:r>
          </a:p>
          <a:p>
            <a:pPr>
              <a:buNone/>
            </a:pPr>
            <a:r>
              <a:rPr lang="en-GB" sz="2600" b="1" dirty="0" smtClean="0"/>
              <a:t>What kinds of service standards, warranties and guarantees are you going to want?</a:t>
            </a:r>
          </a:p>
          <a:p>
            <a:pPr>
              <a:buNone/>
            </a:pPr>
            <a:endParaRPr lang="en-GB" sz="26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0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7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76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77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rofessional">
  <a:themeElements>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fontScheme name="Professional">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clrMap bg1="lt1" tx1="dk1" bg2="lt2" tx2="dk2" accent1="accent1" accent2="accent2" accent3="accent3" accent4="accent4" accent5="accent5" accent6="accent6" hlink="hlink" folHlink="folHlink"/>
    </a:extraClrScheme>
    <a:extraClrScheme>
      <a:clrScheme name="Professional 2">
        <a:dk1>
          <a:srgbClr val="000000"/>
        </a:dk1>
        <a:lt1>
          <a:srgbClr val="FFFFFF"/>
        </a:lt1>
        <a:dk2>
          <a:srgbClr val="000000"/>
        </a:dk2>
        <a:lt2>
          <a:srgbClr val="B2B2B2"/>
        </a:lt2>
        <a:accent1>
          <a:srgbClr val="99CCFF"/>
        </a:accent1>
        <a:accent2>
          <a:srgbClr val="CCCCFF"/>
        </a:accent2>
        <a:accent3>
          <a:srgbClr val="FFFFFF"/>
        </a:accent3>
        <a:accent4>
          <a:srgbClr val="000000"/>
        </a:accent4>
        <a:accent5>
          <a:srgbClr val="CAE2FF"/>
        </a:accent5>
        <a:accent6>
          <a:srgbClr val="B9B9E7"/>
        </a:accent6>
        <a:hlink>
          <a:srgbClr val="FF99CC"/>
        </a:hlink>
        <a:folHlink>
          <a:srgbClr val="CBCBCB"/>
        </a:folHlink>
      </a:clrScheme>
      <a:clrMap bg1="lt1" tx1="dk1" bg2="lt2" tx2="dk2" accent1="accent1" accent2="accent2" accent3="accent3" accent4="accent4" accent5="accent5" accent6="accent6" hlink="hlink" folHlink="folHlink"/>
    </a:extraClrScheme>
    <a:extraClrScheme>
      <a:clrScheme name="Professional 3">
        <a:dk1>
          <a:srgbClr val="000000"/>
        </a:dk1>
        <a:lt1>
          <a:srgbClr val="FFFFFF"/>
        </a:lt1>
        <a:dk2>
          <a:srgbClr val="000000"/>
        </a:dk2>
        <a:lt2>
          <a:srgbClr val="B2B2B2"/>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Professional 4">
        <a:dk1>
          <a:srgbClr val="000000"/>
        </a:dk1>
        <a:lt1>
          <a:srgbClr val="FFFFFF"/>
        </a:lt1>
        <a:dk2>
          <a:srgbClr val="000000"/>
        </a:dk2>
        <a:lt2>
          <a:srgbClr val="B2B2B2"/>
        </a:lt2>
        <a:accent1>
          <a:srgbClr val="FF0033"/>
        </a:accent1>
        <a:accent2>
          <a:srgbClr val="CC6600"/>
        </a:accent2>
        <a:accent3>
          <a:srgbClr val="FFFFFF"/>
        </a:accent3>
        <a:accent4>
          <a:srgbClr val="000000"/>
        </a:accent4>
        <a:accent5>
          <a:srgbClr val="FFAAAD"/>
        </a:accent5>
        <a:accent6>
          <a:srgbClr val="B95C00"/>
        </a:accent6>
        <a:hlink>
          <a:srgbClr val="999933"/>
        </a:hlink>
        <a:folHlink>
          <a:srgbClr val="A50021"/>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20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2665</Words>
  <Application>Microsoft Office PowerPoint</Application>
  <PresentationFormat>On-screen Show (4:3)</PresentationFormat>
  <Paragraphs>215</Paragraphs>
  <Slides>32</Slides>
  <Notes>26</Notes>
  <HiddenSlides>0</HiddenSlides>
  <MMClips>0</MMClips>
  <ScaleCrop>false</ScaleCrop>
  <HeadingPairs>
    <vt:vector size="4" baseType="variant">
      <vt:variant>
        <vt:lpstr>Theme</vt:lpstr>
      </vt:variant>
      <vt:variant>
        <vt:i4>10</vt:i4>
      </vt:variant>
      <vt:variant>
        <vt:lpstr>Slide Titles</vt:lpstr>
      </vt:variant>
      <vt:variant>
        <vt:i4>32</vt:i4>
      </vt:variant>
    </vt:vector>
  </HeadingPairs>
  <TitlesOfParts>
    <vt:vector size="42" baseType="lpstr">
      <vt:lpstr>1_LeedsMet template</vt:lpstr>
      <vt:lpstr>75_Custom Design</vt:lpstr>
      <vt:lpstr>83_Custom Design</vt:lpstr>
      <vt:lpstr>76_Custom Design</vt:lpstr>
      <vt:lpstr>77_Custom Design</vt:lpstr>
      <vt:lpstr>Theme1</vt:lpstr>
      <vt:lpstr>4_Custom Design</vt:lpstr>
      <vt:lpstr>Professional</vt:lpstr>
      <vt:lpstr>20_Custom Design</vt:lpstr>
      <vt:lpstr>10_Custom Design</vt:lpstr>
      <vt:lpstr>How to bring about  change in universities The North-East NTFS group 3rd May 2012 Newcastle University</vt:lpstr>
      <vt:lpstr>Where are we coming from?</vt:lpstr>
      <vt:lpstr>What we’d like us all to do</vt:lpstr>
      <vt:lpstr>Task</vt:lpstr>
      <vt:lpstr>The current context</vt:lpstr>
      <vt:lpstr>Flexibility and responsiveness to market needs</vt:lpstr>
      <vt:lpstr>Slide 7</vt:lpstr>
      <vt:lpstr>Slide 8</vt:lpstr>
      <vt:lpstr>What do you get for £9k or £27k?</vt:lpstr>
      <vt:lpstr>How can we make changes to enhance learning and teaching in universities?</vt:lpstr>
      <vt:lpstr>Marshall and Massy (2010) propose that when leading in turbulent times, the first step to be taken is to: </vt:lpstr>
      <vt:lpstr>The ground rush effect? Renfro and Morrison (1983) suggest:</vt:lpstr>
      <vt:lpstr>Geoff Scott (2004) argues: </vt:lpstr>
      <vt:lpstr>Furthermore, Geoff argues that:</vt:lpstr>
      <vt:lpstr>Lee Harvey (2005) suggests that:</vt:lpstr>
      <vt:lpstr>Debowski et al (2011) propose a list of capabilities leaders in academic development, needed to bring about change in practice in tough times:</vt:lpstr>
      <vt:lpstr>The marvellously anarchic Rob Cuthbert (2002) suggests</vt:lpstr>
      <vt:lpstr>Prof Sir David Watson (2010) says ‘managing the future by an HEI’s SMT involves...</vt:lpstr>
      <vt:lpstr>Holt, Palmer and Challis (2011) posit ten ‘leverage points’ for strategic development</vt:lpstr>
      <vt:lpstr>Phil Race says:</vt:lpstr>
      <vt:lpstr>Changing teaching – and research – and reflection: the ten most important words</vt:lpstr>
      <vt:lpstr>‘what’ is getting ever less important</vt:lpstr>
      <vt:lpstr>Slide 23</vt:lpstr>
      <vt:lpstr>Slide 24</vt:lpstr>
      <vt:lpstr>Albert Einstein</vt:lpstr>
      <vt:lpstr>Let’s next focus on ‘how?’</vt:lpstr>
      <vt:lpstr>Slide 27</vt:lpstr>
      <vt:lpstr>Conclusions</vt:lpstr>
      <vt:lpstr>References and wider reading 1 </vt:lpstr>
      <vt:lpstr>References and wider reading 2</vt:lpstr>
      <vt:lpstr>References and wider reading 3</vt:lpstr>
      <vt:lpstr>References and wider reading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
  <cp:revision>139</cp:revision>
  <dcterms:created xsi:type="dcterms:W3CDTF">2006-08-16T00:00:00Z</dcterms:created>
  <dcterms:modified xsi:type="dcterms:W3CDTF">2012-05-03T19:58:07Z</dcterms:modified>
</cp:coreProperties>
</file>