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8"/>
  </p:notesMasterIdLst>
  <p:handoutMasterIdLst>
    <p:handoutMasterId r:id="rId29"/>
  </p:handoutMasterIdLst>
  <p:sldIdLst>
    <p:sldId id="261" r:id="rId2"/>
    <p:sldId id="303" r:id="rId3"/>
    <p:sldId id="306" r:id="rId4"/>
    <p:sldId id="322" r:id="rId5"/>
    <p:sldId id="325" r:id="rId6"/>
    <p:sldId id="308" r:id="rId7"/>
    <p:sldId id="309" r:id="rId8"/>
    <p:sldId id="310" r:id="rId9"/>
    <p:sldId id="314" r:id="rId10"/>
    <p:sldId id="307" r:id="rId11"/>
    <p:sldId id="323" r:id="rId12"/>
    <p:sldId id="315" r:id="rId13"/>
    <p:sldId id="311" r:id="rId14"/>
    <p:sldId id="324" r:id="rId15"/>
    <p:sldId id="326" r:id="rId16"/>
    <p:sldId id="312" r:id="rId17"/>
    <p:sldId id="327" r:id="rId18"/>
    <p:sldId id="316" r:id="rId19"/>
    <p:sldId id="313" r:id="rId20"/>
    <p:sldId id="317" r:id="rId21"/>
    <p:sldId id="319" r:id="rId22"/>
    <p:sldId id="284" r:id="rId23"/>
    <p:sldId id="320" r:id="rId24"/>
    <p:sldId id="276" r:id="rId25"/>
    <p:sldId id="305" r:id="rId26"/>
    <p:sldId id="304" r:id="rId2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64" d="100"/>
          <a:sy n="64" d="100"/>
        </p:scale>
        <p:origin x="-5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50938" y="692150"/>
            <a:ext cx="4556125" cy="3416300"/>
          </a:xfrm>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xfrm>
            <a:off x="3884613" y="8685213"/>
            <a:ext cx="2971800" cy="457200"/>
          </a:xfrm>
          <a:prstGeom prst="rect">
            <a:avLst/>
          </a:prstGeom>
          <a:noFill/>
        </p:spPr>
        <p:txBody>
          <a:bodyPr/>
          <a:lstStyle/>
          <a:p>
            <a:fld id="{2A1F4496-1979-4505-8CD3-DD7F678310A6}"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akoaotearoa.ac.nz/download/ng/file/group-4/a-tertiary-practitioners-guide-to-collecting-evidence-of-learner-benefi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outlook.leedsmet.ac.uk/owa/redir.aspx?C=bd75b30890d24a38b7dc2972f22a4b1d&amp;URL=http://www.vetmed.wsu.edu/courses-jmgay/documents/SynopsisWhatBestCollegeTeachersDo.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uws.edu.au/__data/assets/pdf_file/0007/6892/AUQF_04_Paper_Scot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50825" y="549275"/>
            <a:ext cx="6821488" cy="3384550"/>
          </a:xfrm>
        </p:spPr>
        <p:txBody>
          <a:bodyPr/>
          <a:lstStyle/>
          <a:p>
            <a:pPr eaLnBrk="1" hangingPunct="1"/>
            <a:r>
              <a:rPr lang="en-GB" sz="3600" dirty="0" smtClean="0"/>
              <a:t>Supporting staff to make teaching sessions more inspiring Teaching</a:t>
            </a:r>
            <a:br>
              <a:rPr lang="en-GB" sz="3600" dirty="0" smtClean="0"/>
            </a:br>
            <a:r>
              <a:rPr lang="en-GB" sz="3600" dirty="0" smtClean="0"/>
              <a:t>Waterford Institute of Technology</a:t>
            </a:r>
            <a:r>
              <a:rPr lang="en-GB" sz="3600" smtClean="0"/>
              <a:t/>
            </a:r>
            <a:br>
              <a:rPr lang="en-GB" sz="3600" smtClean="0"/>
            </a:br>
            <a:r>
              <a:rPr lang="en-GB" sz="2000" smtClean="0"/>
              <a:t>February </a:t>
            </a:r>
            <a:r>
              <a:rPr lang="en-GB" sz="2000" dirty="0" smtClean="0"/>
              <a:t>2012</a:t>
            </a:r>
            <a:br>
              <a:rPr lang="en-GB" sz="2000" dirty="0" smtClean="0"/>
            </a:br>
            <a:endParaRPr lang="en-GB" sz="2000" dirty="0" smtClean="0"/>
          </a:p>
        </p:txBody>
      </p:sp>
      <p:sp>
        <p:nvSpPr>
          <p:cNvPr id="12291" name="Rectangle 3"/>
          <p:cNvSpPr>
            <a:spLocks noGrp="1" noChangeArrowheads="1"/>
          </p:cNvSpPr>
          <p:nvPr>
            <p:ph type="subTitle" idx="1"/>
          </p:nvPr>
        </p:nvSpPr>
        <p:spPr>
          <a:xfrm>
            <a:off x="323528" y="4292600"/>
            <a:ext cx="6409060" cy="1873250"/>
          </a:xfrm>
        </p:spPr>
        <p:txBody>
          <a:bodyPr/>
          <a:lstStyle/>
          <a:p>
            <a:pPr eaLnBrk="1" hangingPunct="1">
              <a:lnSpc>
                <a:spcPct val="80000"/>
              </a:lnSpc>
            </a:pPr>
            <a:r>
              <a:rPr lang="en-GB" sz="2400" dirty="0" smtClean="0"/>
              <a:t>Professor Sally Brown</a:t>
            </a:r>
          </a:p>
          <a:p>
            <a:pPr eaLnBrk="1" hangingPunct="1"/>
            <a:r>
              <a:rPr lang="en-GB" sz="2000" dirty="0" smtClean="0"/>
              <a:t>Emeritus Professor, Leeds Metropolitan University</a:t>
            </a:r>
          </a:p>
          <a:p>
            <a:pPr eaLnBrk="1" hangingPunct="1"/>
            <a:r>
              <a:rPr lang="en-GB" sz="2000" dirty="0" smtClean="0"/>
              <a:t>Adjunct Professor, University of the Sunshine Coast and James Cook University</a:t>
            </a:r>
          </a:p>
          <a:p>
            <a:pPr eaLnBrk="1" hangingPunct="1"/>
            <a:r>
              <a:rPr lang="en-GB" sz="2000" dirty="0" smtClean="0"/>
              <a:t>Visiting Professor University of Plymouth</a:t>
            </a:r>
            <a:endParaRPr lang="en-GB" sz="2000" b="0" dirty="0" smtClean="0"/>
          </a:p>
          <a:p>
            <a:pPr eaLnBrk="1" hangingPunct="1">
              <a:lnSpc>
                <a:spcPct val="80000"/>
              </a:lnSpc>
            </a:pPr>
            <a:r>
              <a:rPr lang="en-GB" sz="20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 tall order?</a:t>
            </a:r>
            <a:endParaRPr lang="en-GB" dirty="0"/>
          </a:p>
        </p:txBody>
      </p:sp>
      <p:sp>
        <p:nvSpPr>
          <p:cNvPr id="3" name="Content Placeholder 2"/>
          <p:cNvSpPr>
            <a:spLocks noGrp="1"/>
          </p:cNvSpPr>
          <p:nvPr>
            <p:ph idx="1"/>
          </p:nvPr>
        </p:nvSpPr>
        <p:spPr/>
        <p:txBody>
          <a:bodyPr/>
          <a:lstStyle/>
          <a:p>
            <a:pPr>
              <a:buNone/>
            </a:pPr>
            <a:r>
              <a:rPr lang="en-GB" dirty="0" smtClean="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 </a:t>
            </a:r>
          </a:p>
          <a:p>
            <a:pPr>
              <a:buNone/>
            </a:pPr>
            <a:r>
              <a:rPr lang="en-GB" dirty="0" err="1" smtClean="0"/>
              <a:t>McKeachie</a:t>
            </a:r>
            <a:r>
              <a:rPr lang="en-GB" dirty="0" smtClean="0"/>
              <a:t> et al p53</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192A79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What kinds of questions might we ask ourselves before we prepare to teach?</a:t>
            </a:r>
            <a:endParaRPr lang="en-GB" sz="2800" dirty="0"/>
          </a:p>
        </p:txBody>
      </p:sp>
      <p:sp>
        <p:nvSpPr>
          <p:cNvPr id="3" name="Content Placeholder 2"/>
          <p:cNvSpPr>
            <a:spLocks noGrp="1"/>
          </p:cNvSpPr>
          <p:nvPr>
            <p:ph idx="1"/>
          </p:nvPr>
        </p:nvSpPr>
        <p:spPr/>
        <p:txBody>
          <a:bodyPr/>
          <a:lstStyle/>
          <a:p>
            <a:pPr>
              <a:buNone/>
            </a:pPr>
            <a:r>
              <a:rPr lang="en-GB" dirty="0" smtClean="0"/>
              <a:t>If we want to be inspiring teachers, once we have drafted the learning outcomes, what kinds of questions might we ask ourselves about how we might  set about ensuring our students achieve them? </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Ken Bain says excellent teachers ask these questions as they prepare to teach:</a:t>
            </a:r>
            <a:endParaRPr lang="en-GB" dirty="0"/>
          </a:p>
        </p:txBody>
      </p:sp>
      <p:sp>
        <p:nvSpPr>
          <p:cNvPr id="3" name="Content Placeholder 2"/>
          <p:cNvSpPr>
            <a:spLocks noGrp="1"/>
          </p:cNvSpPr>
          <p:nvPr>
            <p:ph idx="1"/>
          </p:nvPr>
        </p:nvSpPr>
        <p:spPr/>
        <p:txBody>
          <a:bodyPr/>
          <a:lstStyle/>
          <a:p>
            <a:pPr>
              <a:buNone/>
            </a:pPr>
            <a:r>
              <a:rPr lang="en-GB" dirty="0" smtClean="0"/>
              <a:t>	1. What should my students be able to do intellectually, physically, or emotionally as a</a:t>
            </a:r>
            <a:br>
              <a:rPr lang="en-GB" dirty="0" smtClean="0"/>
            </a:br>
            <a:r>
              <a:rPr lang="en-GB" dirty="0" smtClean="0"/>
              <a:t>result of their learning?</a:t>
            </a:r>
            <a:br>
              <a:rPr lang="en-GB" dirty="0" smtClean="0"/>
            </a:br>
            <a:r>
              <a:rPr lang="en-GB" dirty="0" smtClean="0"/>
              <a:t>2. How can I best help and encourage them to develop those abilities and habits of the</a:t>
            </a:r>
            <a:br>
              <a:rPr lang="en-GB" dirty="0" smtClean="0"/>
            </a:br>
            <a:r>
              <a:rPr lang="en-GB" dirty="0" smtClean="0"/>
              <a:t>heart and  to use them?</a:t>
            </a:r>
            <a:br>
              <a:rPr lang="en-GB" dirty="0" smtClean="0"/>
            </a:br>
            <a:r>
              <a:rPr lang="en-GB" dirty="0" smtClean="0"/>
              <a:t>3. How can my students and I best understand the nature, quality, and progress of their learning?</a:t>
            </a:r>
            <a:br>
              <a:rPr lang="en-GB" dirty="0" smtClean="0"/>
            </a:br>
            <a:r>
              <a:rPr lang="en-GB" dirty="0" smtClean="0"/>
              <a:t>4. How can I evaluate my efforts to foster that learning? (Bain, 2004 p. 49)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2 RUN Leeds Met Live-74.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p:spPr>
        <p:txBody>
          <a:bodyPr/>
          <a:lstStyle/>
          <a:p>
            <a:r>
              <a:rPr lang="en-GB" dirty="0" smtClean="0"/>
              <a:t>How can we get students to fully engage? Some suggestions</a:t>
            </a:r>
            <a:endParaRPr lang="en-GB" dirty="0"/>
          </a:p>
        </p:txBody>
      </p:sp>
      <p:sp>
        <p:nvSpPr>
          <p:cNvPr id="3" name="Content Placeholder 2"/>
          <p:cNvSpPr>
            <a:spLocks noGrp="1"/>
          </p:cNvSpPr>
          <p:nvPr>
            <p:ph idx="1"/>
          </p:nvPr>
        </p:nvSpPr>
        <p:spPr/>
        <p:txBody>
          <a:bodyPr/>
          <a:lstStyle/>
          <a:p>
            <a:r>
              <a:rPr lang="en-GB" dirty="0" smtClean="0"/>
              <a:t>Provide opportunities for students to get involved in authentic learning environments on campus or off;</a:t>
            </a:r>
          </a:p>
          <a:p>
            <a:r>
              <a:rPr lang="en-GB" dirty="0" smtClean="0"/>
              <a:t>Keep the curriculum current and life-relevant, without losing historical perspectives;</a:t>
            </a:r>
          </a:p>
          <a:p>
            <a:r>
              <a:rPr lang="en-GB" dirty="0" smtClean="0"/>
              <a:t>Give them real problems to solve and issues with which to engage;</a:t>
            </a:r>
          </a:p>
          <a:p>
            <a:r>
              <a:rPr lang="en-GB" dirty="0" smtClean="0"/>
              <a:t>Identify the skills they need to succeed and provide opportunities to rehearse and develop them;</a:t>
            </a:r>
          </a:p>
          <a:p>
            <a:r>
              <a:rPr lang="en-GB" dirty="0" smtClean="0"/>
              <a:t>Never compromise on the quality of the demands we make of them.</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2238"/>
            <a:ext cx="7786718" cy="1074737"/>
          </a:xfrm>
        </p:spPr>
        <p:txBody>
          <a:bodyPr/>
          <a:lstStyle/>
          <a:p>
            <a:r>
              <a:rPr lang="en-GB" dirty="0" smtClean="0"/>
              <a:t>Bain on how great teachers treat their students. They </a:t>
            </a:r>
            <a:endParaRPr lang="en-GB" dirty="0"/>
          </a:p>
        </p:txBody>
      </p:sp>
      <p:sp>
        <p:nvSpPr>
          <p:cNvPr id="3" name="Content Placeholder 2"/>
          <p:cNvSpPr>
            <a:spLocks noGrp="1"/>
          </p:cNvSpPr>
          <p:nvPr>
            <p:ph idx="1"/>
          </p:nvPr>
        </p:nvSpPr>
        <p:spPr/>
        <p:txBody>
          <a:bodyPr/>
          <a:lstStyle/>
          <a:p>
            <a:pPr>
              <a:buFont typeface="+mj-lt"/>
              <a:buAutoNum type="arabicPeriod"/>
            </a:pPr>
            <a:r>
              <a:rPr lang="en-GB" dirty="0" smtClean="0"/>
              <a:t>Are willing to spend time with students, to nurture their learning.</a:t>
            </a:r>
          </a:p>
          <a:p>
            <a:pPr>
              <a:buFont typeface="+mj-lt"/>
              <a:buAutoNum type="arabicPeriod"/>
            </a:pPr>
            <a:r>
              <a:rPr lang="en-GB" dirty="0" smtClean="0"/>
              <a:t>Don’t foster a feeling of power over, but investment in, students.</a:t>
            </a:r>
          </a:p>
          <a:p>
            <a:pPr>
              <a:buFont typeface="+mj-lt"/>
              <a:buAutoNum type="arabicPeriod"/>
            </a:pPr>
            <a:r>
              <a:rPr lang="en-GB" dirty="0" smtClean="0"/>
              <a:t>Ensure their practices stem from a concern for learning.</a:t>
            </a:r>
          </a:p>
          <a:p>
            <a:pPr>
              <a:buFont typeface="+mj-lt"/>
              <a:buAutoNum type="arabicPeriod"/>
            </a:pPr>
            <a:r>
              <a:rPr lang="en-GB" dirty="0" smtClean="0"/>
              <a:t>Make the class user-friendly by fostering trust.</a:t>
            </a:r>
          </a:p>
          <a:p>
            <a:pPr>
              <a:buFont typeface="+mj-lt"/>
              <a:buAutoNum type="arabicPeriod"/>
            </a:pPr>
            <a:r>
              <a:rPr lang="en-GB" dirty="0" smtClean="0"/>
              <a:t>Employ various pedagogical tools in a search for the best way to help each student.</a:t>
            </a:r>
          </a:p>
          <a:p>
            <a:pPr>
              <a:buFont typeface="+mj-lt"/>
              <a:buAutoNum type="arabicPeriod"/>
            </a:pPr>
            <a:r>
              <a:rPr lang="en-GB" dirty="0" smtClean="0"/>
              <a:t>Have the attitude that “There is no such thing as a stupid question.”</a:t>
            </a:r>
          </a:p>
          <a:p>
            <a:pPr>
              <a:buFont typeface="+mj-lt"/>
              <a:buAutoNum type="arabicPeriod"/>
            </a:pPr>
            <a:endParaRPr lang="en-GB" sz="1400" i="1" dirty="0" smtClean="0"/>
          </a:p>
          <a:p>
            <a:endParaRPr lang="en-GB" sz="11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543800" cy="982685"/>
          </a:xfrm>
        </p:spPr>
        <p:txBody>
          <a:bodyPr/>
          <a:lstStyle/>
          <a:p>
            <a:r>
              <a:rPr lang="en-GB" dirty="0" smtClean="0"/>
              <a:t>More on how to treat students</a:t>
            </a:r>
            <a:br>
              <a:rPr lang="en-GB" dirty="0" smtClean="0"/>
            </a:br>
            <a:r>
              <a:rPr lang="en-GB" sz="1800" i="1" dirty="0" smtClean="0"/>
              <a:t>Adapted and extracted from Bain (2004) p. 135</a:t>
            </a:r>
            <a:endParaRPr lang="en-GB" sz="1800" dirty="0"/>
          </a:p>
        </p:txBody>
      </p:sp>
      <p:sp>
        <p:nvSpPr>
          <p:cNvPr id="3" name="Content Placeholder 2"/>
          <p:cNvSpPr>
            <a:spLocks noGrp="1"/>
          </p:cNvSpPr>
          <p:nvPr>
            <p:ph idx="1"/>
          </p:nvPr>
        </p:nvSpPr>
        <p:spPr>
          <a:xfrm>
            <a:off x="214282" y="1412875"/>
            <a:ext cx="8483631" cy="4789488"/>
          </a:xfrm>
        </p:spPr>
        <p:txBody>
          <a:bodyPr/>
          <a:lstStyle/>
          <a:p>
            <a:pPr>
              <a:buNone/>
            </a:pPr>
            <a:r>
              <a:rPr lang="en-GB" dirty="0" smtClean="0"/>
              <a:t>7. Ensure that everyone can contribute and each contribution is unique.</a:t>
            </a:r>
          </a:p>
          <a:p>
            <a:pPr>
              <a:buNone/>
            </a:pPr>
            <a:r>
              <a:rPr lang="en-GB" dirty="0" smtClean="0"/>
              <a:t>8. Do not behave as a “high priest of arcane mysteries.”</a:t>
            </a:r>
          </a:p>
          <a:p>
            <a:pPr>
              <a:buNone/>
            </a:pPr>
            <a:r>
              <a:rPr lang="en-GB" dirty="0" smtClean="0"/>
              <a:t>9. Do not make the classroom an “an arena for expertise, a ledger book for the ego.”</a:t>
            </a:r>
          </a:p>
          <a:p>
            <a:pPr>
              <a:buNone/>
            </a:pPr>
            <a:r>
              <a:rPr lang="en-GB" dirty="0" smtClean="0"/>
              <a:t>10. Don’t expect students to see science as a “frozen body of dogma” that must be memorized and regurgitated.</a:t>
            </a:r>
          </a:p>
          <a:p>
            <a:pPr>
              <a:buNone/>
            </a:pPr>
            <a:r>
              <a:rPr lang="en-GB" dirty="0" smtClean="0"/>
              <a:t>11. Foster the feeling that teachers are fellow students/ human beings struggling with mysteries of the universe. </a:t>
            </a:r>
            <a:endParaRPr lang="en-GB" sz="2000" i="1" dirty="0" smtClean="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inspiring teachers  treat their students?</a:t>
            </a:r>
            <a:endParaRPr lang="en-GB" dirty="0"/>
          </a:p>
        </p:txBody>
      </p:sp>
      <p:sp>
        <p:nvSpPr>
          <p:cNvPr id="3" name="Content Placeholder 2"/>
          <p:cNvSpPr>
            <a:spLocks noGrp="1"/>
          </p:cNvSpPr>
          <p:nvPr>
            <p:ph idx="1"/>
          </p:nvPr>
        </p:nvSpPr>
        <p:spPr/>
        <p:txBody>
          <a:bodyPr/>
          <a:lstStyle/>
          <a:p>
            <a:r>
              <a:rPr lang="en-GB" dirty="0" smtClean="0"/>
              <a:t>In pairs, formulate three more ways in which outstanding teachers treat their students.</a:t>
            </a:r>
          </a:p>
          <a:p>
            <a:r>
              <a:rPr lang="en-GB" dirty="0" smtClean="0"/>
              <a:t>Discuss which of Ken Bain’ eleven and your three are the most effective in fostering student learning. </a:t>
            </a:r>
          </a:p>
          <a:p>
            <a:r>
              <a:rPr lang="en-GB" dirty="0" smtClean="0"/>
              <a:t>Are there any reflection points for you in relation to your own teaching?</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 quality teaching…</a:t>
            </a:r>
            <a:endParaRPr lang="en-GB" dirty="0"/>
          </a:p>
        </p:txBody>
      </p:sp>
      <p:sp>
        <p:nvSpPr>
          <p:cNvPr id="3" name="Content Placeholder 2"/>
          <p:cNvSpPr>
            <a:spLocks noGrp="1"/>
          </p:cNvSpPr>
          <p:nvPr>
            <p:ph idx="1"/>
          </p:nvPr>
        </p:nvSpPr>
        <p:spPr/>
        <p:txBody>
          <a:bodyPr/>
          <a:lstStyle/>
          <a:p>
            <a:pPr>
              <a:buNone/>
            </a:pPr>
            <a:r>
              <a:rPr lang="en-GB"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dirty="0" err="1" smtClean="0"/>
              <a:t>Ramsden</a:t>
            </a:r>
            <a:r>
              <a:rPr lang="en-GB" dirty="0" smtClean="0"/>
              <a:t>, 2003, p97)</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By the end of this workshop, you will have had opportunities to:</a:t>
            </a:r>
          </a:p>
        </p:txBody>
      </p:sp>
      <p:sp>
        <p:nvSpPr>
          <p:cNvPr id="13315" name="Content Placeholder 2"/>
          <p:cNvSpPr>
            <a:spLocks noGrp="1"/>
          </p:cNvSpPr>
          <p:nvPr>
            <p:ph idx="1"/>
          </p:nvPr>
        </p:nvSpPr>
        <p:spPr/>
        <p:txBody>
          <a:bodyPr/>
          <a:lstStyle/>
          <a:p>
            <a:pPr>
              <a:lnSpc>
                <a:spcPct val="100000"/>
              </a:lnSpc>
            </a:pPr>
            <a:r>
              <a:rPr lang="en-GB" sz="2600" dirty="0" smtClean="0"/>
              <a:t>Discuss what comprises inspiring teaching;</a:t>
            </a:r>
          </a:p>
          <a:p>
            <a:pPr>
              <a:lnSpc>
                <a:spcPct val="100000"/>
              </a:lnSpc>
            </a:pPr>
            <a:r>
              <a:rPr lang="en-GB" sz="2600" dirty="0" smtClean="0"/>
              <a:t>Review some descriptions of outstanding teaching; </a:t>
            </a:r>
          </a:p>
          <a:p>
            <a:pPr>
              <a:lnSpc>
                <a:spcPct val="100000"/>
              </a:lnSpc>
            </a:pPr>
            <a:r>
              <a:rPr lang="en-GB" sz="2600" dirty="0" smtClean="0"/>
              <a:t>Debate how we can ‘breathe life’ into our teaching;</a:t>
            </a:r>
          </a:p>
          <a:p>
            <a:pPr>
              <a:lnSpc>
                <a:spcPct val="100000"/>
              </a:lnSpc>
            </a:pPr>
            <a:r>
              <a:rPr lang="en-GB" sz="2600" dirty="0" smtClean="0"/>
              <a:t>Consider how you can adapt your approaches to make your teaching (even) more inspiring.</a:t>
            </a:r>
          </a:p>
          <a:p>
            <a:pPr>
              <a:lnSpc>
                <a:spcPct val="100000"/>
              </a:lnSpc>
              <a:buNone/>
            </a:pPr>
            <a:endParaRPr lang="en-GB" sz="26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Fostering high quality teaching. </a:t>
            </a:r>
            <a:endParaRPr lang="en-GB" dirty="0"/>
          </a:p>
        </p:txBody>
      </p:sp>
      <p:sp>
        <p:nvSpPr>
          <p:cNvPr id="3" name="Content Placeholder 2"/>
          <p:cNvSpPr>
            <a:spLocks noGrp="1"/>
          </p:cNvSpPr>
          <p:nvPr>
            <p:ph idx="1"/>
          </p:nvPr>
        </p:nvSpPr>
        <p:spPr/>
        <p:txBody>
          <a:bodyPr/>
          <a:lstStyle/>
          <a:p>
            <a:pPr>
              <a:buNone/>
            </a:pPr>
            <a:r>
              <a:rPr lang="en-GB" dirty="0" smtClean="0"/>
              <a:t>How can we integrate each of the following into our teaching?</a:t>
            </a:r>
          </a:p>
          <a:p>
            <a:r>
              <a:rPr lang="en-GB" dirty="0" smtClean="0"/>
              <a:t>student energy; </a:t>
            </a:r>
          </a:p>
          <a:p>
            <a:r>
              <a:rPr lang="en-GB" dirty="0" smtClean="0"/>
              <a:t>problem solving; </a:t>
            </a:r>
          </a:p>
          <a:p>
            <a:r>
              <a:rPr lang="en-GB" dirty="0" smtClean="0"/>
              <a:t>cooperative learning.</a:t>
            </a:r>
          </a:p>
          <a:p>
            <a:pPr>
              <a:buNone/>
            </a:pPr>
            <a:r>
              <a:rPr lang="en-GB" dirty="0" smtClean="0"/>
              <a:t>What else is important?</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1" descr="4 tier cake.jpg"/>
          <p:cNvPicPr>
            <a:picLocks noChangeAspect="1"/>
          </p:cNvPicPr>
          <p:nvPr/>
        </p:nvPicPr>
        <p:blipFill>
          <a:blip r:embed="rId2" cstate="print"/>
          <a:srcRect/>
          <a:stretch>
            <a:fillRect/>
          </a:stretch>
        </p:blipFill>
        <p:spPr bwMode="auto">
          <a:xfrm>
            <a:off x="2228850" y="171450"/>
            <a:ext cx="4686300" cy="65151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Conclusions</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There are no standard recipes by which we can cook up inspiring teaching, but there are some features we can combine in imaginative ways to create tasty and satisfying outcomes;</a:t>
            </a:r>
          </a:p>
          <a:p>
            <a:pPr eaLnBrk="1" hangingPunct="1">
              <a:lnSpc>
                <a:spcPct val="100000"/>
              </a:lnSpc>
            </a:pPr>
            <a:r>
              <a:rPr lang="en-GB" sz="2600" dirty="0" smtClean="0"/>
              <a:t>Inspiring teaching comes in many different forms, and inspiring teachers develop their own styles and approaches that suit them (and their learners) well.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what are you going to do?</a:t>
            </a:r>
            <a:endParaRPr lang="en-GB" dirty="0"/>
          </a:p>
        </p:txBody>
      </p:sp>
      <p:sp>
        <p:nvSpPr>
          <p:cNvPr id="3" name="Content Placeholder 2"/>
          <p:cNvSpPr>
            <a:spLocks noGrp="1"/>
          </p:cNvSpPr>
          <p:nvPr>
            <p:ph idx="1"/>
          </p:nvPr>
        </p:nvSpPr>
        <p:spPr/>
        <p:txBody>
          <a:bodyPr/>
          <a:lstStyle/>
          <a:p>
            <a:r>
              <a:rPr lang="en-GB" dirty="0" smtClean="0"/>
              <a:t>To refresh your own practice?</a:t>
            </a:r>
          </a:p>
          <a:p>
            <a:r>
              <a:rPr lang="en-GB" dirty="0" smtClean="0"/>
              <a:t>To gain more satisfaction from teaching?</a:t>
            </a:r>
          </a:p>
          <a:p>
            <a:r>
              <a:rPr lang="en-GB" dirty="0" smtClean="0"/>
              <a:t>To mentor and support new colleagues?</a:t>
            </a:r>
          </a:p>
          <a:p>
            <a:r>
              <a:rPr lang="en-GB" dirty="0" smtClean="0"/>
              <a:t>To learn from the long-serving members of staff who may be about to leave?</a:t>
            </a:r>
          </a:p>
          <a:p>
            <a:r>
              <a:rPr lang="en-GB" dirty="0" smtClean="0"/>
              <a:t>To help your students to get the most out of their time at university?</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188913"/>
            <a:ext cx="8382000" cy="1079500"/>
          </a:xfrm>
          <a:noFill/>
        </p:spPr>
        <p:txBody>
          <a:bodyPr anchor="ctr"/>
          <a:lstStyle/>
          <a:p>
            <a:pPr eaLnBrk="1" hangingPunct="1"/>
            <a:r>
              <a:rPr lang="en-GB" sz="3200" dirty="0" smtClean="0"/>
              <a:t>References (1)</a:t>
            </a:r>
          </a:p>
        </p:txBody>
      </p:sp>
      <p:sp>
        <p:nvSpPr>
          <p:cNvPr id="35844" name="Rectangle 3"/>
          <p:cNvSpPr>
            <a:spLocks noGrp="1" noChangeArrowheads="1"/>
          </p:cNvSpPr>
          <p:nvPr>
            <p:ph type="body" idx="1"/>
          </p:nvPr>
        </p:nvSpPr>
        <p:spPr>
          <a:xfrm>
            <a:off x="179388" y="1357298"/>
            <a:ext cx="8964612" cy="5311790"/>
          </a:xfrm>
        </p:spPr>
        <p:txBody>
          <a:bodyPr/>
          <a:lstStyle/>
          <a:p>
            <a:pPr marL="609600" indent="-609600" eaLnBrk="1" hangingPunct="1">
              <a:buNone/>
              <a:defRPr/>
            </a:pPr>
            <a:r>
              <a:rPr lang="en-GB" sz="1800" dirty="0" err="1" smtClean="0"/>
              <a:t>Alkema</a:t>
            </a:r>
            <a:r>
              <a:rPr lang="en-GB" sz="1800" dirty="0" smtClean="0"/>
              <a:t>, A. (2011) </a:t>
            </a:r>
            <a:r>
              <a:rPr lang="en-GB" sz="1800" i="1" dirty="0" smtClean="0"/>
              <a:t>A tertiary practitioner’s guide to collecting evidence of learner benefit</a:t>
            </a:r>
            <a:r>
              <a:rPr lang="en-GB" sz="1800" dirty="0" smtClean="0"/>
              <a:t>,  </a:t>
            </a:r>
            <a:r>
              <a:rPr lang="en-GB" sz="1800" dirty="0" err="1" smtClean="0"/>
              <a:t>Ako</a:t>
            </a:r>
            <a:r>
              <a:rPr lang="en-GB" sz="1800" dirty="0" smtClean="0"/>
              <a:t> </a:t>
            </a:r>
            <a:r>
              <a:rPr lang="en-GB" sz="1800" dirty="0" err="1" smtClean="0"/>
              <a:t>Aotearoa</a:t>
            </a:r>
            <a:r>
              <a:rPr lang="en-GB" sz="1800" dirty="0" smtClean="0"/>
              <a:t> New Zealand  see </a:t>
            </a:r>
            <a:r>
              <a:rPr lang="en-GB" sz="1800" u="sng" dirty="0" smtClean="0">
                <a:hlinkClick r:id="rId3"/>
              </a:rPr>
              <a:t>http://akoaotearoa.ac.nz/download/ng/file/group-4/a-tertiary-practitioners-guide-to-collecting-evidence-of-learner-benefit.pdf</a:t>
            </a:r>
            <a:r>
              <a:rPr lang="en-GB" sz="1800" dirty="0" smtClean="0"/>
              <a:t> (accessed March 2011).</a:t>
            </a:r>
          </a:p>
          <a:p>
            <a:pPr>
              <a:buNone/>
            </a:pPr>
            <a:r>
              <a:rPr lang="en-GB" sz="1800" dirty="0" smtClean="0">
                <a:cs typeface="Times New Roman" pitchFamily="18" charset="0"/>
              </a:rPr>
              <a:t>Bain, K.(2004) </a:t>
            </a:r>
            <a:r>
              <a:rPr lang="en-GB" sz="1800" i="1" dirty="0" smtClean="0"/>
              <a:t>What the Best College Teachers Do,  </a:t>
            </a:r>
            <a:r>
              <a:rPr lang="en-GB" sz="1800" dirty="0" smtClean="0"/>
              <a:t>Cambridge Massachusetts</a:t>
            </a:r>
            <a:r>
              <a:rPr lang="en-GB" sz="1800" i="1" dirty="0" smtClean="0"/>
              <a:t>, </a:t>
            </a:r>
            <a:r>
              <a:rPr lang="en-GB" sz="1800" dirty="0" smtClean="0"/>
              <a:t>Harvard University Press, </a:t>
            </a:r>
            <a:r>
              <a:rPr lang="en-GB" sz="1800" dirty="0" smtClean="0">
                <a:hlinkClick r:id="rId4" action="ppaction://hlinkfile"/>
              </a:rPr>
              <a:t>http://www.vetmed.wsu.edu/courses-jmgay/documents/SynopsisWhatBestCollegeTeachersDo.pdf</a:t>
            </a:r>
            <a:endParaRPr lang="en-GB" sz="1800" dirty="0" smtClean="0"/>
          </a:p>
          <a:p>
            <a:pPr marL="609600" indent="-609600" eaLnBrk="1" hangingPunct="1">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a:buNone/>
            </a:pPr>
            <a:r>
              <a:rPr lang="en-GB" sz="1800" dirty="0" smtClean="0"/>
              <a:t>Brown, S. (2011) Bringing about positive change in higher education; a case study </a:t>
            </a:r>
            <a:r>
              <a:rPr lang="en-GB" sz="1800" i="1" dirty="0" smtClean="0"/>
              <a:t>Quality Assurance in Education</a:t>
            </a:r>
            <a:r>
              <a:rPr lang="en-GB" sz="1800" dirty="0" smtClean="0"/>
              <a:t> </a:t>
            </a:r>
            <a:r>
              <a:rPr lang="en-GB" sz="1800" i="1" dirty="0" err="1" smtClean="0"/>
              <a:t>Vol</a:t>
            </a:r>
            <a:r>
              <a:rPr lang="en-GB" sz="1800" i="1" dirty="0" smtClean="0"/>
              <a:t> 19 No 3 pp.195-207</a:t>
            </a:r>
            <a:r>
              <a:rPr lang="en-GB" sz="1800" dirty="0" smtClean="0"/>
              <a:t>.</a:t>
            </a:r>
          </a:p>
          <a:p>
            <a:pPr>
              <a:buNone/>
            </a:pPr>
            <a:r>
              <a:rPr lang="en-GB" sz="1800" dirty="0" smtClean="0"/>
              <a:t>Brown, S. and Race, P. (2002) </a:t>
            </a:r>
            <a:r>
              <a:rPr lang="en-GB" sz="1800" i="1" dirty="0" smtClean="0"/>
              <a:t>Lecturing – a practical guide</a:t>
            </a:r>
            <a:r>
              <a:rPr lang="en-GB" sz="1800" dirty="0" smtClean="0"/>
              <a:t>, London: Kogan Page</a:t>
            </a:r>
          </a:p>
          <a:p>
            <a:pPr>
              <a:buNone/>
            </a:pPr>
            <a:r>
              <a:rPr lang="en-GB" sz="1800" dirty="0" smtClean="0"/>
              <a:t>Colin Bryson &amp; Len Hand (2007): The role of engagement in inspiring teaching and learning, Innovations in Education and Teaching International, 44:4, 349-362</a:t>
            </a:r>
          </a:p>
          <a:p>
            <a:pPr>
              <a:buNone/>
              <a:defRPr/>
            </a:pPr>
            <a:r>
              <a:rPr lang="en-GB" sz="1800" dirty="0" smtClean="0"/>
              <a:t>Boyer, E.L. (1990, reprinted 1997) Scholarship reconsidered: priorities of the professoriate, San Francisco: Jossey Bass, The Carnegie Foundation for the Advancement of Teaching.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sz="1800" dirty="0" err="1" smtClean="0"/>
              <a:t>Debowski</a:t>
            </a:r>
            <a:r>
              <a:rPr lang="en-GB" sz="1800" dirty="0" smtClean="0"/>
              <a:t>, S., </a:t>
            </a:r>
            <a:r>
              <a:rPr lang="en-GB" sz="1800" dirty="0" err="1" smtClean="0"/>
              <a:t>Stefani</a:t>
            </a:r>
            <a:r>
              <a:rPr lang="en-GB" sz="1800" dirty="0" smtClean="0"/>
              <a:t>, L., Cohen, M. and Ho, A (2011) </a:t>
            </a:r>
            <a:r>
              <a:rPr lang="en-GB" sz="1800" i="1" dirty="0" smtClean="0"/>
              <a:t>Sustaining and championing teaching and learning in good times or bad</a:t>
            </a:r>
            <a:r>
              <a:rPr lang="en-GB" sz="1800" dirty="0" smtClean="0"/>
              <a:t> in </a:t>
            </a:r>
            <a:r>
              <a:rPr lang="en-GB" sz="1800" dirty="0" err="1" smtClean="0"/>
              <a:t>Groccia</a:t>
            </a:r>
            <a:r>
              <a:rPr lang="en-GB" sz="1800" dirty="0" smtClean="0"/>
              <a:t>, J.,  </a:t>
            </a:r>
            <a:r>
              <a:rPr lang="en-GB" sz="1800" dirty="0" err="1" smtClean="0"/>
              <a:t>Alsudairi</a:t>
            </a:r>
            <a:r>
              <a:rPr lang="en-GB" sz="1800" dirty="0" smtClean="0"/>
              <a:t>, M. and </a:t>
            </a:r>
            <a:r>
              <a:rPr lang="en-GB" sz="1800" dirty="0" err="1" smtClean="0"/>
              <a:t>Bukist</a:t>
            </a:r>
            <a:r>
              <a:rPr lang="en-GB" sz="1800" dirty="0" smtClean="0"/>
              <a:t>, B., (eds.) </a:t>
            </a:r>
            <a:r>
              <a:rPr lang="en-GB" sz="1800" i="1" dirty="0" smtClean="0"/>
              <a:t>A handbook of College and University Teaching: global perspectives, </a:t>
            </a:r>
            <a:r>
              <a:rPr lang="en-GB" sz="1800" dirty="0" smtClean="0"/>
              <a:t>London: Sage Publications.</a:t>
            </a:r>
          </a:p>
          <a:p>
            <a:pPr>
              <a:buNone/>
            </a:pPr>
            <a:r>
              <a:rPr lang="en-GB" sz="1800" dirty="0" err="1" smtClean="0"/>
              <a:t>Dweck</a:t>
            </a:r>
            <a:r>
              <a:rPr lang="en-GB" sz="1800" dirty="0" smtClean="0"/>
              <a:t>, C. S. (2000) </a:t>
            </a:r>
            <a:r>
              <a:rPr lang="en-GB" sz="1800" i="1" dirty="0" smtClean="0"/>
              <a:t>Self-theories: their role in motivation, personality, and development, </a:t>
            </a:r>
            <a:r>
              <a:rPr lang="en-GB" sz="1800" dirty="0" smtClean="0"/>
              <a:t>London: Psychology </a:t>
            </a:r>
            <a:r>
              <a:rPr lang="en-GB" sz="1800" dirty="0" err="1" smtClean="0"/>
              <a:t>PressFlint</a:t>
            </a:r>
            <a:r>
              <a:rPr lang="en-GB" sz="1800" dirty="0" smtClean="0"/>
              <a:t>, N. R. and Johnson, B. (2011) </a:t>
            </a:r>
            <a:r>
              <a:rPr lang="en-GB" sz="1800" i="1" dirty="0" smtClean="0"/>
              <a:t>Towards fairer university assessment – recognising the concerns of students,</a:t>
            </a:r>
            <a:r>
              <a:rPr lang="en-GB" sz="1800" dirty="0" smtClean="0"/>
              <a:t> London: Routledge.</a:t>
            </a:r>
          </a:p>
          <a:p>
            <a:pPr marL="609600" indent="-609600" eaLnBrk="1" hangingPunct="1">
              <a:buNone/>
              <a:defRPr/>
            </a:pPr>
            <a:r>
              <a:rPr lang="en-GB" sz="1800" dirty="0" smtClean="0"/>
              <a:t>Kneale,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pp.119-139 London: Kogan Page.</a:t>
            </a:r>
          </a:p>
          <a:p>
            <a:pPr marL="609600" indent="-609600" eaLnBrk="1" hangingPunct="1">
              <a:buNone/>
            </a:pPr>
            <a:r>
              <a:rPr lang="en-GB" sz="1800" dirty="0" err="1" smtClean="0"/>
              <a:t>McKeachie</a:t>
            </a:r>
            <a:r>
              <a:rPr lang="en-GB" sz="1800" dirty="0" smtClean="0"/>
              <a:t>, W. J. (1951) </a:t>
            </a:r>
            <a:r>
              <a:rPr lang="en-GB" sz="1800" i="1" dirty="0" smtClean="0"/>
              <a:t>Teaching Tips: Strategies, Research and Theory for College and University Teachers,</a:t>
            </a:r>
            <a:r>
              <a:rPr lang="en-GB" sz="1800" dirty="0" smtClean="0"/>
              <a:t> Lexington MA: D. C. Heath and Company.  </a:t>
            </a:r>
          </a:p>
          <a:p>
            <a:pPr marL="609600" indent="-609600" eaLnBrk="1" hangingPunct="1">
              <a:buNone/>
            </a:pPr>
            <a:r>
              <a:rPr lang="en-GB" sz="1800" dirty="0" smtClean="0"/>
              <a:t>Mentkowski, M. and associates (2000) p.82 </a:t>
            </a:r>
            <a:r>
              <a:rPr lang="en-GB" sz="1800" i="1" dirty="0" smtClean="0"/>
              <a:t>Learning that lasts: integrating learning development and performance in college and beyond,</a:t>
            </a:r>
            <a:r>
              <a:rPr lang="en-GB" sz="1800" dirty="0" smtClean="0"/>
              <a:t> San Francisco: Jossey-Bass.</a:t>
            </a:r>
          </a:p>
          <a:p>
            <a:pPr>
              <a:buNone/>
            </a:pPr>
            <a:endParaRPr lang="en-GB" sz="1800" dirty="0" smtClean="0"/>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609600" indent="-609600" eaLnBrk="1" hangingPunct="1">
              <a:buNone/>
            </a:pPr>
            <a:r>
              <a:rPr lang="en-GB" sz="1800" dirty="0" err="1" smtClean="0"/>
              <a:t>Northedge</a:t>
            </a:r>
            <a:r>
              <a:rPr lang="en-GB" sz="1800" dirty="0" smtClean="0"/>
              <a:t>, A. (2003) Enabling participation in academic discourse, </a:t>
            </a:r>
            <a:r>
              <a:rPr lang="en-GB" sz="1800" i="1" dirty="0" smtClean="0"/>
              <a:t>Teaching in Higher Education, Vol. 8, No. 2, pp.169-180.</a:t>
            </a:r>
            <a:endParaRPr lang="en-GB" sz="1800" dirty="0" smtClean="0"/>
          </a:p>
          <a:p>
            <a:pPr marL="609600" indent="-609600" eaLnBrk="1" hangingPunct="1">
              <a:buNone/>
            </a:pPr>
            <a:r>
              <a:rPr lang="en-GB" sz="1800" dirty="0" smtClean="0"/>
              <a:t>Race, P. (2006) </a:t>
            </a:r>
            <a:r>
              <a:rPr lang="en-GB" sz="1800" i="1" dirty="0" smtClean="0"/>
              <a:t>The lecturer’s toolkit (3rd edition)</a:t>
            </a:r>
            <a:r>
              <a:rPr lang="en-GB" sz="1800" dirty="0" smtClean="0"/>
              <a:t> London: Routledge.</a:t>
            </a:r>
          </a:p>
          <a:p>
            <a:pPr marL="609600" indent="-609600" eaLnBrk="1" hangingPunct="1">
              <a:buNone/>
            </a:pPr>
            <a:r>
              <a:rPr lang="en-GB" sz="1800" dirty="0" err="1" smtClean="0"/>
              <a:t>Ramsden</a:t>
            </a:r>
            <a:r>
              <a:rPr lang="en-GB" sz="1800" dirty="0" smtClean="0"/>
              <a:t> , P.(2003) </a:t>
            </a:r>
            <a:r>
              <a:rPr lang="en-GB" sz="1800" i="1" dirty="0" smtClean="0"/>
              <a:t>Learning to teach in higher education </a:t>
            </a:r>
            <a:r>
              <a:rPr lang="en-GB" sz="1800" dirty="0" smtClean="0"/>
              <a:t>(2</a:t>
            </a:r>
            <a:r>
              <a:rPr lang="en-GB" sz="1800" baseline="30000" dirty="0" smtClean="0"/>
              <a:t>nd</a:t>
            </a:r>
            <a:r>
              <a:rPr lang="en-GB" sz="1800" dirty="0" smtClean="0"/>
              <a:t> edition) London, Routledge </a:t>
            </a:r>
            <a:r>
              <a:rPr lang="en-GB" sz="1800" dirty="0" err="1" smtClean="0"/>
              <a:t>Falmer</a:t>
            </a:r>
            <a:endParaRPr lang="en-GB" sz="1800" dirty="0" smtClean="0"/>
          </a:p>
          <a:p>
            <a:pPr marL="609600" indent="-609600" eaLnBrk="1" hangingPunct="1">
              <a:buNone/>
            </a:pPr>
            <a:r>
              <a:rPr lang="en-GB" sz="1800" dirty="0" smtClean="0"/>
              <a:t>Scott, G. (2004) </a:t>
            </a:r>
            <a:r>
              <a:rPr lang="en-GB" sz="1800" i="1" dirty="0" smtClean="0"/>
              <a:t>Change matters: making a difference in Higher Education</a:t>
            </a:r>
            <a:r>
              <a:rPr lang="en-GB" sz="1800" dirty="0" smtClean="0"/>
              <a:t>, keynote given at the European Universities Association Leadership Forum in Dublin </a:t>
            </a:r>
            <a:r>
              <a:rPr lang="en-GB" sz="1800" u="sng" dirty="0" smtClean="0">
                <a:hlinkClick r:id="rId2"/>
              </a:rPr>
              <a:t>http://www.uws.edu.au/__data/assets/pdf_file/0007/6892/AUQF_04_Paper_Scott.pdf</a:t>
            </a:r>
            <a:r>
              <a:rPr lang="en-GB" sz="1800" dirty="0" smtClean="0"/>
              <a:t> (Accessed April 2011)</a:t>
            </a:r>
          </a:p>
          <a:p>
            <a:pPr marL="609600" indent="-609600" eaLnBrk="1" hangingPunct="1">
              <a:buNone/>
            </a:pPr>
            <a:r>
              <a:rPr lang="en-GB" sz="1800" dirty="0" smtClean="0"/>
              <a:t>Wenger, E.,</a:t>
            </a:r>
            <a:r>
              <a:rPr lang="en-GB" sz="1800" i="1" dirty="0" smtClean="0"/>
              <a:t> </a:t>
            </a:r>
            <a:r>
              <a:rPr lang="en-GB" sz="1800" dirty="0" smtClean="0"/>
              <a:t>McDermott, R. and Snyder, W. (2002) </a:t>
            </a:r>
            <a:r>
              <a:rPr lang="en-GB" sz="1800" i="1" dirty="0" smtClean="0"/>
              <a:t>Cultivating communities of practice: a guide to managing knowledge,</a:t>
            </a:r>
            <a:r>
              <a:rPr lang="en-GB" sz="1800" dirty="0" smtClean="0"/>
              <a:t> Harvard: Harvard Business School Press. </a:t>
            </a:r>
          </a:p>
          <a:p>
            <a:pPr marL="609600" indent="-609600" eaLnBrk="1" hangingPunct="1">
              <a:buNone/>
            </a:pPr>
            <a:endParaRPr lang="en-GB" sz="1800" dirty="0" smtClean="0"/>
          </a:p>
          <a:p>
            <a:pPr marL="609600" indent="-609600"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a:t>
            </a:r>
            <a:endParaRPr lang="en-GB" dirty="0"/>
          </a:p>
        </p:txBody>
      </p:sp>
      <p:sp>
        <p:nvSpPr>
          <p:cNvPr id="3" name="Content Placeholder 2"/>
          <p:cNvSpPr>
            <a:spLocks noGrp="1"/>
          </p:cNvSpPr>
          <p:nvPr>
            <p:ph idx="1"/>
          </p:nvPr>
        </p:nvSpPr>
        <p:spPr/>
        <p:txBody>
          <a:bodyPr/>
          <a:lstStyle/>
          <a:p>
            <a:r>
              <a:rPr lang="en-GB" dirty="0" smtClean="0"/>
              <a:t>Think of an inspiring educator you’ve learned from (this could be a teacher, a peer or someone whose work you admire on television or elsewhere);</a:t>
            </a:r>
          </a:p>
          <a:p>
            <a:r>
              <a:rPr lang="en-GB" dirty="0" smtClean="0"/>
              <a:t>Identify up to five characteristics of an inspiring teacher using this role model as a case in point;</a:t>
            </a:r>
          </a:p>
          <a:p>
            <a:r>
              <a:rPr lang="en-GB" dirty="0" smtClean="0"/>
              <a:t>Now identify up to five characteristics of a disappointing or uninspiring  teacher of your acquaintance;</a:t>
            </a:r>
          </a:p>
          <a:p>
            <a:r>
              <a:rPr lang="en-GB" dirty="0" smtClean="0"/>
              <a:t>Reflect on your own characteristics and identify a couple of areas for improvement.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assessment conf-29.jpg"/>
          <p:cNvPicPr>
            <a:picLocks noChangeAspect="1"/>
          </p:cNvPicPr>
          <p:nvPr/>
        </p:nvPicPr>
        <p:blipFill>
          <a:blip r:embed="rId3" cstate="email"/>
          <a:srcRect/>
          <a:stretch>
            <a:fillRect/>
          </a:stretch>
        </p:blipFill>
        <p:spPr bwMode="auto">
          <a:xfrm>
            <a:off x="2286000" y="0"/>
            <a:ext cx="4572000" cy="6858000"/>
          </a:xfrm>
          <a:prstGeom prst="rect">
            <a:avLst/>
          </a:prstGeom>
          <a:noFill/>
          <a:ln w="9525">
            <a:noFill/>
            <a:miter lim="800000"/>
            <a:headEnd/>
            <a:tailEnd/>
          </a:ln>
        </p:spPr>
      </p:pic>
      <p:sp>
        <p:nvSpPr>
          <p:cNvPr id="4" name="Title 3"/>
          <p:cNvSpPr txBox="1">
            <a:spLocks/>
          </p:cNvSpPr>
          <p:nvPr/>
        </p:nvSpPr>
        <p:spPr>
          <a:xfrm>
            <a:off x="0" y="0"/>
            <a:ext cx="6858016" cy="914400"/>
          </a:xfrm>
          <a:prstGeom prst="rect">
            <a:avLst/>
          </a:prstGeom>
          <a:solidFill>
            <a:schemeClr val="bg1"/>
          </a:solidFill>
        </p:spPr>
        <p:txBody>
          <a:bodyPr>
            <a:normAutofit/>
          </a:bodyPr>
          <a:lstStyle/>
          <a:p>
            <a:pPr fontAlgn="auto">
              <a:spcAft>
                <a:spcPts val="0"/>
              </a:spcAft>
              <a:defRPr/>
            </a:pPr>
            <a:r>
              <a:rPr lang="en-GB" sz="4800" dirty="0" smtClean="0">
                <a:solidFill>
                  <a:srgbClr val="7030A0"/>
                </a:solidFill>
                <a:latin typeface="Calibri"/>
              </a:rPr>
              <a:t>Here’s one! Ruth Pickford</a:t>
            </a:r>
            <a:endParaRPr lang="en-GB" sz="4800" dirty="0">
              <a:solidFill>
                <a:srgbClr val="66FF66"/>
              </a:solidFill>
              <a:latin typeface="Calibri"/>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she a great teacher?</a:t>
            </a:r>
            <a:endParaRPr lang="en-GB" dirty="0"/>
          </a:p>
        </p:txBody>
      </p:sp>
      <p:sp>
        <p:nvSpPr>
          <p:cNvPr id="3" name="Content Placeholder 2"/>
          <p:cNvSpPr>
            <a:spLocks noGrp="1"/>
          </p:cNvSpPr>
          <p:nvPr>
            <p:ph idx="1"/>
          </p:nvPr>
        </p:nvSpPr>
        <p:spPr/>
        <p:txBody>
          <a:bodyPr/>
          <a:lstStyle/>
          <a:p>
            <a:r>
              <a:rPr lang="en-GB" dirty="0" smtClean="0"/>
              <a:t>Unafraid to take risks but leaves nothing to chance;</a:t>
            </a:r>
          </a:p>
          <a:p>
            <a:r>
              <a:rPr lang="en-GB" dirty="0" smtClean="0"/>
              <a:t>Articulates a clear rationale of what she is trying to achieve in her teaching and makes detailed plans on how to achieve it;</a:t>
            </a:r>
          </a:p>
          <a:p>
            <a:r>
              <a:rPr lang="en-GB" dirty="0" smtClean="0"/>
              <a:t>Worries less about what students think about her than how much they are learning;</a:t>
            </a:r>
          </a:p>
          <a:p>
            <a:r>
              <a:rPr lang="en-GB" dirty="0" smtClean="0"/>
              <a:t>Capable of being seriously quirky without being ‘up herself’;</a:t>
            </a:r>
          </a:p>
          <a:p>
            <a:r>
              <a:rPr lang="en-GB" dirty="0" smtClean="0"/>
              <a:t>Continuously challenges students out of their comfort zones.</a:t>
            </a:r>
          </a:p>
          <a:p>
            <a:endParaRPr lang="en-GB" dirty="0" smtClean="0"/>
          </a:p>
          <a:p>
            <a:pPr>
              <a:buNone/>
            </a:pP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How do we know if we are offering excellent teaching?</a:t>
            </a:r>
          </a:p>
        </p:txBody>
      </p:sp>
      <p:sp>
        <p:nvSpPr>
          <p:cNvPr id="8195" name="Content Placeholder 2"/>
          <p:cNvSpPr>
            <a:spLocks noGrp="1"/>
          </p:cNvSpPr>
          <p:nvPr>
            <p:ph idx="1"/>
          </p:nvPr>
        </p:nvSpPr>
        <p:spPr/>
        <p:txBody>
          <a:bodyPr/>
          <a:lstStyle/>
          <a:p>
            <a:r>
              <a:rPr lang="en-GB" dirty="0" smtClean="0"/>
              <a:t>Students are satisfied, learn  well, achieve highly and have  fulfilling learning experiences;</a:t>
            </a:r>
          </a:p>
          <a:p>
            <a:r>
              <a:rPr lang="en-GB" dirty="0" smtClean="0"/>
              <a:t>We as teachers are satisfied, motivated and find their workloads manageable;</a:t>
            </a:r>
          </a:p>
          <a:p>
            <a:r>
              <a:rPr lang="en-GB" dirty="0" smtClean="0"/>
              <a:t>Quality assurors  and Professional and Subject bodies like what we do and have no complaints about systems and processes;</a:t>
            </a:r>
          </a:p>
          <a:p>
            <a:r>
              <a:rPr lang="en-GB" dirty="0" smtClean="0"/>
              <a:t>University managers are confident that the student experience offered is of high quality (and deal with few complaints).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2800" dirty="0" smtClean="0"/>
              <a:t>What kinds of  management interventions can foster inspiring teaching?</a:t>
            </a:r>
          </a:p>
        </p:txBody>
      </p:sp>
      <p:sp>
        <p:nvSpPr>
          <p:cNvPr id="9219" name="Content Placeholder 2"/>
          <p:cNvSpPr>
            <a:spLocks noGrp="1"/>
          </p:cNvSpPr>
          <p:nvPr>
            <p:ph idx="1"/>
          </p:nvPr>
        </p:nvSpPr>
        <p:spPr/>
        <p:txBody>
          <a:bodyPr/>
          <a:lstStyle/>
          <a:p>
            <a:r>
              <a:rPr lang="en-GB" dirty="0" smtClean="0"/>
              <a:t>Promotion and reward systems that recognise the importance of teaching;</a:t>
            </a:r>
          </a:p>
          <a:p>
            <a:r>
              <a:rPr lang="en-GB" dirty="0" smtClean="0"/>
              <a:t>Identifying outstanding teachers and using them as advocates for commitment to teaching;</a:t>
            </a:r>
          </a:p>
          <a:p>
            <a:r>
              <a:rPr lang="en-GB" dirty="0" smtClean="0"/>
              <a:t>A culture of scholarship of teaching, that  encourages evidence-based dissemination of good practice;</a:t>
            </a:r>
          </a:p>
          <a:p>
            <a:r>
              <a:rPr lang="en-GB" dirty="0" smtClean="0"/>
              <a:t>Dialogues around what makes for excellent teaching, particularly those associated with peer observation systems.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Characteristics of excellent university teachers:</a:t>
            </a:r>
          </a:p>
        </p:txBody>
      </p:sp>
      <p:sp>
        <p:nvSpPr>
          <p:cNvPr id="10243" name="Content Placeholder 2"/>
          <p:cNvSpPr>
            <a:spLocks noGrp="1"/>
          </p:cNvSpPr>
          <p:nvPr>
            <p:ph idx="1"/>
          </p:nvPr>
        </p:nvSpPr>
        <p:spPr>
          <a:xfrm>
            <a:off x="285750" y="1412875"/>
            <a:ext cx="8643938" cy="4789488"/>
          </a:xfrm>
        </p:spPr>
        <p:txBody>
          <a:bodyPr/>
          <a:lstStyle/>
          <a:p>
            <a:pPr marL="514350" indent="-514350">
              <a:buFont typeface="Arial" charset="0"/>
              <a:buAutoNum type="arabicPeriod"/>
            </a:pPr>
            <a:r>
              <a:rPr lang="en-GB" sz="2400" dirty="0" smtClean="0"/>
              <a:t>Knows subject  material thoroughly</a:t>
            </a:r>
          </a:p>
          <a:p>
            <a:pPr marL="514350" indent="-514350">
              <a:buFont typeface="Arial" charset="0"/>
              <a:buAutoNum type="arabicPeriod"/>
            </a:pPr>
            <a:r>
              <a:rPr lang="en-GB" sz="2400" dirty="0" smtClean="0"/>
              <a:t>Adopts a scholarly approach to the practice of teaching</a:t>
            </a:r>
          </a:p>
          <a:p>
            <a:pPr marL="514350" indent="-514350">
              <a:buFont typeface="Arial" charset="0"/>
              <a:buAutoNum type="arabicPeriod"/>
            </a:pPr>
            <a:r>
              <a:rPr lang="en-GB" sz="2400" dirty="0" smtClean="0"/>
              <a:t>Is reflective and regularly reviews own practice</a:t>
            </a:r>
          </a:p>
          <a:p>
            <a:pPr marL="514350" indent="-514350">
              <a:buFont typeface="Arial" charset="0"/>
              <a:buAutoNum type="arabicPeriod"/>
            </a:pPr>
            <a:r>
              <a:rPr lang="en-GB" sz="2400" dirty="0" smtClean="0"/>
              <a:t>Is well organised and plans curriculum effectively</a:t>
            </a:r>
          </a:p>
          <a:p>
            <a:pPr marL="514350" indent="-514350">
              <a:buFont typeface="Arial" charset="0"/>
              <a:buAutoNum type="arabicPeriod"/>
            </a:pPr>
            <a:r>
              <a:rPr lang="en-GB" sz="2400" dirty="0" smtClean="0"/>
              <a:t>Is passionate about teaching</a:t>
            </a:r>
          </a:p>
          <a:p>
            <a:pPr marL="514350" indent="-514350">
              <a:buFont typeface="Arial" charset="0"/>
              <a:buAutoNum type="arabicPeriod"/>
            </a:pPr>
            <a:r>
              <a:rPr lang="en-GB" sz="2400" dirty="0" smtClean="0"/>
              <a:t>Has a student-centred orientation to teaching</a:t>
            </a:r>
          </a:p>
          <a:p>
            <a:pPr marL="514350" indent="-514350">
              <a:buFont typeface="Arial" charset="0"/>
              <a:buAutoNum type="arabicPeriod"/>
            </a:pPr>
            <a:r>
              <a:rPr lang="en-GB" sz="2400" dirty="0" smtClean="0"/>
              <a:t>Regularly reviews innovations in learning and teaching and tries out ones relevant to own context</a:t>
            </a:r>
          </a:p>
          <a:p>
            <a:pPr marL="514350" indent="-514350">
              <a:buFont typeface="Arial" charset="0"/>
              <a:buAutoNum type="arabicPeriod"/>
            </a:pPr>
            <a:r>
              <a:rPr lang="en-GB" sz="2400" dirty="0" smtClean="0"/>
              <a:t>Ensures that assessment practices are fit for purpose and contribute to learning</a:t>
            </a:r>
          </a:p>
          <a:p>
            <a:pPr marL="514350" indent="-514350">
              <a:buFont typeface="Arial" charset="0"/>
              <a:buAutoNum type="arabicPeriod"/>
            </a:pPr>
            <a:r>
              <a:rPr lang="en-GB" sz="2400" dirty="0" smtClean="0"/>
              <a:t>Demonstrate empathy and emotional intelligence</a:t>
            </a:r>
          </a:p>
          <a:p>
            <a:pPr marL="514350" indent="-514350">
              <a:buFont typeface="Arial" charset="0"/>
              <a:buAutoNum type="arabicPeriod"/>
            </a:pPr>
            <a:endParaRPr lang="en-GB"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52400" y="349250"/>
            <a:ext cx="8991600" cy="1092200"/>
          </a:xfrm>
          <a:prstGeom prst="rect">
            <a:avLst/>
          </a:prstGeom>
          <a:noFill/>
          <a:ln w="12700">
            <a:noFill/>
            <a:miter lim="800000"/>
            <a:headEnd/>
            <a:tailEnd/>
          </a:ln>
          <a:effectLst/>
        </p:spPr>
        <p:txBody>
          <a:bodyPr lIns="92075" tIns="46038" rIns="92075" bIns="46038" anchor="ctr"/>
          <a:lstStyle/>
          <a:p>
            <a:pPr>
              <a:lnSpc>
                <a:spcPct val="75000"/>
              </a:lnSpc>
            </a:pPr>
            <a:r>
              <a:rPr lang="en-GB" sz="4400" dirty="0" smtClean="0">
                <a:effectLst>
                  <a:outerShdw blurRad="38100" dist="38100" dir="2700000" algn="tl">
                    <a:srgbClr val="FFFFFF"/>
                  </a:outerShdw>
                </a:effectLst>
                <a:latin typeface="Arial" pitchFamily="34" charset="0"/>
                <a:cs typeface="Arial" pitchFamily="34" charset="0"/>
              </a:rPr>
              <a:t>Characteristics of excellent teachers: diamond-9</a:t>
            </a:r>
            <a:endParaRPr lang="en-GB" sz="4400" dirty="0">
              <a:effectLst>
                <a:outerShdw blurRad="38100" dist="38100" dir="2700000" algn="tl">
                  <a:srgbClr val="FFFFFF"/>
                </a:outerShdw>
              </a:effectLst>
              <a:latin typeface="Arial" pitchFamily="34" charset="0"/>
              <a:cs typeface="Arial" pitchFamily="34" charset="0"/>
            </a:endParaRPr>
          </a:p>
        </p:txBody>
      </p:sp>
      <p:sp>
        <p:nvSpPr>
          <p:cNvPr id="5"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1</a:t>
            </a:r>
          </a:p>
        </p:txBody>
      </p:sp>
      <p:sp>
        <p:nvSpPr>
          <p:cNvPr id="6"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2</a:t>
            </a:r>
          </a:p>
        </p:txBody>
      </p:sp>
      <p:sp>
        <p:nvSpPr>
          <p:cNvPr id="7"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3</a:t>
            </a:r>
          </a:p>
        </p:txBody>
      </p:sp>
      <p:sp>
        <p:nvSpPr>
          <p:cNvPr id="8"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5</a:t>
            </a:r>
          </a:p>
        </p:txBody>
      </p:sp>
      <p:sp>
        <p:nvSpPr>
          <p:cNvPr id="9"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6</a:t>
            </a:r>
          </a:p>
        </p:txBody>
      </p:sp>
      <p:sp>
        <p:nvSpPr>
          <p:cNvPr id="10"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4</a:t>
            </a:r>
          </a:p>
        </p:txBody>
      </p:sp>
      <p:sp>
        <p:nvSpPr>
          <p:cNvPr id="11"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8</a:t>
            </a:r>
          </a:p>
        </p:txBody>
      </p:sp>
      <p:sp>
        <p:nvSpPr>
          <p:cNvPr id="12"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7</a:t>
            </a:r>
          </a:p>
        </p:txBody>
      </p:sp>
      <p:sp>
        <p:nvSpPr>
          <p:cNvPr id="13"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9</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1324</TotalTime>
  <Words>1765</Words>
  <Application>Microsoft Office PowerPoint</Application>
  <PresentationFormat>On-screen Show (4:3)</PresentationFormat>
  <Paragraphs>122</Paragraphs>
  <Slides>26</Slides>
  <Notes>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LeedsMet template</vt:lpstr>
      <vt:lpstr>Supporting staff to make teaching sessions more inspiring Teaching Waterford Institute of Technology February 2012 </vt:lpstr>
      <vt:lpstr>By the end of this workshop, you will have had opportunities to:</vt:lpstr>
      <vt:lpstr>Task </vt:lpstr>
      <vt:lpstr>Slide 4</vt:lpstr>
      <vt:lpstr>Why is she a great teacher?</vt:lpstr>
      <vt:lpstr>How do we know if we are offering excellent teaching?</vt:lpstr>
      <vt:lpstr>What kinds of  management interventions can foster inspiring teaching?</vt:lpstr>
      <vt:lpstr>Characteristics of excellent university teachers:</vt:lpstr>
      <vt:lpstr>Slide 9</vt:lpstr>
      <vt:lpstr> A tall order?</vt:lpstr>
      <vt:lpstr>Slide 11</vt:lpstr>
      <vt:lpstr>What kinds of questions might we ask ourselves before we prepare to teach?</vt:lpstr>
      <vt:lpstr>Ken Bain says excellent teachers ask these questions as they prepare to teach:</vt:lpstr>
      <vt:lpstr>Slide 14</vt:lpstr>
      <vt:lpstr>How can we get students to fully engage? Some suggestions</vt:lpstr>
      <vt:lpstr>Bain on how great teachers treat their students. They </vt:lpstr>
      <vt:lpstr>More on how to treat students Adapted and extracted from Bain (2004) p. 135</vt:lpstr>
      <vt:lpstr>How do inspiring teachers  treat their students?</vt:lpstr>
      <vt:lpstr>High quality teaching…</vt:lpstr>
      <vt:lpstr>Fostering high quality teaching. </vt:lpstr>
      <vt:lpstr>Slide 21</vt:lpstr>
      <vt:lpstr>Conclusions</vt:lpstr>
      <vt:lpstr>So what are you going to do?</vt:lpstr>
      <vt:lpstr>References (1)</vt:lpstr>
      <vt:lpstr>Slide 25</vt:lpstr>
      <vt:lpstr>Slide 26</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cp:lastModifiedBy>
  <cp:revision>107</cp:revision>
  <dcterms:created xsi:type="dcterms:W3CDTF">2007-03-06T12:05:28Z</dcterms:created>
  <dcterms:modified xsi:type="dcterms:W3CDTF">2012-02-28T18:25:05Z</dcterms:modified>
</cp:coreProperties>
</file>