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3" r:id="rId1"/>
  </p:sldMasterIdLst>
  <p:notesMasterIdLst>
    <p:notesMasterId r:id="rId26"/>
  </p:notesMasterIdLst>
  <p:handoutMasterIdLst>
    <p:handoutMasterId r:id="rId27"/>
  </p:handoutMasterIdLst>
  <p:sldIdLst>
    <p:sldId id="352" r:id="rId2"/>
    <p:sldId id="355" r:id="rId3"/>
    <p:sldId id="356" r:id="rId4"/>
    <p:sldId id="357" r:id="rId5"/>
    <p:sldId id="358" r:id="rId6"/>
    <p:sldId id="359" r:id="rId7"/>
    <p:sldId id="344" r:id="rId8"/>
    <p:sldId id="340" r:id="rId9"/>
    <p:sldId id="341" r:id="rId10"/>
    <p:sldId id="342" r:id="rId11"/>
    <p:sldId id="343" r:id="rId12"/>
    <p:sldId id="335" r:id="rId13"/>
    <p:sldId id="353" r:id="rId14"/>
    <p:sldId id="331" r:id="rId15"/>
    <p:sldId id="332" r:id="rId16"/>
    <p:sldId id="362" r:id="rId17"/>
    <p:sldId id="325" r:id="rId18"/>
    <p:sldId id="337" r:id="rId19"/>
    <p:sldId id="338" r:id="rId20"/>
    <p:sldId id="347" r:id="rId21"/>
    <p:sldId id="350" r:id="rId22"/>
    <p:sldId id="351" r:id="rId23"/>
    <p:sldId id="360" r:id="rId24"/>
    <p:sldId id="361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99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0" autoAdjust="0"/>
    <p:restoredTop sz="86410" autoAdjust="0"/>
  </p:normalViewPr>
  <p:slideViewPr>
    <p:cSldViewPr>
      <p:cViewPr varScale="1">
        <p:scale>
          <a:sx n="64" d="100"/>
          <a:sy n="64" d="100"/>
        </p:scale>
        <p:origin x="-5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40BED65F-949B-4AB8-B0C0-67C3A0221D5E}" type="datetimeFigureOut">
              <a:rPr lang="en-GB"/>
              <a:pPr>
                <a:defRPr/>
              </a:pPr>
              <a:t>28/02/2012</a:t>
            </a:fld>
            <a:endParaRPr lang="en-GB"/>
          </a:p>
        </p:txBody>
      </p:sp>
      <p:sp>
        <p:nvSpPr>
          <p:cNvPr id="134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4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2F83AA2-72BF-493D-908A-DEC5080E1E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286BDEB-C1AC-43A8-955A-A73B8B23924F}" type="datetimeFigureOut">
              <a:rPr lang="en-US"/>
              <a:pPr>
                <a:defRPr/>
              </a:pPr>
              <a:t>2/28/2012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536952D-EEC1-4182-817E-876B3CADF8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756C64-4940-4ED1-9C97-FD14C5F5620E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F9C28EE-3AC8-4578-A5AD-3C11668ECA5A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67FD952-F8D9-4595-8740-EE55B24A4EF9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1E2525C-13E4-45F9-97F6-B7EB6C06C331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6417BB2-7206-4489-ADFF-948749CE31C1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1FF91A6-E7CD-4D84-8809-A215FA7B9CA9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30B6D4-A729-4951-A633-66C4C08CC548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3636C29-85EE-4A8A-B38C-2D1354B776EB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BF7DDE-DC0F-4CAF-99B5-F26BD650549A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3AC0B91-83A2-45AE-A5CE-ABC03D52E40A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F014EA-9773-4020-998A-89E78AC61B32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A8DA129-0210-4B8F-91CD-AC4BA695883B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146B586-C37F-41EB-81A3-4098C714528F}" type="slidenum">
              <a:rPr lang="en-GB" smtClean="0"/>
              <a:pPr>
                <a:defRPr/>
              </a:pPr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40C5C38-1B69-437D-9906-97AC53208515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2C8A67-172B-4BB4-8EC3-6DB2DE19F88D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1B02EC7-F471-45BD-9139-6CF059E3A96B}" type="slidenum">
              <a:rPr lang="en-GB" smtClean="0"/>
              <a:pPr>
                <a:defRPr/>
              </a:pPr>
              <a:t>23</a:t>
            </a:fld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56CE3A-0F8B-4873-A034-D962E739F4CA}" type="slidenum">
              <a:rPr lang="en-GB" smtClean="0"/>
              <a:pPr>
                <a:defRPr/>
              </a:pPr>
              <a:t>24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AC21D8-84CD-4983-8FA7-08FA04FC635D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12B3BDC-6692-460D-AD7B-BE565CF199D0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6994615-C128-4254-80C0-2563BD03BDE1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E28730-1D9C-4220-96C6-F3DD40C9B04F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4A40DBB-5EE1-4E8D-8AE5-0270738E2313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D5D1ADA-108A-4EB9-A67D-F57DFD0B7D1C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5DA2B43-A3E2-4394-8E81-BA28112E5842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20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20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99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78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20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99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78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57" y="2064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20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99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78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57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36" y="2243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20" y="2421"/>
              <a:ext cx="127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99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78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57" y="2421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20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99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78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57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36" y="2600"/>
              <a:ext cx="127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20" y="2779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99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78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57" y="2779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20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99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78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57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99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57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 smtClean="0"/>
              <a:t>Click to edit Master title style</a:t>
            </a:r>
            <a:endParaRPr lang="en-GB" alt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 smtClean="0"/>
              <a:t>Click to edit Master subtitle style</a:t>
            </a:r>
            <a:endParaRPr lang="en-GB" altLang="en-US"/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807722-E4A6-40D3-BEE9-1D2EDDB4D86E}" type="datetimeFigureOut">
              <a:rPr lang="en-US"/>
              <a:pPr>
                <a:defRPr/>
              </a:pPr>
              <a:t>2/28/2012</a:t>
            </a:fld>
            <a:endParaRPr 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D28E2686-5B17-4797-BD19-07671CD67F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 flipH="1">
            <a:off x="7956550" y="152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12875"/>
            <a:ext cx="82296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grpSp>
        <p:nvGrpSpPr>
          <p:cNvPr id="1029" name="Group 9"/>
          <p:cNvGrpSpPr>
            <a:grpSpLocks/>
          </p:cNvGrpSpPr>
          <p:nvPr/>
        </p:nvGrpSpPr>
        <p:grpSpPr bwMode="auto">
          <a:xfrm>
            <a:off x="8101013" y="188913"/>
            <a:ext cx="574675" cy="1081087"/>
            <a:chOff x="4720" y="1885"/>
            <a:chExt cx="843" cy="1379"/>
          </a:xfrm>
        </p:grpSpPr>
        <p:sp>
          <p:nvSpPr>
            <p:cNvPr id="4106" name="Oval 10"/>
            <p:cNvSpPr>
              <a:spLocks noChangeArrowheads="1"/>
            </p:cNvSpPr>
            <p:nvPr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7" name="Oval 11"/>
            <p:cNvSpPr>
              <a:spLocks noChangeArrowheads="1"/>
            </p:cNvSpPr>
            <p:nvPr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8" name="Oval 12"/>
            <p:cNvSpPr>
              <a:spLocks noChangeArrowheads="1"/>
            </p:cNvSpPr>
            <p:nvPr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9" name="Oval 13"/>
            <p:cNvSpPr>
              <a:spLocks noChangeArrowheads="1"/>
            </p:cNvSpPr>
            <p:nvPr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0" name="Oval 14"/>
            <p:cNvSpPr>
              <a:spLocks noChangeArrowheads="1"/>
            </p:cNvSpPr>
            <p:nvPr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1" name="Oval 15"/>
            <p:cNvSpPr>
              <a:spLocks noChangeArrowheads="1"/>
            </p:cNvSpPr>
            <p:nvPr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2" name="Oval 16"/>
            <p:cNvSpPr>
              <a:spLocks noChangeArrowheads="1"/>
            </p:cNvSpPr>
            <p:nvPr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3" name="Oval 17"/>
            <p:cNvSpPr>
              <a:spLocks noChangeArrowheads="1"/>
            </p:cNvSpPr>
            <p:nvPr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4" name="Oval 18"/>
            <p:cNvSpPr>
              <a:spLocks noChangeArrowheads="1"/>
            </p:cNvSpPr>
            <p:nvPr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5" name="Oval 19"/>
            <p:cNvSpPr>
              <a:spLocks noChangeArrowheads="1"/>
            </p:cNvSpPr>
            <p:nvPr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6" name="Oval 20"/>
            <p:cNvSpPr>
              <a:spLocks noChangeArrowheads="1"/>
            </p:cNvSpPr>
            <p:nvPr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7" name="Oval 21"/>
            <p:cNvSpPr>
              <a:spLocks noChangeArrowheads="1"/>
            </p:cNvSpPr>
            <p:nvPr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8" name="Oval 22"/>
            <p:cNvSpPr>
              <a:spLocks noChangeArrowheads="1"/>
            </p:cNvSpPr>
            <p:nvPr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9" name="Oval 23"/>
            <p:cNvSpPr>
              <a:spLocks noChangeArrowheads="1"/>
            </p:cNvSpPr>
            <p:nvPr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0" name="Oval 24"/>
            <p:cNvSpPr>
              <a:spLocks noChangeArrowheads="1"/>
            </p:cNvSpPr>
            <p:nvPr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1" name="Oval 25"/>
            <p:cNvSpPr>
              <a:spLocks noChangeArrowheads="1"/>
            </p:cNvSpPr>
            <p:nvPr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2" name="Oval 26"/>
            <p:cNvSpPr>
              <a:spLocks noChangeArrowheads="1"/>
            </p:cNvSpPr>
            <p:nvPr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3" name="Oval 27"/>
            <p:cNvSpPr>
              <a:spLocks noChangeArrowheads="1"/>
            </p:cNvSpPr>
            <p:nvPr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4" name="Oval 28"/>
            <p:cNvSpPr>
              <a:spLocks noChangeArrowheads="1"/>
            </p:cNvSpPr>
            <p:nvPr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5" name="Oval 29"/>
            <p:cNvSpPr>
              <a:spLocks noChangeArrowheads="1"/>
            </p:cNvSpPr>
            <p:nvPr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6" name="Oval 30"/>
            <p:cNvSpPr>
              <a:spLocks noChangeArrowheads="1"/>
            </p:cNvSpPr>
            <p:nvPr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7" name="Oval 31"/>
            <p:cNvSpPr>
              <a:spLocks noChangeArrowheads="1"/>
            </p:cNvSpPr>
            <p:nvPr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8" name="Oval 32"/>
            <p:cNvSpPr>
              <a:spLocks noChangeArrowheads="1"/>
            </p:cNvSpPr>
            <p:nvPr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9" name="Oval 33"/>
            <p:cNvSpPr>
              <a:spLocks noChangeArrowheads="1"/>
            </p:cNvSpPr>
            <p:nvPr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0" name="Oval 34"/>
            <p:cNvSpPr>
              <a:spLocks noChangeArrowheads="1"/>
            </p:cNvSpPr>
            <p:nvPr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1" name="Oval 35"/>
            <p:cNvSpPr>
              <a:spLocks noChangeArrowheads="1"/>
            </p:cNvSpPr>
            <p:nvPr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2" name="Oval 36"/>
            <p:cNvSpPr>
              <a:spLocks noChangeArrowheads="1"/>
            </p:cNvSpPr>
            <p:nvPr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3" name="Oval 37"/>
            <p:cNvSpPr>
              <a:spLocks noChangeArrowheads="1"/>
            </p:cNvSpPr>
            <p:nvPr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4" name="Oval 38"/>
            <p:cNvSpPr>
              <a:spLocks noChangeArrowheads="1"/>
            </p:cNvSpPr>
            <p:nvPr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5" name="Oval 39"/>
            <p:cNvSpPr>
              <a:spLocks noChangeArrowheads="1"/>
            </p:cNvSpPr>
            <p:nvPr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6" name="Oval 40"/>
            <p:cNvSpPr>
              <a:spLocks noChangeArrowheads="1"/>
            </p:cNvSpPr>
            <p:nvPr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5" r:id="rId1"/>
    <p:sldLayoutId id="2147483964" r:id="rId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rgbClr val="339966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rgbClr val="8A00C0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rgbClr val="A0C6A0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/>
          </p:cNvSpPr>
          <p:nvPr>
            <p:ph type="ctrTitle"/>
          </p:nvPr>
        </p:nvSpPr>
        <p:spPr>
          <a:xfrm>
            <a:off x="0" y="1524000"/>
            <a:ext cx="7315200" cy="1470025"/>
          </a:xfrm>
        </p:spPr>
        <p:txBody>
          <a:bodyPr/>
          <a:lstStyle/>
          <a:p>
            <a:pPr algn="ctr" eaLnBrk="1" hangingPunct="1"/>
            <a:r>
              <a:rPr lang="en-GB" sz="4000" smtClean="0">
                <a:solidFill>
                  <a:srgbClr val="7030A0"/>
                </a:solidFill>
              </a:rPr>
              <a:t>Supporting staff in promoting student engagement</a:t>
            </a:r>
            <a:br>
              <a:rPr lang="en-GB" sz="4000" smtClean="0">
                <a:solidFill>
                  <a:srgbClr val="7030A0"/>
                </a:solidFill>
              </a:rPr>
            </a:br>
            <a:r>
              <a:rPr lang="en-GB" sz="4000" smtClean="0">
                <a:solidFill>
                  <a:srgbClr val="7030A0"/>
                </a:solidFill>
              </a:rPr>
              <a:t>WIT February 2012</a:t>
            </a:r>
          </a:p>
        </p:txBody>
      </p:sp>
      <p:sp>
        <p:nvSpPr>
          <p:cNvPr id="3075" name="Rectangle 5"/>
          <p:cNvSpPr>
            <a:spLocks noGrp="1"/>
          </p:cNvSpPr>
          <p:nvPr>
            <p:ph type="subTitle" idx="1"/>
          </p:nvPr>
        </p:nvSpPr>
        <p:spPr>
          <a:xfrm>
            <a:off x="381000" y="4038600"/>
            <a:ext cx="6248400" cy="23622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GB" sz="2400" smtClean="0"/>
              <a:t>Professor Sally Brown</a:t>
            </a:r>
          </a:p>
          <a:p>
            <a:pPr algn="l" eaLnBrk="1" hangingPunct="1"/>
            <a:r>
              <a:rPr lang="en-GB" sz="2400" smtClean="0"/>
              <a:t>Emeritus Professor, Leeds Metropolitan University</a:t>
            </a:r>
          </a:p>
          <a:p>
            <a:pPr algn="l" eaLnBrk="1" hangingPunct="1"/>
            <a:r>
              <a:rPr lang="en-GB" sz="2400" smtClean="0"/>
              <a:t>Adjunct Professor, University of the Sunshine Coast and James Cook University</a:t>
            </a:r>
          </a:p>
          <a:p>
            <a:pPr algn="l" eaLnBrk="1" hangingPunct="1"/>
            <a:r>
              <a:rPr lang="en-GB" sz="2400" smtClean="0"/>
              <a:t>Visiting Professor University of Plymouth</a:t>
            </a:r>
            <a:endParaRPr lang="en-GB" sz="2400" b="1" smtClean="0"/>
          </a:p>
          <a:p>
            <a:pPr eaLnBrk="1" hangingPunct="1"/>
            <a:endParaRPr lang="en-GB" b="1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Help students understand what is required with reading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2400" b="1" smtClean="0"/>
              <a:t>Help them also to understand that there are different kinds of approaches needed for reading depending on whether they are reading for pleasure, for information, for understanding or reading around a topic;</a:t>
            </a:r>
          </a:p>
          <a:p>
            <a:pPr eaLnBrk="1" hangingPunct="1"/>
            <a:r>
              <a:rPr lang="en-GB" sz="2400" b="1" smtClean="0"/>
              <a:t>Help them to become active readers with a pen and Post-its in hand, rather than passive readers, fitting the task in alongside television and other noisy distractions;</a:t>
            </a:r>
          </a:p>
          <a:p>
            <a:pPr eaLnBrk="1" hangingPunct="1"/>
            <a:r>
              <a:rPr lang="en-GB" sz="2400" b="1" smtClean="0"/>
              <a:t>Give them clear guidance in the early stages about how much they need to read and what kinds of materials they need to focus on.</a:t>
            </a:r>
          </a:p>
          <a:p>
            <a:pPr eaLnBrk="1" hangingPunct="1"/>
            <a:endParaRPr lang="en-GB" sz="2400" b="1" smtClean="0"/>
          </a:p>
          <a:p>
            <a:pPr eaLnBrk="1" hangingPunct="1"/>
            <a:endParaRPr lang="en-GB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Use formative assessment to help students with writing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2400" b="1" smtClean="0"/>
              <a:t>Devote energy to helping students understand what is required of them in terms of writing;</a:t>
            </a:r>
          </a:p>
          <a:p>
            <a:pPr eaLnBrk="1" hangingPunct="1"/>
            <a:r>
              <a:rPr lang="en-GB" sz="2400" b="1" smtClean="0"/>
              <a:t>Work with them to understand the various academic discourses that are employed within the subject/institution; </a:t>
            </a:r>
          </a:p>
          <a:p>
            <a:pPr eaLnBrk="1" hangingPunct="1"/>
            <a:r>
              <a:rPr lang="en-GB" sz="2400" b="1" smtClean="0"/>
              <a:t>Help them to understand when writing needs to be personal and based on individual experience, such as in a reflective log, and when it needs to be formal and using academic conventions like passive voice and third person, as in written reports and essays.</a:t>
            </a:r>
          </a:p>
          <a:p>
            <a:pPr eaLnBrk="1" hangingPunct="1"/>
            <a:endParaRPr lang="en-GB" sz="2400" b="1" smtClean="0"/>
          </a:p>
          <a:p>
            <a:pPr eaLnBrk="1" hangingPunct="1"/>
            <a:endParaRPr lang="en-GB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7543800" cy="1074738"/>
          </a:xfrm>
        </p:spPr>
        <p:txBody>
          <a:bodyPr/>
          <a:lstStyle/>
          <a:p>
            <a:pPr eaLnBrk="1" hangingPunct="1"/>
            <a:r>
              <a:rPr lang="en-GB" sz="3200" smtClean="0"/>
              <a:t>Links between attendance, retention and engagement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68313" y="1295400"/>
            <a:ext cx="8229600" cy="4906963"/>
          </a:xfrm>
        </p:spPr>
        <p:txBody>
          <a:bodyPr/>
          <a:lstStyle/>
          <a:p>
            <a:pPr eaLnBrk="1" hangingPunct="1"/>
            <a:r>
              <a:rPr lang="en-GB" sz="2400" b="1" smtClean="0"/>
              <a:t>Research at Southampton institute (Lim), Glasgow Caledonian University (Begg) and University of Kent (Van der Velden) shows associations between weak attendance patterns and attrition;</a:t>
            </a:r>
          </a:p>
          <a:p>
            <a:pPr eaLnBrk="1" hangingPunct="1"/>
            <a:r>
              <a:rPr lang="en-GB" sz="2400" b="1" smtClean="0"/>
              <a:t>Whatever the cause, not being there exacerbates other problems with study;</a:t>
            </a:r>
          </a:p>
          <a:p>
            <a:pPr eaLnBrk="1" hangingPunct="1"/>
            <a:r>
              <a:rPr lang="en-GB" sz="2400" b="1" smtClean="0"/>
              <a:t>Endeavours to monitor and follow-up poor attendance has high pay off in terms of improving retention.</a:t>
            </a:r>
          </a:p>
          <a:p>
            <a:pPr eaLnBrk="1" hangingPunct="1"/>
            <a:r>
              <a:rPr lang="en-GB" sz="2400" b="1" smtClean="0"/>
              <a:t>Most universities now have or are developing attendance policies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2400" b="1" smtClean="0"/>
              <a:t>(For me, the real issue is engagement rather than attendance)</a:t>
            </a:r>
          </a:p>
          <a:p>
            <a:pPr eaLnBrk="1" hangingPunct="1"/>
            <a:endParaRPr lang="en-GB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Retention is of increasing importance because of:</a:t>
            </a:r>
          </a:p>
        </p:txBody>
      </p:sp>
      <p:sp>
        <p:nvSpPr>
          <p:cNvPr id="15363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2400" b="1" smtClean="0"/>
              <a:t>Financial imperatives, since universities lose money if students drop out;</a:t>
            </a:r>
          </a:p>
          <a:p>
            <a:pPr eaLnBrk="1" hangingPunct="1"/>
            <a:r>
              <a:rPr lang="en-GB" sz="2400" b="1" smtClean="0"/>
              <a:t>Quality assurance concerns about high levels of attrition;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2400" b="1" smtClean="0"/>
              <a:t>But more importantly because of</a:t>
            </a:r>
          </a:p>
          <a:p>
            <a:pPr eaLnBrk="1" hangingPunct="1"/>
            <a:r>
              <a:rPr lang="en-GB" sz="2400" b="1" smtClean="0"/>
              <a:t>The high emotional and financial cost to individual students of dropping out, particularly if they have come from disadvantaged backgrounds.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152400" y="274638"/>
            <a:ext cx="7772400" cy="1143000"/>
          </a:xfrm>
        </p:spPr>
        <p:txBody>
          <a:bodyPr/>
          <a:lstStyle/>
          <a:p>
            <a:pPr eaLnBrk="1" hangingPunct="1"/>
            <a:r>
              <a:rPr lang="en-GB" sz="2800" smtClean="0"/>
              <a:t>Yorke (1999:53) reported that for full-time and sandwich students, factors which influenced drop out were: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2400" b="1" smtClean="0"/>
              <a:t>Poor quality of experience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b="1" smtClean="0"/>
              <a:t>Inability to cope with course demands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b="1" smtClean="0"/>
              <a:t>Unhappy with social environment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b="1" smtClean="0"/>
              <a:t>Wrong choice of course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b="1" smtClean="0"/>
              <a:t>Financial need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b="1" smtClean="0"/>
              <a:t>Dissatisfaction with some part of university provision.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4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b="1" smtClean="0"/>
              <a:t>Yorke, M (1999) p8 Leaving early: undergraduate non-completion in higher education London, Falmer press.</a:t>
            </a:r>
          </a:p>
          <a:p>
            <a:pPr eaLnBrk="1" hangingPunct="1"/>
            <a:endParaRPr lang="en-GB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Additionally, withdrawal of failure is more probable when: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 b="1" smtClean="0"/>
              <a:t>Students have chosen ‘the wrong programme’;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b="1" smtClean="0"/>
              <a:t>Students lack commitment and/or interest;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b="1" smtClean="0"/>
              <a:t>Students’ expectations are not met;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b="1" smtClean="0"/>
              <a:t>The quality of teaching is poor;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b="1" smtClean="0"/>
              <a:t>The academic culture is unsupportive (even hostile) to learning;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b="1" smtClean="0"/>
              <a:t>Students experience financial difficulty; and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b="1" smtClean="0"/>
              <a:t>Demands for other commitments supervene.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400" b="1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400" b="1" smtClean="0"/>
              <a:t>Peelo and Wareham p 34-5</a:t>
            </a:r>
          </a:p>
          <a:p>
            <a:pPr eaLnBrk="1" hangingPunct="1">
              <a:lnSpc>
                <a:spcPct val="90000"/>
              </a:lnSpc>
            </a:pPr>
            <a:endParaRPr lang="en-GB" sz="2400" b="1" smtClean="0"/>
          </a:p>
          <a:p>
            <a:pPr eaLnBrk="1" hangingPunct="1">
              <a:lnSpc>
                <a:spcPct val="90000"/>
              </a:lnSpc>
            </a:pPr>
            <a:endParaRPr lang="en-GB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Retention of international students: some important considerations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 b="1" smtClean="0"/>
              <a:t>Is recruitment undertaken to ensure students have the potential to succeed?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b="1" smtClean="0"/>
              <a:t>Is induction framed appropriately to welcome international students?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b="1" smtClean="0"/>
              <a:t>Are steps taken proactively to ensure international students have a good chance of integrating with their study cohorts?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b="1" smtClean="0"/>
              <a:t>Is the right kind of support offered (language, crisis support, befriending etc?)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Assessment and its impact on retention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2400" b="1" smtClean="0"/>
              <a:t>“Roughly two-thirds of premature departures take place in, or at the end of, the first year of full-time study in the UK. Anecdotal evidence from a number of institutions indicates that early poor performance can be a powerful disincentive to continuation, with students feeling that perhaps they were not cut out for higher education after all – although the main problems are acculturation and acclimatisation to studying.” (Yorke p37)</a:t>
            </a:r>
          </a:p>
          <a:p>
            <a:pPr eaLnBrk="1" hangingPunct="1"/>
            <a:r>
              <a:rPr lang="en-GB" sz="2400" b="1" smtClean="0"/>
              <a:t>Implications: assessment in the first semester is critical: it should be formative, informative, developmental and remediable</a:t>
            </a:r>
          </a:p>
          <a:p>
            <a:pPr eaLnBrk="1" hangingPunct="1"/>
            <a:endParaRPr lang="en-GB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Assessment, confidence and engagement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2400" b="1" smtClean="0"/>
              <a:t>Crudely, student achievement is linked to students own beliefs about their abilities, whether these are fixed or malleable;</a:t>
            </a:r>
          </a:p>
          <a:p>
            <a:pPr eaLnBrk="1" hangingPunct="1"/>
            <a:r>
              <a:rPr lang="en-GB" sz="2400" b="1" smtClean="0"/>
              <a:t>Students who subscribe to an entity (fixed) theory of intelligence need ‘a diet of easy successes’ (Dweck, 2000:15) to confirm their ability and are fearful of learning goals as this involves an element of risk and personal failure. Assessment for these students is an all-encompassing activity that defines them as people. If they fail at the task, they are failures. </a:t>
            </a:r>
          </a:p>
          <a:p>
            <a:pPr eaLnBrk="1" hangingPunct="1"/>
            <a:endParaRPr lang="en-GB" sz="2400" b="1" smtClean="0"/>
          </a:p>
          <a:p>
            <a:pPr eaLnBrk="1" hangingPunct="1"/>
            <a:endParaRPr lang="en-GB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Students who believe that intelligence is malleable may be more robust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GB" sz="2400" b="1" smtClean="0"/>
              <a:t>	Students who believe that intelligence is incremental have little or no fear of failure. A typical response from such a student is ‘The harder it gets, the harder I need to try’. These students do not see failure as an indictment of themselves and [can] separate their self-image from their academic achievement. When faced with a challenge, these students are more likely to continue in the face of adversity because they have nothing to prove. (after Clegg in Peelo and Wareham 2002)</a:t>
            </a:r>
          </a:p>
          <a:p>
            <a:pPr eaLnBrk="1" hangingPunct="1"/>
            <a:endParaRPr lang="en-GB" sz="2400" b="1" smtClean="0"/>
          </a:p>
          <a:p>
            <a:pPr eaLnBrk="1" hangingPunct="1"/>
            <a:endParaRPr lang="en-GB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Enhancements to curriculum design and delivery: we can:</a:t>
            </a:r>
          </a:p>
        </p:txBody>
      </p:sp>
      <p:sp>
        <p:nvSpPr>
          <p:cNvPr id="4099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2400" b="1" smtClean="0"/>
              <a:t>Explore how we can best use the first half of the first semester to induct students into good study patterns and practices to enhance learning and improve retention (Yorke 2009);</a:t>
            </a:r>
          </a:p>
          <a:p>
            <a:pPr eaLnBrk="1" hangingPunct="1"/>
            <a:r>
              <a:rPr lang="en-GB" sz="2400" b="1" smtClean="0"/>
              <a:t>Reconsider the kinds so activities students engage with the maximum ‘learning by doing’;</a:t>
            </a:r>
          </a:p>
          <a:p>
            <a:pPr eaLnBrk="1" hangingPunct="1"/>
            <a:r>
              <a:rPr lang="en-GB" sz="2400" b="1" smtClean="0"/>
              <a:t>Rethink the way in which we use lecture periods to include activity as well as delivery;</a:t>
            </a:r>
          </a:p>
          <a:p>
            <a:pPr eaLnBrk="1" hangingPunct="1"/>
            <a:r>
              <a:rPr lang="en-GB" sz="2400" b="1" smtClean="0"/>
              <a:t>Consider how we can best make use of technologies to support learning and engagment. </a:t>
            </a:r>
          </a:p>
          <a:p>
            <a:pPr eaLnBrk="1" hangingPunct="1"/>
            <a:endParaRPr lang="en-GB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What can we do as individuals to promote engagment?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2400" b="1" smtClean="0"/>
              <a:t>Set small early assessed tasks (formative or summative) and turn them round fast in the crucial first semester;</a:t>
            </a:r>
          </a:p>
          <a:p>
            <a:pPr eaLnBrk="1" hangingPunct="1"/>
            <a:r>
              <a:rPr lang="en-GB" sz="2400" b="1" smtClean="0"/>
              <a:t>Monitor student attendance/ engagement and take action when students disappear and particularly when work is not handed in;</a:t>
            </a:r>
          </a:p>
          <a:p>
            <a:pPr eaLnBrk="1" hangingPunct="1"/>
            <a:r>
              <a:rPr lang="en-GB" sz="2400" b="1" smtClean="0"/>
              <a:t>Make time available for student support, but know when to refer matters on when the problems are beyond our capabilities;</a:t>
            </a:r>
          </a:p>
          <a:p>
            <a:pPr eaLnBrk="1" hangingPunct="1"/>
            <a:r>
              <a:rPr lang="en-GB" sz="2400" b="1" smtClean="0"/>
              <a:t>Do what we can to personalise the learning experience.</a:t>
            </a:r>
          </a:p>
          <a:p>
            <a:pPr eaLnBrk="1" hangingPunct="1"/>
            <a:endParaRPr lang="en-GB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Useful references</a:t>
            </a:r>
          </a:p>
        </p:txBody>
      </p:sp>
      <p:sp>
        <p:nvSpPr>
          <p:cNvPr id="3584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GB" sz="2000" b="1" dirty="0" smtClean="0"/>
              <a:t>Bowl, M (2003) Non-traditional entrants to higher education ‘they talk about people like me’ Stoke on Trent, UK, </a:t>
            </a:r>
            <a:r>
              <a:rPr lang="en-GB" sz="2000" b="1" dirty="0" err="1" smtClean="0"/>
              <a:t>Trentham</a:t>
            </a:r>
            <a:r>
              <a:rPr lang="en-GB" sz="2000" b="1" dirty="0" smtClean="0"/>
              <a:t> Books.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GB" sz="2000" b="1" dirty="0" err="1" smtClean="0"/>
              <a:t>Boud</a:t>
            </a:r>
            <a:r>
              <a:rPr lang="en-GB" sz="2000" b="1" dirty="0" smtClean="0"/>
              <a:t>, D (1995) Enhancing learning through self-assessment London, Routledge.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2000" b="1" dirty="0" smtClean="0"/>
              <a:t>Gibbs, G. (1999) </a:t>
            </a:r>
            <a:r>
              <a:rPr lang="en-GB" sz="2000" b="1" i="1" dirty="0" smtClean="0"/>
              <a:t>Using assessment strategically to change the way students learn,</a:t>
            </a:r>
            <a:r>
              <a:rPr lang="en-GB" sz="2000" b="1" dirty="0" smtClean="0"/>
              <a:t> In Brown S. &amp; </a:t>
            </a:r>
            <a:r>
              <a:rPr lang="en-GB" sz="2000" b="1" dirty="0" err="1" smtClean="0"/>
              <a:t>Glasner</a:t>
            </a:r>
            <a:r>
              <a:rPr lang="en-GB" sz="2000" b="1" dirty="0" smtClean="0"/>
              <a:t>, A. (eds.), </a:t>
            </a:r>
            <a:r>
              <a:rPr lang="en-GB" sz="2000" b="1" i="1" dirty="0" smtClean="0"/>
              <a:t>Assessment Matters in Higher Education: Choosing and Using Diverse Approaches</a:t>
            </a:r>
            <a:r>
              <a:rPr lang="en-GB" sz="2000" b="1" dirty="0" smtClean="0"/>
              <a:t> Maidenhead: SRHE/Open University Press.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2000" b="1" dirty="0" smtClean="0"/>
              <a:t>Gibbs G. (September 2008) </a:t>
            </a:r>
            <a:r>
              <a:rPr lang="en-US" sz="2000" b="1" i="1" dirty="0" smtClean="0">
                <a:cs typeface="Times New Roman" pitchFamily="18" charset="0"/>
              </a:rPr>
              <a:t>Designing assessment to support student learning</a:t>
            </a:r>
            <a:r>
              <a:rPr lang="en-GB" sz="2000" b="1" dirty="0" smtClean="0"/>
              <a:t> Keynote at Leeds Met staff Development festival.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2000" b="1" dirty="0" err="1" smtClean="0"/>
              <a:t>Kneale</a:t>
            </a:r>
            <a:r>
              <a:rPr lang="en-GB" sz="2000" b="1" dirty="0" smtClean="0"/>
              <a:t>, P. E. (1997) </a:t>
            </a:r>
            <a:r>
              <a:rPr lang="en-GB" sz="2000" b="1" i="1" dirty="0" smtClean="0"/>
              <a:t>The rise of the "strategic student": how can we adapt to cope?</a:t>
            </a:r>
            <a:r>
              <a:rPr lang="en-GB" sz="2000" b="1" dirty="0" smtClean="0"/>
              <a:t> in Armstrong, S., Thompson, G. and Brown, S. (</a:t>
            </a:r>
            <a:r>
              <a:rPr lang="en-GB" sz="2000" b="1" dirty="0" err="1" smtClean="0"/>
              <a:t>eds</a:t>
            </a:r>
            <a:r>
              <a:rPr lang="en-GB" sz="2000" b="1" dirty="0" smtClean="0"/>
              <a:t>) </a:t>
            </a:r>
            <a:r>
              <a:rPr lang="en-GB" sz="2000" b="1" i="1" dirty="0" smtClean="0"/>
              <a:t>Facing up to Radical Changes in Universities and Colleges,</a:t>
            </a:r>
            <a:r>
              <a:rPr lang="en-GB" sz="2000" b="1" dirty="0" smtClean="0"/>
              <a:t> 119-139 London: </a:t>
            </a:r>
            <a:r>
              <a:rPr lang="en-GB" sz="2000" b="1" dirty="0" err="1" smtClean="0"/>
              <a:t>Kogan</a:t>
            </a:r>
            <a:r>
              <a:rPr lang="en-GB" sz="2000" b="1" dirty="0" smtClean="0"/>
              <a:t> Page.</a:t>
            </a:r>
          </a:p>
          <a:p>
            <a:pPr eaLnBrk="1" hangingPunct="1">
              <a:defRPr/>
            </a:pPr>
            <a:endParaRPr lang="en-GB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Further references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49418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GB" sz="2000" b="1" smtClean="0"/>
              <a:t>Higher Education Statistics Agency http://www.hesa.ac.uk/pi/default.htm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2000" b="1" smtClean="0"/>
              <a:t>Hilton A (2003) Saving our Students (SoS)  embedding successful projects across institutions, Project Report York: Higher Education Academy.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2000" b="1" smtClean="0"/>
              <a:t>Northedge A  (2003) Enabling participation in academic discourse </a:t>
            </a:r>
            <a:r>
              <a:rPr lang="en-GB" sz="2000" b="1" i="1" smtClean="0"/>
              <a:t>Teaching in Higher Education, Vol. 8, No. 2, 2003, pp. 169–180 </a:t>
            </a:r>
            <a:r>
              <a:rPr lang="en-GB" sz="2000" b="1" smtClean="0"/>
              <a:t>Carfax, Taylor and Francis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2000" b="1" smtClean="0"/>
              <a:t>Peelo, M and Wareham, T (eds.) (2002) Failing Students in higher education Maidenhead, UK, SRHE/Open University Press.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2000" b="1" smtClean="0"/>
              <a:t>Sadler, D R (1989) Formative assessment and the design of instructional systems Instructional Science 18, 119-144.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2000" b="1" smtClean="0"/>
              <a:t>Yorke M, 1999, Leaving Early: Undergraduate Non-Completion in Higher Education, London, Taylor and Francis.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2000" b="1" smtClean="0"/>
              <a:t>Yorke M and Longden B, 2004, Retention and Student Success in Higher Education, Maidenhead, Open University Press</a:t>
            </a:r>
          </a:p>
          <a:p>
            <a:pPr eaLnBrk="1" hangingPunct="1"/>
            <a:endParaRPr lang="en-GB" sz="2000" b="1" smtClean="0"/>
          </a:p>
          <a:p>
            <a:pPr eaLnBrk="1" hangingPunct="1"/>
            <a:endParaRPr lang="en-GB" sz="20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Diamond nine interventions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Monitor attendance</a:t>
            </a:r>
          </a:p>
          <a:p>
            <a:pPr eaLnBrk="1" hangingPunct="1"/>
            <a:r>
              <a:rPr lang="en-GB" smtClean="0"/>
              <a:t>Use student liaison officers</a:t>
            </a:r>
          </a:p>
          <a:p>
            <a:pPr eaLnBrk="1" hangingPunct="1"/>
            <a:r>
              <a:rPr lang="en-GB" smtClean="0"/>
              <a:t>Use monitored weekly CAA tests</a:t>
            </a:r>
          </a:p>
          <a:p>
            <a:pPr eaLnBrk="1" hangingPunct="1"/>
            <a:r>
              <a:rPr lang="en-GB" smtClean="0"/>
              <a:t>Have a personal tutor schedule of meetings</a:t>
            </a:r>
          </a:p>
          <a:p>
            <a:pPr eaLnBrk="1" hangingPunct="1"/>
            <a:r>
              <a:rPr lang="en-GB" smtClean="0"/>
              <a:t>Use regular texts to individuals</a:t>
            </a:r>
          </a:p>
          <a:p>
            <a:pPr eaLnBrk="1" hangingPunct="1"/>
            <a:r>
              <a:rPr lang="en-GB" smtClean="0"/>
              <a:t>Encourage interaction on  discussion board</a:t>
            </a:r>
          </a:p>
          <a:p>
            <a:pPr eaLnBrk="1" hangingPunct="1"/>
            <a:r>
              <a:rPr lang="en-GB" smtClean="0"/>
              <a:t>Track and monitor course work progress</a:t>
            </a:r>
          </a:p>
          <a:p>
            <a:pPr eaLnBrk="1" hangingPunct="1"/>
            <a:r>
              <a:rPr lang="en-GB" smtClean="0"/>
              <a:t>Have a prirotised list of students ‘at risk’</a:t>
            </a:r>
          </a:p>
          <a:p>
            <a:pPr eaLnBrk="1" hangingPunct="1"/>
            <a:r>
              <a:rPr lang="en-GB" smtClean="0"/>
              <a:t>Use 2</a:t>
            </a:r>
            <a:r>
              <a:rPr lang="en-GB" baseline="30000" smtClean="0"/>
              <a:t>nd</a:t>
            </a:r>
            <a:r>
              <a:rPr lang="en-GB" smtClean="0"/>
              <a:t>/3</a:t>
            </a:r>
            <a:r>
              <a:rPr lang="en-GB" baseline="30000" smtClean="0"/>
              <a:t>rd</a:t>
            </a:r>
            <a:r>
              <a:rPr lang="en-GB" smtClean="0"/>
              <a:t> year students as buddies</a:t>
            </a:r>
          </a:p>
          <a:p>
            <a:pPr eaLnBrk="1" hangingPunct="1"/>
            <a:endParaRPr lang="en-GB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2800" smtClean="0"/>
              <a:t>Risk analysis: factors impacting on drop out: likelihood x impact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68313" y="1143000"/>
            <a:ext cx="8229600" cy="50593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GB" sz="2000" smtClean="0"/>
              <a:t>Within our control</a:t>
            </a:r>
          </a:p>
          <a:p>
            <a:pPr eaLnBrk="1" hangingPunct="1"/>
            <a:r>
              <a:rPr lang="en-GB" sz="2000" smtClean="0"/>
              <a:t>Clear/poor channels of communication</a:t>
            </a:r>
          </a:p>
          <a:p>
            <a:pPr eaLnBrk="1" hangingPunct="1"/>
            <a:r>
              <a:rPr lang="en-GB" sz="2000" smtClean="0"/>
              <a:t>Policy on access/ approachability</a:t>
            </a:r>
          </a:p>
          <a:p>
            <a:pPr eaLnBrk="1" hangingPunct="1"/>
            <a:r>
              <a:rPr lang="en-GB" sz="2000" smtClean="0"/>
              <a:t>Peer behaviour</a:t>
            </a:r>
          </a:p>
          <a:p>
            <a:pPr eaLnBrk="1" hangingPunct="1"/>
            <a:r>
              <a:rPr lang="en-GB" sz="2000" smtClean="0"/>
              <a:t>Inclusivity strategies </a:t>
            </a:r>
          </a:p>
          <a:p>
            <a:pPr eaLnBrk="1" hangingPunct="1"/>
            <a:r>
              <a:rPr lang="en-GB" sz="2000" smtClean="0"/>
              <a:t>Availability of study skills/ information literacy</a:t>
            </a:r>
          </a:p>
          <a:p>
            <a:pPr eaLnBrk="1" hangingPunct="1">
              <a:buFont typeface="Arial" charset="0"/>
              <a:buNone/>
            </a:pPr>
            <a:r>
              <a:rPr lang="en-GB" sz="2000" smtClean="0"/>
              <a:t>Outwith our control</a:t>
            </a:r>
          </a:p>
          <a:p>
            <a:pPr eaLnBrk="1" hangingPunct="1"/>
            <a:r>
              <a:rPr lang="en-GB" sz="2000" smtClean="0"/>
              <a:t>Bereavement</a:t>
            </a:r>
          </a:p>
          <a:p>
            <a:pPr eaLnBrk="1" hangingPunct="1"/>
            <a:r>
              <a:rPr lang="en-GB" sz="2000" smtClean="0"/>
              <a:t>Family crisis</a:t>
            </a:r>
          </a:p>
          <a:p>
            <a:pPr eaLnBrk="1" hangingPunct="1"/>
            <a:r>
              <a:rPr lang="en-GB" sz="2000" smtClean="0"/>
              <a:t>Illness</a:t>
            </a:r>
          </a:p>
          <a:p>
            <a:pPr eaLnBrk="1" hangingPunct="1"/>
            <a:r>
              <a:rPr lang="en-GB" sz="2000" smtClean="0"/>
              <a:t>Relationship break up</a:t>
            </a:r>
          </a:p>
          <a:p>
            <a:pPr eaLnBrk="1" hangingPunct="1"/>
            <a:r>
              <a:rPr lang="en-GB" sz="2000" smtClean="0"/>
              <a:t>Financial problems</a:t>
            </a:r>
          </a:p>
          <a:p>
            <a:pPr eaLnBrk="1" hangingPunct="1"/>
            <a:r>
              <a:rPr lang="en-GB" sz="2000" smtClean="0"/>
              <a:t>Accommodation issues</a:t>
            </a:r>
          </a:p>
          <a:p>
            <a:pPr eaLnBrk="1" hangingPunct="1"/>
            <a:r>
              <a:rPr lang="en-GB" sz="2000" smtClean="0"/>
              <a:t> Homesickness</a:t>
            </a:r>
          </a:p>
          <a:p>
            <a:pPr eaLnBrk="1" hangingPunct="1"/>
            <a:endParaRPr lang="en-GB" smtClean="0"/>
          </a:p>
          <a:p>
            <a:pPr eaLnBrk="1" hangingPunct="1"/>
            <a:endParaRPr lang="en-GB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What can we do in the first six weeks?</a:t>
            </a: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2400" b="1" smtClean="0"/>
              <a:t>Enable students to feel part of a cohort rather than a number of a list;</a:t>
            </a:r>
          </a:p>
          <a:p>
            <a:pPr eaLnBrk="1" hangingPunct="1"/>
            <a:r>
              <a:rPr lang="en-GB" sz="2400" b="1" smtClean="0"/>
              <a:t>Help students acclimatise to the  new learning context in which they find themselves;</a:t>
            </a:r>
          </a:p>
          <a:p>
            <a:pPr eaLnBrk="1" hangingPunct="1"/>
            <a:r>
              <a:rPr lang="en-GB" sz="2400" b="1" smtClean="0"/>
              <a:t>Familiarise them with the language and culture of the subject area they are studying (Northedge, 2003);</a:t>
            </a:r>
          </a:p>
          <a:p>
            <a:pPr eaLnBrk="1" hangingPunct="1"/>
            <a:r>
              <a:rPr lang="en-GB" sz="2400" b="1" smtClean="0"/>
              <a:t>Foster the information literacy and other skills that students will need to succeed;</a:t>
            </a:r>
          </a:p>
          <a:p>
            <a:pPr eaLnBrk="1" hangingPunct="1"/>
            <a:r>
              <a:rPr lang="en-GB" sz="2400" b="1" smtClean="0"/>
              <a:t>Guide them on where to go for help as necessary.</a:t>
            </a:r>
          </a:p>
          <a:p>
            <a:pPr eaLnBrk="1" hangingPunct="1"/>
            <a:endParaRPr lang="en-GB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Mapping out the programme as a whole: some questions</a:t>
            </a:r>
          </a:p>
        </p:txBody>
      </p:sp>
      <p:sp>
        <p:nvSpPr>
          <p:cNvPr id="6147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2400" b="1" smtClean="0"/>
              <a:t>Are you ensuring that students are immersed in the subject they have come to study from the outset?</a:t>
            </a:r>
          </a:p>
          <a:p>
            <a:pPr eaLnBrk="1" hangingPunct="1"/>
            <a:r>
              <a:rPr lang="en-GB" sz="2400" b="1" smtClean="0"/>
              <a:t>Is induction a valuable and productive introduction to the course?</a:t>
            </a:r>
          </a:p>
          <a:p>
            <a:pPr eaLnBrk="1" hangingPunct="1"/>
            <a:r>
              <a:rPr lang="en-GB" sz="2400" b="1" smtClean="0"/>
              <a:t>Do students have a positive and balanced experience across the programme?</a:t>
            </a:r>
          </a:p>
          <a:p>
            <a:pPr eaLnBrk="1" hangingPunct="1"/>
            <a:r>
              <a:rPr lang="en-GB" sz="2400" b="1" smtClean="0"/>
              <a:t>Are there points in the academic year when there doesn’t seem to be much going on (e.g. an extended Christmas break) when going home (and not coming back) seems like a good option?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Mapping assessment</a:t>
            </a:r>
          </a:p>
        </p:txBody>
      </p:sp>
      <p:sp>
        <p:nvSpPr>
          <p:cNvPr id="7171" name="Content Placeholder 4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eaLnBrk="1" hangingPunct="1"/>
            <a:r>
              <a:rPr lang="en-GB" sz="2400" b="1" smtClean="0"/>
              <a:t>Are summative assessments undertaken throughout the course, or is everything ‘sudden death’ end-point? </a:t>
            </a:r>
          </a:p>
          <a:p>
            <a:pPr eaLnBrk="1" hangingPunct="1"/>
            <a:r>
              <a:rPr lang="en-GB" sz="2400" b="1" smtClean="0"/>
              <a:t>Is there excessive bunching of assignments in different modules that is highly stressful for students and unmanageable staff?</a:t>
            </a:r>
          </a:p>
          <a:p>
            <a:pPr eaLnBrk="1" hangingPunct="1"/>
            <a:r>
              <a:rPr lang="en-GB" sz="2400" b="1" smtClean="0"/>
              <a:t>Are there plenty of opportunities for formative assessment, especially early on?</a:t>
            </a:r>
          </a:p>
          <a:p>
            <a:pPr eaLnBrk="1" hangingPunct="1"/>
            <a:r>
              <a:rPr lang="en-GB" sz="2400" b="1" smtClean="0"/>
              <a:t>Are students over-assessed? </a:t>
            </a:r>
          </a:p>
          <a:p>
            <a:pPr eaLnBrk="1" hangingPunct="1"/>
            <a:r>
              <a:rPr lang="en-GB" sz="2400" b="1" smtClean="0"/>
              <a:t>When you have introduced innovative assignments, have they been as well or instead of existing ones?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Mapping progression</a:t>
            </a:r>
          </a:p>
        </p:txBody>
      </p:sp>
      <p:sp>
        <p:nvSpPr>
          <p:cNvPr id="819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2400" b="1" smtClean="0"/>
              <a:t>Is there a coherent model of progression across the student life-cycle from induction to ‘outduction’? </a:t>
            </a:r>
          </a:p>
          <a:p>
            <a:pPr eaLnBrk="1" hangingPunct="1"/>
            <a:r>
              <a:rPr lang="en-GB" sz="2400" b="1" smtClean="0"/>
              <a:t>Do you manage transitions from year one to year two and year two to year three to ensure students remain committed and engaged?</a:t>
            </a:r>
          </a:p>
          <a:p>
            <a:pPr eaLnBrk="1" hangingPunct="1"/>
            <a:r>
              <a:rPr lang="en-GB" sz="2400" b="1" smtClean="0"/>
              <a:t>Is there some continuity in the sources of student support throughout the course (e.g. personal tutors)?</a:t>
            </a:r>
          </a:p>
          <a:p>
            <a:pPr eaLnBrk="1" hangingPunct="1"/>
            <a:r>
              <a:rPr lang="en-GB" sz="2400" b="1" smtClean="0"/>
              <a:t>Are students offered support and guidance in relation to personal development and employability?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What can HEIs do at a strategic level to maximise engagement?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 b="1" smtClean="0"/>
              <a:t>Have an institution-wide policy commitment to students' development;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b="1" smtClean="0"/>
              <a:t>Have in place structures and processes consistent with this policy;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b="1" smtClean="0"/>
              <a:t>Ensure that new students enter with, or have the opportunity to acquire, the skills needed for academic success;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b="1" smtClean="0"/>
              <a:t>Run programmes in which the emphasis is on maximising students' development.</a:t>
            </a:r>
          </a:p>
          <a:p>
            <a:pPr eaLnBrk="1" hangingPunct="1">
              <a:lnSpc>
                <a:spcPct val="90000"/>
              </a:lnSpc>
            </a:pPr>
            <a:endParaRPr lang="en-GB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Helping students understand the rules of the game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400" b="1" smtClean="0"/>
              <a:t>	The hardship was not understanding. When they give you an assignment and say it was on this handout. But my difficulty is not understanding what to do at first… I think that there’s a lack of my reading ability, which I can’t blame anyone for. I can only blame myself because I don’t like reading. And if you don’t read, you’re not going to learn certain things. So I suppose that’s to do with me…..it’s reading as well as putting what you read into your essay. You can read it and understand it. I can read and understand it, but then you have to incorporate it into your own words. But in the words they want you to say it in, not just: She said this, and this is the way it should be. The words, the proper language. (Bowl op cit 2003 p90).</a:t>
            </a:r>
          </a:p>
          <a:p>
            <a:pPr eaLnBrk="1" hangingPunct="1">
              <a:lnSpc>
                <a:spcPct val="70000"/>
              </a:lnSpc>
            </a:pPr>
            <a:endParaRPr lang="en-GB" sz="2400" b="1" smtClean="0"/>
          </a:p>
          <a:p>
            <a:pPr eaLnBrk="1" hangingPunct="1">
              <a:lnSpc>
                <a:spcPct val="90000"/>
              </a:lnSpc>
            </a:pPr>
            <a:endParaRPr lang="en-GB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Problems associated with reading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400" b="1" smtClean="0"/>
              <a:t>	If 25% of your marks is from reading, you’ve got to try and show that, even if you haven’t read. I’m not going to sit there and read a chapter, and I’m certainly not going to read a book. But I’ll read little paragraphs that I think are relevant to what I’m writing, and it’s got me through, and my marks have been fine. But I can’t read. If I read too much, it goes over my head. If I’m writing something, I know what I want to say and I need something to back me up… then I will find something in a book that goes with that. I’m not going to try to take in the whole book just for one little bit. I have my book next to me and then I can pick out the bits. (Jenny, full-time community and youth work student). (Marion Bowl Non-traditional entrants to Higher Education 2003 p89).</a:t>
            </a:r>
          </a:p>
          <a:p>
            <a:pPr eaLnBrk="1" hangingPunct="1">
              <a:lnSpc>
                <a:spcPct val="80000"/>
              </a:lnSpc>
            </a:pPr>
            <a:endParaRPr lang="en-GB" sz="2400" b="1" smtClean="0"/>
          </a:p>
          <a:p>
            <a:pPr eaLnBrk="1" hangingPunct="1">
              <a:lnSpc>
                <a:spcPct val="90000"/>
              </a:lnSpc>
            </a:pPr>
            <a:endParaRPr lang="en-GB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LeedsMet template">
  <a:themeElements>
    <a:clrScheme name="LeedsMet templat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LeedsMe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edsMet templat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dsMet templat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420</TotalTime>
  <Words>1800</Words>
  <Application>Microsoft Office PowerPoint</Application>
  <PresentationFormat>On-screen Show (4:3)</PresentationFormat>
  <Paragraphs>160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Wingdings</vt:lpstr>
      <vt:lpstr>Calibri</vt:lpstr>
      <vt:lpstr>Times New Roman</vt:lpstr>
      <vt:lpstr>1_LeedsMet template</vt:lpstr>
      <vt:lpstr>Supporting staff in promoting student engagement WIT February 2012</vt:lpstr>
      <vt:lpstr>Enhancements to curriculum design and delivery: we can:</vt:lpstr>
      <vt:lpstr>What can we do in the first six weeks?</vt:lpstr>
      <vt:lpstr>Mapping out the programme as a whole: some questions</vt:lpstr>
      <vt:lpstr>Mapping assessment</vt:lpstr>
      <vt:lpstr>Mapping progression</vt:lpstr>
      <vt:lpstr>What can HEIs do at a strategic level to maximise engagement?</vt:lpstr>
      <vt:lpstr>Helping students understand the rules of the game</vt:lpstr>
      <vt:lpstr>Problems associated with reading</vt:lpstr>
      <vt:lpstr>Help students understand what is required with reading</vt:lpstr>
      <vt:lpstr>Use formative assessment to help students with writing</vt:lpstr>
      <vt:lpstr>Links between attendance, retention and engagement</vt:lpstr>
      <vt:lpstr>Retention is of increasing importance because of:</vt:lpstr>
      <vt:lpstr>Yorke (1999:53) reported that for full-time and sandwich students, factors which influenced drop out were:</vt:lpstr>
      <vt:lpstr>Additionally, withdrawal of failure is more probable when:</vt:lpstr>
      <vt:lpstr>Retention of international students: some important considerations</vt:lpstr>
      <vt:lpstr>Assessment and its impact on retention</vt:lpstr>
      <vt:lpstr>Assessment, confidence and engagement</vt:lpstr>
      <vt:lpstr>Students who believe that intelligence is malleable may be more robust</vt:lpstr>
      <vt:lpstr>What can we do as individuals to promote engagment?</vt:lpstr>
      <vt:lpstr>Useful references</vt:lpstr>
      <vt:lpstr>Further references</vt:lpstr>
      <vt:lpstr>Diamond nine interventions</vt:lpstr>
      <vt:lpstr>Risk analysis: factors impacting on drop out: likelihood x impact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Phil</dc:creator>
  <cp:lastModifiedBy>Phil</cp:lastModifiedBy>
  <cp:revision>48</cp:revision>
  <dcterms:created xsi:type="dcterms:W3CDTF">2006-08-16T00:00:00Z</dcterms:created>
  <dcterms:modified xsi:type="dcterms:W3CDTF">2012-02-28T18:22:22Z</dcterms:modified>
</cp:coreProperties>
</file>