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/>
    <p:restoredTop sz="86410"/>
  </p:normalViewPr>
  <p:slideViewPr>
    <p:cSldViewPr>
      <p:cViewPr varScale="1">
        <p:scale>
          <a:sx n="64" d="100"/>
          <a:sy n="64" d="100"/>
        </p:scale>
        <p:origin x="-5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963940-6C24-4171-AB7A-9861261EA3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57AD461-4933-43E0-BE9F-D0ACF0D94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F88B5-23A7-4EC9-84F0-AF9FFCEC1A4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20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20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99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78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20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99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78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57" y="2064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20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99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78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57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36" y="2243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20" y="2421"/>
              <a:ext cx="127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99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78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57" y="2421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20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99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78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57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36" y="2600"/>
              <a:ext cx="127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20" y="2779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99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8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57" y="2779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20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99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78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57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99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57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GB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E3552-74A3-4D31-BD51-69E2ADCDE85A}" type="datetime1">
              <a:rPr lang="en-GB" altLang="en-US"/>
              <a:pPr>
                <a:defRPr/>
              </a:pPr>
              <a:t>28/02/2012</a:t>
            </a:fld>
            <a:endParaRPr lang="en-GB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97E80-B544-4D19-8D36-00E0DB28A1C6}" type="datetime1">
              <a:rPr lang="en-GB"/>
              <a:pPr>
                <a:defRPr/>
              </a:pPr>
              <a:t>28/02/2012</a:t>
            </a:fld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949C250A-A67B-4AB5-A50D-D0EEDA41E0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22238"/>
            <a:ext cx="2058988" cy="6080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29325" cy="6080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0AB18-ACCC-4262-892E-535A102A375B}" type="datetime1">
              <a:rPr lang="en-GB"/>
              <a:pPr>
                <a:defRPr/>
              </a:pPr>
              <a:t>28/02/2012</a:t>
            </a:fld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46030F7B-0572-4AB7-B50D-01010AC253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1"/>
          <p:cNvSpPr>
            <a:spLocks noChangeShapeType="1"/>
          </p:cNvSpPr>
          <p:nvPr/>
        </p:nvSpPr>
        <p:spPr bwMode="auto">
          <a:xfrm>
            <a:off x="250825" y="1268413"/>
            <a:ext cx="77962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46DE4-3A4B-43AD-B534-2FE0CDA4BA81}" type="datetime1">
              <a:rPr lang="en-GB"/>
              <a:pPr>
                <a:defRPr/>
              </a:pPr>
              <a:t>28/02/2012</a:t>
            </a:fld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E28A38E8-EF45-4A55-9DF2-D13676FA7B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412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DE8F5-9E77-433E-8BCF-96B73AC1B772}" type="datetime1">
              <a:rPr lang="en-GB"/>
              <a:pPr>
                <a:defRPr/>
              </a:pPr>
              <a:t>28/02/2012</a:t>
            </a:fld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4C0172D0-AE08-4641-A292-AB49BD59D3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C2B90-EABA-4F1F-8117-DFC9AAB1612B}" type="datetime1">
              <a:rPr lang="en-GB"/>
              <a:pPr>
                <a:defRPr/>
              </a:pPr>
              <a:t>28/02/2012</a:t>
            </a:fld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B4A97E9C-F038-403F-915B-7179ACF117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3AC4F-6797-4F10-8678-670544085688}" type="datetime1">
              <a:rPr lang="en-GB"/>
              <a:pPr>
                <a:defRPr/>
              </a:pPr>
              <a:t>28/02/2012</a:t>
            </a:fld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3DD47C82-D7FB-4BDC-B769-21A1413D35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73D4E-8F24-4DD2-B7AF-D00EBDA17F4A}" type="datetime1">
              <a:rPr lang="en-GB"/>
              <a:pPr>
                <a:defRPr/>
              </a:pPr>
              <a:t>28/02/2012</a:t>
            </a:fld>
            <a:endParaRPr lang="en-GB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BA499259-DD26-456D-9802-9FD9AAB651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72421-40D8-4601-9EE9-DFB096B6F8FF}" type="datetime1">
              <a:rPr lang="en-GB"/>
              <a:pPr>
                <a:defRPr/>
              </a:pPr>
              <a:t>28/02/2012</a:t>
            </a:fld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130EA3B6-97EE-4744-8D04-D0E85AC601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FC6B0-28FF-4AC5-881C-68FC2E4B75B1}" type="datetime1">
              <a:rPr lang="en-GB"/>
              <a:pPr>
                <a:defRPr/>
              </a:pPr>
              <a:t>28/02/2012</a:t>
            </a:fld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9AC577C1-D771-4029-8EA1-18E754DFA8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522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pPr>
              <a:defRPr/>
            </a:pPr>
            <a:fld id="{9861AC8B-FF06-4CD8-BDDA-A4B9B9EC2225}" type="datetime1">
              <a:rPr lang="en-GB"/>
              <a:pPr>
                <a:defRPr/>
              </a:pPr>
              <a:t>28/02/2012</a:t>
            </a:fld>
            <a:endParaRPr lang="en-GB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03463" y="6272213"/>
            <a:ext cx="453707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85075" y="6400800"/>
            <a:ext cx="10906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r>
              <a:rPr lang="en-GB" altLang="en-US"/>
              <a:t>Slide # </a:t>
            </a:r>
            <a:fld id="{E3096D07-F65A-41EF-9A96-554EB1EB6C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8" descr="LeedsMetRose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495550" y="6280150"/>
            <a:ext cx="2794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37" name="Line 41"/>
          <p:cNvSpPr>
            <a:spLocks noChangeShapeType="1"/>
          </p:cNvSpPr>
          <p:nvPr/>
        </p:nvSpPr>
        <p:spPr bwMode="auto">
          <a:xfrm>
            <a:off x="250825" y="1268413"/>
            <a:ext cx="77962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aworld.com/smpp/title~db=all~content=t713445574~tab=issueslist~branches=14" TargetMode="External"/><Relationship Id="rId2" Type="http://schemas.openxmlformats.org/officeDocument/2006/relationships/hyperlink" Target="http://www.informaworld.com/smpp/title~db=all~content=t71344557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357188"/>
            <a:ext cx="7142162" cy="2468562"/>
          </a:xfrm>
        </p:spPr>
        <p:txBody>
          <a:bodyPr/>
          <a:lstStyle/>
          <a:p>
            <a:pPr algn="l" eaLnBrk="1" hangingPunct="1"/>
            <a:r>
              <a:rPr lang="en-GB" sz="4000" b="0" smtClean="0"/>
              <a:t>Supporting staff to publish your research</a:t>
            </a:r>
            <a:br>
              <a:rPr lang="en-GB" sz="4000" b="0" smtClean="0"/>
            </a:br>
            <a:r>
              <a:rPr lang="en-GB" sz="4000" b="0" smtClean="0"/>
              <a:t>WIT February 2012</a:t>
            </a:r>
            <a:r>
              <a:rPr lang="en-GB" b="0" smtClean="0"/>
              <a:t/>
            </a:r>
            <a:br>
              <a:rPr lang="en-GB" b="0" smtClean="0"/>
            </a:br>
            <a:endParaRPr lang="en-GB" sz="3600" b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/>
            </a:r>
            <a:br>
              <a:rPr lang="en-GB" smtClean="0"/>
            </a:br>
            <a:endParaRPr lang="en-GB" smtClean="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971550" y="6092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sz="1800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8664575" y="6643688"/>
            <a:ext cx="4794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sz="800"/>
              <a:t>Rev. 2</a:t>
            </a:r>
            <a:endParaRPr lang="en-US" sz="800"/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142875" y="3146425"/>
            <a:ext cx="7021513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80000"/>
              </a:lnSpc>
            </a:pPr>
            <a:r>
              <a:rPr lang="en-GB" sz="2800"/>
              <a:t>Professor Sally Brown</a:t>
            </a:r>
          </a:p>
          <a:p>
            <a:pPr algn="l"/>
            <a:r>
              <a:rPr lang="en-GB" sz="2800"/>
              <a:t>Emeritus Professor, Leeds Metropolitan University</a:t>
            </a:r>
          </a:p>
          <a:p>
            <a:pPr algn="l"/>
            <a:r>
              <a:rPr lang="en-GB" sz="2800"/>
              <a:t>Adjunct Professor, University of the Sunshine Coast and James Cook University</a:t>
            </a:r>
          </a:p>
          <a:p>
            <a:pPr algn="l"/>
            <a:r>
              <a:rPr lang="en-GB" sz="2800"/>
              <a:t>Visiting Professor University of Plymouth</a:t>
            </a:r>
            <a:endParaRPr lang="en-GB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Motives for publishing (3)</a:t>
            </a:r>
            <a:endParaRPr lang="en-GB" sz="44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identifying yourself within a domain of research or scholarship and facilitating contact with other professionals working in the same area.</a:t>
            </a:r>
          </a:p>
          <a:p>
            <a:pPr eaLnBrk="1" hangingPunct="1"/>
            <a:r>
              <a:rPr lang="en-US" b="1" smtClean="0"/>
              <a:t>because writing requires a very disciplined approach, it can help to facilitate your thinking and clarify your logic.</a:t>
            </a:r>
          </a:p>
          <a:p>
            <a:pPr eaLnBrk="1" hangingPunct="1"/>
            <a:endParaRPr lang="en-GB" b="1" smtClean="0"/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755650" y="5373688"/>
            <a:ext cx="7632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400"/>
              <a:t>D Royce Sadler: ‘Up the Publications Road’ HERDSA</a:t>
            </a:r>
          </a:p>
          <a:p>
            <a:pPr algn="l"/>
            <a:endParaRPr lang="en-GB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Motives for publishing (4)</a:t>
            </a:r>
            <a:endParaRPr lang="en-GB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Publications make you more credible to your students. They see you as a person who has something scholarly to offer.</a:t>
            </a:r>
          </a:p>
          <a:p>
            <a:pPr eaLnBrk="1" hangingPunct="1"/>
            <a:r>
              <a:rPr lang="en-US" b="1" smtClean="0"/>
              <a:t>publication can provide an immense amount of personal satisfaction.</a:t>
            </a:r>
          </a:p>
          <a:p>
            <a:pPr eaLnBrk="1" hangingPunct="1"/>
            <a:endParaRPr lang="en-GB" smtClean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84213" y="4440238"/>
            <a:ext cx="7920037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400"/>
              <a:t>D Royce Sadler: ‘Up the Publications Road’ HERDSA</a:t>
            </a:r>
          </a:p>
          <a:p>
            <a:pPr algn="l"/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/>
              <a:t>Other reasons</a:t>
            </a:r>
            <a:endParaRPr lang="en-GB" sz="48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b="1" smtClean="0"/>
          </a:p>
          <a:p>
            <a:pPr eaLnBrk="1" hangingPunct="1"/>
            <a:r>
              <a:rPr lang="en-US" b="1" smtClean="0"/>
              <a:t>opening doors, getting a background.</a:t>
            </a:r>
          </a:p>
          <a:p>
            <a:pPr eaLnBrk="1" hangingPunct="1"/>
            <a:r>
              <a:rPr lang="en-US" b="1" smtClean="0"/>
              <a:t>to get a broader career, maybe a lighter teaching load!</a:t>
            </a:r>
          </a:p>
          <a:p>
            <a:pPr eaLnBrk="1" hangingPunct="1"/>
            <a:r>
              <a:rPr lang="en-US" b="1" smtClean="0"/>
              <a:t>to renew a temporary  contract.</a:t>
            </a:r>
          </a:p>
          <a:p>
            <a:pPr eaLnBrk="1" hangingPunct="1"/>
            <a:r>
              <a:rPr lang="en-US" b="1" smtClean="0"/>
              <a:t>to get free books for reviewing them!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Outlets for publications: a hierarchy</a:t>
            </a:r>
            <a:endParaRPr lang="en-GB" sz="35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100" smtClean="0"/>
              <a:t>journals: international refereed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lesser, UK unrefereed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books scholarly monograph, co-written, edited, co-edited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conference proceedings - refereed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book reviews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conference papers - depends on type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project reports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poster sessions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magazines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textbooks, newspapers     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Internet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distance learning materials</a:t>
            </a:r>
            <a:endParaRPr lang="en-GB" sz="21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What are the points that make a manuscript immediately appealing to you? Ten most important points chosen by editors:</a:t>
            </a:r>
            <a:endParaRPr lang="en-GB" sz="2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Professional appearance: how it looks.</a:t>
            </a:r>
          </a:p>
          <a:p>
            <a:pPr eaLnBrk="1" hangingPunct="1"/>
            <a:r>
              <a:rPr lang="en-US" b="1" smtClean="0"/>
              <a:t>New/novel treatment of the subject</a:t>
            </a:r>
          </a:p>
          <a:p>
            <a:pPr eaLnBrk="1" hangingPunct="1"/>
            <a:r>
              <a:rPr lang="en-US" b="1" smtClean="0"/>
              <a:t>Very thorough.</a:t>
            </a:r>
          </a:p>
          <a:p>
            <a:pPr eaLnBrk="1" hangingPunct="1"/>
            <a:r>
              <a:rPr lang="en-US" b="1" smtClean="0"/>
              <a:t>Author guidelines followed.</a:t>
            </a:r>
          </a:p>
          <a:p>
            <a:pPr eaLnBrk="1" hangingPunct="1"/>
            <a:r>
              <a:rPr lang="en-US" b="1" smtClean="0"/>
              <a:t>Good writing clarity and style.</a:t>
            </a:r>
          </a:p>
          <a:p>
            <a:pPr eaLnBrk="1" hangingPunct="1"/>
            <a:endParaRPr lang="en-GB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692275" y="4652963"/>
            <a:ext cx="5688013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Noble: Studies in Higher Education           13   1   1989     </a:t>
            </a:r>
            <a:r>
              <a:rPr lang="en-US" sz="2400" i="1"/>
              <a:t>Publish or Perish:                  - what 23 Journal Editors have to say</a:t>
            </a:r>
          </a:p>
          <a:p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What are the points that make a manuscript immediately appealing to you? Ten most important points chosen by editors:</a:t>
            </a:r>
            <a:endParaRPr lang="en-GB" sz="35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Relevance of subject.</a:t>
            </a:r>
          </a:p>
          <a:p>
            <a:pPr eaLnBrk="1" hangingPunct="1"/>
            <a:r>
              <a:rPr lang="en-US" b="1" smtClean="0"/>
              <a:t>Title of manuscript.</a:t>
            </a:r>
          </a:p>
          <a:p>
            <a:pPr eaLnBrk="1" hangingPunct="1"/>
            <a:r>
              <a:rPr lang="en-US" b="1" smtClean="0"/>
              <a:t>High-quality abstract.</a:t>
            </a:r>
          </a:p>
          <a:p>
            <a:pPr eaLnBrk="1" hangingPunct="1"/>
            <a:r>
              <a:rPr lang="en-US" b="1" smtClean="0"/>
              <a:t>Seminal piece of work/research.</a:t>
            </a:r>
          </a:p>
          <a:p>
            <a:pPr eaLnBrk="1" hangingPunct="1"/>
            <a:r>
              <a:rPr lang="en-US" b="1" smtClean="0"/>
              <a:t>A controversial subject.</a:t>
            </a:r>
          </a:p>
          <a:p>
            <a:pPr eaLnBrk="1" hangingPunct="1"/>
            <a:endParaRPr lang="en-GB" smtClean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268538" y="4652963"/>
            <a:ext cx="4968875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Noble: Studies in Higher Education           13   1   1989     </a:t>
            </a:r>
            <a:r>
              <a:rPr lang="en-US" sz="2400" i="1"/>
              <a:t>Publish or Perish:                  - what 23 Journal Editors have to say</a:t>
            </a:r>
          </a:p>
          <a:p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100" smtClean="0"/>
              <a:t>Ten most common reasons for immediately rejecting a manuscript...</a:t>
            </a:r>
            <a:endParaRPr lang="en-GB" sz="31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Author guidelines not followed.</a:t>
            </a:r>
          </a:p>
          <a:p>
            <a:pPr eaLnBrk="1" hangingPunct="1"/>
            <a:r>
              <a:rPr lang="en-US" b="1" smtClean="0"/>
              <a:t>Not thorough.</a:t>
            </a:r>
          </a:p>
          <a:p>
            <a:pPr eaLnBrk="1" hangingPunct="1"/>
            <a:r>
              <a:rPr lang="en-US" b="1" smtClean="0"/>
              <a:t>Bad writing: clarity and style.</a:t>
            </a:r>
          </a:p>
          <a:p>
            <a:pPr eaLnBrk="1" hangingPunct="1"/>
            <a:r>
              <a:rPr lang="en-US" b="1" smtClean="0"/>
              <a:t>Subject of no interest to readers.</a:t>
            </a:r>
          </a:p>
          <a:p>
            <a:pPr eaLnBrk="1" hangingPunct="1"/>
            <a:r>
              <a:rPr lang="en-US" b="1" smtClean="0"/>
              <a:t>Poor statistics, tables, figures.</a:t>
            </a:r>
          </a:p>
          <a:p>
            <a:pPr eaLnBrk="1" hangingPunct="1"/>
            <a:endParaRPr lang="en-GB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979613" y="4724400"/>
            <a:ext cx="53292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Noble: Studies in Higher Education           13   1   1989     </a:t>
            </a:r>
            <a:r>
              <a:rPr lang="en-US" sz="2400" i="1"/>
              <a:t>Publish or Perish:                  - what 23 Journal Editors have to say</a:t>
            </a:r>
          </a:p>
          <a:p>
            <a:endParaRPr lang="en-GB"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7188"/>
            <a:ext cx="7543800" cy="1214437"/>
          </a:xfrm>
        </p:spPr>
        <p:txBody>
          <a:bodyPr/>
          <a:lstStyle/>
          <a:p>
            <a:pPr eaLnBrk="1" hangingPunct="1"/>
            <a:r>
              <a:rPr lang="en-US" sz="2800" smtClean="0"/>
              <a:t>Ten most common reasons for immediately rejecting a manuscript...</a:t>
            </a:r>
            <a:br>
              <a:rPr lang="en-US" sz="2800" smtClean="0"/>
            </a:br>
            <a:endParaRPr lang="en-GB" sz="28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Old subject / manuscript.</a:t>
            </a:r>
          </a:p>
          <a:p>
            <a:pPr eaLnBrk="1" hangingPunct="1"/>
            <a:r>
              <a:rPr lang="en-US" b="1" smtClean="0"/>
              <a:t>Unprofessional appearance.</a:t>
            </a:r>
          </a:p>
          <a:p>
            <a:pPr eaLnBrk="1" hangingPunct="1"/>
            <a:r>
              <a:rPr lang="en-US" b="1" smtClean="0"/>
              <a:t>Title of manuscript.</a:t>
            </a:r>
          </a:p>
          <a:p>
            <a:pPr eaLnBrk="1" hangingPunct="1"/>
            <a:r>
              <a:rPr lang="en-US" b="1" smtClean="0"/>
              <a:t>Too simple - ‘reporting’.</a:t>
            </a:r>
          </a:p>
          <a:p>
            <a:pPr eaLnBrk="1" hangingPunct="1"/>
            <a:r>
              <a:rPr lang="en-US" b="1" smtClean="0"/>
              <a:t>Written at the wrong level.</a:t>
            </a:r>
          </a:p>
          <a:p>
            <a:pPr eaLnBrk="1" hangingPunct="1"/>
            <a:endParaRPr lang="en-GB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268538" y="4652963"/>
            <a:ext cx="49688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Noble: Studies in Higher Education           13   1   1989     </a:t>
            </a:r>
            <a:r>
              <a:rPr lang="en-US" sz="2400" i="1"/>
              <a:t>Publish or Perish:                  - what 23 Journal Editors have to say</a:t>
            </a:r>
          </a:p>
          <a:p>
            <a:endParaRPr lang="en-GB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100" smtClean="0"/>
              <a:t>Most common advice given by editors when rejecting...</a:t>
            </a:r>
            <a:endParaRPr lang="en-GB" sz="31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/>
              <a:t>Write clearly, logically and sequentially.</a:t>
            </a:r>
          </a:p>
          <a:p>
            <a:pPr eaLnBrk="1" hangingPunct="1"/>
            <a:r>
              <a:rPr lang="en-US" sz="2800" b="1" smtClean="0"/>
              <a:t>Study and follow the author guidelines.</a:t>
            </a:r>
          </a:p>
          <a:p>
            <a:pPr eaLnBrk="1" hangingPunct="1"/>
            <a:r>
              <a:rPr lang="en-US" sz="2800" b="1" smtClean="0"/>
              <a:t>Have the manuscript critiqued before submission.</a:t>
            </a:r>
          </a:p>
          <a:p>
            <a:pPr eaLnBrk="1" hangingPunct="1"/>
            <a:r>
              <a:rPr lang="en-US" sz="2800" b="1" smtClean="0"/>
              <a:t>Think what readers want to know, not what you want to say.</a:t>
            </a:r>
          </a:p>
          <a:p>
            <a:pPr eaLnBrk="1" hangingPunct="1"/>
            <a:r>
              <a:rPr lang="en-US" sz="2800" b="1" smtClean="0"/>
              <a:t>Be a stickler for detail.</a:t>
            </a:r>
          </a:p>
          <a:p>
            <a:pPr eaLnBrk="1" hangingPunct="1"/>
            <a:endParaRPr lang="en-GB" sz="2800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835150" y="4941888"/>
            <a:ext cx="56165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Noble: Studies in Higher Education           13   1   1989     </a:t>
            </a:r>
            <a:r>
              <a:rPr lang="en-US" sz="2400" i="1"/>
              <a:t>Publish or Perish:                  - what 23 Journal Editors have to say</a:t>
            </a:r>
          </a:p>
          <a:p>
            <a:endParaRPr lang="en-GB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Most common problems editors experience with manuscripts received...</a:t>
            </a:r>
            <a:endParaRPr lang="en-GB" sz="28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slight, trivial or low-quality work/research.</a:t>
            </a:r>
          </a:p>
          <a:p>
            <a:pPr eaLnBrk="1" hangingPunct="1"/>
            <a:r>
              <a:rPr lang="en-US" b="1" smtClean="0"/>
              <a:t>inappropriate subject for journal.</a:t>
            </a:r>
          </a:p>
          <a:p>
            <a:pPr eaLnBrk="1" hangingPunct="1"/>
            <a:r>
              <a:rPr lang="en-US" b="1" smtClean="0"/>
              <a:t>poor quality of writing.</a:t>
            </a:r>
          </a:p>
          <a:p>
            <a:pPr eaLnBrk="1" hangingPunct="1"/>
            <a:r>
              <a:rPr lang="en-US" b="1" smtClean="0"/>
              <a:t>failure to follow author guidelines.</a:t>
            </a:r>
          </a:p>
          <a:p>
            <a:pPr eaLnBrk="1" hangingPunct="1"/>
            <a:r>
              <a:rPr lang="en-US" b="1" smtClean="0"/>
              <a:t>presentation/appearance/format.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543800" cy="1146175"/>
          </a:xfrm>
        </p:spPr>
        <p:txBody>
          <a:bodyPr/>
          <a:lstStyle/>
          <a:p>
            <a:pPr eaLnBrk="1" hangingPunct="1"/>
            <a:r>
              <a:rPr lang="en-GB" sz="3200" smtClean="0"/>
              <a:t>This session will include activities related to: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Consider your reasons for wanting to get published;</a:t>
            </a:r>
          </a:p>
          <a:p>
            <a:pPr eaLnBrk="1" hangingPunct="1"/>
            <a:r>
              <a:rPr lang="en-GB" b="1" smtClean="0"/>
              <a:t>Discuss the variety of outlets for publication;</a:t>
            </a:r>
          </a:p>
          <a:p>
            <a:pPr eaLnBrk="1" hangingPunct="1"/>
            <a:r>
              <a:rPr lang="en-GB" b="1" smtClean="0"/>
              <a:t>Explore some techniques for getting down to writing and publishing.</a:t>
            </a:r>
            <a:endParaRPr lang="en-GB" smtClean="0"/>
          </a:p>
          <a:p>
            <a:pPr eaLnBrk="1" hangingPunct="1">
              <a:buFont typeface="Wingdings" pitchFamily="2" charset="2"/>
              <a:buNone/>
            </a:pP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7543800" cy="714375"/>
          </a:xfrm>
        </p:spPr>
        <p:txBody>
          <a:bodyPr/>
          <a:lstStyle/>
          <a:p>
            <a:pPr eaLnBrk="1" hangingPunct="1"/>
            <a:r>
              <a:rPr lang="en-US" sz="2800" smtClean="0"/>
              <a:t>Referees and reviewers look for the following in manuscripts:</a:t>
            </a:r>
            <a:endParaRPr lang="en-GB" sz="28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Clarity, coherence, well-written.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Thoroughness.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Research method.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Appropriateness to the journal.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A unique contribution.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Advancement of knowledge.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Importance of subject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Generalisability and validity of results.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Timeliness.</a:t>
            </a:r>
            <a:endParaRPr lang="en-GB" b="1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Writing in journals: some suggestions...</a:t>
            </a:r>
            <a:endParaRPr lang="en-GB" sz="35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Never publish in a vacuum: know where you are aiming to publish your work by carefully reviewing the available outlets in your field.</a:t>
            </a:r>
          </a:p>
          <a:p>
            <a:pPr eaLnBrk="1" hangingPunct="1"/>
            <a:r>
              <a:rPr lang="en-US" b="1" smtClean="0"/>
              <a:t>Every journal has its own particular strengths and preferences, Consider whether your work should best be published in a major academic journal, or perhaps some emerging, less prestigious journal.</a:t>
            </a:r>
            <a:endParaRPr lang="en-GB" b="1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Writing in journals: some suggestions...</a:t>
            </a:r>
            <a:endParaRPr lang="en-GB" sz="32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Some material has a more practical than academic bias. You may consider a practitioners’ journal to be the appropriate vehicle for a particular piece rather than a strictly academic journal.</a:t>
            </a:r>
          </a:p>
          <a:p>
            <a:pPr eaLnBrk="1" hangingPunct="1"/>
            <a:r>
              <a:rPr lang="en-US" b="1" smtClean="0"/>
              <a:t>Assess carefully whether you can match up to the demands of a target journal.</a:t>
            </a:r>
            <a:endParaRPr lang="en-GB" b="1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Writing in journals: some suggestions...</a:t>
            </a:r>
            <a:endParaRPr lang="en-GB" sz="32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Assess what may be attractive to the editor of a journal in the light of recent trends in the publication. Some topics move rapidly in and out of fashion.</a:t>
            </a:r>
          </a:p>
          <a:p>
            <a:pPr eaLnBrk="1" hangingPunct="1"/>
            <a:r>
              <a:rPr lang="en-US" b="1" smtClean="0"/>
              <a:t>It may be that your work has a particular specialist audience, and that it is best placed in a specialist journal.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The ‘ten damn fool questions’ method of getting started...</a:t>
            </a:r>
            <a:endParaRPr lang="en-GB" sz="35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3167062" cy="4789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/>
              <a:t>What am I doing?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Why am I doing it?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What has been done in the past?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What were the effects?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Why was this unsatisfactory?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/>
              <a:t>What have I tried that worked?</a:t>
            </a:r>
          </a:p>
          <a:p>
            <a:pPr eaLnBrk="1" hangingPunct="1">
              <a:lnSpc>
                <a:spcPct val="90000"/>
              </a:lnSpc>
            </a:pPr>
            <a:endParaRPr lang="en-GB" sz="2600" smtClean="0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787900" y="1557338"/>
            <a:ext cx="3455988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2400" b="1"/>
              <a:t> What didn’t work so  </a:t>
            </a:r>
          </a:p>
          <a:p>
            <a:pPr algn="l">
              <a:buFont typeface="Wingdings" pitchFamily="2" charset="2"/>
              <a:buNone/>
            </a:pPr>
            <a:r>
              <a:rPr lang="en-US" sz="2400" b="1"/>
              <a:t>   well?</a:t>
            </a:r>
          </a:p>
          <a:p>
            <a:pPr algn="l">
              <a:buFont typeface="Wingdings" pitchFamily="2" charset="2"/>
              <a:buChar char="§"/>
            </a:pPr>
            <a:r>
              <a:rPr lang="en-US" sz="2400" b="1"/>
              <a:t>What have I learned  </a:t>
            </a:r>
          </a:p>
          <a:p>
            <a:pPr algn="l">
              <a:buFont typeface="Wingdings" pitchFamily="2" charset="2"/>
              <a:buNone/>
            </a:pPr>
            <a:r>
              <a:rPr lang="en-US" sz="2400" b="1"/>
              <a:t>  from my success and  </a:t>
            </a:r>
          </a:p>
          <a:p>
            <a:pPr algn="l">
              <a:buFont typeface="Wingdings" pitchFamily="2" charset="2"/>
              <a:buNone/>
            </a:pPr>
            <a:r>
              <a:rPr lang="en-US" sz="2400" b="1"/>
              <a:t>  failures?</a:t>
            </a:r>
          </a:p>
          <a:p>
            <a:pPr algn="l">
              <a:buFont typeface="Wingdings" pitchFamily="2" charset="2"/>
              <a:buChar char="§"/>
            </a:pPr>
            <a:r>
              <a:rPr lang="en-US" sz="2400" b="1"/>
              <a:t>What can I deduce </a:t>
            </a:r>
          </a:p>
          <a:p>
            <a:pPr algn="l">
              <a:buFont typeface="Wingdings" pitchFamily="2" charset="2"/>
              <a:buNone/>
            </a:pPr>
            <a:r>
              <a:rPr lang="en-US" sz="2400" b="1"/>
              <a:t>  from what I have </a:t>
            </a:r>
          </a:p>
          <a:p>
            <a:pPr algn="l">
              <a:buFont typeface="Wingdings" pitchFamily="2" charset="2"/>
              <a:buNone/>
            </a:pPr>
            <a:r>
              <a:rPr lang="en-US" sz="2400" b="1"/>
              <a:t>  done?</a:t>
            </a:r>
          </a:p>
          <a:p>
            <a:pPr algn="l">
              <a:buFont typeface="Wingdings" pitchFamily="2" charset="2"/>
              <a:buChar char="§"/>
            </a:pPr>
            <a:r>
              <a:rPr lang="en-US" sz="2400" b="1"/>
              <a:t>What do I plan to do </a:t>
            </a:r>
          </a:p>
          <a:p>
            <a:pPr algn="l">
              <a:buFont typeface="Wingdings" pitchFamily="2" charset="2"/>
              <a:buNone/>
            </a:pPr>
            <a:r>
              <a:rPr lang="en-US" sz="2400" b="1"/>
              <a:t>  next?</a:t>
            </a:r>
            <a:endParaRPr lang="en-GB" sz="2400" b="1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mtClean="0"/>
              <a:t>Useful refernces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2600" smtClean="0"/>
              <a:t>Black, D. Brown, S. and Race, P.(1998) </a:t>
            </a:r>
            <a:r>
              <a:rPr lang="en-US" sz="2600" smtClean="0"/>
              <a:t>500 Tips for Getting Published Kogan Page London</a:t>
            </a:r>
            <a:endParaRPr lang="en-GB" sz="2600" smtClean="0"/>
          </a:p>
          <a:p>
            <a:pPr>
              <a:buFont typeface="Wingdings" pitchFamily="2" charset="2"/>
              <a:buNone/>
            </a:pPr>
            <a:r>
              <a:rPr lang="en-GB" sz="2600" smtClean="0"/>
              <a:t>Day A (2008) How to Get Research Published in Journals  Gower, London</a:t>
            </a:r>
          </a:p>
          <a:p>
            <a:pPr>
              <a:buFont typeface="Wingdings" pitchFamily="2" charset="2"/>
              <a:buNone/>
            </a:pPr>
            <a:r>
              <a:rPr lang="en-US" sz="2600" smtClean="0"/>
              <a:t>Noble: Studies in Higher Education  </a:t>
            </a:r>
            <a:r>
              <a:rPr lang="en-US" sz="2600" i="1" smtClean="0"/>
              <a:t>Publish or Perish:                  - what 23 Journal Editors have to say </a:t>
            </a:r>
            <a:r>
              <a:rPr lang="en-GB" sz="2600" i="1" smtClean="0">
                <a:hlinkClick r:id="rId2" tooltip="Click to go to publication home"/>
              </a:rPr>
              <a:t>Studies in Higher Education</a:t>
            </a:r>
            <a:r>
              <a:rPr lang="en-GB" sz="2600" i="1" smtClean="0"/>
              <a:t>, Volume </a:t>
            </a:r>
            <a:r>
              <a:rPr lang="en-GB" sz="2600" i="1" smtClean="0">
                <a:hlinkClick r:id="rId3" tooltip="Click to view volume"/>
              </a:rPr>
              <a:t>14, Issue 1 1989 , pages 97 - 102</a:t>
            </a:r>
            <a:r>
              <a:rPr lang="en-GB" sz="2600" smtClean="0">
                <a:hlinkClick r:id="rId3" tooltip="Click to view volume"/>
              </a:rPr>
              <a:t> </a:t>
            </a:r>
            <a:r>
              <a:rPr lang="en-GB" sz="2600" smtClean="0"/>
              <a:t> Routledge</a:t>
            </a:r>
          </a:p>
          <a:p>
            <a:pPr>
              <a:buFont typeface="Wingdings" pitchFamily="2" charset="2"/>
              <a:buNone/>
            </a:pPr>
            <a:r>
              <a:rPr lang="en-GB" sz="2600" smtClean="0"/>
              <a:t>Sadler R (1984, but multiple subsequent reprints) Up the Publication Road HERDSA Green Guide No 2</a:t>
            </a:r>
          </a:p>
          <a:p>
            <a:pPr>
              <a:buFont typeface="Wingdings" pitchFamily="2" charset="2"/>
              <a:buNone/>
            </a:pPr>
            <a:r>
              <a:rPr lang="en-GB" sz="260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Tasks 1 and   2</a:t>
            </a:r>
            <a:endParaRPr lang="en-GB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5040313"/>
          </a:xfrm>
        </p:spPr>
        <p:txBody>
          <a:bodyPr/>
          <a:lstStyle/>
          <a:p>
            <a:pPr eaLnBrk="1" hangingPunct="1"/>
            <a:r>
              <a:rPr lang="en-US" sz="2600" b="1" smtClean="0"/>
              <a:t>Write in 50 words, why you want to get published.</a:t>
            </a:r>
          </a:p>
          <a:p>
            <a:pPr eaLnBrk="1" hangingPunct="1"/>
            <a:endParaRPr lang="en-US" sz="2600" b="1" smtClean="0"/>
          </a:p>
          <a:p>
            <a:pPr eaLnBrk="1" hangingPunct="1"/>
            <a:r>
              <a:rPr lang="en-US" sz="2600" b="1" smtClean="0"/>
              <a:t>Write 200 words for the University writing-leave sub-committee (which doesn’t exist) explaining: </a:t>
            </a:r>
          </a:p>
          <a:p>
            <a:pPr eaLnBrk="1" hangingPunct="1"/>
            <a:r>
              <a:rPr lang="en-US" sz="2600" b="1" smtClean="0"/>
              <a:t>what you plan to write about, </a:t>
            </a:r>
          </a:p>
          <a:p>
            <a:pPr eaLnBrk="1" hangingPunct="1"/>
            <a:r>
              <a:rPr lang="en-US" sz="2600" b="1" smtClean="0"/>
              <a:t>on what it is based, </a:t>
            </a:r>
          </a:p>
          <a:p>
            <a:pPr eaLnBrk="1" hangingPunct="1"/>
            <a:r>
              <a:rPr lang="en-US" sz="2600" b="1" smtClean="0"/>
              <a:t>where you plan to publish it, </a:t>
            </a:r>
          </a:p>
          <a:p>
            <a:pPr eaLnBrk="1" hangingPunct="1"/>
            <a:r>
              <a:rPr lang="en-US" sz="2600" b="1" smtClean="0"/>
              <a:t>what are likely to be the effects for you and the University, when it is published.</a:t>
            </a:r>
          </a:p>
          <a:p>
            <a:pPr eaLnBrk="1" hangingPunct="1">
              <a:buFont typeface="Wingdings" pitchFamily="2" charset="2"/>
              <a:buNone/>
            </a:pPr>
            <a:endParaRPr lang="en-US" sz="2600" b="1" smtClean="0"/>
          </a:p>
          <a:p>
            <a:pPr eaLnBrk="1" hangingPunct="1"/>
            <a:endParaRPr lang="en-GB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Tasks  3 and Four</a:t>
            </a:r>
            <a:endParaRPr lang="en-GB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Write 50 words for the internal newsletter outlining what you are writing about, and describing with a sense of fun, the problems you are experiencing.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(5 mins)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Write 30 words for a friend living outside the UK whose first language is not English, and who is not an academic, explaining what you are writing, and why.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(5 mins)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smtClean="0"/>
          </a:p>
          <a:p>
            <a:pPr eaLnBrk="1" hangingPunct="1">
              <a:lnSpc>
                <a:spcPct val="90000"/>
              </a:lnSpc>
            </a:pPr>
            <a:endParaRPr lang="en-GB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/>
              <a:t>Processes involved</a:t>
            </a:r>
            <a:endParaRPr lang="en-GB" sz="48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writing to time</a:t>
            </a:r>
          </a:p>
          <a:p>
            <a:pPr eaLnBrk="1" hangingPunct="1"/>
            <a:r>
              <a:rPr lang="en-US" b="1" smtClean="0"/>
              <a:t>writing to length</a:t>
            </a:r>
          </a:p>
          <a:p>
            <a:pPr eaLnBrk="1" hangingPunct="1"/>
            <a:r>
              <a:rPr lang="en-US" b="1" smtClean="0"/>
              <a:t>drafting and re-drafting</a:t>
            </a:r>
          </a:p>
          <a:p>
            <a:pPr eaLnBrk="1" hangingPunct="1"/>
            <a:r>
              <a:rPr lang="en-US" b="1" smtClean="0"/>
              <a:t>using the same material in different ways</a:t>
            </a:r>
          </a:p>
          <a:p>
            <a:pPr eaLnBrk="1" hangingPunct="1"/>
            <a:r>
              <a:rPr lang="en-US" b="1" smtClean="0"/>
              <a:t>planning and structuring</a:t>
            </a:r>
          </a:p>
          <a:p>
            <a:pPr eaLnBrk="1" hangingPunct="1"/>
            <a:r>
              <a:rPr lang="en-US" b="1" smtClean="0"/>
              <a:t>brainstorming, mindmapping</a:t>
            </a:r>
          </a:p>
          <a:p>
            <a:pPr eaLnBrk="1" hangingPunct="1"/>
            <a:endParaRPr lang="en-GB" b="1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Processes involved</a:t>
            </a:r>
            <a:endParaRPr lang="en-GB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b="1" smtClean="0"/>
          </a:p>
          <a:p>
            <a:pPr eaLnBrk="1" hangingPunct="1"/>
            <a:r>
              <a:rPr lang="en-US" b="1" smtClean="0"/>
              <a:t>thinking as you go (I don’t know what I think until I’ve written it);</a:t>
            </a:r>
          </a:p>
          <a:p>
            <a:pPr eaLnBrk="1" hangingPunct="1"/>
            <a:r>
              <a:rPr lang="en-US" b="1" smtClean="0"/>
              <a:t>thinking fast;</a:t>
            </a:r>
          </a:p>
          <a:p>
            <a:pPr eaLnBrk="1" hangingPunct="1"/>
            <a:r>
              <a:rPr lang="en-US" b="1" smtClean="0"/>
              <a:t>thinking about audience…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Your reasons for getting published</a:t>
            </a:r>
            <a:endParaRPr lang="en-GB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Why do you want to get published? What’s in it for you?</a:t>
            </a:r>
          </a:p>
          <a:p>
            <a:pPr eaLnBrk="1" hangingPunct="1"/>
            <a:r>
              <a:rPr lang="en-US" b="1" smtClean="0"/>
              <a:t>Please note your main reasons, discussing them with someone nearby if possible.</a:t>
            </a:r>
          </a:p>
          <a:p>
            <a:pPr eaLnBrk="1" hangingPunct="1"/>
            <a:endParaRPr lang="en-GB" b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Motives for publishing (1)</a:t>
            </a:r>
            <a:endParaRPr lang="en-GB" sz="44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Disseminating the outcomes of your research.</a:t>
            </a:r>
          </a:p>
          <a:p>
            <a:pPr eaLnBrk="1" hangingPunct="1"/>
            <a:r>
              <a:rPr lang="en-US" b="1" smtClean="0"/>
              <a:t>Accumulating evidence for your professional portfolio.</a:t>
            </a:r>
          </a:p>
          <a:p>
            <a:pPr eaLnBrk="1" hangingPunct="1"/>
            <a:r>
              <a:rPr lang="en-US" b="1" smtClean="0"/>
              <a:t>Making a contribution to your department’s research profile, particularly in the light of the Research Assessment Exercise.</a:t>
            </a:r>
            <a:r>
              <a:rPr lang="en-US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042988" y="5448300"/>
            <a:ext cx="7058025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27088" y="5232400"/>
            <a:ext cx="67691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684213" y="5516563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/>
              <a:t>D Royce Sadler: ‘Up the Publications Road’ HERDSA</a:t>
            </a:r>
            <a:endParaRPr lang="en-GB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Motives for publishing (2)</a:t>
            </a:r>
            <a:endParaRPr lang="en-GB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Making a contribution to the academic community.</a:t>
            </a:r>
          </a:p>
          <a:p>
            <a:pPr eaLnBrk="1" hangingPunct="1"/>
            <a:r>
              <a:rPr lang="en-US" b="1" smtClean="0"/>
              <a:t>Improving your own national profile and standing in the academic or  professional community.</a:t>
            </a:r>
          </a:p>
          <a:p>
            <a:pPr eaLnBrk="1" hangingPunct="1"/>
            <a:r>
              <a:rPr lang="en-US" b="1" smtClean="0"/>
              <a:t>Making some money.</a:t>
            </a:r>
            <a:endParaRPr lang="en-GB" b="1" smtClean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9750" y="5084763"/>
            <a:ext cx="799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/>
              <a:t>D Royce Sadler: ‘Up the Publications Road’ HERDSA</a:t>
            </a:r>
            <a:endParaRPr lang="en-GB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LeedsMet template</Template>
  <TotalTime>454</TotalTime>
  <Words>1337</Words>
  <Application>Microsoft Office PowerPoint</Application>
  <PresentationFormat>On-screen Show (4:3)</PresentationFormat>
  <Paragraphs>161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Wingdings</vt:lpstr>
      <vt:lpstr>Times New Roman</vt:lpstr>
      <vt:lpstr>LeedsMet template</vt:lpstr>
      <vt:lpstr>Supporting staff to publish your research WIT February 2012 </vt:lpstr>
      <vt:lpstr>This session will include activities related to:</vt:lpstr>
      <vt:lpstr>Tasks 1 and   2</vt:lpstr>
      <vt:lpstr>Tasks  3 and Four</vt:lpstr>
      <vt:lpstr>Processes involved</vt:lpstr>
      <vt:lpstr>Processes involved</vt:lpstr>
      <vt:lpstr>Your reasons for getting published</vt:lpstr>
      <vt:lpstr>Motives for publishing (1)</vt:lpstr>
      <vt:lpstr>Motives for publishing (2)</vt:lpstr>
      <vt:lpstr>Motives for publishing (3)</vt:lpstr>
      <vt:lpstr>Motives for publishing (4)</vt:lpstr>
      <vt:lpstr>Other reasons</vt:lpstr>
      <vt:lpstr>Outlets for publications: a hierarchy</vt:lpstr>
      <vt:lpstr>What are the points that make a manuscript immediately appealing to you? Ten most important points chosen by editors:</vt:lpstr>
      <vt:lpstr>What are the points that make a manuscript immediately appealing to you? Ten most important points chosen by editors:</vt:lpstr>
      <vt:lpstr>Ten most common reasons for immediately rejecting a manuscript...</vt:lpstr>
      <vt:lpstr>Ten most common reasons for immediately rejecting a manuscript... </vt:lpstr>
      <vt:lpstr>Most common advice given by editors when rejecting...</vt:lpstr>
      <vt:lpstr>Most common problems editors experience with manuscripts received...</vt:lpstr>
      <vt:lpstr>Referees and reviewers look for the following in manuscripts:</vt:lpstr>
      <vt:lpstr>Writing in journals: some suggestions...</vt:lpstr>
      <vt:lpstr>Writing in journals: some suggestions...</vt:lpstr>
      <vt:lpstr>Writing in journals: some suggestions...</vt:lpstr>
      <vt:lpstr>The ‘ten damn fool questions’ method of getting started...</vt:lpstr>
      <vt:lpstr>Useful refernces</vt:lpstr>
    </vt:vector>
  </TitlesOfParts>
  <Company>Leeds Metropolitan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Research Conference</dc:title>
  <dc:creator>AGorra</dc:creator>
  <cp:lastModifiedBy>Phil</cp:lastModifiedBy>
  <cp:revision>57</cp:revision>
  <dcterms:created xsi:type="dcterms:W3CDTF">2007-03-06T12:05:28Z</dcterms:created>
  <dcterms:modified xsi:type="dcterms:W3CDTF">2012-02-28T18:21:07Z</dcterms:modified>
</cp:coreProperties>
</file>