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9" r:id="rId1"/>
    <p:sldMasterId id="2147483747" r:id="rId2"/>
  </p:sldMasterIdLst>
  <p:notesMasterIdLst>
    <p:notesMasterId r:id="rId41"/>
  </p:notesMasterIdLst>
  <p:handoutMasterIdLst>
    <p:handoutMasterId r:id="rId42"/>
  </p:handoutMasterIdLst>
  <p:sldIdLst>
    <p:sldId id="370" r:id="rId3"/>
    <p:sldId id="455" r:id="rId4"/>
    <p:sldId id="456" r:id="rId5"/>
    <p:sldId id="417" r:id="rId6"/>
    <p:sldId id="418" r:id="rId7"/>
    <p:sldId id="419" r:id="rId8"/>
    <p:sldId id="451" r:id="rId9"/>
    <p:sldId id="452" r:id="rId10"/>
    <p:sldId id="453" r:id="rId11"/>
    <p:sldId id="457" r:id="rId12"/>
    <p:sldId id="458" r:id="rId13"/>
    <p:sldId id="422" r:id="rId14"/>
    <p:sldId id="423" r:id="rId15"/>
    <p:sldId id="424" r:id="rId16"/>
    <p:sldId id="425" r:id="rId17"/>
    <p:sldId id="426" r:id="rId18"/>
    <p:sldId id="427" r:id="rId19"/>
    <p:sldId id="428" r:id="rId20"/>
    <p:sldId id="469" r:id="rId21"/>
    <p:sldId id="459" r:id="rId22"/>
    <p:sldId id="460" r:id="rId23"/>
    <p:sldId id="470" r:id="rId24"/>
    <p:sldId id="462" r:id="rId25"/>
    <p:sldId id="463" r:id="rId26"/>
    <p:sldId id="465" r:id="rId27"/>
    <p:sldId id="466" r:id="rId28"/>
    <p:sldId id="467" r:id="rId29"/>
    <p:sldId id="468" r:id="rId30"/>
    <p:sldId id="454" r:id="rId31"/>
    <p:sldId id="473" r:id="rId32"/>
    <p:sldId id="474" r:id="rId33"/>
    <p:sldId id="445" r:id="rId34"/>
    <p:sldId id="446" r:id="rId35"/>
    <p:sldId id="447" r:id="rId36"/>
    <p:sldId id="448" r:id="rId37"/>
    <p:sldId id="449" r:id="rId38"/>
    <p:sldId id="450" r:id="rId39"/>
    <p:sldId id="472" r:id="rId40"/>
  </p:sldIdLst>
  <p:sldSz cx="9144000" cy="6858000" type="screen4x3"/>
  <p:notesSz cx="6854825" cy="96647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 autoAdjust="0"/>
  </p:normalViewPr>
  <p:slideViewPr>
    <p:cSldViewPr>
      <p:cViewPr>
        <p:scale>
          <a:sx n="50" d="100"/>
          <a:sy n="50" d="100"/>
        </p:scale>
        <p:origin x="-924" y="-3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11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424" cy="483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2815" y="0"/>
            <a:ext cx="2970424" cy="483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79788"/>
            <a:ext cx="2970424" cy="483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2815" y="9179788"/>
            <a:ext cx="2970424" cy="483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AEA381-B67E-48B9-92A7-E5B78AC5319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424" cy="483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2815" y="0"/>
            <a:ext cx="2970424" cy="483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11238" y="725488"/>
            <a:ext cx="4832350" cy="36242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483" y="4590733"/>
            <a:ext cx="5483860" cy="4349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79788"/>
            <a:ext cx="2970424" cy="483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2815" y="9179788"/>
            <a:ext cx="2970424" cy="483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0F92012-2569-41D4-8A2B-037F197B5F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F92012-2569-41D4-8A2B-037F197B5FE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9A0C0E5-C733-4E02-BC81-DB7868D09553}" type="slidenum">
              <a:rPr lang="en-US" smtClean="0"/>
              <a:pPr>
                <a:defRPr/>
              </a:pPr>
              <a:t>15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55FB00-84DF-4ACC-9C99-408781C426FD}" type="slidenum">
              <a:rPr lang="en-US" smtClean="0"/>
              <a:pPr>
                <a:defRPr/>
              </a:pPr>
              <a:t>16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D8F056-670E-407E-B074-FB225815DB45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2EA9767-786E-40FD-8F78-FF54E4D5BD11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D248EFA-A9D9-4C95-9996-5DD477919E0F}" type="slidenum">
              <a:rPr lang="en-US" smtClean="0"/>
              <a:pPr>
                <a:defRPr/>
              </a:pPr>
              <a:t>32</a:t>
            </a:fld>
            <a:endParaRPr 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173748C-40CB-4761-82B7-4E9474FFFABC}" type="slidenum">
              <a:rPr lang="en-GB" smtClean="0"/>
              <a:pPr>
                <a:defRPr/>
              </a:pPr>
              <a:t>33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7B2374-34DA-4037-9FCB-14BCE1BA4075}" type="slidenum">
              <a:rPr lang="en-GB" smtClean="0"/>
              <a:pPr>
                <a:defRPr/>
              </a:pPr>
              <a:t>34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16DA699-9724-44BB-AEE1-463919127563}" type="slidenum">
              <a:rPr lang="en-GB" smtClean="0"/>
              <a:pPr>
                <a:defRPr/>
              </a:pPr>
              <a:t>35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22975B3-501F-4792-99ED-1E5EF8E26DD9}" type="slidenum">
              <a:rPr lang="en-GB" smtClean="0"/>
              <a:pPr>
                <a:defRPr/>
              </a:pPr>
              <a:t>36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FD6694-16A4-4DFA-8C56-924E09BBD995}" type="slidenum">
              <a:rPr lang="en-GB" smtClean="0"/>
              <a:pPr>
                <a:defRPr/>
              </a:pPr>
              <a:t>37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DF891CE-C6FF-4BEF-BA10-911E1E621B7C}" type="slidenum">
              <a:rPr lang="en-US" smtClean="0"/>
              <a:pPr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065EA7-DCFF-4D43-B0DC-A9039D5B126A}" type="slidenum">
              <a:rPr lang="en-GB" smtClean="0">
                <a:solidFill>
                  <a:srgbClr val="000000"/>
                </a:solidFill>
                <a:latin typeface="Arial" pitchFamily="34" charset="0"/>
              </a:rPr>
              <a:pPr/>
              <a:t>38</a:t>
            </a:fld>
            <a:endParaRPr lang="en-GB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20763" y="731838"/>
            <a:ext cx="4813300" cy="3609975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9658B7-A10B-4DF9-B3C3-588F7AA35D7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45B909C-394F-4E74-936A-DFB6006C0982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A4ADC88-4862-482F-A62A-DD49E599B2D7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76A0502-D35B-4D6D-8A38-0E679A1FBB59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48F78F-E532-470E-95A9-B4A3B64232A5}" type="slidenum">
              <a:rPr lang="en-GB" smtClean="0"/>
              <a:pPr>
                <a:defRPr/>
              </a:pPr>
              <a:t>14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20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20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99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78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20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99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78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57" y="2064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20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99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78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57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36" y="2243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20" y="2421"/>
              <a:ext cx="127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99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78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57" y="2421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20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99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78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57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36" y="2600"/>
              <a:ext cx="127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20" y="2779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99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78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57" y="2779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20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99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78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57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99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57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5483225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GB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000"/>
            </a:lvl1pPr>
          </a:lstStyle>
          <a:p>
            <a:r>
              <a:rPr lang="en-GB" alt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323013"/>
            <a:ext cx="1905000" cy="457200"/>
          </a:xfrm>
          <a:prstGeom prst="rect">
            <a:avLst/>
          </a:prstGeom>
        </p:spPr>
        <p:txBody>
          <a:bodyPr/>
          <a:lstStyle>
            <a:lvl1pPr algn="ctr" eaLnBrk="0" hangingPunct="0">
              <a:defRPr sz="2400">
                <a:solidFill>
                  <a:srgbClr val="FFFFFF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15D6DB75-0499-49DE-A5F6-2F76A0DD07EC}" type="datetime2">
              <a:rPr lang="en-GB"/>
              <a:pPr>
                <a:defRPr/>
              </a:pPr>
              <a:t>Tuesday, 28 February 2012</a:t>
            </a:fld>
            <a:endParaRPr lang="en-GB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511550" y="6330950"/>
            <a:ext cx="2882900" cy="442913"/>
          </a:xfrm>
          <a:prstGeom prst="rect">
            <a:avLst/>
          </a:prstGeom>
        </p:spPr>
        <p:txBody>
          <a:bodyPr/>
          <a:lstStyle>
            <a:lvl1pPr algn="ctr" eaLnBrk="0" hangingPunct="0">
              <a:defRPr sz="2400">
                <a:solidFill>
                  <a:srgbClr val="FFFFFF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GB"/>
              <a:t> (Phil Race)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23013"/>
            <a:ext cx="1905000" cy="457200"/>
          </a:xfrm>
          <a:prstGeom prst="rect">
            <a:avLst/>
          </a:prstGeom>
        </p:spPr>
        <p:txBody>
          <a:bodyPr/>
          <a:lstStyle>
            <a:lvl1pPr algn="ctr" eaLnBrk="0" hangingPunct="0">
              <a:defRPr sz="2400">
                <a:solidFill>
                  <a:srgbClr val="FFFFFF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8F3EC3F2-BDA3-47A8-8AE3-BB5A5CE97D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hyperlink" Target="00%20main%20menu.ppt" TargetMode="Externa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Relationship Id="rId6" Type="http://schemas.openxmlformats.org/officeDocument/2006/relationships/hyperlink" Target="../Organising%20your%20studies/organising%20choices.ppt" TargetMode="External"/><Relationship Id="rId5" Type="http://schemas.openxmlformats.org/officeDocument/2006/relationships/hyperlink" Target="Choices&#8230;.ppt" TargetMode="External"/><Relationship Id="rId4" Type="http://schemas.openxmlformats.org/officeDocument/2006/relationships/hyperlink" Target="coffee.ppt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 flipH="1">
            <a:off x="7956550" y="152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12875"/>
            <a:ext cx="82296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grpSp>
        <p:nvGrpSpPr>
          <p:cNvPr id="1032" name="Group 9"/>
          <p:cNvGrpSpPr>
            <a:grpSpLocks/>
          </p:cNvGrpSpPr>
          <p:nvPr/>
        </p:nvGrpSpPr>
        <p:grpSpPr bwMode="auto">
          <a:xfrm>
            <a:off x="8101013" y="188913"/>
            <a:ext cx="574675" cy="1081087"/>
            <a:chOff x="4720" y="1885"/>
            <a:chExt cx="843" cy="1379"/>
          </a:xfrm>
        </p:grpSpPr>
        <p:sp>
          <p:nvSpPr>
            <p:cNvPr id="4106" name="Oval 10"/>
            <p:cNvSpPr>
              <a:spLocks noChangeArrowheads="1"/>
            </p:cNvSpPr>
            <p:nvPr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7" name="Oval 11"/>
            <p:cNvSpPr>
              <a:spLocks noChangeArrowheads="1"/>
            </p:cNvSpPr>
            <p:nvPr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8" name="Oval 12"/>
            <p:cNvSpPr>
              <a:spLocks noChangeArrowheads="1"/>
            </p:cNvSpPr>
            <p:nvPr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9" name="Oval 13"/>
            <p:cNvSpPr>
              <a:spLocks noChangeArrowheads="1"/>
            </p:cNvSpPr>
            <p:nvPr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0" name="Oval 14"/>
            <p:cNvSpPr>
              <a:spLocks noChangeArrowheads="1"/>
            </p:cNvSpPr>
            <p:nvPr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1" name="Oval 15"/>
            <p:cNvSpPr>
              <a:spLocks noChangeArrowheads="1"/>
            </p:cNvSpPr>
            <p:nvPr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2" name="Oval 16"/>
            <p:cNvSpPr>
              <a:spLocks noChangeArrowheads="1"/>
            </p:cNvSpPr>
            <p:nvPr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3" name="Oval 17"/>
            <p:cNvSpPr>
              <a:spLocks noChangeArrowheads="1"/>
            </p:cNvSpPr>
            <p:nvPr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4" name="Oval 18"/>
            <p:cNvSpPr>
              <a:spLocks noChangeArrowheads="1"/>
            </p:cNvSpPr>
            <p:nvPr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5" name="Oval 19"/>
            <p:cNvSpPr>
              <a:spLocks noChangeArrowheads="1"/>
            </p:cNvSpPr>
            <p:nvPr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6" name="Oval 20"/>
            <p:cNvSpPr>
              <a:spLocks noChangeArrowheads="1"/>
            </p:cNvSpPr>
            <p:nvPr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7" name="Oval 21"/>
            <p:cNvSpPr>
              <a:spLocks noChangeArrowheads="1"/>
            </p:cNvSpPr>
            <p:nvPr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8" name="Oval 22"/>
            <p:cNvSpPr>
              <a:spLocks noChangeArrowheads="1"/>
            </p:cNvSpPr>
            <p:nvPr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9" name="Oval 23"/>
            <p:cNvSpPr>
              <a:spLocks noChangeArrowheads="1"/>
            </p:cNvSpPr>
            <p:nvPr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0" name="Oval 24"/>
            <p:cNvSpPr>
              <a:spLocks noChangeArrowheads="1"/>
            </p:cNvSpPr>
            <p:nvPr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1" name="Oval 25"/>
            <p:cNvSpPr>
              <a:spLocks noChangeArrowheads="1"/>
            </p:cNvSpPr>
            <p:nvPr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2" name="Oval 26"/>
            <p:cNvSpPr>
              <a:spLocks noChangeArrowheads="1"/>
            </p:cNvSpPr>
            <p:nvPr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3" name="Oval 27"/>
            <p:cNvSpPr>
              <a:spLocks noChangeArrowheads="1"/>
            </p:cNvSpPr>
            <p:nvPr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4" name="Oval 28"/>
            <p:cNvSpPr>
              <a:spLocks noChangeArrowheads="1"/>
            </p:cNvSpPr>
            <p:nvPr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5" name="Oval 29"/>
            <p:cNvSpPr>
              <a:spLocks noChangeArrowheads="1"/>
            </p:cNvSpPr>
            <p:nvPr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6" name="Oval 30"/>
            <p:cNvSpPr>
              <a:spLocks noChangeArrowheads="1"/>
            </p:cNvSpPr>
            <p:nvPr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7" name="Oval 31"/>
            <p:cNvSpPr>
              <a:spLocks noChangeArrowheads="1"/>
            </p:cNvSpPr>
            <p:nvPr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8" name="Oval 32"/>
            <p:cNvSpPr>
              <a:spLocks noChangeArrowheads="1"/>
            </p:cNvSpPr>
            <p:nvPr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9" name="Oval 33"/>
            <p:cNvSpPr>
              <a:spLocks noChangeArrowheads="1"/>
            </p:cNvSpPr>
            <p:nvPr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0" name="Oval 34"/>
            <p:cNvSpPr>
              <a:spLocks noChangeArrowheads="1"/>
            </p:cNvSpPr>
            <p:nvPr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1" name="Oval 35"/>
            <p:cNvSpPr>
              <a:spLocks noChangeArrowheads="1"/>
            </p:cNvSpPr>
            <p:nvPr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2" name="Oval 36"/>
            <p:cNvSpPr>
              <a:spLocks noChangeArrowheads="1"/>
            </p:cNvSpPr>
            <p:nvPr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3" name="Oval 37"/>
            <p:cNvSpPr>
              <a:spLocks noChangeArrowheads="1"/>
            </p:cNvSpPr>
            <p:nvPr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4" name="Oval 38"/>
            <p:cNvSpPr>
              <a:spLocks noChangeArrowheads="1"/>
            </p:cNvSpPr>
            <p:nvPr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5" name="Oval 39"/>
            <p:cNvSpPr>
              <a:spLocks noChangeArrowheads="1"/>
            </p:cNvSpPr>
            <p:nvPr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6" name="Oval 40"/>
            <p:cNvSpPr>
              <a:spLocks noChangeArrowheads="1"/>
            </p:cNvSpPr>
            <p:nvPr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9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88913"/>
            <a:ext cx="8713788" cy="935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84213" y="5805488"/>
            <a:ext cx="7775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196975"/>
            <a:ext cx="8605838" cy="467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Oval 4">
            <a:hlinkClick r:id="rId3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8072438" y="5786438"/>
            <a:ext cx="1071562" cy="1071562"/>
          </a:xfrm>
          <a:prstGeom prst="ellipse">
            <a:avLst/>
          </a:prstGeom>
          <a:solidFill>
            <a:srgbClr val="33CC33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8156575" y="5872163"/>
            <a:ext cx="895350" cy="901700"/>
          </a:xfrm>
          <a:prstGeom prst="ellipse">
            <a:avLst/>
          </a:prstGeom>
          <a:solidFill>
            <a:schemeClr val="accent2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 b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8" name="Oval 6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8243888" y="5959475"/>
            <a:ext cx="728662" cy="730250"/>
          </a:xfrm>
          <a:prstGeom prst="ellipse">
            <a:avLst/>
          </a:prstGeom>
          <a:gradFill rotWithShape="0">
            <a:gsLst>
              <a:gs pos="0">
                <a:srgbClr val="47B2B2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8332788" y="6049963"/>
            <a:ext cx="568325" cy="577850"/>
          </a:xfrm>
          <a:prstGeom prst="ellipse">
            <a:avLst/>
          </a:prstGeom>
          <a:solidFill>
            <a:srgbClr val="FF99FF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8421688" y="6138863"/>
            <a:ext cx="403225" cy="411162"/>
          </a:xfrm>
          <a:prstGeom prst="ellipse">
            <a:avLst/>
          </a:prstGeom>
          <a:solidFill>
            <a:srgbClr val="FF3300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8505825" y="6221413"/>
            <a:ext cx="231775" cy="230187"/>
          </a:xfrm>
          <a:prstGeom prst="ellipse">
            <a:avLst/>
          </a:prstGeom>
          <a:solidFill>
            <a:srgbClr val="FFFF66"/>
          </a:solidFill>
          <a:ln w="50800">
            <a:noFill/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>
              <a:defRPr/>
            </a:pPr>
            <a:endParaRPr lang="en-US" sz="2800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00438" y="6550025"/>
            <a:ext cx="264318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GB" sz="1400" b="1" dirty="0">
                <a:solidFill>
                  <a:srgbClr val="FF0000"/>
                </a:solidFill>
                <a:latin typeface="Arial Rounded MT Bold"/>
              </a:rPr>
              <a:t>www.phil-race.co.uk</a:t>
            </a:r>
          </a:p>
        </p:txBody>
      </p:sp>
      <p:sp>
        <p:nvSpPr>
          <p:cNvPr id="13" name="AutoShape 38">
            <a:hlinkClick r:id="rId4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685800" y="6096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GB" sz="2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AutoShape 39">
            <a:hlinkClick r:id="rId5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001000" y="57150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GB" sz="2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AutoShape 40">
            <a:hlinkClick r:id="rId6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3" y="0"/>
            <a:ext cx="1042987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GB" sz="2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" name="AutoShape 41">
            <a:hlinkClick r:id="rId3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GB" sz="20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5pPr>
      <a:lvl6pPr marL="4572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6pPr>
      <a:lvl7pPr marL="9144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7pPr>
      <a:lvl8pPr marL="13716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8pPr>
      <a:lvl9pPr marL="18288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9pPr>
    </p:titleStyle>
    <p:bodyStyle>
      <a:lvl1pPr marL="533400" indent="-533400" algn="l" rtl="0" eaLnBrk="0" fontAlgn="base" hangingPunct="0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3200" b="1">
          <a:solidFill>
            <a:srgbClr val="660066"/>
          </a:solidFill>
          <a:latin typeface="+mn-lt"/>
          <a:ea typeface="+mn-ea"/>
          <a:cs typeface="+mn-cs"/>
        </a:defRPr>
      </a:lvl1pPr>
      <a:lvl2pPr marL="998538" indent="-285750" algn="l" rtl="0" eaLnBrk="0" fontAlgn="base" hangingPunct="0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800" b="1">
          <a:solidFill>
            <a:srgbClr val="660066"/>
          </a:solidFill>
          <a:latin typeface="+mn-lt"/>
        </a:defRPr>
      </a:lvl2pPr>
      <a:lvl3pPr marL="1406525" indent="-228600" algn="l" rtl="0" eaLnBrk="0" fontAlgn="base" hangingPunct="0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400" b="1">
          <a:solidFill>
            <a:srgbClr val="660066"/>
          </a:solidFill>
          <a:latin typeface="+mn-lt"/>
        </a:defRPr>
      </a:lvl3pPr>
      <a:lvl4pPr marL="1814513" indent="-228600" algn="l" rtl="0" eaLnBrk="0" fontAlgn="base" hangingPunct="0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4pPr>
      <a:lvl5pPr marL="2222500" indent="-228600" algn="l" rtl="0" eaLnBrk="0" fontAlgn="base" hangingPunct="0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5pPr>
      <a:lvl6pPr marL="26797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6pPr>
      <a:lvl7pPr marL="31369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7pPr>
      <a:lvl8pPr marL="35941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8pPr>
      <a:lvl9pPr marL="40513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0350"/>
            <a:ext cx="6118225" cy="2811463"/>
          </a:xfrm>
          <a:noFill/>
        </p:spPr>
        <p:txBody>
          <a:bodyPr anchor="ctr"/>
          <a:lstStyle/>
          <a:p>
            <a:r>
              <a:rPr lang="en-GB" sz="4000" dirty="0" smtClean="0"/>
              <a:t>Enhancing the student experience: working to improve student satisfaction</a:t>
            </a:r>
            <a:endParaRPr lang="en-GB" sz="2000" b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071813"/>
            <a:ext cx="6503988" cy="3006725"/>
          </a:xfrm>
        </p:spPr>
        <p:txBody>
          <a:bodyPr/>
          <a:lstStyle/>
          <a:p>
            <a:pPr algn="l"/>
            <a:r>
              <a:rPr lang="en-GB" sz="2800" dirty="0" smtClean="0">
                <a:solidFill>
                  <a:srgbClr val="002060"/>
                </a:solidFill>
              </a:rPr>
              <a:t>University of Plymouth. </a:t>
            </a:r>
          </a:p>
          <a:p>
            <a:pPr algn="l"/>
            <a:r>
              <a:rPr lang="en-GB" sz="2800" dirty="0" smtClean="0">
                <a:solidFill>
                  <a:srgbClr val="002060"/>
                </a:solidFill>
              </a:rPr>
              <a:t>February 2012</a:t>
            </a:r>
          </a:p>
          <a:p>
            <a:pPr algn="l"/>
            <a:r>
              <a:rPr lang="en-GB" sz="1800" dirty="0" smtClean="0">
                <a:solidFill>
                  <a:srgbClr val="002060"/>
                </a:solidFill>
              </a:rPr>
              <a:t>Sally Brown</a:t>
            </a:r>
          </a:p>
          <a:p>
            <a:pPr algn="l"/>
            <a:r>
              <a:rPr lang="en-GB" sz="1400" dirty="0" smtClean="0">
                <a:solidFill>
                  <a:srgbClr val="002060"/>
                </a:solidFill>
              </a:rPr>
              <a:t>Emeritus Professor, Leeds Metropolitan University, </a:t>
            </a:r>
          </a:p>
          <a:p>
            <a:pPr algn="l"/>
            <a:r>
              <a:rPr lang="en-GB" sz="1400" dirty="0" smtClean="0">
                <a:solidFill>
                  <a:srgbClr val="002060"/>
                </a:solidFill>
              </a:rPr>
              <a:t>Adjunct Professor University of Sunshine Coast, </a:t>
            </a:r>
          </a:p>
          <a:p>
            <a:pPr algn="l"/>
            <a:r>
              <a:rPr lang="en-GB" sz="1400" dirty="0" smtClean="0">
                <a:solidFill>
                  <a:srgbClr val="002060"/>
                </a:solidFill>
              </a:rPr>
              <a:t>Visiting Professor, Plymouth University</a:t>
            </a:r>
          </a:p>
          <a:p>
            <a:pPr algn="l"/>
            <a:r>
              <a:rPr lang="en-GB" sz="1800" dirty="0" smtClean="0">
                <a:solidFill>
                  <a:srgbClr val="002060"/>
                </a:solidFill>
              </a:rPr>
              <a:t>Phil Race</a:t>
            </a:r>
          </a:p>
          <a:p>
            <a:pPr algn="l"/>
            <a:r>
              <a:rPr lang="en-GB" sz="1400" dirty="0" smtClean="0">
                <a:solidFill>
                  <a:srgbClr val="002060"/>
                </a:solidFill>
              </a:rPr>
              <a:t>Independent Consultant,</a:t>
            </a:r>
          </a:p>
          <a:p>
            <a:pPr algn="l"/>
            <a:r>
              <a:rPr lang="en-GB" sz="1400" dirty="0" smtClean="0">
                <a:solidFill>
                  <a:srgbClr val="002060"/>
                </a:solidFill>
              </a:rPr>
              <a:t>Visiting Professor, Plymouth University</a:t>
            </a:r>
          </a:p>
          <a:p>
            <a:pPr algn="l"/>
            <a:endParaRPr lang="en-GB" sz="1400" dirty="0" smtClean="0">
              <a:solidFill>
                <a:srgbClr val="002060"/>
              </a:solidFill>
            </a:endParaRPr>
          </a:p>
          <a:p>
            <a:pPr algn="l"/>
            <a:endParaRPr lang="en-GB" sz="1400" dirty="0" smtClean="0">
              <a:solidFill>
                <a:srgbClr val="002060"/>
              </a:solidFill>
            </a:endParaRP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2684463" y="3146425"/>
            <a:ext cx="184150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priorities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GB" sz="2600" dirty="0" smtClean="0"/>
              <a:t>On a post-it, please write your own completion of the starter:</a:t>
            </a:r>
          </a:p>
          <a:p>
            <a:pPr>
              <a:lnSpc>
                <a:spcPct val="100000"/>
              </a:lnSpc>
            </a:pPr>
            <a:r>
              <a:rPr lang="en-GB" sz="2600" dirty="0" smtClean="0">
                <a:solidFill>
                  <a:srgbClr val="FF0000"/>
                </a:solidFill>
              </a:rPr>
              <a:t>What I’d most like to see, in the context of NSS, is higher scores for aspects of the student experience relating to:....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In groups please compare the aspects you’ve identified, and work out which you feel is the most important.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Please report these aspects for us to collect on the next slide...</a:t>
            </a:r>
            <a:endParaRPr lang="en-GB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Your priorities: areas of the student experience to address: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200" dirty="0" smtClean="0"/>
              <a:t>Feedback – feedforward  (12+)</a:t>
            </a:r>
          </a:p>
          <a:p>
            <a:r>
              <a:rPr lang="en-GB" sz="2200" dirty="0" smtClean="0"/>
              <a:t>Library resources  and info literacy</a:t>
            </a:r>
          </a:p>
          <a:p>
            <a:r>
              <a:rPr lang="en-GB" sz="2200" dirty="0" smtClean="0"/>
              <a:t>Timetabling, room availability etc (management and organisation), and less cancellation or withdrawal of modules or sessions (e.g. texting students about sudden changes)</a:t>
            </a:r>
          </a:p>
          <a:p>
            <a:r>
              <a:rPr lang="en-GB" sz="2200" dirty="0" smtClean="0"/>
              <a:t>Enthusiasm of staff / inspiration: e.g. avoid death by PowerPoint etc!</a:t>
            </a:r>
          </a:p>
          <a:p>
            <a:r>
              <a:rPr lang="en-GB" sz="2200" dirty="0" smtClean="0"/>
              <a:t>High SSR and its effects</a:t>
            </a:r>
          </a:p>
          <a:p>
            <a:r>
              <a:rPr lang="en-GB" sz="2200" dirty="0" smtClean="0"/>
              <a:t>Making the most of observation?</a:t>
            </a:r>
          </a:p>
          <a:p>
            <a:r>
              <a:rPr lang="en-GB" sz="2200" dirty="0" smtClean="0"/>
              <a:t>Getting Q 22 right: getting buy-in from all contributors (and get more students to participate, and earlier?)</a:t>
            </a:r>
          </a:p>
          <a:p>
            <a:r>
              <a:rPr lang="en-GB" sz="2200" dirty="0" smtClean="0"/>
              <a:t>How can we manage expectations regarding the (clumsy) wording of things in the NSS instrument? (‘smoothly’, ‘timely’, etc)</a:t>
            </a:r>
          </a:p>
          <a:p>
            <a:pPr>
              <a:buNone/>
            </a:pPr>
            <a:endParaRPr lang="en-GB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What do we want to change?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b="1" dirty="0" smtClean="0"/>
              <a:t>A focus on engagement;</a:t>
            </a:r>
          </a:p>
          <a:p>
            <a:r>
              <a:rPr lang="en-GB" sz="2400" b="1" dirty="0" smtClean="0"/>
              <a:t>Being more consistent and coherent;</a:t>
            </a:r>
          </a:p>
          <a:p>
            <a:r>
              <a:rPr lang="en-GB" sz="2400" b="1" dirty="0" smtClean="0"/>
              <a:t>Orientation towards teaching for learning;</a:t>
            </a:r>
          </a:p>
          <a:p>
            <a:r>
              <a:rPr lang="en-GB" sz="2400" b="1" dirty="0" smtClean="0"/>
              <a:t>Supporting students inclusively;</a:t>
            </a:r>
          </a:p>
          <a:p>
            <a:r>
              <a:rPr lang="en-GB" sz="2400" b="1" dirty="0" smtClean="0"/>
              <a:t>Using assessment to promote learning;</a:t>
            </a:r>
          </a:p>
          <a:p>
            <a:r>
              <a:rPr lang="en-GB" sz="2400" b="1" dirty="0" smtClean="0"/>
              <a:t>Fostering robust quality measures;</a:t>
            </a:r>
          </a:p>
          <a:p>
            <a:r>
              <a:rPr lang="en-GB" sz="2400" b="1" dirty="0" smtClean="0"/>
              <a:t>Maximising efficiency in curriculum design.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Engagement: why talk about it? Because: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GB" sz="2600" dirty="0" smtClean="0"/>
              <a:t>Academics and learning support staff report increasing levels of disengagement by students of the ‘</a:t>
            </a:r>
            <a:r>
              <a:rPr lang="en-GB" sz="2600" dirty="0" err="1" smtClean="0"/>
              <a:t>iGeneration</a:t>
            </a:r>
            <a:r>
              <a:rPr lang="en-GB" sz="2600" dirty="0" smtClean="0"/>
              <a:t>’; 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Potentially the nature of student behaviour in higher education is changing radically in terms of academic and other </a:t>
            </a:r>
            <a:r>
              <a:rPr lang="en-GB" sz="2600" dirty="0" err="1" smtClean="0"/>
              <a:t>literacies</a:t>
            </a:r>
            <a:r>
              <a:rPr lang="en-GB" sz="2600" dirty="0" smtClean="0"/>
              <a:t>; 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Institutions need to ensure that new students enter with, or have the opportunity to acquire, the skills needed for academic success;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HEIs must devise programmes in which the emphasis is on maximising students' development.</a:t>
            </a:r>
          </a:p>
          <a:p>
            <a:pPr>
              <a:lnSpc>
                <a:spcPct val="100000"/>
              </a:lnSpc>
            </a:pPr>
            <a:endParaRPr lang="en-GB" sz="2600" dirty="0" smtClean="0"/>
          </a:p>
          <a:p>
            <a:pPr>
              <a:lnSpc>
                <a:spcPct val="100000"/>
              </a:lnSpc>
            </a:pPr>
            <a:endParaRPr lang="en-GB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001000" cy="1074737"/>
          </a:xfrm>
        </p:spPr>
        <p:txBody>
          <a:bodyPr/>
          <a:lstStyle/>
          <a:p>
            <a:r>
              <a:rPr lang="en-GB" sz="3200" dirty="0" smtClean="0"/>
              <a:t>Engagement of international students: some important considerations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68313" y="1071546"/>
            <a:ext cx="8229600" cy="5253054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GB" sz="2600" dirty="0" smtClean="0"/>
              <a:t>Is recruitment undertaken to ensure students have the potential to succeed?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Is induction framed appropriately to welcome international students?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Are steps taken proactively to ensure international students have a good chance of integrating with their study cohorts?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Are we training our staff to be aware of diverse international approaches to HE learning and teaching, or are we just expecting students to get on with our systems?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Is the right kind of support offered (language, crisis support, befriending etc.?)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249238"/>
            <a:ext cx="7543800" cy="893762"/>
          </a:xfrm>
        </p:spPr>
        <p:txBody>
          <a:bodyPr/>
          <a:lstStyle/>
          <a:p>
            <a:pPr eaLnBrk="1" hangingPunct="1"/>
            <a:r>
              <a:rPr lang="en-GB" sz="3200" dirty="0" smtClean="0"/>
              <a:t>Consistency and coherence: mapping the student experience 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68313" y="1125538"/>
            <a:ext cx="8229600" cy="520382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GB" sz="2600" dirty="0" smtClean="0"/>
              <a:t>Will students feel from the outset that they are on the programme they signed up to?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Do students feel that they are immersed in the subject they have signed up to study from the outset?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Is induction a valuable and productive introduction to the course (or just the distribution of endless information)?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Do students have a positive and balanced experience across the programme?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Are there points in the academic year when there doesn’t seem to be much going on?</a:t>
            </a:r>
          </a:p>
          <a:p>
            <a:pPr>
              <a:lnSpc>
                <a:spcPct val="100000"/>
              </a:lnSpc>
            </a:pPr>
            <a:endParaRPr lang="en-US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dirty="0" smtClean="0"/>
              <a:t>Teaching for learning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GB" sz="2600" dirty="0" smtClean="0"/>
              <a:t>Is there a coherent model of progression across programmes? 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Are there clearly way-marked sources of student support throughout their studies?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Are students using critical thinking and high levels of analytical thought?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Are students working autonomously?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Do students have opportunities of working together?</a:t>
            </a:r>
          </a:p>
          <a:p>
            <a:pPr>
              <a:lnSpc>
                <a:spcPct val="100000"/>
              </a:lnSpc>
            </a:pPr>
            <a:endParaRPr lang="en-US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What does high quality teaching look like? Ten factors: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49831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>
              <a:lnSpc>
                <a:spcPct val="100000"/>
              </a:lnSpc>
              <a:buSzPct val="100000"/>
              <a:buFont typeface="+mj-lt"/>
              <a:buAutoNum type="alphaLcParenR"/>
            </a:pPr>
            <a:r>
              <a:rPr lang="en-GB" sz="2600" dirty="0" smtClean="0"/>
              <a:t>Students graduate with good degrees;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lphaLcParenR"/>
            </a:pPr>
            <a:r>
              <a:rPr lang="en-GB" sz="2600" dirty="0" smtClean="0"/>
              <a:t>Relatively few students drop out;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lphaLcParenR"/>
            </a:pPr>
            <a:r>
              <a:rPr lang="en-GB" sz="2600" dirty="0" smtClean="0"/>
              <a:t>Student evaluations of teaching are good;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lphaLcParenR"/>
            </a:pPr>
            <a:r>
              <a:rPr lang="en-GB" sz="2600" dirty="0" smtClean="0"/>
              <a:t>External </a:t>
            </a:r>
            <a:r>
              <a:rPr lang="en-GB" sz="2600" dirty="0" err="1" smtClean="0"/>
              <a:t>scrutineers</a:t>
            </a:r>
            <a:r>
              <a:rPr lang="en-GB" sz="2600" dirty="0" smtClean="0"/>
              <a:t>, including Professional and Subject Bodies, are comfortable with the standard of work achieved by students;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lphaLcParenR"/>
            </a:pPr>
            <a:r>
              <a:rPr lang="en-GB" sz="2600" dirty="0" smtClean="0"/>
              <a:t>Students are employable at the end of the learning process, and fit-to-practise where appropriate;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lphaLcParenR"/>
            </a:pPr>
            <a:r>
              <a:rPr lang="en-GB" sz="2600" dirty="0" smtClean="0"/>
              <a:t>Teachers find the workload manageable, and gain satisfaction from their work.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What does high quality learning look like? Our views: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>
              <a:lnSpc>
                <a:spcPct val="100000"/>
              </a:lnSpc>
              <a:buSzPct val="100000"/>
              <a:buFont typeface="+mj-lt"/>
              <a:buAutoNum type="alphaLcParenR" startAt="7"/>
            </a:pPr>
            <a:r>
              <a:rPr lang="en-GB" sz="2600" dirty="0" smtClean="0"/>
              <a:t>Students are able to progress from high levels of support to high levels of independence in their approaches to learning;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lphaLcParenR" startAt="7"/>
            </a:pPr>
            <a:r>
              <a:rPr lang="en-GB" sz="2600" dirty="0" smtClean="0"/>
              <a:t>Students develop a good tool kit of appropriate skills for learning, including information literacy;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lphaLcParenR" startAt="7"/>
            </a:pPr>
            <a:r>
              <a:rPr lang="en-GB" sz="2600" dirty="0" smtClean="0"/>
              <a:t>Students learn flexibly, have high levels of self-efficacy and confidence;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lphaLcParenR" startAt="7"/>
            </a:pPr>
            <a:r>
              <a:rPr lang="en-GB" sz="2600" dirty="0" smtClean="0"/>
              <a:t>Teachers and students engage in meaningful learning dialogues.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9"/>
            <a:ext cx="7543800" cy="498450"/>
          </a:xfrm>
        </p:spPr>
        <p:txBody>
          <a:bodyPr/>
          <a:lstStyle/>
          <a:p>
            <a:r>
              <a:rPr lang="en-GB" sz="3200" dirty="0" smtClean="0"/>
              <a:t>All ten aspects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5509667"/>
          </a:xfrm>
        </p:spPr>
        <p:txBody>
          <a:bodyPr/>
          <a:lstStyle/>
          <a:p>
            <a:pPr marL="514350" indent="-514350">
              <a:lnSpc>
                <a:spcPct val="100000"/>
              </a:lnSpc>
              <a:buSzPct val="100000"/>
              <a:buFont typeface="+mj-lt"/>
              <a:buAutoNum type="alphaLcParenR"/>
            </a:pPr>
            <a:r>
              <a:rPr lang="en-GB" sz="2000" dirty="0" smtClean="0"/>
              <a:t>Students graduate with good degrees;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lphaLcParenR"/>
            </a:pPr>
            <a:r>
              <a:rPr lang="en-GB" sz="2000" dirty="0" smtClean="0"/>
              <a:t>Relatively few students drop out;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lphaLcParenR"/>
            </a:pPr>
            <a:r>
              <a:rPr lang="en-GB" sz="2000" dirty="0" smtClean="0"/>
              <a:t>Student evaluations of teaching are good;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lphaLcParenR"/>
            </a:pPr>
            <a:r>
              <a:rPr lang="en-GB" sz="2000" dirty="0" smtClean="0"/>
              <a:t>External scrutineers, including Professional and Subject Bodies, are comfortable with the standard of work achieved by students;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lphaLcParenR"/>
            </a:pPr>
            <a:r>
              <a:rPr lang="en-GB" sz="2000" dirty="0" smtClean="0"/>
              <a:t>Students are employable at the end of the learning process, and fit-to-practise where appropriate;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lphaLcParenR"/>
            </a:pPr>
            <a:r>
              <a:rPr lang="en-GB" sz="2000" dirty="0" smtClean="0"/>
              <a:t>Teachers find the workload manageable, and gain satisfaction from their work.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lphaLcParenR" startAt="7"/>
            </a:pPr>
            <a:r>
              <a:rPr lang="en-GB" sz="2000" dirty="0" smtClean="0"/>
              <a:t>Students are able to progress from high levels of support to high levels of independence in their approaches to learning;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lphaLcParenR" startAt="7"/>
            </a:pPr>
            <a:r>
              <a:rPr lang="en-GB" sz="2000" dirty="0" smtClean="0"/>
              <a:t>Students develop a good tool kit of appropriate skills for learning, including information literacy;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lphaLcParenR" startAt="7"/>
            </a:pPr>
            <a:r>
              <a:rPr lang="en-GB" sz="2000" dirty="0" smtClean="0"/>
              <a:t>Students learn flexibly, have high levels of self-efficacy and confidence;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lphaLcParenR" startAt="7"/>
            </a:pPr>
            <a:r>
              <a:rPr lang="en-GB" sz="2000" dirty="0" smtClean="0"/>
              <a:t>Teachers and students engage in meaningful learning dialogues.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lphaLcParenR"/>
            </a:pPr>
            <a:endParaRPr lang="en-GB" sz="2000" dirty="0" smtClean="0"/>
          </a:p>
          <a:p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Intended outcomes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None/>
            </a:pPr>
            <a:r>
              <a:rPr lang="en-GB" sz="2600" dirty="0" smtClean="0"/>
              <a:t>After participating in this session, we hope that you will have: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Shared ideas about how we can address the student experience at Plymouth University;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Worked towards seeing student satisfaction increase, including in scores in such measures as the NSS;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Prioritised areas where it will be most valuable to work towards particular improvements in the student experience.</a:t>
            </a:r>
            <a:endParaRPr lang="en-GB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Prioritising aspects of the student experience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groups, please ‘diamond-9’ the aspects ‘a’- ‘j’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152400" y="349250"/>
            <a:ext cx="8991600" cy="1092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lnSpc>
                <a:spcPct val="75000"/>
              </a:lnSpc>
            </a:pPr>
            <a:r>
              <a:rPr lang="en-GB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Diamond-9: aspects to address regarding the student experience</a:t>
            </a:r>
            <a:endParaRPr lang="en-GB" sz="3600" b="1" dirty="0">
              <a:effectLst>
                <a:outerShdw blurRad="38100" dist="38100" dir="2700000" algn="tl">
                  <a:srgbClr val="FFFFFF"/>
                </a:outerShdw>
              </a:effectLst>
              <a:latin typeface="+mn-lt"/>
            </a:endParaRP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3587750" y="1987550"/>
            <a:ext cx="1968500" cy="4445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GB" b="1">
                <a:latin typeface="Comic Sans MS" pitchFamily="66" charset="0"/>
              </a:rPr>
              <a:t>1</a:t>
            </a:r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1691680" y="2708920"/>
            <a:ext cx="1968500" cy="444500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GB" b="1">
                <a:latin typeface="Comic Sans MS" pitchFamily="66" charset="0"/>
              </a:rPr>
              <a:t>2</a:t>
            </a:r>
          </a:p>
        </p:txBody>
      </p:sp>
      <p:sp>
        <p:nvSpPr>
          <p:cNvPr id="63493" name="Rectangle 5"/>
          <p:cNvSpPr>
            <a:spLocks noChangeArrowheads="1"/>
          </p:cNvSpPr>
          <p:nvPr/>
        </p:nvSpPr>
        <p:spPr bwMode="auto">
          <a:xfrm>
            <a:off x="5264150" y="2749550"/>
            <a:ext cx="1968500" cy="444500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GB" b="1">
                <a:latin typeface="Comic Sans MS" pitchFamily="66" charset="0"/>
              </a:rPr>
              <a:t>3</a:t>
            </a:r>
          </a:p>
        </p:txBody>
      </p:sp>
      <p:sp>
        <p:nvSpPr>
          <p:cNvPr id="63494" name="Rectangle 6"/>
          <p:cNvSpPr>
            <a:spLocks noChangeArrowheads="1"/>
          </p:cNvSpPr>
          <p:nvPr/>
        </p:nvSpPr>
        <p:spPr bwMode="auto">
          <a:xfrm>
            <a:off x="3663950" y="3587750"/>
            <a:ext cx="1968500" cy="444500"/>
          </a:xfrm>
          <a:prstGeom prst="rect">
            <a:avLst/>
          </a:prstGeom>
          <a:solidFill>
            <a:srgbClr val="FF33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GB" b="1">
                <a:latin typeface="Comic Sans MS" pitchFamily="66" charset="0"/>
              </a:rPr>
              <a:t>5</a:t>
            </a:r>
          </a:p>
        </p:txBody>
      </p:sp>
      <p:sp>
        <p:nvSpPr>
          <p:cNvPr id="63495" name="Rectangle 7"/>
          <p:cNvSpPr>
            <a:spLocks noChangeArrowheads="1"/>
          </p:cNvSpPr>
          <p:nvPr/>
        </p:nvSpPr>
        <p:spPr bwMode="auto">
          <a:xfrm>
            <a:off x="6330950" y="3587750"/>
            <a:ext cx="1968500" cy="444500"/>
          </a:xfrm>
          <a:prstGeom prst="rect">
            <a:avLst/>
          </a:prstGeom>
          <a:solidFill>
            <a:srgbClr val="FF33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GB" b="1">
                <a:latin typeface="Comic Sans MS" pitchFamily="66" charset="0"/>
              </a:rPr>
              <a:t>6</a:t>
            </a:r>
          </a:p>
        </p:txBody>
      </p:sp>
      <p:sp>
        <p:nvSpPr>
          <p:cNvPr id="63496" name="Rectangle 8"/>
          <p:cNvSpPr>
            <a:spLocks noChangeArrowheads="1"/>
          </p:cNvSpPr>
          <p:nvPr/>
        </p:nvSpPr>
        <p:spPr bwMode="auto">
          <a:xfrm>
            <a:off x="1073150" y="3587750"/>
            <a:ext cx="1968500" cy="444500"/>
          </a:xfrm>
          <a:prstGeom prst="rect">
            <a:avLst/>
          </a:prstGeom>
          <a:solidFill>
            <a:srgbClr val="FF33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GB" b="1">
                <a:latin typeface="Comic Sans MS" pitchFamily="66" charset="0"/>
              </a:rPr>
              <a:t>4</a:t>
            </a:r>
          </a:p>
        </p:txBody>
      </p:sp>
      <p:sp>
        <p:nvSpPr>
          <p:cNvPr id="63497" name="Rectangle 9"/>
          <p:cNvSpPr>
            <a:spLocks noChangeArrowheads="1"/>
          </p:cNvSpPr>
          <p:nvPr/>
        </p:nvSpPr>
        <p:spPr bwMode="auto">
          <a:xfrm>
            <a:off x="5264150" y="4349750"/>
            <a:ext cx="1968500" cy="444500"/>
          </a:xfrm>
          <a:prstGeom prst="rect">
            <a:avLst/>
          </a:prstGeom>
          <a:solidFill>
            <a:srgbClr val="FFFF66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GB" b="1">
                <a:latin typeface="Comic Sans MS" pitchFamily="66" charset="0"/>
              </a:rPr>
              <a:t>8</a:t>
            </a:r>
          </a:p>
        </p:txBody>
      </p:sp>
      <p:sp>
        <p:nvSpPr>
          <p:cNvPr id="63498" name="Rectangle 10"/>
          <p:cNvSpPr>
            <a:spLocks noChangeArrowheads="1"/>
          </p:cNvSpPr>
          <p:nvPr/>
        </p:nvSpPr>
        <p:spPr bwMode="auto">
          <a:xfrm>
            <a:off x="2139950" y="4349750"/>
            <a:ext cx="1968500" cy="444500"/>
          </a:xfrm>
          <a:prstGeom prst="rect">
            <a:avLst/>
          </a:prstGeom>
          <a:solidFill>
            <a:srgbClr val="FFFF66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GB" b="1">
                <a:latin typeface="Comic Sans MS" pitchFamily="66" charset="0"/>
              </a:rPr>
              <a:t>7</a:t>
            </a:r>
          </a:p>
        </p:txBody>
      </p:sp>
      <p:sp>
        <p:nvSpPr>
          <p:cNvPr id="63499" name="Rectangle 11"/>
          <p:cNvSpPr>
            <a:spLocks noChangeArrowheads="1"/>
          </p:cNvSpPr>
          <p:nvPr/>
        </p:nvSpPr>
        <p:spPr bwMode="auto">
          <a:xfrm>
            <a:off x="3816350" y="5187950"/>
            <a:ext cx="1968500" cy="444500"/>
          </a:xfrm>
          <a:prstGeom prst="rect">
            <a:avLst/>
          </a:prstGeom>
          <a:solidFill>
            <a:srgbClr val="00FF66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GB" b="1">
                <a:latin typeface="Comic Sans MS" pitchFamily="66" charset="0"/>
              </a:rPr>
              <a:t>9</a:t>
            </a:r>
          </a:p>
        </p:txBody>
      </p:sp>
      <p:sp>
        <p:nvSpPr>
          <p:cNvPr id="63500" name="Rectangle 12"/>
          <p:cNvSpPr>
            <a:spLocks noChangeArrowheads="1"/>
          </p:cNvSpPr>
          <p:nvPr/>
        </p:nvSpPr>
        <p:spPr bwMode="auto">
          <a:xfrm>
            <a:off x="0" y="1556792"/>
            <a:ext cx="2853345" cy="95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GB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Most important</a:t>
            </a:r>
          </a:p>
          <a:p>
            <a:pPr algn="ctr"/>
            <a:r>
              <a:rPr lang="en-GB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to address</a:t>
            </a:r>
            <a:endParaRPr lang="en-GB" sz="2800" b="1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868144" y="5229200"/>
            <a:ext cx="2853345" cy="95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GB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Most important</a:t>
            </a:r>
          </a:p>
          <a:p>
            <a:pPr algn="ctr"/>
            <a:r>
              <a:rPr lang="en-GB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to address</a:t>
            </a:r>
            <a:endParaRPr lang="en-GB" sz="2800" b="1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Thinking about the 21 statements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600" dirty="0" smtClean="0"/>
              <a:t>The next few slides contain the wording of each of the 21 statements, in the respective categories denoting particular facets of the student experience. 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It would be most useful if you help us to select which of these to discuss in most detail.</a:t>
            </a:r>
            <a:endParaRPr lang="en-GB" sz="2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teaching on my course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00000"/>
              </a:lnSpc>
              <a:buSzPct val="100000"/>
              <a:buFont typeface="+mj-lt"/>
              <a:buAutoNum type="arabicPeriod"/>
            </a:pPr>
            <a:r>
              <a:rPr lang="en-US" dirty="0" smtClean="0"/>
              <a:t>Staff are good at explaining things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rabicPeriod"/>
            </a:pPr>
            <a:r>
              <a:rPr lang="en-US" dirty="0" smtClean="0"/>
              <a:t>Staff have made the subject interesting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rabicPeriod"/>
            </a:pPr>
            <a:r>
              <a:rPr lang="en-US" dirty="0" smtClean="0"/>
              <a:t>Staff are enthusiastic about what they are teaching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rabicPeriod"/>
            </a:pPr>
            <a:r>
              <a:rPr lang="en-US" dirty="0" smtClean="0"/>
              <a:t>The course is intellectually stimulating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rabicPeriod"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122238"/>
            <a:ext cx="7543800" cy="1074737"/>
          </a:xfrm>
          <a:prstGeom prst="rect">
            <a:avLst/>
          </a:prstGeom>
        </p:spPr>
        <p:txBody>
          <a:bodyPr/>
          <a:lstStyle/>
          <a:p>
            <a:pPr lvl="0" eaLnBrk="0" hangingPunct="0"/>
            <a:r>
              <a:rPr lang="en-GB" sz="4000" b="1" dirty="0" smtClean="0"/>
              <a:t>Assessment and Feedback</a:t>
            </a:r>
            <a:r>
              <a:rPr lang="en-GB" sz="4000" dirty="0" smtClean="0"/>
              <a:t/>
            </a:r>
            <a:br>
              <a:rPr lang="en-GB" sz="4000" dirty="0" smtClean="0"/>
            </a:br>
            <a:endParaRPr kumimoji="0" lang="en-GB" sz="39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Content Placeholder 8"/>
          <p:cNvSpPr txBox="1">
            <a:spLocks/>
          </p:cNvSpPr>
          <p:nvPr/>
        </p:nvSpPr>
        <p:spPr>
          <a:xfrm>
            <a:off x="468313" y="1412875"/>
            <a:ext cx="8229600" cy="4789488"/>
          </a:xfrm>
          <a:prstGeom prst="rect">
            <a:avLst/>
          </a:prstGeom>
        </p:spPr>
        <p:txBody>
          <a:bodyPr/>
          <a:lstStyle/>
          <a:p>
            <a:pPr marL="514350" indent="-514350" eaLnBrk="0" hangingPunct="0">
              <a:spcBef>
                <a:spcPct val="30000"/>
              </a:spcBef>
              <a:buClr>
                <a:schemeClr val="tx2"/>
              </a:buClr>
              <a:buSzPct val="100000"/>
              <a:buFont typeface="+mj-lt"/>
              <a:buAutoNum type="arabicPeriod" startAt="5"/>
            </a:pPr>
            <a:r>
              <a:rPr lang="en-US" sz="2800" b="1" kern="0" dirty="0" smtClean="0">
                <a:latin typeface="+mn-lt"/>
              </a:rPr>
              <a:t>The criteria used in marking have been made clear in advance</a:t>
            </a:r>
          </a:p>
          <a:p>
            <a:pPr marL="514350" indent="-514350" eaLnBrk="0" hangingPunct="0">
              <a:spcBef>
                <a:spcPct val="30000"/>
              </a:spcBef>
              <a:buClr>
                <a:schemeClr val="tx2"/>
              </a:buClr>
              <a:buSzPct val="100000"/>
              <a:buFont typeface="+mj-lt"/>
              <a:buAutoNum type="arabicPeriod" startAt="5"/>
            </a:pPr>
            <a:r>
              <a:rPr lang="en-US" sz="2800" b="1" kern="0" dirty="0" smtClean="0">
                <a:latin typeface="+mn-lt"/>
              </a:rPr>
              <a:t>Assessment arrangements and marking have been fair</a:t>
            </a:r>
          </a:p>
          <a:p>
            <a:pPr marL="514350" indent="-514350" eaLnBrk="0" hangingPunct="0">
              <a:spcBef>
                <a:spcPct val="30000"/>
              </a:spcBef>
              <a:buClr>
                <a:schemeClr val="tx2"/>
              </a:buClr>
              <a:buSzPct val="100000"/>
              <a:buFont typeface="+mj-lt"/>
              <a:buAutoNum type="arabicPeriod" startAt="5"/>
            </a:pPr>
            <a:r>
              <a:rPr lang="en-US" sz="2800" b="1" kern="0" dirty="0" smtClean="0">
                <a:latin typeface="+mn-lt"/>
              </a:rPr>
              <a:t>Feedback on my work has been prompt</a:t>
            </a:r>
          </a:p>
          <a:p>
            <a:pPr marL="514350" indent="-514350" eaLnBrk="0" hangingPunct="0">
              <a:spcBef>
                <a:spcPct val="30000"/>
              </a:spcBef>
              <a:buClr>
                <a:schemeClr val="tx2"/>
              </a:buClr>
              <a:buSzPct val="100000"/>
              <a:buFont typeface="+mj-lt"/>
              <a:buAutoNum type="arabicPeriod" startAt="5"/>
            </a:pPr>
            <a:r>
              <a:rPr lang="en-US" sz="2800" b="1" kern="0" dirty="0" smtClean="0">
                <a:latin typeface="+mn-lt"/>
              </a:rPr>
              <a:t>I have received detailed comments on my work</a:t>
            </a:r>
          </a:p>
          <a:p>
            <a:pPr marL="514350" indent="-514350" eaLnBrk="0" hangingPunct="0">
              <a:spcBef>
                <a:spcPct val="30000"/>
              </a:spcBef>
              <a:buClr>
                <a:schemeClr val="tx2"/>
              </a:buClr>
              <a:buSzPct val="100000"/>
              <a:buFont typeface="+mj-lt"/>
              <a:buAutoNum type="arabicPeriod" startAt="5"/>
            </a:pPr>
            <a:r>
              <a:rPr lang="en-US" sz="2800" b="1" kern="0" dirty="0" smtClean="0">
                <a:latin typeface="+mn-lt"/>
              </a:rPr>
              <a:t>Feedback on my work has helped me clarify things I did not understand</a:t>
            </a:r>
          </a:p>
          <a:p>
            <a:pPr marL="514350" marR="0" lvl="0" indent="-514350" algn="l" defTabSz="914400" rtl="0" eaLnBrk="0" fontAlgn="base" latinLnBrk="0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+mj-lt"/>
              <a:buAutoNum type="arabicPeriod" startAt="5"/>
              <a:tabLst/>
              <a:defRPr/>
            </a:pP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22238"/>
            <a:ext cx="7543800" cy="1074737"/>
          </a:xfrm>
          <a:prstGeom prst="rect">
            <a:avLst/>
          </a:prstGeom>
        </p:spPr>
        <p:txBody>
          <a:bodyPr/>
          <a:lstStyle/>
          <a:p>
            <a:pPr lvl="0" eaLnBrk="0" hangingPunct="0"/>
            <a:r>
              <a:rPr lang="en-GB" sz="4000" b="1" dirty="0" smtClean="0"/>
              <a:t>Academic support</a:t>
            </a:r>
            <a:r>
              <a:rPr lang="en-GB" sz="4000" dirty="0" smtClean="0"/>
              <a:t/>
            </a:r>
            <a:br>
              <a:rPr lang="en-GB" sz="4000" dirty="0" smtClean="0"/>
            </a:br>
            <a:endParaRPr kumimoji="0" lang="en-GB" sz="39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8"/>
          <p:cNvSpPr txBox="1">
            <a:spLocks/>
          </p:cNvSpPr>
          <p:nvPr/>
        </p:nvSpPr>
        <p:spPr>
          <a:xfrm>
            <a:off x="468313" y="1412875"/>
            <a:ext cx="8229600" cy="4789488"/>
          </a:xfrm>
          <a:prstGeom prst="rect">
            <a:avLst/>
          </a:prstGeom>
        </p:spPr>
        <p:txBody>
          <a:bodyPr/>
          <a:lstStyle/>
          <a:p>
            <a:pPr marL="895350" indent="-895350" eaLnBrk="0" hangingPunct="0">
              <a:spcBef>
                <a:spcPct val="30000"/>
              </a:spcBef>
              <a:buClr>
                <a:schemeClr val="tx2"/>
              </a:buClr>
              <a:buSzPct val="100000"/>
              <a:buFont typeface="+mj-lt"/>
              <a:buAutoNum type="arabicPeriod" startAt="10"/>
            </a:pPr>
            <a:r>
              <a:rPr lang="en-US" sz="2800" b="1" dirty="0" smtClean="0"/>
              <a:t>I have received sufficient advice and support with my studies</a:t>
            </a:r>
          </a:p>
          <a:p>
            <a:pPr marL="895350" indent="-895350" eaLnBrk="0" hangingPunct="0">
              <a:spcBef>
                <a:spcPct val="30000"/>
              </a:spcBef>
              <a:buClr>
                <a:schemeClr val="tx2"/>
              </a:buClr>
              <a:buSzPct val="100000"/>
              <a:buFont typeface="+mj-lt"/>
              <a:buAutoNum type="arabicPeriod" startAt="10"/>
            </a:pPr>
            <a:r>
              <a:rPr lang="en-US" sz="2800" b="1" dirty="0" smtClean="0"/>
              <a:t>I have been able to contact staff when I needed to</a:t>
            </a:r>
          </a:p>
          <a:p>
            <a:pPr marL="895350" indent="-895350" eaLnBrk="0" hangingPunct="0">
              <a:spcBef>
                <a:spcPct val="30000"/>
              </a:spcBef>
              <a:buClr>
                <a:schemeClr val="tx2"/>
              </a:buClr>
              <a:buSzPct val="100000"/>
              <a:buFont typeface="+mj-lt"/>
              <a:buAutoNum type="arabicPeriod" startAt="10"/>
            </a:pPr>
            <a:r>
              <a:rPr lang="en-US" sz="2800" b="1" dirty="0" smtClean="0"/>
              <a:t>Good advice was available when I needed to make study choices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22238"/>
            <a:ext cx="7543800" cy="1074737"/>
          </a:xfrm>
          <a:prstGeom prst="rect">
            <a:avLst/>
          </a:prstGeom>
        </p:spPr>
        <p:txBody>
          <a:bodyPr/>
          <a:lstStyle/>
          <a:p>
            <a:pPr lvl="0" eaLnBrk="0" hangingPunct="0"/>
            <a:r>
              <a:rPr lang="en-GB" sz="4000" b="1" dirty="0" smtClean="0"/>
              <a:t>Organisation and Management</a:t>
            </a:r>
            <a:r>
              <a:rPr lang="en-GB" sz="4000" dirty="0" smtClean="0"/>
              <a:t/>
            </a:r>
            <a:br>
              <a:rPr lang="en-GB" sz="4000" dirty="0" smtClean="0"/>
            </a:br>
            <a:endParaRPr kumimoji="0" lang="en-GB" sz="39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8"/>
          <p:cNvSpPr txBox="1">
            <a:spLocks/>
          </p:cNvSpPr>
          <p:nvPr/>
        </p:nvSpPr>
        <p:spPr>
          <a:xfrm>
            <a:off x="468313" y="1412875"/>
            <a:ext cx="8229600" cy="4789488"/>
          </a:xfrm>
          <a:prstGeom prst="rect">
            <a:avLst/>
          </a:prstGeom>
        </p:spPr>
        <p:txBody>
          <a:bodyPr/>
          <a:lstStyle/>
          <a:p>
            <a:pPr marL="723900" indent="-723900" eaLnBrk="0" hangingPunct="0">
              <a:spcBef>
                <a:spcPct val="30000"/>
              </a:spcBef>
              <a:buClr>
                <a:schemeClr val="tx2"/>
              </a:buClr>
              <a:buSzPct val="100000"/>
              <a:buFont typeface="+mj-lt"/>
              <a:buAutoNum type="arabicPeriod" startAt="13"/>
            </a:pPr>
            <a:r>
              <a:rPr lang="en-US" sz="2800" b="1" dirty="0" smtClean="0"/>
              <a:t>The timetable works effectively as far as my activities are concerned</a:t>
            </a:r>
          </a:p>
          <a:p>
            <a:pPr marL="723900" indent="-723900" eaLnBrk="0" hangingPunct="0">
              <a:spcBef>
                <a:spcPct val="30000"/>
              </a:spcBef>
              <a:buClr>
                <a:schemeClr val="tx2"/>
              </a:buClr>
              <a:buSzPct val="100000"/>
              <a:buFont typeface="+mj-lt"/>
              <a:buAutoNum type="arabicPeriod" startAt="13"/>
            </a:pPr>
            <a:r>
              <a:rPr lang="en-US" sz="2800" b="1" dirty="0" smtClean="0"/>
              <a:t>Any changes in the course or teaching have been communicated effectively</a:t>
            </a:r>
          </a:p>
          <a:p>
            <a:pPr marL="723900" indent="-723900" eaLnBrk="0" hangingPunct="0">
              <a:spcBef>
                <a:spcPct val="30000"/>
              </a:spcBef>
              <a:buClr>
                <a:schemeClr val="tx2"/>
              </a:buClr>
              <a:buSzPct val="100000"/>
              <a:buFont typeface="+mj-lt"/>
              <a:buAutoNum type="arabicPeriod" startAt="13"/>
            </a:pPr>
            <a:r>
              <a:rPr lang="en-US" sz="2800" b="1" dirty="0" smtClean="0"/>
              <a:t>The course is well </a:t>
            </a:r>
            <a:r>
              <a:rPr lang="en-US" sz="2800" b="1" dirty="0" err="1" smtClean="0"/>
              <a:t>organised</a:t>
            </a:r>
            <a:r>
              <a:rPr lang="en-US" sz="2800" b="1" dirty="0" smtClean="0"/>
              <a:t> and is running smoothly</a:t>
            </a:r>
          </a:p>
          <a:p>
            <a:pPr marL="514350" indent="-514350" eaLnBrk="0" hangingPunct="0">
              <a:spcBef>
                <a:spcPct val="30000"/>
              </a:spcBef>
              <a:buClr>
                <a:schemeClr val="tx2"/>
              </a:buClr>
              <a:buSzPct val="100000"/>
              <a:buFont typeface="+mj-lt"/>
              <a:buAutoNum type="arabicPeriod" startAt="13"/>
            </a:pPr>
            <a:endParaRPr lang="en-US" sz="2800" b="1" kern="0" dirty="0" smtClean="0">
              <a:latin typeface="+mn-lt"/>
            </a:endParaRPr>
          </a:p>
          <a:p>
            <a:pPr marL="514350" marR="0" lvl="0" indent="-514350" algn="l" defTabSz="914400" rtl="0" eaLnBrk="0" fontAlgn="base" latinLnBrk="0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+mj-lt"/>
              <a:buAutoNum type="arabicPeriod" startAt="13"/>
              <a:tabLst/>
              <a:defRPr/>
            </a:pP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22238"/>
            <a:ext cx="7543800" cy="1074737"/>
          </a:xfrm>
          <a:prstGeom prst="rect">
            <a:avLst/>
          </a:prstGeom>
        </p:spPr>
        <p:txBody>
          <a:bodyPr/>
          <a:lstStyle/>
          <a:p>
            <a:pPr lvl="0" eaLnBrk="0" hangingPunct="0"/>
            <a:r>
              <a:rPr lang="en-GB" sz="4000" b="1" dirty="0" smtClean="0"/>
              <a:t>Learning Resources</a:t>
            </a:r>
            <a:r>
              <a:rPr lang="en-GB" sz="4000" dirty="0" smtClean="0"/>
              <a:t/>
            </a:r>
            <a:br>
              <a:rPr lang="en-GB" sz="4000" dirty="0" smtClean="0"/>
            </a:br>
            <a:endParaRPr kumimoji="0" lang="en-GB" sz="39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8"/>
          <p:cNvSpPr txBox="1">
            <a:spLocks/>
          </p:cNvSpPr>
          <p:nvPr/>
        </p:nvSpPr>
        <p:spPr>
          <a:xfrm>
            <a:off x="468313" y="1412875"/>
            <a:ext cx="8229600" cy="4789488"/>
          </a:xfrm>
          <a:prstGeom prst="rect">
            <a:avLst/>
          </a:prstGeom>
        </p:spPr>
        <p:txBody>
          <a:bodyPr/>
          <a:lstStyle/>
          <a:p>
            <a:pPr marL="723900" indent="-723900">
              <a:spcBef>
                <a:spcPts val="1200"/>
              </a:spcBef>
              <a:buClr>
                <a:srgbClr val="002060"/>
              </a:buClr>
              <a:buFont typeface="+mj-lt"/>
              <a:buAutoNum type="arabicPeriod" startAt="16"/>
            </a:pPr>
            <a:r>
              <a:rPr lang="en-US" sz="2800" b="1" dirty="0" smtClean="0"/>
              <a:t>The library resources and services are good enough for my needs</a:t>
            </a:r>
          </a:p>
          <a:p>
            <a:pPr marL="723900" indent="-723900">
              <a:spcBef>
                <a:spcPts val="1200"/>
              </a:spcBef>
              <a:buClr>
                <a:srgbClr val="002060"/>
              </a:buClr>
              <a:buFont typeface="+mj-lt"/>
              <a:buAutoNum type="arabicPeriod" startAt="16"/>
            </a:pPr>
            <a:r>
              <a:rPr lang="en-US" sz="2800" b="1" dirty="0" smtClean="0"/>
              <a:t>I have been able to access general IT resources when I needed to</a:t>
            </a:r>
          </a:p>
          <a:p>
            <a:pPr marL="723900" indent="-723900">
              <a:spcBef>
                <a:spcPts val="1200"/>
              </a:spcBef>
              <a:buClr>
                <a:srgbClr val="002060"/>
              </a:buClr>
              <a:buFont typeface="+mj-lt"/>
              <a:buAutoNum type="arabicPeriod" startAt="16"/>
            </a:pPr>
            <a:r>
              <a:rPr lang="en-US" sz="2800" b="1" dirty="0" smtClean="0"/>
              <a:t>I have been able to access </a:t>
            </a:r>
            <a:r>
              <a:rPr lang="en-US" sz="2800" b="1" dirty="0" err="1" smtClean="0"/>
              <a:t>specialised</a:t>
            </a:r>
            <a:r>
              <a:rPr lang="en-US" sz="2800" b="1" dirty="0" smtClean="0"/>
              <a:t> equipment, facilities, or rooms when I needed to</a:t>
            </a:r>
          </a:p>
          <a:p>
            <a:pPr marL="514350" marR="0" lvl="0" indent="-514350" algn="l" defTabSz="914400" rtl="0" eaLnBrk="0" fontAlgn="base" latinLnBrk="0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+mj-lt"/>
              <a:buAutoNum type="arabicPeriod" startAt="16"/>
              <a:tabLst/>
              <a:defRPr/>
            </a:pP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22238"/>
            <a:ext cx="7543800" cy="1074737"/>
          </a:xfrm>
          <a:prstGeom prst="rect">
            <a:avLst/>
          </a:prstGeom>
        </p:spPr>
        <p:txBody>
          <a:bodyPr/>
          <a:lstStyle/>
          <a:p>
            <a:pPr lvl="0" eaLnBrk="0" hangingPunct="0"/>
            <a:r>
              <a:rPr lang="en-GB" sz="4000" b="1" dirty="0" smtClean="0"/>
              <a:t>Personal development</a:t>
            </a:r>
            <a:endParaRPr kumimoji="0" lang="en-GB" sz="39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8"/>
          <p:cNvSpPr txBox="1">
            <a:spLocks/>
          </p:cNvSpPr>
          <p:nvPr/>
        </p:nvSpPr>
        <p:spPr>
          <a:xfrm>
            <a:off x="468313" y="1412875"/>
            <a:ext cx="8229600" cy="4789488"/>
          </a:xfrm>
          <a:prstGeom prst="rect">
            <a:avLst/>
          </a:prstGeom>
        </p:spPr>
        <p:txBody>
          <a:bodyPr/>
          <a:lstStyle/>
          <a:p>
            <a:pPr marL="800100" indent="-800100">
              <a:spcBef>
                <a:spcPts val="1200"/>
              </a:spcBef>
              <a:buClr>
                <a:srgbClr val="002060"/>
              </a:buClr>
              <a:buFont typeface="+mj-lt"/>
              <a:buAutoNum type="arabicPeriod" startAt="19"/>
            </a:pPr>
            <a:r>
              <a:rPr lang="en-US" sz="2800" b="1" dirty="0" smtClean="0"/>
              <a:t>The course has helped me to present myself with confidence</a:t>
            </a:r>
          </a:p>
          <a:p>
            <a:pPr marL="800100" lvl="0" indent="-800100" eaLnBrk="0" hangingPunct="0">
              <a:lnSpc>
                <a:spcPct val="90000"/>
              </a:lnSpc>
              <a:spcBef>
                <a:spcPts val="1200"/>
              </a:spcBef>
              <a:buClr>
                <a:srgbClr val="002060"/>
              </a:buClr>
              <a:buSzPct val="100000"/>
              <a:buFont typeface="+mj-lt"/>
              <a:buAutoNum type="arabicPeriod" startAt="19"/>
            </a:pPr>
            <a:r>
              <a:rPr lang="en-US" sz="2800" b="1" dirty="0" smtClean="0"/>
              <a:t>My communication skills have improved</a:t>
            </a:r>
          </a:p>
          <a:p>
            <a:pPr marL="800100" lvl="0" indent="-800100" eaLnBrk="0" hangingPunct="0">
              <a:lnSpc>
                <a:spcPct val="90000"/>
              </a:lnSpc>
              <a:spcBef>
                <a:spcPts val="1200"/>
              </a:spcBef>
              <a:buClr>
                <a:srgbClr val="002060"/>
              </a:buClr>
              <a:buSzPct val="100000"/>
              <a:buFont typeface="+mj-lt"/>
              <a:buAutoNum type="arabicPeriod" startAt="19"/>
            </a:pPr>
            <a:r>
              <a:rPr lang="en-US" sz="2800" b="1" dirty="0" smtClean="0"/>
              <a:t>As a result of the course, I feel confident in tackling unfamiliar problems</a:t>
            </a: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Five things HEIs can do to improve NSS scores on assessment and feedback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>
              <a:lnSpc>
                <a:spcPct val="100000"/>
              </a:lnSpc>
              <a:buSzPct val="100000"/>
              <a:buFont typeface="+mj-lt"/>
              <a:buAutoNum type="arabicPeriod"/>
            </a:pPr>
            <a:r>
              <a:rPr lang="en-GB" sz="2600" dirty="0" smtClean="0"/>
              <a:t>Clarify what students can expect in terms of feedback and stick to what you say;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rabicPeriod"/>
            </a:pPr>
            <a:r>
              <a:rPr lang="en-GB" sz="2600" dirty="0" smtClean="0"/>
              <a:t>Speed up the turn around of assessed work so that students have time to learn from it before they complete the next assignment;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rabicPeriod"/>
            </a:pPr>
            <a:r>
              <a:rPr lang="en-GB" sz="2600" dirty="0" smtClean="0"/>
              <a:t>Focus on developmental feedback which concentrates on helping students know what to do to improve;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rabicPeriod"/>
            </a:pPr>
            <a:r>
              <a:rPr lang="en-GB" sz="2600" dirty="0" smtClean="0"/>
              <a:t>Ensure the language of feedback comments is understandable, helpful and appropriate;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rabicPeriod"/>
            </a:pPr>
            <a:r>
              <a:rPr lang="en-GB" sz="2600" dirty="0" smtClean="0"/>
              <a:t>Find ways to ensure that students use the feedback they receive.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rabicPeriod"/>
            </a:pPr>
            <a:endParaRPr lang="en-GB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Session plan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00000"/>
              </a:lnSpc>
              <a:buSzPct val="100000"/>
              <a:buFont typeface="+mj-lt"/>
              <a:buAutoNum type="arabicPeriod"/>
            </a:pPr>
            <a:r>
              <a:rPr lang="en-GB" sz="2600" dirty="0" smtClean="0"/>
              <a:t>Sally will review factors affecting the student experience in general, and the context of the NSS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rabicPeriod"/>
            </a:pPr>
            <a:r>
              <a:rPr lang="en-GB" sz="2600" dirty="0" smtClean="0"/>
              <a:t>We’ll then run a short exercise where you can identify the most important things you feel that we need to address in your students’ experience.</a:t>
            </a:r>
          </a:p>
          <a:p>
            <a:pPr marL="514350" indent="-514350">
              <a:lnSpc>
                <a:spcPct val="100000"/>
              </a:lnSpc>
              <a:buSzPct val="100000"/>
              <a:buFont typeface="+mj-lt"/>
              <a:buAutoNum type="arabicPeriod"/>
            </a:pPr>
            <a:r>
              <a:rPr lang="en-GB" sz="2600" dirty="0" smtClean="0"/>
              <a:t>We’ll then go through the particular statements in the NSS as windows on the student experience, and think about particular issues which may be most important to address.</a:t>
            </a:r>
            <a:endParaRPr lang="en-GB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122238"/>
            <a:ext cx="7786718" cy="1074737"/>
          </a:xfrm>
        </p:spPr>
        <p:txBody>
          <a:bodyPr/>
          <a:lstStyle/>
          <a:p>
            <a:r>
              <a:rPr lang="en-GB" sz="2800" dirty="0" smtClean="0"/>
              <a:t>Five things HEIs can do to improve NSS scores on organisation and management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Ensure campus signposting is helpful and current;</a:t>
            </a:r>
          </a:p>
          <a:p>
            <a:r>
              <a:rPr lang="en-GB" sz="2400" dirty="0" smtClean="0"/>
              <a:t>Follow up on student feedback about the course and the university, and rectify problems fast;</a:t>
            </a:r>
          </a:p>
          <a:p>
            <a:r>
              <a:rPr lang="en-GB" sz="2400" dirty="0" smtClean="0"/>
              <a:t>Whenever issues have been resolved, publicise the remediation so students know you have taken notice of what they’ve said;</a:t>
            </a:r>
          </a:p>
          <a:p>
            <a:r>
              <a:rPr lang="en-GB" sz="2400" dirty="0" smtClean="0"/>
              <a:t>Publicise the timetable in advance of the students starting the course and, wherever possible, avoid making last minute changes; </a:t>
            </a:r>
          </a:p>
          <a:p>
            <a:r>
              <a:rPr lang="en-GB" sz="2400" dirty="0" smtClean="0"/>
              <a:t>Never cancel sessions: reschedule instead (and explain reasons for doing this). Consider establishing a </a:t>
            </a:r>
            <a:r>
              <a:rPr lang="en-GB" sz="2400" dirty="0" err="1" smtClean="0"/>
              <a:t>texting</a:t>
            </a:r>
            <a:r>
              <a:rPr lang="en-GB" sz="2400" dirty="0" smtClean="0"/>
              <a:t> service to update students.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Five things HEIs can do to improve NSS scores on effective teaching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Demonstrate to academic staff that you value teaching through promotion and reward structures;</a:t>
            </a:r>
          </a:p>
          <a:p>
            <a:r>
              <a:rPr lang="en-GB" sz="2400" dirty="0" smtClean="0"/>
              <a:t>Celebrate excellence and disseminate good practice;</a:t>
            </a:r>
          </a:p>
          <a:p>
            <a:r>
              <a:rPr lang="en-GB" sz="2400" dirty="0" smtClean="0"/>
              <a:t>Ensure that responsive and proactive staff development for learning and teaching is offered throughout the year and clarify what you expect individuals to do;</a:t>
            </a:r>
          </a:p>
          <a:p>
            <a:r>
              <a:rPr lang="en-GB" sz="2400" dirty="0" smtClean="0"/>
              <a:t>Strongly encourage developmental and supportive peer observation;</a:t>
            </a:r>
          </a:p>
          <a:p>
            <a:r>
              <a:rPr lang="en-GB" sz="2400" dirty="0" smtClean="0"/>
              <a:t>Adopt realistic approaches to deployment.</a:t>
            </a:r>
          </a:p>
          <a:p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dirty="0" smtClean="0"/>
              <a:t>Conclusions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14438"/>
            <a:ext cx="8229600" cy="498792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GB" sz="2600" dirty="0" smtClean="0"/>
              <a:t>The changes we make to improve the student experience need to be strategic and evidence-based;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It is possible to make significant improvements to promote high quality learning, but it needs ownership by staff at every level;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Strategic approaches aren’t worth a fig if individual staff don’t embrace the need to improve things;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Doing the same things we have always done in the same way we have always done them is doomed to failure.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122238"/>
            <a:ext cx="8229600" cy="639762"/>
          </a:xfrm>
        </p:spPr>
        <p:txBody>
          <a:bodyPr/>
          <a:lstStyle/>
          <a:p>
            <a:pPr eaLnBrk="1" hangingPunct="1"/>
            <a:r>
              <a:rPr lang="en-GB" sz="3200" dirty="0" smtClean="0"/>
              <a:t>References and wider reading 1 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762000"/>
            <a:ext cx="8458200" cy="5762625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1600" b="1" dirty="0" smtClean="0"/>
              <a:t>Assessment Reform Group (1999) </a:t>
            </a:r>
            <a:r>
              <a:rPr lang="en-GB" sz="1600" b="1" i="1" dirty="0" smtClean="0"/>
              <a:t>Assessment for Learning : Beyond the black box </a:t>
            </a:r>
            <a:r>
              <a:rPr lang="en-GB" sz="1600" b="1" dirty="0" smtClean="0"/>
              <a:t>Cambridge UK: University of Cambridge School of Education</a:t>
            </a:r>
            <a:r>
              <a:rPr lang="en-GB" sz="1600" b="1" dirty="0" smtClean="0"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 smtClean="0"/>
              <a:t>Biggs, J. (2003) </a:t>
            </a:r>
            <a:r>
              <a:rPr lang="en-GB" sz="1600" b="1" i="1" dirty="0" smtClean="0"/>
              <a:t>Teaching for Quality Learning at University, </a:t>
            </a:r>
            <a:r>
              <a:rPr lang="en-GB" sz="1600" b="1" dirty="0" smtClean="0"/>
              <a:t>Maidenhead: SRHE &amp; Open University Press.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 err="1" smtClean="0"/>
              <a:t>Boud</a:t>
            </a:r>
            <a:r>
              <a:rPr lang="en-GB" sz="1600" b="1" dirty="0" smtClean="0"/>
              <a:t>, D. (1995) </a:t>
            </a:r>
            <a:r>
              <a:rPr lang="en-GB" sz="1600" b="1" i="1" dirty="0" smtClean="0"/>
              <a:t>Enhancing learning through self-assessment,</a:t>
            </a:r>
            <a:r>
              <a:rPr lang="en-GB" sz="1600" b="1" dirty="0" smtClean="0"/>
              <a:t> London: Routledge.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 smtClean="0"/>
              <a:t>Bowl, M. (2003) </a:t>
            </a:r>
            <a:r>
              <a:rPr lang="en-GB" sz="1600" b="1" i="1" dirty="0" smtClean="0"/>
              <a:t>Non-traditional entrants to higher education ‘they talk about people like me’</a:t>
            </a:r>
            <a:r>
              <a:rPr lang="en-GB" sz="1600" b="1" dirty="0" smtClean="0"/>
              <a:t> Stoke on Trent, UK: </a:t>
            </a:r>
            <a:r>
              <a:rPr lang="en-GB" sz="1600" b="1" dirty="0" err="1" smtClean="0"/>
              <a:t>Trentham</a:t>
            </a:r>
            <a:r>
              <a:rPr lang="en-GB" sz="1600" b="1" dirty="0" smtClean="0"/>
              <a:t> Books.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 smtClean="0"/>
              <a:t>Brown, G. with Bull, J. and </a:t>
            </a:r>
            <a:r>
              <a:rPr lang="en-GB" sz="1600" b="1" dirty="0" err="1" smtClean="0"/>
              <a:t>Pendlebury</a:t>
            </a:r>
            <a:r>
              <a:rPr lang="en-GB" sz="1600" b="1" dirty="0" smtClean="0"/>
              <a:t>, M. (1997) </a:t>
            </a:r>
            <a:r>
              <a:rPr lang="en-GB" sz="1600" b="1" i="1" dirty="0" smtClean="0"/>
              <a:t>Assessing Student Learning in Higher Education,</a:t>
            </a:r>
            <a:r>
              <a:rPr lang="en-GB" sz="1600" b="1" dirty="0" smtClean="0"/>
              <a:t> London: Routledge.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 smtClean="0">
                <a:cs typeface="Times New Roman" pitchFamily="18" charset="0"/>
              </a:rPr>
              <a:t>Brown, S., Rust, C. and Gibbs, G. (1994) </a:t>
            </a:r>
            <a:r>
              <a:rPr lang="en-GB" sz="1600" b="1" i="1" dirty="0" smtClean="0">
                <a:cs typeface="Times New Roman" pitchFamily="18" charset="0"/>
              </a:rPr>
              <a:t>Strategies for Diversifying Assessment</a:t>
            </a:r>
            <a:r>
              <a:rPr lang="en-GB" sz="1600" b="1" dirty="0" smtClean="0">
                <a:cs typeface="Times New Roman" pitchFamily="18" charset="0"/>
              </a:rPr>
              <a:t>, Oxford: Oxford Centre for Staff Development. 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 smtClean="0"/>
              <a:t>Brown, S. and </a:t>
            </a:r>
            <a:r>
              <a:rPr lang="en-GB" sz="1600" b="1" dirty="0" err="1" smtClean="0"/>
              <a:t>Glasner</a:t>
            </a:r>
            <a:r>
              <a:rPr lang="en-GB" sz="1600" b="1" dirty="0" smtClean="0"/>
              <a:t>, A. (eds.) (1999) </a:t>
            </a:r>
            <a:r>
              <a:rPr lang="en-GB" sz="1600" b="1" i="1" dirty="0" smtClean="0"/>
              <a:t>Assessment Matters in Higher Education, Choosing and Using Diverse Approaches,</a:t>
            </a:r>
            <a:r>
              <a:rPr lang="en-GB" sz="1600" b="1" dirty="0" smtClean="0"/>
              <a:t> Buckingham: Open University Press.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 smtClean="0"/>
              <a:t>Brown, S. and Knight, P. (1994) </a:t>
            </a:r>
            <a:r>
              <a:rPr lang="en-GB" sz="1600" b="1" i="1" dirty="0" smtClean="0"/>
              <a:t>Assessing Learners in Higher Education,</a:t>
            </a:r>
            <a:r>
              <a:rPr lang="en-GB" sz="1600" b="1" dirty="0" smtClean="0"/>
              <a:t> London: </a:t>
            </a:r>
            <a:r>
              <a:rPr lang="en-GB" sz="1600" b="1" dirty="0" err="1" smtClean="0"/>
              <a:t>Kogan</a:t>
            </a:r>
            <a:r>
              <a:rPr lang="en-GB" sz="1600" b="1" dirty="0" smtClean="0"/>
              <a:t> Page.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 smtClean="0"/>
              <a:t>Brown, S. and Denton, S. (2010) </a:t>
            </a:r>
            <a:r>
              <a:rPr lang="en-GB" sz="1600" b="1" i="1" dirty="0" smtClean="0"/>
              <a:t>Leading the University Beyond Bureaucracy</a:t>
            </a:r>
            <a:r>
              <a:rPr lang="en-GB" sz="1600" b="1" dirty="0" smtClean="0"/>
              <a:t> in </a:t>
            </a:r>
            <a:r>
              <a:rPr lang="en-GB" sz="1600" b="1" i="1" dirty="0" smtClean="0"/>
              <a:t>A practical guide to University and College management</a:t>
            </a:r>
            <a:r>
              <a:rPr lang="en-GB" sz="1600" b="1" dirty="0" smtClean="0"/>
              <a:t> (Eds. Denton, S and Brown, S) New York and London: Routledge.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 smtClean="0"/>
              <a:t>Brown, S. (2011) </a:t>
            </a:r>
            <a:r>
              <a:rPr lang="en-GB" sz="1600" b="1" i="1" dirty="0" smtClean="0"/>
              <a:t>Bringing about positive change in higher education; a case study </a:t>
            </a:r>
            <a:r>
              <a:rPr lang="en-GB" sz="1600" b="1" dirty="0" smtClean="0"/>
              <a:t>Quality Assurance in Education </a:t>
            </a:r>
            <a:r>
              <a:rPr lang="en-GB" sz="1600" b="1" dirty="0" err="1" smtClean="0"/>
              <a:t>Vol</a:t>
            </a:r>
            <a:r>
              <a:rPr lang="en-GB" sz="1600" b="1" dirty="0" smtClean="0"/>
              <a:t> 19 No 3 pp.195-207.</a:t>
            </a:r>
          </a:p>
          <a:p>
            <a:pPr>
              <a:buFont typeface="Wingdings" pitchFamily="2" charset="2"/>
              <a:buNone/>
              <a:defRPr/>
            </a:pPr>
            <a:endParaRPr lang="en-GB" sz="1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00100"/>
          </a:xfrm>
          <a:noFill/>
        </p:spPr>
        <p:txBody>
          <a:bodyPr anchor="ctr"/>
          <a:lstStyle/>
          <a:p>
            <a:r>
              <a:rPr lang="en-GB" sz="3200" dirty="0" smtClean="0"/>
              <a:t>References and wider reading 2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838200"/>
            <a:ext cx="8713788" cy="56864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GB" sz="1600" b="1" dirty="0" smtClean="0"/>
              <a:t>Carroll, J. and Ryan, J. (2005) </a:t>
            </a:r>
            <a:r>
              <a:rPr lang="en-GB" sz="1600" b="1" i="1" dirty="0" smtClean="0"/>
              <a:t>Teaching International students: improving learning for all,</a:t>
            </a:r>
            <a:r>
              <a:rPr lang="en-GB" sz="1600" b="1" dirty="0" smtClean="0"/>
              <a:t> London: Routledge SEDA series.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 err="1" smtClean="0"/>
              <a:t>Dweck</a:t>
            </a:r>
            <a:r>
              <a:rPr lang="en-GB" sz="1600" b="1" dirty="0" smtClean="0"/>
              <a:t>, C. (2000) </a:t>
            </a:r>
            <a:r>
              <a:rPr lang="en-GB" sz="1600" b="1" i="1" dirty="0" smtClean="0"/>
              <a:t>Self-theories: their role in motivation, personality, and development </a:t>
            </a:r>
            <a:r>
              <a:rPr lang="en-GB" sz="1600" b="1" dirty="0" smtClean="0"/>
              <a:t>Philadelphia: Psychology press: Essays in Social Psychology Taylor and Francis.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 err="1" smtClean="0"/>
              <a:t>Falchikov</a:t>
            </a:r>
            <a:r>
              <a:rPr lang="en-GB" sz="1600" b="1" dirty="0" smtClean="0"/>
              <a:t>, N. (2004) </a:t>
            </a:r>
            <a:r>
              <a:rPr lang="en-GB" sz="1600" b="1" i="1" dirty="0" smtClean="0"/>
              <a:t>Improving Assessment through Student Involvement: Practical Solutions for Aiding Learning in Higher and Further Education,</a:t>
            </a:r>
            <a:r>
              <a:rPr lang="en-GB" sz="1600" b="1" dirty="0" smtClean="0"/>
              <a:t> London: Routledge.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 smtClean="0"/>
              <a:t>Flint, N.R. and Johnson, B. (2011) </a:t>
            </a:r>
            <a:r>
              <a:rPr lang="en-GB" sz="1600" b="1" i="1" dirty="0" smtClean="0"/>
              <a:t>Towards fairer university assessment: recognising the concerns of students,</a:t>
            </a:r>
            <a:r>
              <a:rPr lang="en-GB" sz="1600" b="1" dirty="0" smtClean="0"/>
              <a:t> London: Routledge.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 smtClean="0"/>
              <a:t>Gibbs, G. (2010) </a:t>
            </a:r>
            <a:r>
              <a:rPr lang="en-GB" sz="1600" b="1" i="1" dirty="0" smtClean="0"/>
              <a:t>Using assessment to support student learning,</a:t>
            </a:r>
            <a:r>
              <a:rPr lang="en-GB" sz="1600" b="1" dirty="0" smtClean="0"/>
              <a:t> Leeds: Leeds Metropolitan University.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 smtClean="0"/>
              <a:t>Kneale, P. E. (1997) </a:t>
            </a:r>
            <a:r>
              <a:rPr lang="en-GB" sz="1600" b="1" i="1" dirty="0" smtClean="0"/>
              <a:t>The rise of the "strategic student": how can we adapt to cope?</a:t>
            </a:r>
            <a:r>
              <a:rPr lang="en-GB" sz="1600" b="1" dirty="0" smtClean="0"/>
              <a:t> in Armstrong, S., Thompson, G. and Brown, S. (</a:t>
            </a:r>
            <a:r>
              <a:rPr lang="en-GB" sz="1600" b="1" dirty="0" err="1" smtClean="0"/>
              <a:t>eds</a:t>
            </a:r>
            <a:r>
              <a:rPr lang="en-GB" sz="1600" b="1" dirty="0" smtClean="0"/>
              <a:t>) </a:t>
            </a:r>
            <a:r>
              <a:rPr lang="en-GB" sz="1600" b="1" i="1" dirty="0" smtClean="0"/>
              <a:t>Facing up to Radical Changes in Universities and Colleges,</a:t>
            </a:r>
            <a:r>
              <a:rPr lang="en-GB" sz="1600" b="1" dirty="0" smtClean="0"/>
              <a:t> 119-139, London: </a:t>
            </a:r>
            <a:r>
              <a:rPr lang="en-GB" sz="1600" b="1" dirty="0" err="1" smtClean="0"/>
              <a:t>Kogan</a:t>
            </a:r>
            <a:r>
              <a:rPr lang="en-GB" sz="1600" b="1" dirty="0" smtClean="0"/>
              <a:t> Page.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 smtClean="0"/>
              <a:t>Knight, P. and Yorke, M. (2003) </a:t>
            </a:r>
            <a:r>
              <a:rPr lang="en-GB" sz="1600" b="1" i="1" dirty="0" smtClean="0"/>
              <a:t>Assessment, learning and employability,</a:t>
            </a:r>
            <a:r>
              <a:rPr lang="en-GB" sz="1600" b="1" dirty="0" smtClean="0"/>
              <a:t> Maidenhead, UK: SRHE/Open University Press.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 smtClean="0"/>
              <a:t>Marshall, P. and Massy, W. (2010) ‘Managing in turbulent times’ in </a:t>
            </a:r>
            <a:r>
              <a:rPr lang="en-GB" sz="1600" b="1" i="1" dirty="0" smtClean="0"/>
              <a:t>Forum for the Future of Higher Education, papers from the 2009 Aspen symposium</a:t>
            </a:r>
            <a:r>
              <a:rPr lang="en-GB" sz="1600" b="1" dirty="0" smtClean="0"/>
              <a:t> Massachusetts Institute of Technology Cambridge USA.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r>
              <a:rPr lang="en-GB" sz="3200" dirty="0" smtClean="0"/>
              <a:t>References and wider reading 3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393113" cy="5364163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1600" b="1" dirty="0" smtClean="0"/>
              <a:t>Morgan, M. (2012, at press) </a:t>
            </a:r>
            <a:r>
              <a:rPr lang="en-GB" sz="1600" b="1" i="1" dirty="0" smtClean="0"/>
              <a:t>Improving and Enhancing the Student Experience- A practical guide</a:t>
            </a:r>
            <a:r>
              <a:rPr lang="en-GB" sz="1600" b="1" dirty="0" smtClean="0"/>
              <a:t>, London: Routledge. Newton, J. (2003) Implementing an Institution-wide learning and Teaching strategy: lessons in managing change Studies in Higher Education </a:t>
            </a:r>
            <a:r>
              <a:rPr lang="en-GB" sz="1600" b="1" dirty="0" err="1" smtClean="0"/>
              <a:t>Vol</a:t>
            </a:r>
            <a:r>
              <a:rPr lang="en-GB" sz="1600" b="1" dirty="0" smtClean="0"/>
              <a:t> 28 No 4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1600" b="1" dirty="0" err="1" smtClean="0">
                <a:solidFill>
                  <a:srgbClr val="000000"/>
                </a:solidFill>
              </a:rPr>
              <a:t>Nicol</a:t>
            </a:r>
            <a:r>
              <a:rPr lang="en-GB" sz="1600" b="1" dirty="0" smtClean="0">
                <a:solidFill>
                  <a:srgbClr val="000000"/>
                </a:solidFill>
              </a:rPr>
              <a:t>, D. J. and Macfarlane-Dick, D. Formative assessment and self-regulated learning: A model and seven principles of good feedback practice, </a:t>
            </a:r>
            <a:r>
              <a:rPr lang="en-GB" sz="1600" b="1" i="1" dirty="0" smtClean="0">
                <a:solidFill>
                  <a:srgbClr val="000000"/>
                </a:solidFill>
              </a:rPr>
              <a:t>Studies in Higher Education.</a:t>
            </a:r>
            <a:endParaRPr lang="en-GB" sz="1600" b="1" dirty="0" smtClean="0"/>
          </a:p>
          <a:p>
            <a:pPr marL="360000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600" b="1" dirty="0" err="1" smtClean="0"/>
              <a:t>Northedge</a:t>
            </a:r>
            <a:r>
              <a:rPr lang="en-GB" sz="1600" b="1" dirty="0" smtClean="0"/>
              <a:t>, A. (2003) Enabling participation in academic discourse </a:t>
            </a:r>
            <a:r>
              <a:rPr lang="en-GB" sz="1600" b="1" i="1" dirty="0" smtClean="0"/>
              <a:t>Teaching in Higher Education, Vol. 8, No. 2, 2003, pp. 169–180.</a:t>
            </a:r>
            <a:endParaRPr lang="en-GB" sz="1600" b="1" dirty="0" smtClean="0"/>
          </a:p>
          <a:p>
            <a:pPr marL="360000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600" b="1" dirty="0" smtClean="0"/>
              <a:t>PASS project: Bradford http://www.pass.brad.ac.uk/ 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 err="1" smtClean="0"/>
              <a:t>Peelo</a:t>
            </a:r>
            <a:r>
              <a:rPr lang="en-GB" sz="1600" b="1" dirty="0" smtClean="0"/>
              <a:t>, M. and Wareham, T. (</a:t>
            </a:r>
            <a:r>
              <a:rPr lang="en-GB" sz="1600" b="1" dirty="0" err="1" smtClean="0"/>
              <a:t>eds</a:t>
            </a:r>
            <a:r>
              <a:rPr lang="en-GB" sz="1600" b="1" dirty="0" smtClean="0"/>
              <a:t>) (2002) </a:t>
            </a:r>
            <a:r>
              <a:rPr lang="en-GB" sz="1600" b="1" i="1" dirty="0" smtClean="0"/>
              <a:t>Failing Students in higher education</a:t>
            </a:r>
            <a:r>
              <a:rPr lang="en-GB" sz="1600" b="1" dirty="0" smtClean="0"/>
              <a:t> Buckingham, UK, SRHE/Open University Press.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 smtClean="0"/>
              <a:t>Pickford, R. and Brown, S. (2006) </a:t>
            </a:r>
            <a:r>
              <a:rPr lang="en-GB" sz="1600" b="1" i="1" dirty="0" smtClean="0"/>
              <a:t>Assessing skills and practice</a:t>
            </a:r>
            <a:r>
              <a:rPr lang="en-GB" sz="1600" b="1" dirty="0" smtClean="0"/>
              <a:t> London: Routledge.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 smtClean="0">
                <a:cs typeface="Times New Roman" pitchFamily="18" charset="0"/>
              </a:rPr>
              <a:t>Race, P. (2001) </a:t>
            </a:r>
            <a:r>
              <a:rPr lang="en-GB" sz="1600" b="1" i="1" dirty="0" smtClean="0">
                <a:cs typeface="Times New Roman" pitchFamily="18" charset="0"/>
              </a:rPr>
              <a:t>A Briefing on Self, Peer &amp; Group Assessment</a:t>
            </a:r>
            <a:r>
              <a:rPr lang="en-GB" sz="1600" b="1" dirty="0" smtClean="0">
                <a:cs typeface="Times New Roman" pitchFamily="18" charset="0"/>
              </a:rPr>
              <a:t> in LTSN Generic Centre Assessment Series No 9 LTSN York.</a:t>
            </a:r>
            <a:r>
              <a:rPr lang="en-GB" sz="1600" b="1" dirty="0" smtClean="0"/>
              <a:t> 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 smtClean="0"/>
              <a:t>Race, P. (2006) </a:t>
            </a:r>
            <a:r>
              <a:rPr lang="en-GB" sz="1600" b="1" i="1" dirty="0" smtClean="0"/>
              <a:t>The lecturer’s toolkit (3rd edition)</a:t>
            </a:r>
            <a:r>
              <a:rPr lang="en-GB" sz="1600" b="1" dirty="0" smtClean="0"/>
              <a:t> London: Routledge.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600" b="1" dirty="0" smtClean="0"/>
              <a:t>Race, P. </a:t>
            </a:r>
            <a:r>
              <a:rPr lang="en-GB" sz="1600" b="1" i="1" dirty="0" smtClean="0"/>
              <a:t>et al </a:t>
            </a:r>
            <a:r>
              <a:rPr lang="en-GB" sz="1600" b="1" dirty="0" smtClean="0"/>
              <a:t>(2009) </a:t>
            </a:r>
            <a:r>
              <a:rPr lang="en-GB" sz="1600" b="1" i="1" dirty="0" smtClean="0"/>
              <a:t>Using peer observation to enhance teaching,</a:t>
            </a:r>
            <a:r>
              <a:rPr lang="en-GB" sz="1600" b="1" dirty="0" smtClean="0"/>
              <a:t> Leeds: Leeds Metropolitan Press.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600" b="1" dirty="0" smtClean="0"/>
              <a:t>Race, P. and Pickford, R. (2007) </a:t>
            </a:r>
            <a:r>
              <a:rPr lang="en-GB" sz="1600" b="1" i="1" dirty="0" smtClean="0"/>
              <a:t>Making Teaching work: Teaching smarter in post-compulsory education</a:t>
            </a:r>
            <a:r>
              <a:rPr lang="en-GB" sz="1600" b="1" dirty="0" smtClean="0"/>
              <a:t>, London: Sage.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endParaRPr lang="en-GB" sz="1600" b="1" dirty="0" smtClean="0"/>
          </a:p>
          <a:p>
            <a:pPr>
              <a:spcBef>
                <a:spcPts val="0"/>
              </a:spcBef>
              <a:defRPr/>
            </a:pPr>
            <a:endParaRPr lang="en-GB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7543800" cy="679450"/>
          </a:xfrm>
        </p:spPr>
        <p:txBody>
          <a:bodyPr/>
          <a:lstStyle/>
          <a:p>
            <a:r>
              <a:rPr lang="en-GB" sz="3200" dirty="0" smtClean="0"/>
              <a:t>References and wider reading 4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393113" cy="52387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GB" sz="1600" b="1" dirty="0" smtClean="0"/>
              <a:t>Renfro, W. L. and Morrison, J. L. (1983) ‘Anticipating and managing change in educational organisations’, Educational Leadership Association of Supervision and Curriculum Development. </a:t>
            </a:r>
          </a:p>
          <a:p>
            <a:pPr>
              <a:buFont typeface="Wingdings" pitchFamily="2" charset="2"/>
              <a:buNone/>
            </a:pPr>
            <a:r>
              <a:rPr lang="en-GB" sz="1600" b="1" dirty="0" smtClean="0"/>
              <a:t>Robertson, C., Robins, A. and Cox, R. (2009) Co-constructing an academic community ethos- challenging culture and managing change in higher education: a case study undertaken over two years, in </a:t>
            </a:r>
            <a:r>
              <a:rPr lang="en-GB" sz="1600" b="1" i="1" dirty="0" smtClean="0"/>
              <a:t>Management in Education</a:t>
            </a:r>
            <a:r>
              <a:rPr lang="en-GB" sz="1600" b="1" dirty="0" smtClean="0"/>
              <a:t> Vol. 23 Issue 1. </a:t>
            </a:r>
          </a:p>
          <a:p>
            <a:pPr>
              <a:buFont typeface="Wingdings" pitchFamily="2" charset="2"/>
              <a:buNone/>
            </a:pPr>
            <a:r>
              <a:rPr lang="en-GB" sz="1600" b="1" dirty="0" err="1" smtClean="0"/>
              <a:t>Roxa</a:t>
            </a:r>
            <a:r>
              <a:rPr lang="en-GB" sz="1600" b="1" dirty="0" smtClean="0"/>
              <a:t>, T. and </a:t>
            </a:r>
            <a:r>
              <a:rPr lang="en-GB" sz="1600" b="1" dirty="0" err="1" smtClean="0"/>
              <a:t>Martensson</a:t>
            </a:r>
            <a:r>
              <a:rPr lang="en-GB" sz="1600" b="1" dirty="0" smtClean="0"/>
              <a:t>, K. (2009) Significant conversations and significant networks - exploring the backstage of the teaching arena, </a:t>
            </a:r>
            <a:r>
              <a:rPr lang="en-GB" sz="1600" b="1" i="1" dirty="0" smtClean="0"/>
              <a:t>Studies in Higher Education</a:t>
            </a:r>
            <a:r>
              <a:rPr lang="en-GB" sz="1600" b="1" dirty="0" smtClean="0"/>
              <a:t> </a:t>
            </a:r>
            <a:r>
              <a:rPr lang="en-GB" sz="1600" b="1" dirty="0" err="1" smtClean="0"/>
              <a:t>Vol</a:t>
            </a:r>
            <a:r>
              <a:rPr lang="en-GB" sz="1600" b="1" dirty="0" smtClean="0"/>
              <a:t> 34 no 5 pp.547-559.</a:t>
            </a:r>
          </a:p>
          <a:p>
            <a:pPr>
              <a:buFont typeface="Wingdings" pitchFamily="2" charset="2"/>
              <a:buNone/>
            </a:pPr>
            <a:r>
              <a:rPr lang="en-GB" sz="1600" b="1" dirty="0" smtClean="0"/>
              <a:t>Rust, C., Price, M. and O’Donovan, B. (2003) Improving students’ learning by developing their understanding of assessment criteria and processes, </a:t>
            </a:r>
            <a:r>
              <a:rPr lang="en-GB" sz="1600" b="1" i="1" dirty="0" smtClean="0"/>
              <a:t>Assessment and Evaluation in Higher Education. 28 (2), 147-164</a:t>
            </a:r>
            <a:r>
              <a:rPr lang="en-GB" sz="1600" b="1" dirty="0" smtClean="0"/>
              <a:t>. </a:t>
            </a:r>
          </a:p>
          <a:p>
            <a:pPr>
              <a:buFont typeface="Wingdings" pitchFamily="2" charset="2"/>
              <a:buNone/>
            </a:pPr>
            <a:endParaRPr lang="en-GB" sz="1600" b="1" dirty="0" smtClean="0"/>
          </a:p>
          <a:p>
            <a:pPr>
              <a:buFont typeface="Wingdings" pitchFamily="2" charset="2"/>
              <a:buNone/>
            </a:pPr>
            <a:endParaRPr lang="en-GB" sz="1600" b="1" dirty="0" smtClean="0"/>
          </a:p>
          <a:p>
            <a:pPr>
              <a:buFont typeface="Wingdings" pitchFamily="2" charset="2"/>
              <a:buNone/>
            </a:pPr>
            <a:endParaRPr lang="en-GB" sz="1600" b="1" dirty="0" smtClean="0"/>
          </a:p>
          <a:p>
            <a:pPr>
              <a:buFont typeface="Wingdings" pitchFamily="2" charset="2"/>
              <a:buNone/>
            </a:pPr>
            <a:endParaRPr lang="en-GB" sz="1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r>
              <a:rPr lang="en-GB" sz="3200" dirty="0" smtClean="0"/>
              <a:t>References and wider reading 5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469313" cy="5287963"/>
          </a:xfrm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GB" sz="1600" b="1" dirty="0" smtClean="0"/>
              <a:t>Ryan, J. (2000) </a:t>
            </a:r>
            <a:r>
              <a:rPr lang="en-GB" sz="1600" b="1" i="1" dirty="0" smtClean="0"/>
              <a:t>A Guide to Teaching International Students</a:t>
            </a:r>
            <a:r>
              <a:rPr lang="en-GB" sz="1600" b="1" dirty="0" smtClean="0"/>
              <a:t> Oxford: Oxford Centre for Staff and Learning Development.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GB" sz="1600" b="1" dirty="0" smtClean="0"/>
              <a:t>Sadler, D. R. (1989) Formative assessment and the design of instructional systems </a:t>
            </a:r>
            <a:r>
              <a:rPr lang="en-GB" sz="1600" b="1" i="1" dirty="0" smtClean="0"/>
              <a:t>Instructional Science </a:t>
            </a:r>
            <a:r>
              <a:rPr lang="en-GB" sz="1600" b="1" dirty="0" smtClean="0"/>
              <a:t>18, 119-144. 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GB" sz="1600" b="1" dirty="0" smtClean="0"/>
              <a:t>Sadler, D. R. (1998) Formative assessment: revisiting the territory </a:t>
            </a:r>
            <a:r>
              <a:rPr lang="en-GB" sz="1600" b="1" i="1" dirty="0" smtClean="0"/>
              <a:t>Assessment in Education: Principles, Policy and Practice </a:t>
            </a:r>
            <a:r>
              <a:rPr lang="en-GB" sz="1600" b="1" dirty="0" smtClean="0"/>
              <a:t>5, 77-8.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GB" sz="1600" b="1" dirty="0" err="1" smtClean="0"/>
              <a:t>Wisker</a:t>
            </a:r>
            <a:r>
              <a:rPr lang="en-GB" sz="1600" b="1" dirty="0" smtClean="0"/>
              <a:t>, G. and Constable, J. (2005) </a:t>
            </a:r>
            <a:r>
              <a:rPr lang="en-GB" sz="1600" b="1" i="1" dirty="0" smtClean="0"/>
              <a:t>Fellowship and Communities of Practice</a:t>
            </a:r>
            <a:r>
              <a:rPr lang="en-GB" sz="1600" b="1" dirty="0" smtClean="0"/>
              <a:t>, SEDA, Anglia Ruskin University UK.</a:t>
            </a:r>
          </a:p>
          <a:p>
            <a:pPr marL="360000"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GB" sz="1600" b="1" dirty="0" err="1" smtClean="0"/>
              <a:t>Yorke</a:t>
            </a:r>
            <a:r>
              <a:rPr lang="en-GB" sz="1600" b="1" dirty="0" smtClean="0"/>
              <a:t>, M. (1999) </a:t>
            </a:r>
            <a:r>
              <a:rPr lang="en-GB" sz="1600" b="1" i="1" dirty="0" smtClean="0"/>
              <a:t>Leaving Early: Undergraduate Non-Completion in Higher Education</a:t>
            </a:r>
            <a:r>
              <a:rPr lang="en-GB" sz="1600" b="1" dirty="0" smtClean="0"/>
              <a:t>, London: Taylor and Francis.</a:t>
            </a:r>
          </a:p>
          <a:p>
            <a:pPr marL="360000"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GB" sz="1600" b="1" dirty="0" err="1" smtClean="0"/>
              <a:t>Yorke</a:t>
            </a:r>
            <a:r>
              <a:rPr lang="en-GB" sz="1600" b="1" dirty="0" smtClean="0"/>
              <a:t>, M. and </a:t>
            </a:r>
            <a:r>
              <a:rPr lang="en-GB" sz="1600" b="1" dirty="0" err="1" smtClean="0"/>
              <a:t>Longden</a:t>
            </a:r>
            <a:r>
              <a:rPr lang="en-GB" sz="1600" b="1" dirty="0" smtClean="0"/>
              <a:t>, B. (2004) </a:t>
            </a:r>
            <a:r>
              <a:rPr lang="en-GB" sz="1600" b="1" i="1" dirty="0" smtClean="0"/>
              <a:t>Retention and Student Success in Higher Education</a:t>
            </a:r>
            <a:r>
              <a:rPr lang="en-GB" sz="1600" b="1" dirty="0" smtClean="0"/>
              <a:t>, Maidenhead: Open University Press.</a:t>
            </a:r>
          </a:p>
          <a:p>
            <a:pPr>
              <a:spcBef>
                <a:spcPts val="600"/>
              </a:spcBef>
              <a:defRPr/>
            </a:pPr>
            <a:endParaRPr lang="en-GB" sz="1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ChangeArrowheads="1"/>
          </p:cNvSpPr>
          <p:nvPr/>
        </p:nvSpPr>
        <p:spPr bwMode="auto">
          <a:xfrm>
            <a:off x="1403350" y="642938"/>
            <a:ext cx="7200900" cy="5622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>
              <a:lnSpc>
                <a:spcPct val="90000"/>
              </a:lnSpc>
              <a:buClr>
                <a:srgbClr val="FF3399"/>
              </a:buClr>
              <a:buSzPct val="75000"/>
              <a:buFont typeface="Monotype Sorts"/>
              <a:buNone/>
            </a:pPr>
            <a:endParaRPr lang="en-GB" sz="3600" b="1" dirty="0">
              <a:solidFill>
                <a:srgbClr val="CCFFFF"/>
              </a:solidFill>
              <a:latin typeface="Arial" pitchFamily="34" charset="0"/>
            </a:endParaRPr>
          </a:p>
          <a:p>
            <a:pPr algn="ctr" eaLnBrk="0" hangingPunct="0">
              <a:lnSpc>
                <a:spcPct val="90000"/>
              </a:lnSpc>
              <a:buClr>
                <a:srgbClr val="FF3399"/>
              </a:buClr>
              <a:buSzPct val="75000"/>
              <a:buFont typeface="Monotype Sorts"/>
              <a:buNone/>
            </a:pPr>
            <a:r>
              <a:rPr lang="en-GB" sz="5400" b="1" dirty="0">
                <a:solidFill>
                  <a:srgbClr val="CCFFFF"/>
                </a:solidFill>
                <a:latin typeface="Arial" pitchFamily="34" charset="0"/>
              </a:rPr>
              <a:t>Thank you…</a:t>
            </a:r>
          </a:p>
          <a:p>
            <a:pPr algn="ctr" eaLnBrk="0" hangingPunct="0">
              <a:lnSpc>
                <a:spcPct val="90000"/>
              </a:lnSpc>
              <a:buClr>
                <a:srgbClr val="FF3399"/>
              </a:buClr>
              <a:buSzPct val="75000"/>
              <a:buFont typeface="Monotype Sorts"/>
              <a:buNone/>
            </a:pPr>
            <a:endParaRPr lang="en-GB" sz="3600" b="1" dirty="0">
              <a:solidFill>
                <a:srgbClr val="FFFF00"/>
              </a:solidFill>
              <a:latin typeface="Arial" pitchFamily="34" charset="0"/>
            </a:endParaRPr>
          </a:p>
          <a:p>
            <a:pPr algn="ctr" eaLnBrk="0" hangingPunct="0">
              <a:lnSpc>
                <a:spcPct val="90000"/>
              </a:lnSpc>
              <a:buClr>
                <a:srgbClr val="FF3399"/>
              </a:buClr>
              <a:buSzPct val="75000"/>
              <a:buFont typeface="Monotype Sorts"/>
              <a:buNone/>
            </a:pPr>
            <a:r>
              <a:rPr lang="en-GB" sz="3600" b="1" dirty="0" smtClean="0">
                <a:solidFill>
                  <a:srgbClr val="FF66CC"/>
                </a:solidFill>
                <a:latin typeface="Arial" pitchFamily="34" charset="0"/>
              </a:rPr>
              <a:t>www.sally-brown.net</a:t>
            </a:r>
          </a:p>
          <a:p>
            <a:pPr algn="ctr" eaLnBrk="0" hangingPunct="0">
              <a:lnSpc>
                <a:spcPct val="90000"/>
              </a:lnSpc>
              <a:buClr>
                <a:srgbClr val="FF3399"/>
              </a:buClr>
              <a:buSzPct val="75000"/>
              <a:buFont typeface="Monotype Sorts"/>
              <a:buNone/>
            </a:pPr>
            <a:r>
              <a:rPr lang="en-GB" sz="3600" b="1" dirty="0" smtClean="0">
                <a:solidFill>
                  <a:srgbClr val="FF66CC"/>
                </a:solidFill>
                <a:latin typeface="Arial" pitchFamily="34" charset="0"/>
              </a:rPr>
              <a:t>www.phil-race.co.uk </a:t>
            </a:r>
            <a:endParaRPr lang="en-GB" sz="3600" b="1" dirty="0">
              <a:solidFill>
                <a:srgbClr val="FF66CC"/>
              </a:solidFill>
              <a:latin typeface="Arial" pitchFamily="34" charset="0"/>
            </a:endParaRPr>
          </a:p>
          <a:p>
            <a:pPr algn="ctr" eaLnBrk="0" hangingPunct="0">
              <a:lnSpc>
                <a:spcPct val="90000"/>
              </a:lnSpc>
              <a:buClr>
                <a:srgbClr val="FF3399"/>
              </a:buClr>
              <a:buSzPct val="75000"/>
              <a:buFont typeface="Monotype Sorts"/>
              <a:buNone/>
            </a:pPr>
            <a:endParaRPr lang="en-GB" sz="3600" b="1" dirty="0">
              <a:solidFill>
                <a:srgbClr val="FF66CC"/>
              </a:solidFill>
              <a:latin typeface="Arial" pitchFamily="34" charset="0"/>
            </a:endParaRPr>
          </a:p>
          <a:p>
            <a:pPr algn="ctr" eaLnBrk="0" hangingPunct="0">
              <a:lnSpc>
                <a:spcPct val="90000"/>
              </a:lnSpc>
              <a:buClr>
                <a:srgbClr val="FF3399"/>
              </a:buClr>
              <a:buSzPct val="75000"/>
              <a:buFont typeface="Monotype Sorts"/>
              <a:buNone/>
            </a:pPr>
            <a:r>
              <a:rPr lang="en-GB" sz="3600" b="1" dirty="0" smtClean="0">
                <a:solidFill>
                  <a:srgbClr val="CCCCFF"/>
                </a:solidFill>
                <a:latin typeface="Arial" pitchFamily="34" charset="0"/>
              </a:rPr>
              <a:t>e-mails: </a:t>
            </a:r>
            <a:endParaRPr lang="en-GB" sz="3600" b="1" dirty="0">
              <a:solidFill>
                <a:srgbClr val="CCCCFF"/>
              </a:solidFill>
              <a:latin typeface="Arial" pitchFamily="34" charset="0"/>
            </a:endParaRPr>
          </a:p>
          <a:p>
            <a:pPr algn="ctr" eaLnBrk="0" hangingPunct="0">
              <a:lnSpc>
                <a:spcPct val="90000"/>
              </a:lnSpc>
              <a:buClr>
                <a:srgbClr val="FF3399"/>
              </a:buClr>
              <a:buSzPct val="75000"/>
              <a:buFont typeface="Monotype Sorts"/>
              <a:buNone/>
            </a:pPr>
            <a:endParaRPr lang="en-GB" sz="4000" b="1" dirty="0">
              <a:solidFill>
                <a:srgbClr val="CCCCFF"/>
              </a:solidFill>
              <a:latin typeface="Arial" pitchFamily="34" charset="0"/>
            </a:endParaRPr>
          </a:p>
          <a:p>
            <a:pPr algn="ctr" eaLnBrk="0" hangingPunct="0">
              <a:lnSpc>
                <a:spcPct val="90000"/>
              </a:lnSpc>
              <a:buClr>
                <a:srgbClr val="FF3399"/>
              </a:buClr>
              <a:buSzPct val="75000"/>
              <a:buFont typeface="Monotype Sorts"/>
              <a:buNone/>
            </a:pPr>
            <a:r>
              <a:rPr lang="en-GB" sz="3600" b="1" dirty="0" smtClean="0">
                <a:solidFill>
                  <a:srgbClr val="FFFF00"/>
                </a:solidFill>
                <a:latin typeface="Arial" pitchFamily="34" charset="0"/>
              </a:rPr>
              <a:t>sally@sally-brown.net</a:t>
            </a:r>
          </a:p>
          <a:p>
            <a:pPr algn="ctr" eaLnBrk="0" hangingPunct="0">
              <a:lnSpc>
                <a:spcPct val="90000"/>
              </a:lnSpc>
              <a:buClr>
                <a:srgbClr val="FF3399"/>
              </a:buClr>
              <a:buSzPct val="75000"/>
              <a:buFont typeface="Monotype Sorts"/>
              <a:buNone/>
            </a:pPr>
            <a:r>
              <a:rPr lang="en-GB" sz="3600" b="1" dirty="0" smtClean="0">
                <a:solidFill>
                  <a:srgbClr val="FFFF00"/>
                </a:solidFill>
                <a:latin typeface="Arial" pitchFamily="34" charset="0"/>
              </a:rPr>
              <a:t>phil@phil-race.co.uk</a:t>
            </a:r>
            <a:endParaRPr lang="en-GB" sz="3600" b="1" dirty="0">
              <a:solidFill>
                <a:srgbClr val="FFFF00"/>
              </a:solidFill>
              <a:latin typeface="Arial" pitchFamily="34" charset="0"/>
            </a:endParaRPr>
          </a:p>
          <a:p>
            <a:pPr algn="ctr" eaLnBrk="0" hangingPunct="0">
              <a:lnSpc>
                <a:spcPct val="90000"/>
              </a:lnSpc>
              <a:buClr>
                <a:srgbClr val="FF3399"/>
              </a:buClr>
              <a:buSzPct val="75000"/>
              <a:buFont typeface="Monotype Sorts"/>
              <a:buNone/>
            </a:pPr>
            <a:endParaRPr lang="en-GB" sz="3600" b="1" dirty="0">
              <a:solidFill>
                <a:srgbClr val="CCFFFF"/>
              </a:solidFill>
              <a:latin typeface="Arial" pitchFamily="34" charset="0"/>
            </a:endParaRPr>
          </a:p>
          <a:p>
            <a:pPr algn="ctr" eaLnBrk="0" hangingPunct="0">
              <a:lnSpc>
                <a:spcPct val="90000"/>
              </a:lnSpc>
              <a:buClr>
                <a:srgbClr val="FF3399"/>
              </a:buClr>
              <a:buSzPct val="75000"/>
              <a:buFont typeface="Monotype Sorts"/>
              <a:buNone/>
            </a:pPr>
            <a:endParaRPr lang="en-GB" sz="3600" b="1" dirty="0">
              <a:solidFill>
                <a:srgbClr val="CCFFFF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49238"/>
            <a:ext cx="7543800" cy="876300"/>
          </a:xfrm>
        </p:spPr>
        <p:txBody>
          <a:bodyPr/>
          <a:lstStyle/>
          <a:p>
            <a:pPr eaLnBrk="1" hangingPunct="1"/>
            <a:r>
              <a:rPr lang="en-GB" sz="3200" dirty="0" smtClean="0"/>
              <a:t>The current context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57313"/>
            <a:ext cx="8686800" cy="4972050"/>
          </a:xfrm>
        </p:spPr>
        <p:txBody>
          <a:bodyPr/>
          <a:lstStyle/>
          <a:p>
            <a:r>
              <a:rPr lang="en-GB" sz="2400" b="1" dirty="0" smtClean="0"/>
              <a:t>A changing HE context in a global economic downturn both for HEIs and our graduating students;</a:t>
            </a:r>
          </a:p>
          <a:p>
            <a:r>
              <a:rPr lang="en-GB" sz="2400" b="1" dirty="0" smtClean="0"/>
              <a:t>Challenges and opportunities associated with Technology-Enhanced Learning;</a:t>
            </a:r>
          </a:p>
          <a:p>
            <a:r>
              <a:rPr lang="en-GB" sz="2400" b="1" dirty="0" smtClean="0"/>
              <a:t>International issues including competition (e.g. many nations teaching programmes in English), global perspectives and trade agreements;</a:t>
            </a:r>
          </a:p>
          <a:p>
            <a:r>
              <a:rPr lang="en-GB" sz="2400" b="1" dirty="0" smtClean="0"/>
              <a:t>Mass higher education and associated diversity issues;</a:t>
            </a:r>
          </a:p>
          <a:p>
            <a:r>
              <a:rPr lang="en-GB" sz="2400" b="1" dirty="0" smtClean="0"/>
              <a:t>The search for effective, fit-for-purpose assessment methods;</a:t>
            </a:r>
          </a:p>
          <a:p>
            <a:r>
              <a:rPr lang="en-GB" sz="2400" b="1" dirty="0" smtClean="0"/>
              <a:t>Issues around how best to deliver the curriculum.</a:t>
            </a:r>
          </a:p>
          <a:p>
            <a:endParaRPr lang="en-GB" sz="2400" b="1" dirty="0" smtClean="0"/>
          </a:p>
          <a:p>
            <a:endParaRPr lang="en-GB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Flexibility and responsiveness to market needs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469313" cy="4906963"/>
          </a:xfrm>
        </p:spPr>
        <p:txBody>
          <a:bodyPr/>
          <a:lstStyle/>
          <a:p>
            <a:r>
              <a:rPr lang="en-GB" sz="2400" b="1" dirty="0" smtClean="0"/>
              <a:t>Students have high expectations of what they will receive in return for their fees; </a:t>
            </a:r>
          </a:p>
          <a:p>
            <a:r>
              <a:rPr lang="en-GB" sz="2400" b="1" dirty="0" smtClean="0"/>
              <a:t>In a rapidly changing global market, fleetness of foot in curriculum design and delivery can ensure HEIs are viable;</a:t>
            </a:r>
          </a:p>
          <a:p>
            <a:r>
              <a:rPr lang="en-GB" sz="2400" b="1" dirty="0" smtClean="0"/>
              <a:t>Students nowadays can choose educational providers internationally, and increasing numbers pick and mix to match their requirements regardless of physical location;</a:t>
            </a:r>
          </a:p>
          <a:p>
            <a:r>
              <a:rPr lang="en-GB" sz="2400" b="1" dirty="0" smtClean="0"/>
              <a:t>We therefore need to be need to be flexible in providing bridges and ladders to progression. </a:t>
            </a:r>
          </a:p>
          <a:p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How can we make changes to enhance learning and teaching in universities?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b="1" dirty="0" smtClean="0"/>
              <a:t>External stimuli (e.g. NSS scores) can be powerful triggers for change but are not sufficient for really making a difference;</a:t>
            </a:r>
          </a:p>
          <a:p>
            <a:r>
              <a:rPr lang="en-GB" sz="2400" dirty="0" smtClean="0"/>
              <a:t>It’s more important (and effective) to look at enhancing the student experience than at how to massage NSS scores;</a:t>
            </a:r>
            <a:endParaRPr lang="en-GB" sz="2400" b="1" dirty="0" smtClean="0"/>
          </a:p>
          <a:p>
            <a:r>
              <a:rPr lang="en-GB" sz="2400" b="1" dirty="0" smtClean="0"/>
              <a:t>In our view, firm direction and </a:t>
            </a:r>
            <a:r>
              <a:rPr lang="en-GB" sz="2400" b="1" dirty="0" err="1" smtClean="0"/>
              <a:t>dictat</a:t>
            </a:r>
            <a:r>
              <a:rPr lang="en-GB" sz="2400" b="1" dirty="0" smtClean="0"/>
              <a:t> are much less effective than passion, persuasion and people-centred approaches;</a:t>
            </a:r>
          </a:p>
          <a:p>
            <a:r>
              <a:rPr lang="en-GB" sz="2400" b="1" dirty="0" smtClean="0"/>
              <a:t>Evidence-based practice helps to change </a:t>
            </a:r>
            <a:r>
              <a:rPr lang="en-GB" sz="2400" dirty="0" smtClean="0"/>
              <a:t>better than instruction</a:t>
            </a:r>
            <a:r>
              <a:rPr lang="en-GB" sz="2400" b="1" dirty="0" smtClean="0"/>
              <a:t>;</a:t>
            </a:r>
          </a:p>
          <a:p>
            <a:r>
              <a:rPr lang="en-GB" sz="2400" b="1" dirty="0" smtClean="0"/>
              <a:t>Working within university systems is essential if changes are to be long-lasting.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sz="3200" dirty="0" smtClean="0"/>
              <a:t>What students think about assessment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GB" sz="2400" dirty="0" smtClean="0"/>
              <a:t>Student evaluations frequently reveal poor assessment practices that:</a:t>
            </a:r>
          </a:p>
          <a:p>
            <a:r>
              <a:rPr lang="en-GB" sz="2400" dirty="0" smtClean="0"/>
              <a:t>Lack authenticity and relevance to real world tasks;</a:t>
            </a:r>
          </a:p>
          <a:p>
            <a:r>
              <a:rPr lang="en-GB" sz="2400" dirty="0" smtClean="0"/>
              <a:t>Make unreasonable demands on students;</a:t>
            </a:r>
          </a:p>
          <a:p>
            <a:r>
              <a:rPr lang="en-GB" sz="2400" dirty="0" smtClean="0"/>
              <a:t>Are narrow in scope;</a:t>
            </a:r>
          </a:p>
          <a:p>
            <a:r>
              <a:rPr lang="en-GB" sz="2400" dirty="0" smtClean="0"/>
              <a:t>Have little long-term benefit;</a:t>
            </a:r>
          </a:p>
          <a:p>
            <a:r>
              <a:rPr lang="en-GB" sz="2400" dirty="0" smtClean="0"/>
              <a:t>Fail to reward genuine effort;</a:t>
            </a:r>
          </a:p>
          <a:p>
            <a:r>
              <a:rPr lang="en-GB" sz="2400" dirty="0" smtClean="0"/>
              <a:t>Have unclear expectations and assessment criteria;</a:t>
            </a:r>
          </a:p>
          <a:p>
            <a:r>
              <a:rPr lang="en-GB" sz="2400" dirty="0" smtClean="0"/>
              <a:t>Fail to provide adequate feedback to students;</a:t>
            </a:r>
          </a:p>
          <a:p>
            <a:r>
              <a:rPr lang="en-GB" sz="2400" dirty="0" smtClean="0"/>
              <a:t>Rely heavily on factual recall rather than on higher-order thinking and problem-solving skills.</a:t>
            </a:r>
          </a:p>
          <a:p>
            <a:pPr>
              <a:buFont typeface="Wingdings" pitchFamily="2" charset="2"/>
              <a:buNone/>
            </a:pPr>
            <a:r>
              <a:rPr lang="en-GB" sz="2400" dirty="0" smtClean="0"/>
              <a:t> (Flint and Johnson, 2011, p.2) </a:t>
            </a:r>
          </a:p>
          <a:p>
            <a:pPr>
              <a:buFont typeface="Wingdings" pitchFamily="2" charset="2"/>
              <a:buNone/>
            </a:pPr>
            <a:endParaRPr lang="en-GB" sz="2000" dirty="0" smtClean="0"/>
          </a:p>
          <a:p>
            <a:pPr>
              <a:buFont typeface="Wingdings" pitchFamily="2" charset="2"/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7543800" cy="86042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sz="3200" dirty="0" smtClean="0"/>
              <a:t>Interpreting NSS scores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600" dirty="0" smtClean="0"/>
              <a:t>NSS scores are an unreliable indicator as they can be skewed by all kinds of extraneous factors, but do give us some hints on what we should be doing;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Attempts to massage NSS scores usually fail;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 It is much more sensible and worthwhile to concentrate on improving the student experience of assessment and feedback, since these are so central to enhancing the student experience.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But what we can do is: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GB" sz="2600" dirty="0" smtClean="0"/>
              <a:t>Scrutinise NSS scores and free response feedback to see where enhancements can be made;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Carefully consider the context and the student cohort experience;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Honestly review where improvements can be made;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Develop a strategic implementation plan that doesn’t just contain pious hopes, but specifies concrete action.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LeedsMe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0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 Rounded MT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LeedsMet template</Template>
  <TotalTime>0</TotalTime>
  <Words>3323</Words>
  <Application>Microsoft Office PowerPoint</Application>
  <PresentationFormat>On-screen Show (4:3)</PresentationFormat>
  <Paragraphs>267</Paragraphs>
  <Slides>38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38</vt:i4>
      </vt:variant>
    </vt:vector>
  </HeadingPairs>
  <TitlesOfParts>
    <vt:vector size="40" baseType="lpstr">
      <vt:lpstr>LeedsMet template</vt:lpstr>
      <vt:lpstr>20_Custom Design</vt:lpstr>
      <vt:lpstr>Enhancing the student experience: working to improve student satisfaction</vt:lpstr>
      <vt:lpstr>Intended outcomes</vt:lpstr>
      <vt:lpstr>Session plan</vt:lpstr>
      <vt:lpstr>The current context</vt:lpstr>
      <vt:lpstr>Flexibility and responsiveness to market needs</vt:lpstr>
      <vt:lpstr>How can we make changes to enhance learning and teaching in universities?</vt:lpstr>
      <vt:lpstr>What students think about assessment</vt:lpstr>
      <vt:lpstr>Interpreting NSS scores</vt:lpstr>
      <vt:lpstr>But what we can do is:</vt:lpstr>
      <vt:lpstr>Your priorities</vt:lpstr>
      <vt:lpstr>Your priorities: areas of the student experience to address:</vt:lpstr>
      <vt:lpstr>What do we want to change?</vt:lpstr>
      <vt:lpstr>Engagement: why talk about it? Because:</vt:lpstr>
      <vt:lpstr>Engagement of international students: some important considerations</vt:lpstr>
      <vt:lpstr>Consistency and coherence: mapping the student experience </vt:lpstr>
      <vt:lpstr>Teaching for learning</vt:lpstr>
      <vt:lpstr>What does high quality teaching look like? Ten factors:</vt:lpstr>
      <vt:lpstr>What does high quality learning look like? Our views:</vt:lpstr>
      <vt:lpstr>All ten aspects</vt:lpstr>
      <vt:lpstr>Prioritising aspects of the student experience</vt:lpstr>
      <vt:lpstr>Slide 21</vt:lpstr>
      <vt:lpstr>Thinking about the 21 statements</vt:lpstr>
      <vt:lpstr>The teaching on my course</vt:lpstr>
      <vt:lpstr>Slide 24</vt:lpstr>
      <vt:lpstr>Slide 25</vt:lpstr>
      <vt:lpstr>Slide 26</vt:lpstr>
      <vt:lpstr>Slide 27</vt:lpstr>
      <vt:lpstr>Slide 28</vt:lpstr>
      <vt:lpstr>Five things HEIs can do to improve NSS scores on assessment and feedback</vt:lpstr>
      <vt:lpstr>Five things HEIs can do to improve NSS scores on organisation and management</vt:lpstr>
      <vt:lpstr>Five things HEIs can do to improve NSS scores on effective teaching</vt:lpstr>
      <vt:lpstr>Conclusions</vt:lpstr>
      <vt:lpstr>References and wider reading 1 </vt:lpstr>
      <vt:lpstr>References and wider reading 2</vt:lpstr>
      <vt:lpstr>References and wider reading 3</vt:lpstr>
      <vt:lpstr>References and wider reading 4 </vt:lpstr>
      <vt:lpstr>References and wider reading 5</vt:lpstr>
      <vt:lpstr>Slide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Disability Research Conference</dc:title>
  <dc:creator/>
  <cp:lastModifiedBy/>
  <cp:revision>118</cp:revision>
  <dcterms:created xsi:type="dcterms:W3CDTF">2007-03-06T12:05:28Z</dcterms:created>
  <dcterms:modified xsi:type="dcterms:W3CDTF">2012-02-28T18:20:20Z</dcterms:modified>
</cp:coreProperties>
</file>