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37"/>
  </p:notesMasterIdLst>
  <p:handoutMasterIdLst>
    <p:handoutMasterId r:id="rId38"/>
  </p:handoutMasterIdLst>
  <p:sldIdLst>
    <p:sldId id="257" r:id="rId2"/>
    <p:sldId id="349" r:id="rId3"/>
    <p:sldId id="351" r:id="rId4"/>
    <p:sldId id="348" r:id="rId5"/>
    <p:sldId id="352" r:id="rId6"/>
    <p:sldId id="353" r:id="rId7"/>
    <p:sldId id="354" r:id="rId8"/>
    <p:sldId id="355" r:id="rId9"/>
    <p:sldId id="356" r:id="rId10"/>
    <p:sldId id="357" r:id="rId11"/>
    <p:sldId id="358" r:id="rId12"/>
    <p:sldId id="359" r:id="rId13"/>
    <p:sldId id="360" r:id="rId14"/>
    <p:sldId id="361" r:id="rId15"/>
    <p:sldId id="362" r:id="rId16"/>
    <p:sldId id="363" r:id="rId17"/>
    <p:sldId id="443" r:id="rId18"/>
    <p:sldId id="364" r:id="rId19"/>
    <p:sldId id="365" r:id="rId20"/>
    <p:sldId id="366" r:id="rId21"/>
    <p:sldId id="367" r:id="rId22"/>
    <p:sldId id="368" r:id="rId23"/>
    <p:sldId id="369" r:id="rId24"/>
    <p:sldId id="370" r:id="rId25"/>
    <p:sldId id="446" r:id="rId26"/>
    <p:sldId id="449" r:id="rId27"/>
    <p:sldId id="451" r:id="rId28"/>
    <p:sldId id="452" r:id="rId29"/>
    <p:sldId id="453" r:id="rId30"/>
    <p:sldId id="454" r:id="rId31"/>
    <p:sldId id="455" r:id="rId32"/>
    <p:sldId id="270" r:id="rId33"/>
    <p:sldId id="271" r:id="rId34"/>
    <p:sldId id="272" r:id="rId35"/>
    <p:sldId id="273" r:id="rId36"/>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varScale="1">
        <p:scale>
          <a:sx n="64" d="100"/>
          <a:sy n="64" d="100"/>
        </p:scale>
        <p:origin x="-5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DF0D3EF-52E7-4430-9475-455FBC3AB4B1}" type="slidenum">
              <a:rPr lang="en-GB"/>
              <a:pPr>
                <a:defRPr/>
              </a:pPr>
              <a:t>‹#›</a:t>
            </a:fld>
            <a:endParaRPr lang="en-GB"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81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0984199-A2A6-4EDE-891D-400F97D251FA}"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dirty="0" smtClean="0"/>
          </a:p>
        </p:txBody>
      </p:sp>
      <p:sp>
        <p:nvSpPr>
          <p:cNvPr id="49156" name="Slide Number Placeholder 3"/>
          <p:cNvSpPr>
            <a:spLocks noGrp="1"/>
          </p:cNvSpPr>
          <p:nvPr>
            <p:ph type="sldNum" sz="quarter" idx="5"/>
          </p:nvPr>
        </p:nvSpPr>
        <p:spPr>
          <a:noFill/>
        </p:spPr>
        <p:txBody>
          <a:bodyPr/>
          <a:lstStyle/>
          <a:p>
            <a:fld id="{8F6CB840-40B2-4239-B8C9-B1EBBBFE134D}"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3C9DA4A9-D169-40B0-9F09-4E9C0E2A757A}"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D54F0720-0BAC-4E07-A829-1179E4312D5E}"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3D7B1920-7B9D-45BC-B506-7B8127884A51}"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048A7AF6-1ADB-4026-893D-7ED69A85EE5F}"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45F6F3B9-C6D3-41D9-BC7C-F49CC9B9D6AE}"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C01DCA28-A5E1-4EAD-A288-BDEA5C4CB5A0}"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2B47DE71-528A-42EC-BD71-40ECC538DCC9}"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6937264F-8386-4A52-B4E4-FFE2620AD222}" type="slidenum">
              <a:rPr lang="en-US" smtClean="0"/>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E51EF984-D276-44CE-9EEF-3AF6D753766A}" type="slidenum">
              <a:rPr lang="en-US" smtClean="0"/>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2777D9EA-EA25-4774-A0A8-D2BBEE111D2E}"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smtClean="0"/>
          </a:p>
        </p:txBody>
      </p:sp>
      <p:sp>
        <p:nvSpPr>
          <p:cNvPr id="50180" name="Slide Number Placeholder 3"/>
          <p:cNvSpPr>
            <a:spLocks noGrp="1"/>
          </p:cNvSpPr>
          <p:nvPr>
            <p:ph type="sldNum" sz="quarter" idx="5"/>
          </p:nvPr>
        </p:nvSpPr>
        <p:spPr>
          <a:noFill/>
        </p:spPr>
        <p:txBody>
          <a:bodyPr/>
          <a:lstStyle/>
          <a:p>
            <a:fld id="{ED12F755-F720-43CB-A09C-10DE899E9A01}"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1B221A81-09FC-43F5-979B-F3F2E0392365}"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0EDAF315-2CA9-420F-BE6F-4590E597155C}" type="slidenum">
              <a:rPr lang="en-US" smtClean="0"/>
              <a:pPr/>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DACCCE45-E939-4D2E-9706-934E8715DDDE}"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44365059-154F-4F4E-80C0-AB13C730DEED}"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BD231E1-F868-48D3-ADBF-EC2B55A054F9}"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820C331-8208-4455-A6D5-5CC4EED7D13A}" type="slidenum">
              <a:rPr lang="en-US" smtClean="0"/>
              <a:pPr/>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42B253BB-10BD-4BDF-92D2-A816C678B65C}" type="slidenum">
              <a:rPr lang="en-US" smtClean="0"/>
              <a:pPr/>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p:spPr>
        <p:txBody>
          <a:bodyPr/>
          <a:lstStyle/>
          <a:p>
            <a:endParaRPr lang="en-US" smtClean="0"/>
          </a:p>
        </p:txBody>
      </p:sp>
      <p:sp>
        <p:nvSpPr>
          <p:cNvPr id="75780" name="Slide Number Placeholder 3"/>
          <p:cNvSpPr>
            <a:spLocks noGrp="1"/>
          </p:cNvSpPr>
          <p:nvPr>
            <p:ph type="sldNum" sz="quarter" idx="5"/>
          </p:nvPr>
        </p:nvSpPr>
        <p:spPr>
          <a:noFill/>
        </p:spPr>
        <p:txBody>
          <a:bodyPr/>
          <a:lstStyle/>
          <a:p>
            <a:fld id="{2D85DA56-D59A-4AFF-882E-2F2623D404E2}" type="slidenum">
              <a:rPr lang="en-US" smtClean="0"/>
              <a:pPr/>
              <a:t>27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smtClean="0"/>
          </a:p>
        </p:txBody>
      </p:sp>
      <p:sp>
        <p:nvSpPr>
          <p:cNvPr id="76804" name="Slide Number Placeholder 3"/>
          <p:cNvSpPr>
            <a:spLocks noGrp="1"/>
          </p:cNvSpPr>
          <p:nvPr>
            <p:ph type="sldNum" sz="quarter" idx="5"/>
          </p:nvPr>
        </p:nvSpPr>
        <p:spPr>
          <a:noFill/>
        </p:spPr>
        <p:txBody>
          <a:bodyPr/>
          <a:lstStyle/>
          <a:p>
            <a:fld id="{449606BD-068F-48CA-B285-B4860E1D653C}" type="slidenum">
              <a:rPr lang="en-US" smtClean="0"/>
              <a:pPr/>
              <a:t>28</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endParaRPr lang="en-US" smtClean="0"/>
          </a:p>
        </p:txBody>
      </p:sp>
      <p:sp>
        <p:nvSpPr>
          <p:cNvPr id="77828" name="Slide Number Placeholder 3"/>
          <p:cNvSpPr>
            <a:spLocks noGrp="1"/>
          </p:cNvSpPr>
          <p:nvPr>
            <p:ph type="sldNum" sz="quarter" idx="5"/>
          </p:nvPr>
        </p:nvSpPr>
        <p:spPr>
          <a:noFill/>
        </p:spPr>
        <p:txBody>
          <a:bodyPr/>
          <a:lstStyle/>
          <a:p>
            <a:fld id="{4554AE1F-D485-4573-89AC-BD876F41719A}" type="slidenum">
              <a:rPr lang="en-US" smtClean="0"/>
              <a:pPr/>
              <a:t>29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1C6F6C71-EF76-495C-91DD-142B432C55D7}" type="slidenum">
              <a:rPr lang="en-US" smtClean="0"/>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p:spPr>
        <p:txBody>
          <a:bodyPr/>
          <a:lstStyle/>
          <a:p>
            <a:endParaRPr lang="en-US" smtClean="0"/>
          </a:p>
        </p:txBody>
      </p:sp>
      <p:sp>
        <p:nvSpPr>
          <p:cNvPr id="78852" name="Slide Number Placeholder 3"/>
          <p:cNvSpPr>
            <a:spLocks noGrp="1"/>
          </p:cNvSpPr>
          <p:nvPr>
            <p:ph type="sldNum" sz="quarter" idx="5"/>
          </p:nvPr>
        </p:nvSpPr>
        <p:spPr>
          <a:noFill/>
        </p:spPr>
        <p:txBody>
          <a:bodyPr/>
          <a:lstStyle/>
          <a:p>
            <a:fld id="{B1C3FE95-FE72-44AA-B49C-8A816AD0D951}" type="slidenum">
              <a:rPr lang="en-US" smtClean="0"/>
              <a:pPr/>
              <a:t>30</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A6964E12-E7A7-4F16-855E-857BEE4370C4}" type="slidenum">
              <a:rPr lang="en-US" smtClean="0"/>
              <a:pPr/>
              <a:t>31</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smtClean="0"/>
          </a:p>
        </p:txBody>
      </p:sp>
      <p:sp>
        <p:nvSpPr>
          <p:cNvPr id="80900" name="Slide Number Placeholder 3"/>
          <p:cNvSpPr>
            <a:spLocks noGrp="1"/>
          </p:cNvSpPr>
          <p:nvPr>
            <p:ph type="sldNum" sz="quarter" idx="5"/>
          </p:nvPr>
        </p:nvSpPr>
        <p:spPr>
          <a:noFill/>
        </p:spPr>
        <p:txBody>
          <a:bodyPr/>
          <a:lstStyle/>
          <a:p>
            <a:fld id="{529587FF-BFD4-432B-9646-2FADF1AED06C}" type="slidenum">
              <a:rPr lang="en-US" smtClean="0"/>
              <a:pPr/>
              <a:t>32</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smtClean="0"/>
          </a:p>
        </p:txBody>
      </p:sp>
      <p:sp>
        <p:nvSpPr>
          <p:cNvPr id="81924" name="Slide Number Placeholder 3"/>
          <p:cNvSpPr>
            <a:spLocks noGrp="1"/>
          </p:cNvSpPr>
          <p:nvPr>
            <p:ph type="sldNum" sz="quarter" idx="5"/>
          </p:nvPr>
        </p:nvSpPr>
        <p:spPr>
          <a:noFill/>
        </p:spPr>
        <p:txBody>
          <a:bodyPr/>
          <a:lstStyle/>
          <a:p>
            <a:fld id="{224DC221-3BD7-416C-A382-E32482A5D438}" type="slidenum">
              <a:rPr lang="en-US" smtClean="0"/>
              <a:pPr/>
              <a:t>33</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2B4016A3-59D4-40EC-819A-0A333A49418D}" type="slidenum">
              <a:rPr lang="en-US" smtClean="0"/>
              <a:pPr/>
              <a:t>34</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2B25BC9D-6805-426A-9459-8D00D30C9765}" type="slidenum">
              <a:rPr lang="en-US" smtClean="0"/>
              <a:pPr/>
              <a:t>35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DB99ECF6-2D2B-43D8-8603-30783CD34B44}"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smtClean="0"/>
          </a:p>
        </p:txBody>
      </p:sp>
      <p:sp>
        <p:nvSpPr>
          <p:cNvPr id="53252" name="Slide Number Placeholder 3"/>
          <p:cNvSpPr>
            <a:spLocks noGrp="1"/>
          </p:cNvSpPr>
          <p:nvPr>
            <p:ph type="sldNum" sz="quarter" idx="5"/>
          </p:nvPr>
        </p:nvSpPr>
        <p:spPr>
          <a:noFill/>
        </p:spPr>
        <p:txBody>
          <a:bodyPr/>
          <a:lstStyle/>
          <a:p>
            <a:fld id="{BED1BD07-1E9C-40B2-A806-57C30409E1BF}"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smtClean="0"/>
          </a:p>
        </p:txBody>
      </p:sp>
      <p:sp>
        <p:nvSpPr>
          <p:cNvPr id="54276" name="Slide Number Placeholder 3"/>
          <p:cNvSpPr>
            <a:spLocks noGrp="1"/>
          </p:cNvSpPr>
          <p:nvPr>
            <p:ph type="sldNum" sz="quarter" idx="5"/>
          </p:nvPr>
        </p:nvSpPr>
        <p:spPr>
          <a:noFill/>
        </p:spPr>
        <p:txBody>
          <a:bodyPr/>
          <a:lstStyle/>
          <a:p>
            <a:fld id="{23E6CAF2-1F74-4ACA-8910-277EC6D13389}"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US" smtClean="0"/>
          </a:p>
        </p:txBody>
      </p:sp>
      <p:sp>
        <p:nvSpPr>
          <p:cNvPr id="55300" name="Slide Number Placeholder 3"/>
          <p:cNvSpPr>
            <a:spLocks noGrp="1"/>
          </p:cNvSpPr>
          <p:nvPr>
            <p:ph type="sldNum" sz="quarter" idx="5"/>
          </p:nvPr>
        </p:nvSpPr>
        <p:spPr>
          <a:noFill/>
        </p:spPr>
        <p:txBody>
          <a:bodyPr/>
          <a:lstStyle/>
          <a:p>
            <a:fld id="{7F4A05E9-84FA-4C0B-BA22-6FCB3232A8CF}"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603543E1-3E7D-43D7-8DD3-AFB67279D803}"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D1D54246-8A2E-4900-97D5-2E7DD7567A54}"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dirty="0"/>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dirty="0"/>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dirty="0"/>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dirty="0"/>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dirty="0"/>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dirty="0"/>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dirty="0"/>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dirty="0"/>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4EEC6B3-2726-4214-BF66-9A06B95AAE61}" type="datetime1">
              <a:rPr lang="en-GB"/>
              <a:pPr>
                <a:defRPr/>
              </a:pPr>
              <a:t>28/02/2012</a:t>
            </a:fld>
            <a:endParaRPr lang="en-GB" altLang="en-US" dirty="0"/>
          </a:p>
        </p:txBody>
      </p:sp>
      <p:sp>
        <p:nvSpPr>
          <p:cNvPr id="39" name="Rectangle 6"/>
          <p:cNvSpPr>
            <a:spLocks noGrp="1" noChangeArrowheads="1"/>
          </p:cNvSpPr>
          <p:nvPr>
            <p:ph type="ftr" sz="quarter" idx="11"/>
          </p:nvPr>
        </p:nvSpPr>
        <p:spPr>
          <a:xfrm>
            <a:off x="3124200" y="6248400"/>
            <a:ext cx="2895600" cy="457200"/>
          </a:xfrm>
          <a:prstGeom prst="rect">
            <a:avLst/>
          </a:prstGeom>
        </p:spPr>
        <p:txBody>
          <a:bodyPr/>
          <a:lstStyle>
            <a:lvl1pPr algn="ctr">
              <a:defRPr/>
            </a:lvl1pPr>
          </a:lstStyle>
          <a:p>
            <a:pPr>
              <a:defRPr/>
            </a:pPr>
            <a:endParaRPr lang="en-GB" altLang="en-US"/>
          </a:p>
        </p:txBody>
      </p:sp>
      <p:sp>
        <p:nvSpPr>
          <p:cNvPr id="40" name="Rectangle 7"/>
          <p:cNvSpPr>
            <a:spLocks noGrp="1" noChangeArrowheads="1"/>
          </p:cNvSpPr>
          <p:nvPr>
            <p:ph type="sldNum" sz="quarter" idx="12"/>
          </p:nvPr>
        </p:nvSpPr>
        <p:spPr>
          <a:xfrm>
            <a:off x="6553200" y="6248400"/>
            <a:ext cx="2133600" cy="457200"/>
          </a:xfrm>
          <a:prstGeom prst="rect">
            <a:avLst/>
          </a:prstGeom>
        </p:spPr>
        <p:txBody>
          <a:bodyPr/>
          <a:lstStyle>
            <a:lvl1pPr>
              <a:defRPr/>
            </a:lvl1pPr>
          </a:lstStyle>
          <a:p>
            <a:pPr>
              <a:defRPr/>
            </a:pPr>
            <a:fld id="{C0CA69E9-D49A-4D69-BB9B-89E6CC51E6A4}" type="slidenum">
              <a:rPr lang="en-GB" altLang="en-US"/>
              <a:pPr>
                <a:defRPr/>
              </a:pPr>
              <a:t>‹#›</a:t>
            </a:fld>
            <a:endParaRPr lang="en-GB"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fld id="{9622D439-8C48-450B-A408-8D5ADA27FAC0}" type="datetime1">
              <a:rPr lang="en-GB"/>
              <a:pPr>
                <a:defRPr/>
              </a:pPr>
              <a:t>28/02/2012</a:t>
            </a:fld>
            <a:endParaRPr lang="en-GB" altLang="en-US" dirty="0"/>
          </a:p>
        </p:txBody>
      </p:sp>
      <p:sp>
        <p:nvSpPr>
          <p:cNvPr id="5" name="Rectangle 6"/>
          <p:cNvSpPr>
            <a:spLocks noGrp="1" noChangeArrowheads="1"/>
          </p:cNvSpPr>
          <p:nvPr>
            <p:ph type="ftr" sz="quarter" idx="11"/>
          </p:nvPr>
        </p:nvSpPr>
        <p:spPr>
          <a:xfrm>
            <a:off x="0" y="6389688"/>
            <a:ext cx="4537075" cy="468312"/>
          </a:xfrm>
          <a:prstGeom prst="rect">
            <a:avLst/>
          </a:prstGeom>
        </p:spPr>
        <p:txBody>
          <a:bodyPr/>
          <a:lstStyle>
            <a:lvl1pPr>
              <a:defRPr/>
            </a:lvl1pPr>
          </a:lstStyle>
          <a:p>
            <a:pPr>
              <a:defRPr/>
            </a:pPr>
            <a:r>
              <a:rPr lang="en-GB" altLang="en-US"/>
              <a:t>Leeds Metropolitan University</a:t>
            </a:r>
          </a:p>
          <a:p>
            <a:pPr>
              <a:defRPr/>
            </a:pPr>
            <a:r>
              <a:rPr lang="en-GB" altLang="en-US"/>
              <a:t>Innovation North – Faculty Of Information And Technology</a:t>
            </a:r>
          </a:p>
        </p:txBody>
      </p:sp>
      <p:sp>
        <p:nvSpPr>
          <p:cNvPr id="6" name="Rectangle 7"/>
          <p:cNvSpPr>
            <a:spLocks noGrp="1" noChangeArrowheads="1"/>
          </p:cNvSpPr>
          <p:nvPr>
            <p:ph type="sldNum" sz="quarter" idx="12"/>
          </p:nvPr>
        </p:nvSpPr>
        <p:spPr>
          <a:xfrm>
            <a:off x="7585075" y="6400800"/>
            <a:ext cx="1090613" cy="339725"/>
          </a:xfrm>
          <a:prstGeom prst="rect">
            <a:avLst/>
          </a:prstGeom>
        </p:spPr>
        <p:txBody>
          <a:bodyPr/>
          <a:lstStyle>
            <a:lvl1pPr>
              <a:defRPr/>
            </a:lvl1pPr>
          </a:lstStyle>
          <a:p>
            <a:pPr>
              <a:defRPr/>
            </a:pPr>
            <a:r>
              <a:rPr lang="en-GB" altLang="en-US"/>
              <a:t>Slide # </a:t>
            </a:r>
            <a:fld id="{02574E8C-FA10-4989-9C02-DA87AF4C8A65}"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fld id="{D67CF741-25E2-4C2B-879C-4ECD6D348B28}" type="datetime1">
              <a:rPr lang="en-GB"/>
              <a:pPr>
                <a:defRPr/>
              </a:pPr>
              <a:t>28/02/2012</a:t>
            </a:fld>
            <a:endParaRPr lang="en-GB" altLang="en-US" dirty="0"/>
          </a:p>
        </p:txBody>
      </p:sp>
      <p:sp>
        <p:nvSpPr>
          <p:cNvPr id="5" name="Rectangle 7"/>
          <p:cNvSpPr>
            <a:spLocks noGrp="1" noChangeArrowheads="1"/>
          </p:cNvSpPr>
          <p:nvPr>
            <p:ph type="sldNum" sz="quarter" idx="11"/>
          </p:nvPr>
        </p:nvSpPr>
        <p:spPr>
          <a:xfrm>
            <a:off x="7585075" y="6400800"/>
            <a:ext cx="1090613" cy="339725"/>
          </a:xfrm>
          <a:prstGeom prst="rect">
            <a:avLst/>
          </a:prstGeom>
        </p:spPr>
        <p:txBody>
          <a:bodyPr/>
          <a:lstStyle>
            <a:lvl1pPr>
              <a:defRPr/>
            </a:lvl1pPr>
          </a:lstStyle>
          <a:p>
            <a:pPr>
              <a:defRPr/>
            </a:pPr>
            <a:r>
              <a:rPr lang="en-GB" altLang="en-US"/>
              <a:t>Slide # </a:t>
            </a:r>
            <a:fld id="{D20F1594-A175-4910-8AA8-A573E8399C0D}"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fld id="{B718BFA7-5F60-4B4D-AE7E-0AE659D8283F}" type="datetime1">
              <a:rPr lang="en-GB"/>
              <a:pPr>
                <a:defRPr/>
              </a:pPr>
              <a:t>28/02/2012</a:t>
            </a:fld>
            <a:endParaRPr lang="en-GB" altLang="en-US" dirty="0"/>
          </a:p>
        </p:txBody>
      </p:sp>
      <p:sp>
        <p:nvSpPr>
          <p:cNvPr id="5" name="Rectangle 6"/>
          <p:cNvSpPr>
            <a:spLocks noGrp="1" noChangeArrowheads="1"/>
          </p:cNvSpPr>
          <p:nvPr>
            <p:ph type="ftr" sz="quarter" idx="11"/>
          </p:nvPr>
        </p:nvSpPr>
        <p:spPr>
          <a:xfrm>
            <a:off x="0" y="6389688"/>
            <a:ext cx="4537075" cy="468312"/>
          </a:xfrm>
          <a:prstGeom prst="rect">
            <a:avLst/>
          </a:prstGeom>
        </p:spPr>
        <p:txBody>
          <a:bodyPr/>
          <a:lstStyle>
            <a:lvl1pPr>
              <a:defRPr/>
            </a:lvl1pPr>
          </a:lstStyle>
          <a:p>
            <a:pPr>
              <a:defRPr/>
            </a:pPr>
            <a:r>
              <a:rPr lang="en-GB" altLang="en-US"/>
              <a:t>Leeds Metropolitan University</a:t>
            </a:r>
          </a:p>
          <a:p>
            <a:pPr>
              <a:defRPr/>
            </a:pPr>
            <a:r>
              <a:rPr lang="en-GB" altLang="en-US"/>
              <a:t>Innovation North – Faculty Of Information And Technology</a:t>
            </a:r>
          </a:p>
        </p:txBody>
      </p:sp>
      <p:sp>
        <p:nvSpPr>
          <p:cNvPr id="6" name="Rectangle 7"/>
          <p:cNvSpPr>
            <a:spLocks noGrp="1" noChangeArrowheads="1"/>
          </p:cNvSpPr>
          <p:nvPr>
            <p:ph type="sldNum" sz="quarter" idx="12"/>
          </p:nvPr>
        </p:nvSpPr>
        <p:spPr>
          <a:xfrm>
            <a:off x="7585075" y="6400800"/>
            <a:ext cx="1090613" cy="339725"/>
          </a:xfrm>
          <a:prstGeom prst="rect">
            <a:avLst/>
          </a:prstGeom>
        </p:spPr>
        <p:txBody>
          <a:bodyPr/>
          <a:lstStyle>
            <a:lvl1pPr>
              <a:defRPr/>
            </a:lvl1pPr>
          </a:lstStyle>
          <a:p>
            <a:pPr>
              <a:defRPr/>
            </a:pPr>
            <a:r>
              <a:rPr lang="en-GB" altLang="en-US"/>
              <a:t>Slide # </a:t>
            </a:r>
            <a:fld id="{E6D19C6A-79E2-4735-BA06-6EAB336CE423}"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p:txBody>
          <a:bodyPr/>
          <a:lstStyle>
            <a:lvl1pPr>
              <a:defRPr/>
            </a:lvl1pPr>
          </a:lstStyle>
          <a:p>
            <a:pPr>
              <a:defRPr/>
            </a:pPr>
            <a:fld id="{3686CF49-256E-4091-AE08-5AD17B841071}" type="datetime1">
              <a:rPr lang="en-GB"/>
              <a:pPr>
                <a:defRPr/>
              </a:pPr>
              <a:t>28/02/2012</a:t>
            </a:fld>
            <a:endParaRPr lang="en-GB" altLang="en-US" dirty="0"/>
          </a:p>
        </p:txBody>
      </p:sp>
      <p:sp>
        <p:nvSpPr>
          <p:cNvPr id="6" name="Rectangle 6"/>
          <p:cNvSpPr>
            <a:spLocks noGrp="1" noChangeArrowheads="1"/>
          </p:cNvSpPr>
          <p:nvPr>
            <p:ph type="ftr" sz="quarter" idx="11"/>
          </p:nvPr>
        </p:nvSpPr>
        <p:spPr>
          <a:xfrm>
            <a:off x="0" y="6389688"/>
            <a:ext cx="4537075" cy="468312"/>
          </a:xfrm>
          <a:prstGeom prst="rect">
            <a:avLst/>
          </a:prstGeom>
        </p:spPr>
        <p:txBody>
          <a:bodyPr/>
          <a:lstStyle>
            <a:lvl1pPr>
              <a:defRPr/>
            </a:lvl1pPr>
          </a:lstStyle>
          <a:p>
            <a:pPr>
              <a:defRPr/>
            </a:pPr>
            <a:r>
              <a:rPr lang="en-GB" altLang="en-US"/>
              <a:t>Leeds Metropolitan University</a:t>
            </a:r>
          </a:p>
          <a:p>
            <a:pPr>
              <a:defRPr/>
            </a:pPr>
            <a:r>
              <a:rPr lang="en-GB" altLang="en-US"/>
              <a:t>Innovation North – Faculty Of Information And Technology</a:t>
            </a:r>
          </a:p>
        </p:txBody>
      </p:sp>
      <p:sp>
        <p:nvSpPr>
          <p:cNvPr id="7" name="Rectangle 7"/>
          <p:cNvSpPr>
            <a:spLocks noGrp="1" noChangeArrowheads="1"/>
          </p:cNvSpPr>
          <p:nvPr>
            <p:ph type="sldNum" sz="quarter" idx="12"/>
          </p:nvPr>
        </p:nvSpPr>
        <p:spPr>
          <a:xfrm>
            <a:off x="7585075" y="6400800"/>
            <a:ext cx="1090613" cy="339725"/>
          </a:xfrm>
          <a:prstGeom prst="rect">
            <a:avLst/>
          </a:prstGeom>
        </p:spPr>
        <p:txBody>
          <a:bodyPr/>
          <a:lstStyle>
            <a:lvl1pPr>
              <a:defRPr/>
            </a:lvl1pPr>
          </a:lstStyle>
          <a:p>
            <a:pPr>
              <a:defRPr/>
            </a:pPr>
            <a:r>
              <a:rPr lang="en-GB" altLang="en-US"/>
              <a:t>Slide # </a:t>
            </a:r>
            <a:fld id="{095F6E1B-4690-453B-9409-887784A9A4CD}"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p:txBody>
          <a:bodyPr/>
          <a:lstStyle>
            <a:lvl1pPr>
              <a:defRPr/>
            </a:lvl1pPr>
          </a:lstStyle>
          <a:p>
            <a:pPr>
              <a:defRPr/>
            </a:pPr>
            <a:fld id="{2878AEA1-4059-4D7A-AF73-34529E239181}" type="datetime1">
              <a:rPr lang="en-GB"/>
              <a:pPr>
                <a:defRPr/>
              </a:pPr>
              <a:t>28/02/2012</a:t>
            </a:fld>
            <a:endParaRPr lang="en-GB" altLang="en-US" dirty="0"/>
          </a:p>
        </p:txBody>
      </p:sp>
      <p:sp>
        <p:nvSpPr>
          <p:cNvPr id="8" name="Rectangle 6"/>
          <p:cNvSpPr>
            <a:spLocks noGrp="1" noChangeArrowheads="1"/>
          </p:cNvSpPr>
          <p:nvPr>
            <p:ph type="ftr" sz="quarter" idx="11"/>
          </p:nvPr>
        </p:nvSpPr>
        <p:spPr>
          <a:xfrm>
            <a:off x="0" y="6389688"/>
            <a:ext cx="4537075" cy="468312"/>
          </a:xfrm>
          <a:prstGeom prst="rect">
            <a:avLst/>
          </a:prstGeom>
        </p:spPr>
        <p:txBody>
          <a:bodyPr/>
          <a:lstStyle>
            <a:lvl1pPr>
              <a:defRPr/>
            </a:lvl1pPr>
          </a:lstStyle>
          <a:p>
            <a:pPr>
              <a:defRPr/>
            </a:pPr>
            <a:r>
              <a:rPr lang="en-GB" altLang="en-US"/>
              <a:t>Leeds Metropolitan University</a:t>
            </a:r>
          </a:p>
          <a:p>
            <a:pPr>
              <a:defRPr/>
            </a:pPr>
            <a:r>
              <a:rPr lang="en-GB" altLang="en-US"/>
              <a:t>Innovation North – Faculty Of Information And Technology</a:t>
            </a:r>
          </a:p>
        </p:txBody>
      </p:sp>
      <p:sp>
        <p:nvSpPr>
          <p:cNvPr id="9" name="Rectangle 7"/>
          <p:cNvSpPr>
            <a:spLocks noGrp="1" noChangeArrowheads="1"/>
          </p:cNvSpPr>
          <p:nvPr>
            <p:ph type="sldNum" sz="quarter" idx="12"/>
          </p:nvPr>
        </p:nvSpPr>
        <p:spPr>
          <a:xfrm>
            <a:off x="7585075" y="6400800"/>
            <a:ext cx="1090613" cy="339725"/>
          </a:xfrm>
          <a:prstGeom prst="rect">
            <a:avLst/>
          </a:prstGeom>
        </p:spPr>
        <p:txBody>
          <a:bodyPr/>
          <a:lstStyle>
            <a:lvl1pPr>
              <a:defRPr/>
            </a:lvl1pPr>
          </a:lstStyle>
          <a:p>
            <a:pPr>
              <a:defRPr/>
            </a:pPr>
            <a:r>
              <a:rPr lang="en-GB" altLang="en-US"/>
              <a:t>Slide # </a:t>
            </a:r>
            <a:fld id="{6E12295D-5C09-4B06-9BEA-3EFE9F0FDED6}"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fld id="{84C5E923-CEAD-47F2-A64A-F9C58390486F}" type="datetime1">
              <a:rPr lang="en-GB"/>
              <a:pPr>
                <a:defRPr/>
              </a:pPr>
              <a:t>28/02/2012</a:t>
            </a:fld>
            <a:endParaRPr lang="en-GB" altLang="en-US" dirty="0"/>
          </a:p>
        </p:txBody>
      </p:sp>
      <p:sp>
        <p:nvSpPr>
          <p:cNvPr id="3" name="Rectangle 6"/>
          <p:cNvSpPr>
            <a:spLocks noGrp="1" noChangeArrowheads="1"/>
          </p:cNvSpPr>
          <p:nvPr>
            <p:ph type="ftr" sz="quarter" idx="11"/>
          </p:nvPr>
        </p:nvSpPr>
        <p:spPr>
          <a:xfrm>
            <a:off x="0" y="6389688"/>
            <a:ext cx="4537075" cy="468312"/>
          </a:xfrm>
          <a:prstGeom prst="rect">
            <a:avLst/>
          </a:prstGeom>
        </p:spPr>
        <p:txBody>
          <a:bodyPr/>
          <a:lstStyle>
            <a:lvl1pPr>
              <a:defRPr/>
            </a:lvl1pPr>
          </a:lstStyle>
          <a:p>
            <a:pPr>
              <a:defRPr/>
            </a:pPr>
            <a:r>
              <a:rPr lang="en-GB" altLang="en-US"/>
              <a:t>Leeds Metropolitan University</a:t>
            </a:r>
          </a:p>
          <a:p>
            <a:pPr>
              <a:defRPr/>
            </a:pPr>
            <a:r>
              <a:rPr lang="en-GB" altLang="en-US"/>
              <a:t>Innovation North – Faculty Of Information And Technology</a:t>
            </a:r>
          </a:p>
        </p:txBody>
      </p:sp>
      <p:sp>
        <p:nvSpPr>
          <p:cNvPr id="4" name="Rectangle 7"/>
          <p:cNvSpPr>
            <a:spLocks noGrp="1" noChangeArrowheads="1"/>
          </p:cNvSpPr>
          <p:nvPr>
            <p:ph type="sldNum" sz="quarter" idx="12"/>
          </p:nvPr>
        </p:nvSpPr>
        <p:spPr>
          <a:xfrm>
            <a:off x="7585075" y="6400800"/>
            <a:ext cx="1090613" cy="339725"/>
          </a:xfrm>
          <a:prstGeom prst="rect">
            <a:avLst/>
          </a:prstGeom>
        </p:spPr>
        <p:txBody>
          <a:bodyPr/>
          <a:lstStyle>
            <a:lvl1pPr>
              <a:defRPr/>
            </a:lvl1pPr>
          </a:lstStyle>
          <a:p>
            <a:pPr>
              <a:defRPr/>
            </a:pPr>
            <a:r>
              <a:rPr lang="en-GB" altLang="en-US"/>
              <a:t>Slide # </a:t>
            </a:r>
            <a:fld id="{10D16065-52BB-405D-A6F2-251CA8AA9C11}"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fld id="{129D55AF-E023-4D2F-9AC7-5670ABABED70}" type="datetime1">
              <a:rPr lang="en-GB"/>
              <a:pPr>
                <a:defRPr/>
              </a:pPr>
              <a:t>28/02/2012</a:t>
            </a:fld>
            <a:endParaRPr lang="en-GB" altLang="en-US" dirty="0"/>
          </a:p>
        </p:txBody>
      </p:sp>
      <p:sp>
        <p:nvSpPr>
          <p:cNvPr id="6" name="Rectangle 6"/>
          <p:cNvSpPr>
            <a:spLocks noGrp="1" noChangeArrowheads="1"/>
          </p:cNvSpPr>
          <p:nvPr>
            <p:ph type="ftr" sz="quarter" idx="11"/>
          </p:nvPr>
        </p:nvSpPr>
        <p:spPr>
          <a:xfrm>
            <a:off x="0" y="6389688"/>
            <a:ext cx="4537075" cy="468312"/>
          </a:xfrm>
          <a:prstGeom prst="rect">
            <a:avLst/>
          </a:prstGeom>
        </p:spPr>
        <p:txBody>
          <a:bodyPr/>
          <a:lstStyle>
            <a:lvl1pPr>
              <a:defRPr/>
            </a:lvl1pPr>
          </a:lstStyle>
          <a:p>
            <a:pPr>
              <a:defRPr/>
            </a:pPr>
            <a:r>
              <a:rPr lang="en-GB" altLang="en-US"/>
              <a:t>Leeds Metropolitan University</a:t>
            </a:r>
          </a:p>
          <a:p>
            <a:pPr>
              <a:defRPr/>
            </a:pPr>
            <a:r>
              <a:rPr lang="en-GB" altLang="en-US"/>
              <a:t>Innovation North – Faculty Of Information And Technology</a:t>
            </a:r>
          </a:p>
        </p:txBody>
      </p:sp>
      <p:sp>
        <p:nvSpPr>
          <p:cNvPr id="7" name="Rectangle 7"/>
          <p:cNvSpPr>
            <a:spLocks noGrp="1" noChangeArrowheads="1"/>
          </p:cNvSpPr>
          <p:nvPr>
            <p:ph type="sldNum" sz="quarter" idx="12"/>
          </p:nvPr>
        </p:nvSpPr>
        <p:spPr>
          <a:xfrm>
            <a:off x="7585075" y="6400800"/>
            <a:ext cx="1090613" cy="339725"/>
          </a:xfrm>
          <a:prstGeom prst="rect">
            <a:avLst/>
          </a:prstGeom>
        </p:spPr>
        <p:txBody>
          <a:bodyPr/>
          <a:lstStyle>
            <a:lvl1pPr>
              <a:defRPr/>
            </a:lvl1pPr>
          </a:lstStyle>
          <a:p>
            <a:pPr>
              <a:defRPr/>
            </a:pPr>
            <a:r>
              <a:rPr lang="en-GB" altLang="en-US"/>
              <a:t>Slide # </a:t>
            </a:r>
            <a:fld id="{A4D63D0B-DD96-48B7-AFC8-8986B1BCC3BD}"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fld id="{009CCF3F-0731-4919-BAB8-E2ACE17502C0}" type="datetime1">
              <a:rPr lang="en-GB"/>
              <a:pPr>
                <a:defRPr/>
              </a:pPr>
              <a:t>28/02/2012</a:t>
            </a:fld>
            <a:endParaRPr lang="en-GB" altLang="en-US" dirty="0"/>
          </a:p>
        </p:txBody>
      </p:sp>
      <p:sp>
        <p:nvSpPr>
          <p:cNvPr id="6" name="Rectangle 6"/>
          <p:cNvSpPr>
            <a:spLocks noGrp="1" noChangeArrowheads="1"/>
          </p:cNvSpPr>
          <p:nvPr>
            <p:ph type="ftr" sz="quarter" idx="11"/>
          </p:nvPr>
        </p:nvSpPr>
        <p:spPr>
          <a:xfrm>
            <a:off x="0" y="6389688"/>
            <a:ext cx="4537075" cy="468312"/>
          </a:xfrm>
          <a:prstGeom prst="rect">
            <a:avLst/>
          </a:prstGeom>
        </p:spPr>
        <p:txBody>
          <a:bodyPr/>
          <a:lstStyle>
            <a:lvl1pPr>
              <a:defRPr/>
            </a:lvl1pPr>
          </a:lstStyle>
          <a:p>
            <a:pPr>
              <a:defRPr/>
            </a:pPr>
            <a:r>
              <a:rPr lang="en-GB" altLang="en-US"/>
              <a:t>Leeds Metropolitan University</a:t>
            </a:r>
          </a:p>
          <a:p>
            <a:pPr>
              <a:defRPr/>
            </a:pPr>
            <a:r>
              <a:rPr lang="en-GB" altLang="en-US"/>
              <a:t>Innovation North – Faculty Of Information And Technology</a:t>
            </a:r>
          </a:p>
        </p:txBody>
      </p:sp>
      <p:sp>
        <p:nvSpPr>
          <p:cNvPr id="7" name="Rectangle 7"/>
          <p:cNvSpPr>
            <a:spLocks noGrp="1" noChangeArrowheads="1"/>
          </p:cNvSpPr>
          <p:nvPr>
            <p:ph type="sldNum" sz="quarter" idx="12"/>
          </p:nvPr>
        </p:nvSpPr>
        <p:spPr>
          <a:xfrm>
            <a:off x="7585075" y="6400800"/>
            <a:ext cx="1090613" cy="339725"/>
          </a:xfrm>
          <a:prstGeom prst="rect">
            <a:avLst/>
          </a:prstGeom>
        </p:spPr>
        <p:txBody>
          <a:bodyPr/>
          <a:lstStyle>
            <a:lvl1pPr>
              <a:defRPr/>
            </a:lvl1pPr>
          </a:lstStyle>
          <a:p>
            <a:pPr>
              <a:defRPr/>
            </a:pPr>
            <a:r>
              <a:rPr lang="en-GB" altLang="en-US"/>
              <a:t>Slide # </a:t>
            </a:r>
            <a:fld id="{9251BF4F-B913-4355-BB4E-C3ACA199DAE5}"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fld id="{1619C13A-5A2C-4B10-BFC8-744B6A86294C}" type="datetime1">
              <a:rPr lang="en-GB"/>
              <a:pPr>
                <a:defRPr/>
              </a:pPr>
              <a:t>28/02/2012</a:t>
            </a:fld>
            <a:endParaRPr lang="en-GB" altLang="en-US" dirty="0"/>
          </a:p>
        </p:txBody>
      </p:sp>
      <p:sp>
        <p:nvSpPr>
          <p:cNvPr id="5" name="Rectangle 6"/>
          <p:cNvSpPr>
            <a:spLocks noGrp="1" noChangeArrowheads="1"/>
          </p:cNvSpPr>
          <p:nvPr>
            <p:ph type="ftr" sz="quarter" idx="11"/>
          </p:nvPr>
        </p:nvSpPr>
        <p:spPr>
          <a:xfrm>
            <a:off x="0" y="6389688"/>
            <a:ext cx="4537075" cy="468312"/>
          </a:xfrm>
          <a:prstGeom prst="rect">
            <a:avLst/>
          </a:prstGeom>
        </p:spPr>
        <p:txBody>
          <a:bodyPr/>
          <a:lstStyle>
            <a:lvl1pPr>
              <a:defRPr/>
            </a:lvl1pPr>
          </a:lstStyle>
          <a:p>
            <a:pPr>
              <a:defRPr/>
            </a:pPr>
            <a:r>
              <a:rPr lang="en-GB" altLang="en-US"/>
              <a:t>Leeds Metropolitan University</a:t>
            </a:r>
          </a:p>
          <a:p>
            <a:pPr>
              <a:defRPr/>
            </a:pPr>
            <a:r>
              <a:rPr lang="en-GB" altLang="en-US"/>
              <a:t>Innovation North – Faculty Of Information And Technology</a:t>
            </a:r>
          </a:p>
        </p:txBody>
      </p:sp>
      <p:sp>
        <p:nvSpPr>
          <p:cNvPr id="6" name="Rectangle 7"/>
          <p:cNvSpPr>
            <a:spLocks noGrp="1" noChangeArrowheads="1"/>
          </p:cNvSpPr>
          <p:nvPr>
            <p:ph type="sldNum" sz="quarter" idx="12"/>
          </p:nvPr>
        </p:nvSpPr>
        <p:spPr>
          <a:xfrm>
            <a:off x="7585075" y="6400800"/>
            <a:ext cx="1090613" cy="339725"/>
          </a:xfrm>
          <a:prstGeom prst="rect">
            <a:avLst/>
          </a:prstGeom>
        </p:spPr>
        <p:txBody>
          <a:bodyPr/>
          <a:lstStyle>
            <a:lvl1pPr>
              <a:defRPr/>
            </a:lvl1pPr>
          </a:lstStyle>
          <a:p>
            <a:pPr>
              <a:defRPr/>
            </a:pPr>
            <a:r>
              <a:rPr lang="en-GB" altLang="en-US"/>
              <a:t>Slide # </a:t>
            </a:r>
            <a:fld id="{9969D762-DCC1-4171-A2A8-A70AF5283291}"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dirty="0"/>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fld id="{7D683FAE-CFAE-476A-B5CB-2CC7494EC760}" type="datetime1">
              <a:rPr lang="en-GB"/>
              <a:pPr>
                <a:defRPr/>
              </a:pPr>
              <a:t>28/02/2012</a:t>
            </a:fld>
            <a:endParaRPr lang="en-GB" altLang="en-US" dirty="0"/>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dirty="0"/>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dirty="0"/>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dirty="0"/>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dirty="0"/>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dirty="0"/>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dirty="0"/>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dirty="0"/>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dirty="0"/>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dirty="0"/>
            </a:p>
          </p:txBody>
        </p:sp>
      </p:grpSp>
    </p:spTree>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685800" y="260350"/>
            <a:ext cx="6118225" cy="2668588"/>
          </a:xfrm>
          <a:noFill/>
        </p:spPr>
        <p:txBody>
          <a:bodyPr anchor="ctr"/>
          <a:lstStyle/>
          <a:p>
            <a:pPr eaLnBrk="1" hangingPunct="1"/>
            <a:r>
              <a:rPr lang="en-GB" sz="4000" dirty="0" smtClean="0"/>
              <a:t>Assessing more students: ways of using productive assessment with large numbers</a:t>
            </a:r>
          </a:p>
        </p:txBody>
      </p:sp>
      <p:sp>
        <p:nvSpPr>
          <p:cNvPr id="12291" name="Rectangle 3"/>
          <p:cNvSpPr>
            <a:spLocks noGrp="1" noChangeArrowheads="1"/>
          </p:cNvSpPr>
          <p:nvPr>
            <p:ph type="subTitle" idx="1"/>
          </p:nvPr>
        </p:nvSpPr>
        <p:spPr>
          <a:xfrm>
            <a:off x="428625" y="3857625"/>
            <a:ext cx="6646863" cy="2220913"/>
          </a:xfrm>
        </p:spPr>
        <p:txBody>
          <a:bodyPr/>
          <a:lstStyle/>
          <a:p>
            <a:pPr eaLnBrk="1" hangingPunct="1">
              <a:lnSpc>
                <a:spcPct val="80000"/>
              </a:lnSpc>
            </a:pPr>
            <a:r>
              <a:rPr lang="en-GB" sz="2800" b="1" dirty="0" smtClean="0"/>
              <a:t>UEA    20</a:t>
            </a:r>
            <a:r>
              <a:rPr lang="en-GB" sz="2800" b="1" baseline="30000" dirty="0" smtClean="0"/>
              <a:t>th</a:t>
            </a:r>
            <a:r>
              <a:rPr lang="en-GB" sz="2800" b="1" dirty="0" smtClean="0"/>
              <a:t> January 2012</a:t>
            </a:r>
          </a:p>
          <a:p>
            <a:pPr eaLnBrk="1" hangingPunct="1">
              <a:lnSpc>
                <a:spcPct val="80000"/>
              </a:lnSpc>
            </a:pPr>
            <a:r>
              <a:rPr lang="en-GB" sz="2800" b="1" dirty="0" smtClean="0"/>
              <a:t>Sally Brown</a:t>
            </a:r>
          </a:p>
          <a:p>
            <a:pPr eaLnBrk="1" hangingPunct="1"/>
            <a:r>
              <a:rPr lang="en-GB" sz="2000" b="1" dirty="0" smtClean="0"/>
              <a:t>Emeritus Professor, Leeds Metropolitan University,</a:t>
            </a:r>
          </a:p>
          <a:p>
            <a:pPr eaLnBrk="1" hangingPunct="1"/>
            <a:r>
              <a:rPr lang="en-GB" sz="2000" b="1" dirty="0" smtClean="0"/>
              <a:t>Adjunct professor, University of the Sunshine Coast and James Cook University, Queensland, Australia</a:t>
            </a:r>
          </a:p>
          <a:p>
            <a:pPr eaLnBrk="1" hangingPunct="1"/>
            <a:r>
              <a:rPr lang="en-GB" sz="2000" b="1" dirty="0" smtClean="0"/>
              <a:t>Visiting Professor University of Plymouth.</a:t>
            </a:r>
          </a:p>
          <a:p>
            <a:pPr eaLnBrk="1" hangingPunct="1"/>
            <a:endParaRPr lang="en-GB" sz="2800" dirty="0" smtClean="0"/>
          </a:p>
          <a:p>
            <a:pPr eaLnBrk="1" hangingPunct="1"/>
            <a:endParaRPr lang="en-GB" sz="2800" dirty="0" smtClean="0"/>
          </a:p>
        </p:txBody>
      </p:sp>
      <p:sp>
        <p:nvSpPr>
          <p:cNvPr id="12292"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Assignment reports: how?</a:t>
            </a:r>
          </a:p>
        </p:txBody>
      </p:sp>
      <p:sp>
        <p:nvSpPr>
          <p:cNvPr id="21507"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Staff mark assignments with minimal in-text comment and provide grades/marks as normal;</a:t>
            </a:r>
          </a:p>
          <a:p>
            <a:pPr eaLnBrk="1" hangingPunct="1"/>
            <a:r>
              <a:rPr lang="en-GB" sz="2600" b="1" dirty="0" smtClean="0"/>
              <a:t>Notes are made of similar points from several students’ work;</a:t>
            </a:r>
          </a:p>
          <a:p>
            <a:pPr eaLnBrk="1" hangingPunct="1"/>
            <a:r>
              <a:rPr lang="en-GB" sz="2600" b="1" dirty="0" smtClean="0"/>
              <a:t>A report is compiled which identifies examples of good practice, areas where a number of students made similar errors and additional reading suggestions.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Feeding back orally to groups of students: why?</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Face-to-face feedback uses tone of voice, emphasis, body language;</a:t>
            </a:r>
          </a:p>
          <a:p>
            <a:pPr eaLnBrk="1" hangingPunct="1"/>
            <a:r>
              <a:rPr lang="en-GB" sz="2600" b="1" dirty="0" smtClean="0"/>
              <a:t>Students learn from feedback to each others’ work;</a:t>
            </a:r>
          </a:p>
          <a:p>
            <a:pPr eaLnBrk="1" hangingPunct="1"/>
            <a:r>
              <a:rPr lang="en-GB" sz="2600" b="1" dirty="0" smtClean="0"/>
              <a:t>Students can ask questions;</a:t>
            </a:r>
          </a:p>
          <a:p>
            <a:pPr eaLnBrk="1" hangingPunct="1"/>
            <a:r>
              <a:rPr lang="en-GB" sz="2600" b="1" dirty="0" smtClean="0"/>
              <a:t>Makes feedback a shared experience.</a:t>
            </a:r>
          </a:p>
          <a:p>
            <a:pPr eaLnBrk="1" hangingPunct="1"/>
            <a:endParaRPr lang="en-GB" sz="2600" b="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Feeding back orally to groups of students: how?</a:t>
            </a:r>
          </a:p>
        </p:txBody>
      </p:sp>
      <p:sp>
        <p:nvSpPr>
          <p:cNvPr id="2355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Staff mark assignments with minimal in-text comment and provide grades/marks as normal;</a:t>
            </a:r>
          </a:p>
          <a:p>
            <a:pPr eaLnBrk="1" hangingPunct="1"/>
            <a:r>
              <a:rPr lang="en-GB" sz="2600" b="1" dirty="0" smtClean="0"/>
              <a:t>At the start of a lecture or seminar, the tutor provides an overview of class performance and orally remediates errors ,clarifies misunderstandings, and praises good practice;</a:t>
            </a:r>
          </a:p>
          <a:p>
            <a:pPr eaLnBrk="1" hangingPunct="1"/>
            <a:r>
              <a:rPr lang="en-GB" sz="2600" b="1" dirty="0" smtClean="0"/>
              <a:t>Students have a chance to ask and answer questions.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Statement banks: why?</a:t>
            </a:r>
          </a:p>
        </p:txBody>
      </p:sp>
      <p:sp>
        <p:nvSpPr>
          <p:cNvPr id="2457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Harnesses a resource of comments you already use;</a:t>
            </a:r>
          </a:p>
          <a:p>
            <a:pPr eaLnBrk="1" hangingPunct="1"/>
            <a:r>
              <a:rPr lang="en-GB" sz="2600" b="1" dirty="0" smtClean="0"/>
              <a:t>Avoids writing same comments repeatedly;</a:t>
            </a:r>
          </a:p>
          <a:p>
            <a:pPr eaLnBrk="1" hangingPunct="1"/>
            <a:r>
              <a:rPr lang="en-GB" sz="2600" b="1" dirty="0" smtClean="0"/>
              <a:t>Allows you to give individual comments additionally to the students who really need them;</a:t>
            </a:r>
          </a:p>
          <a:p>
            <a:pPr eaLnBrk="1" hangingPunct="1"/>
            <a:r>
              <a:rPr lang="en-GB" sz="2600" b="1" dirty="0" smtClean="0"/>
              <a:t>Can be automated with use of technology.</a:t>
            </a:r>
          </a:p>
          <a:p>
            <a:pPr eaLnBrk="1" hangingPunct="1"/>
            <a:endParaRPr lang="en-GB" sz="2600" b="1"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Statement banks: how?</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Tutor identifies a range of regularly used comments written on students’ work;</a:t>
            </a:r>
          </a:p>
          <a:p>
            <a:pPr eaLnBrk="1" hangingPunct="1"/>
            <a:r>
              <a:rPr lang="en-GB" sz="2600" b="1" dirty="0" smtClean="0"/>
              <a:t>These are collated and numbered;</a:t>
            </a:r>
          </a:p>
          <a:p>
            <a:pPr eaLnBrk="1" hangingPunct="1"/>
            <a:r>
              <a:rPr lang="en-GB" sz="2600" b="1" dirty="0" smtClean="0"/>
              <a:t>Tutor marks work and writes numbers on text of assignment where specific comments apply, or provides a written (or emailed) detailed commentary which pulls together the appropriate items into continuous prose.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Computer-assisted assessment: why?</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Enables feedback to be given regularly and incrementally;</a:t>
            </a:r>
          </a:p>
          <a:p>
            <a:pPr eaLnBrk="1" hangingPunct="1"/>
            <a:r>
              <a:rPr lang="en-GB" sz="2600" b="1" dirty="0" smtClean="0"/>
              <a:t>Saves tutor time for large cohorts and repeated classes;</a:t>
            </a:r>
          </a:p>
          <a:p>
            <a:pPr eaLnBrk="1" hangingPunct="1"/>
            <a:r>
              <a:rPr lang="en-GB" sz="2600" b="1" dirty="0" smtClean="0"/>
              <a:t>Can allow instant (or rapid) on screen feedback to e.g. MCQ options;</a:t>
            </a:r>
          </a:p>
          <a:p>
            <a:pPr eaLnBrk="1" hangingPunct="1"/>
            <a:r>
              <a:rPr lang="en-GB" sz="2600" b="1" dirty="0" smtClean="0"/>
              <a:t>Saves drudgery, (but not a quick fix);</a:t>
            </a:r>
          </a:p>
          <a:p>
            <a:pPr eaLnBrk="1" hangingPunct="1"/>
            <a:r>
              <a:rPr lang="en-GB" sz="2600" b="1" dirty="0" smtClean="0"/>
              <a:t>Can track the performance of test items.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Computer-assisted assessment: how?</a:t>
            </a:r>
          </a:p>
        </p:txBody>
      </p:sp>
      <p:sp>
        <p:nvSpPr>
          <p:cNvPr id="27651" name="Rectangle 3"/>
          <p:cNvSpPr>
            <a:spLocks noGrp="1" noChangeArrowheads="1"/>
          </p:cNvSpPr>
          <p:nvPr>
            <p:ph type="body" idx="1"/>
          </p:nvPr>
        </p:nvSpPr>
        <p:spPr>
          <a:xfrm>
            <a:off x="179388" y="1412875"/>
            <a:ext cx="8785225" cy="475297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This should not be a cottage industry!</a:t>
            </a:r>
          </a:p>
          <a:p>
            <a:pPr eaLnBrk="1" hangingPunct="1"/>
            <a:r>
              <a:rPr lang="en-GB" sz="2600" b="1" dirty="0" smtClean="0"/>
              <a:t>Training and support both in designing questions and applying the relevant technology are essential;</a:t>
            </a:r>
          </a:p>
          <a:p>
            <a:pPr eaLnBrk="1" hangingPunct="1"/>
            <a:r>
              <a:rPr lang="en-GB" sz="2600" b="1" dirty="0" smtClean="0"/>
              <a:t>Testing and piloting of CAA items is also imperative;</a:t>
            </a:r>
          </a:p>
          <a:p>
            <a:pPr eaLnBrk="1" hangingPunct="1"/>
            <a:r>
              <a:rPr lang="en-GB" sz="2600" b="1" dirty="0" smtClean="0"/>
              <a:t>Make use of existing test packages (e.g. from publishers), colleagues with expertise and advice from software companies (e.g. QuestionMark). </a:t>
            </a:r>
          </a:p>
          <a:p>
            <a:pPr eaLnBrk="1" hangingPunct="1"/>
            <a:endParaRPr lang="en-GB" sz="2600" b="1"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Use CAA </a:t>
            </a:r>
            <a:r>
              <a:rPr lang="en-GB" sz="3200" i="1" dirty="0" smtClean="0"/>
              <a:t>for</a:t>
            </a:r>
            <a:r>
              <a:rPr lang="en-GB" sz="3200" dirty="0" smtClean="0"/>
              <a:t> rather than </a:t>
            </a:r>
            <a:r>
              <a:rPr lang="en-GB" sz="3200" i="1" dirty="0" smtClean="0"/>
              <a:t>of</a:t>
            </a:r>
            <a:r>
              <a:rPr lang="en-GB" sz="3200" dirty="0" smtClean="0"/>
              <a:t> learning</a:t>
            </a:r>
          </a:p>
        </p:txBody>
      </p:sp>
      <p:sp>
        <p:nvSpPr>
          <p:cNvPr id="2867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We can explore employing computer-assisted formative assessment with responses to student work automatically generated by email; </a:t>
            </a:r>
          </a:p>
          <a:p>
            <a:pPr eaLnBrk="1" hangingPunct="1"/>
            <a:r>
              <a:rPr lang="en-GB" sz="2600" b="1" dirty="0" smtClean="0"/>
              <a:t>Students seem to really like having the chance to find out how they are doing, and attempt tests several times in an environment where no one else is watching how they do; </a:t>
            </a:r>
          </a:p>
          <a:p>
            <a:pPr eaLnBrk="1" hangingPunct="1"/>
            <a:r>
              <a:rPr lang="en-GB" sz="2600" b="1" dirty="0" smtClean="0"/>
              <a:t>We can monitor what is going on across a cohort, so we can concentrate our energies either on students who are repeatedly doing badly or those who are not engaging at all in the activity.</a:t>
            </a:r>
          </a:p>
          <a:p>
            <a:pPr eaLnBrk="1" hangingPunct="1"/>
            <a:endParaRPr lang="en-GB" sz="2600" b="1"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Giving feedback electronically: you can use</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Emailed comments from you to students on their individual work.</a:t>
            </a:r>
          </a:p>
          <a:p>
            <a:pPr eaLnBrk="1" hangingPunct="1"/>
            <a:r>
              <a:rPr lang="en-GB" sz="2600" b="1" dirty="0" smtClean="0"/>
              <a:t>Overall comments delivered by email to the whole cohort of students or through a computer conference.</a:t>
            </a:r>
          </a:p>
          <a:p>
            <a:pPr eaLnBrk="1" hangingPunct="1"/>
            <a:r>
              <a:rPr lang="en-GB" sz="2600" b="1" dirty="0" smtClean="0"/>
              <a:t>Computer-delivered feedback. (There is an interesting research project currently being undertaken to give formative feedback to students on electronically submitted work).</a:t>
            </a:r>
          </a:p>
          <a:p>
            <a:pPr eaLnBrk="1" hangingPunct="1"/>
            <a:endParaRPr lang="en-GB" sz="2600" b="1"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04800" y="609600"/>
            <a:ext cx="84582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Involving students in their own assessment: why?</a:t>
            </a:r>
          </a:p>
        </p:txBody>
      </p:sp>
      <p:sp>
        <p:nvSpPr>
          <p:cNvPr id="30723" name="Rectangle 3"/>
          <p:cNvSpPr>
            <a:spLocks noGrp="1" noChangeArrowheads="1"/>
          </p:cNvSpPr>
          <p:nvPr>
            <p:ph type="body" idx="1"/>
          </p:nvPr>
        </p:nvSpPr>
        <p:spPr>
          <a:xfrm>
            <a:off x="304800" y="1916113"/>
            <a:ext cx="8534400" cy="417988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Available research indicates that involving students in their own assessment makes them better learners (deep not surface learning);</a:t>
            </a:r>
          </a:p>
          <a:p>
            <a:pPr eaLnBrk="1" hangingPunct="1"/>
            <a:r>
              <a:rPr lang="en-GB" sz="2600" b="1" dirty="0" smtClean="0"/>
              <a:t>S &amp;PA have the potential to save some time for staff (but effort is front loaded);</a:t>
            </a:r>
          </a:p>
          <a:p>
            <a:pPr eaLnBrk="1" hangingPunct="1"/>
            <a:r>
              <a:rPr lang="en-GB" sz="2600" b="1" dirty="0" smtClean="0"/>
              <a:t>With the growth of independent learning, an element of independent assessment makes sense.</a:t>
            </a:r>
          </a:p>
          <a:p>
            <a:pPr eaLnBrk="1" hangingPunct="1"/>
            <a:endParaRPr lang="en-GB" sz="2600" b="1"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noFill/>
        </p:spPr>
        <p:txBody>
          <a:bodyPr/>
          <a:lstStyle/>
          <a:p>
            <a:pPr eaLnBrk="1" hangingPunct="1"/>
            <a:r>
              <a:rPr lang="en-GB" sz="3200" dirty="0" smtClean="0"/>
              <a:t>Why would we wish to streamline assessment?</a:t>
            </a:r>
          </a:p>
        </p:txBody>
      </p:sp>
      <p:sp>
        <p:nvSpPr>
          <p:cNvPr id="13315" name="Rectangle 3"/>
          <p:cNvSpPr>
            <a:spLocks noGrp="1" noChangeArrowheads="1"/>
          </p:cNvSpPr>
          <p:nvPr>
            <p:ph type="body" idx="1"/>
          </p:nvPr>
        </p:nvSpPr>
        <p:spPr>
          <a:noFill/>
        </p:spPr>
        <p:txBody>
          <a:bodyPr/>
          <a:lstStyle/>
          <a:p>
            <a:pPr eaLnBrk="1" hangingPunct="1"/>
            <a:r>
              <a:rPr lang="en-GB" sz="2600" b="1" dirty="0" smtClean="0"/>
              <a:t>Huge pressure on resources in higher education;</a:t>
            </a:r>
          </a:p>
          <a:p>
            <a:pPr eaLnBrk="1" hangingPunct="1"/>
            <a:r>
              <a:rPr lang="en-GB" sz="2600" b="1" dirty="0" smtClean="0"/>
              <a:t>Larger numbers of students in cohorts;</a:t>
            </a:r>
          </a:p>
          <a:p>
            <a:pPr eaLnBrk="1" hangingPunct="1"/>
            <a:r>
              <a:rPr lang="en-GB" sz="2600" b="1" dirty="0" smtClean="0"/>
              <a:t>Ever-increasing demands on staff time;</a:t>
            </a:r>
          </a:p>
          <a:p>
            <a:pPr eaLnBrk="1" hangingPunct="1"/>
            <a:r>
              <a:rPr lang="en-GB" sz="2600" b="1" dirty="0" smtClean="0"/>
              <a:t>Staff indicate they spend a disproportionate time on assessment drudgery;</a:t>
            </a:r>
          </a:p>
          <a:p>
            <a:pPr eaLnBrk="1" hangingPunct="1"/>
            <a:r>
              <a:rPr lang="en-GB" sz="2600" b="1" dirty="0" smtClean="0"/>
              <a:t>The means exist nowadays to undertake some aspects of assessment more effectively and efficiently.</a:t>
            </a:r>
          </a:p>
          <a:p>
            <a:pPr eaLnBrk="1" hangingPunct="1"/>
            <a:endParaRPr lang="en-GB" sz="2600" b="1"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More reasons</a:t>
            </a:r>
          </a:p>
        </p:txBody>
      </p:sp>
      <p:sp>
        <p:nvSpPr>
          <p:cNvPr id="31747" name="Rectangle 3"/>
          <p:cNvSpPr>
            <a:spLocks noGrp="1" noChangeArrowheads="1"/>
          </p:cNvSpPr>
          <p:nvPr>
            <p:ph type="body" idx="1"/>
          </p:nvPr>
        </p:nvSpPr>
        <p:spPr>
          <a:xfrm>
            <a:off x="381000" y="1484784"/>
            <a:ext cx="8382000" cy="4611216"/>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Students learning how to give feedback take the feedback they receive more seriously;</a:t>
            </a:r>
          </a:p>
          <a:p>
            <a:pPr eaLnBrk="1" hangingPunct="1"/>
            <a:r>
              <a:rPr lang="en-GB" sz="2600" b="1" dirty="0" smtClean="0"/>
              <a:t>Students can get inside the criteria and start to work out what they really mean;</a:t>
            </a:r>
          </a:p>
          <a:p>
            <a:pPr eaLnBrk="1" hangingPunct="1"/>
            <a:r>
              <a:rPr lang="en-GB" sz="2600" b="1" dirty="0" smtClean="0"/>
              <a:t>They are valuable for developing lifelong learning capabilities (“How do I know how I’m doing?”).</a:t>
            </a:r>
          </a:p>
          <a:p>
            <a:pPr eaLnBrk="1" hangingPunct="1"/>
            <a:endParaRPr lang="en-GB" sz="2600" b="1"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381000"/>
            <a:ext cx="7772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However:</a:t>
            </a:r>
          </a:p>
        </p:txBody>
      </p:sp>
      <p:sp>
        <p:nvSpPr>
          <p:cNvPr id="32771" name="Rectangle 3"/>
          <p:cNvSpPr>
            <a:spLocks noGrp="1" noChangeArrowheads="1"/>
          </p:cNvSpPr>
          <p:nvPr>
            <p:ph type="body" idx="1"/>
          </p:nvPr>
        </p:nvSpPr>
        <p:spPr>
          <a:xfrm>
            <a:off x="457200" y="1524000"/>
            <a:ext cx="8305800" cy="426720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Criteria need to be explicit and clear to all concerned from the outset;</a:t>
            </a:r>
          </a:p>
          <a:p>
            <a:pPr eaLnBrk="1" hangingPunct="1"/>
            <a:r>
              <a:rPr lang="en-GB" sz="2600" b="1" dirty="0" smtClean="0"/>
              <a:t>Assessment must use evidence matched against the criteria;</a:t>
            </a:r>
          </a:p>
          <a:p>
            <a:pPr eaLnBrk="1" hangingPunct="1"/>
            <a:r>
              <a:rPr lang="en-GB" sz="2600" b="1" dirty="0" smtClean="0"/>
              <a:t>Students and staff need training and rehearsal before it is implemented ‘for real’.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Involving students in their own assessment</a:t>
            </a:r>
          </a:p>
        </p:txBody>
      </p:sp>
      <p:sp>
        <p:nvSpPr>
          <p:cNvPr id="33795" name="Rectangle 3"/>
          <p:cNvSpPr>
            <a:spLocks noGrp="1" noChangeArrowheads="1"/>
          </p:cNvSpPr>
          <p:nvPr>
            <p:ph type="body" idx="1"/>
          </p:nvPr>
        </p:nvSpPr>
        <p:spPr>
          <a:xfrm>
            <a:off x="381000" y="1500188"/>
            <a:ext cx="8382000" cy="4595812"/>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Get students to peer each other’s work in class (drafts, posters);</a:t>
            </a:r>
          </a:p>
          <a:p>
            <a:pPr eaLnBrk="1" hangingPunct="1"/>
            <a:r>
              <a:rPr lang="en-GB" sz="2600" b="1" dirty="0" smtClean="0"/>
              <a:t>Ask them to critique an assignment they hand in, using the same assignment return form as you;</a:t>
            </a:r>
          </a:p>
          <a:p>
            <a:pPr eaLnBrk="1" hangingPunct="1"/>
            <a:r>
              <a:rPr lang="en-GB" sz="2600" b="1" dirty="0" smtClean="0"/>
              <a:t>Get students to peer assess each other’s presentations</a:t>
            </a:r>
          </a:p>
          <a:p>
            <a:pPr eaLnBrk="1" hangingPunct="1"/>
            <a:r>
              <a:rPr lang="en-GB" sz="2600" b="1" dirty="0" smtClean="0"/>
              <a:t>Get students to rate their contributions to a group activity.</a:t>
            </a:r>
          </a:p>
          <a:p>
            <a:pPr eaLnBrk="1" hangingPunct="1"/>
            <a:endParaRPr lang="en-GB" sz="2600" b="1"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Implementing self and peer assessment</a:t>
            </a:r>
          </a:p>
        </p:txBody>
      </p:sp>
      <p:sp>
        <p:nvSpPr>
          <p:cNvPr id="3481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There are no quick fixes in assessment;</a:t>
            </a:r>
          </a:p>
          <a:p>
            <a:pPr eaLnBrk="1" hangingPunct="1"/>
            <a:r>
              <a:rPr lang="en-GB" sz="2600" b="1" dirty="0" smtClean="0"/>
              <a:t>Effective implementation needs careful briefing of all parties , rehearsal and unpacking;</a:t>
            </a:r>
          </a:p>
          <a:p>
            <a:pPr eaLnBrk="1" hangingPunct="1"/>
            <a:r>
              <a:rPr lang="en-GB" sz="2600" b="1" dirty="0" smtClean="0"/>
              <a:t>Self and peer assessment rely on the provision of appropriate evidence against clear explicit and readily-available criteria;</a:t>
            </a:r>
          </a:p>
          <a:p>
            <a:pPr eaLnBrk="1" hangingPunct="1"/>
            <a:r>
              <a:rPr lang="en-GB" sz="2600" b="1" dirty="0" smtClean="0"/>
              <a:t>You need to decide who (self, intra-peer, inter-peer) and how (formatively or summatively) you will implement it.</a:t>
            </a:r>
          </a:p>
          <a:p>
            <a:pPr eaLnBrk="1" hangingPunct="1"/>
            <a:endParaRPr lang="en-GB" sz="2600" b="1"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Students giving feedback to peers</a:t>
            </a:r>
          </a:p>
        </p:txBody>
      </p:sp>
      <p:sp>
        <p:nvSpPr>
          <p:cNvPr id="3584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Can be hugely beneficial if managed effectively (but there are no quick fixes!);</a:t>
            </a:r>
          </a:p>
          <a:p>
            <a:pPr eaLnBrk="1" hangingPunct="1"/>
            <a:r>
              <a:rPr lang="en-GB" sz="2600" b="1" dirty="0" smtClean="0"/>
              <a:t>Students will need training or refreshing in purposes and practices of peer feedback;</a:t>
            </a:r>
          </a:p>
          <a:p>
            <a:pPr eaLnBrk="1" hangingPunct="1"/>
            <a:r>
              <a:rPr lang="en-GB" sz="2600" b="1" dirty="0" smtClean="0"/>
              <a:t>Work on language use is crucial;</a:t>
            </a:r>
          </a:p>
          <a:p>
            <a:pPr eaLnBrk="1" hangingPunct="1"/>
            <a:r>
              <a:rPr lang="en-GB" sz="2600" b="1" dirty="0" smtClean="0"/>
              <a:t>Building students’ expertise in giving peer feedback helps them get more from the feedback they receive.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28600" y="274638"/>
            <a:ext cx="7799784"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Encouraging students to take assessment more seriously</a:t>
            </a:r>
          </a:p>
        </p:txBody>
      </p:sp>
      <p:sp>
        <p:nvSpPr>
          <p:cNvPr id="3686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All assessment needs to be seen to be fair, consistent, reliable, valid and manageable;</a:t>
            </a:r>
          </a:p>
          <a:p>
            <a:pPr eaLnBrk="1" hangingPunct="1"/>
            <a:r>
              <a:rPr lang="en-GB" sz="2600" b="1" dirty="0" smtClean="0"/>
              <a:t>Many assessment systems fail to clarify for students the purposes of different kinds of assessment activity;</a:t>
            </a:r>
          </a:p>
          <a:p>
            <a:pPr eaLnBrk="1" hangingPunct="1"/>
            <a:r>
              <a:rPr lang="en-GB" sz="2600" b="1" dirty="0" smtClean="0"/>
              <a:t>Low-stakes early formative assessment helps students, especially those from disadvantaged backgrounds, understand the rules of the game.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Making assessment work well</a:t>
            </a:r>
          </a:p>
        </p:txBody>
      </p:sp>
      <p:sp>
        <p:nvSpPr>
          <p:cNvPr id="37891" name="Rectangle 3"/>
          <p:cNvSpPr>
            <a:spLocks noGrp="1" noChangeArrowheads="1"/>
          </p:cNvSpPr>
          <p:nvPr>
            <p:ph type="body" idx="1"/>
          </p:nvPr>
        </p:nvSpPr>
        <p:spPr>
          <a:xfrm>
            <a:off x="228600" y="928688"/>
            <a:ext cx="8686800" cy="519747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Intra-tutor and Inter-tutor reliability need to be assured;</a:t>
            </a:r>
          </a:p>
          <a:p>
            <a:pPr eaLnBrk="1" hangingPunct="1"/>
            <a:r>
              <a:rPr lang="en-GB" sz="2600" b="1" dirty="0" smtClean="0"/>
              <a:t>Practices and processes need to be transparently fair to all students;</a:t>
            </a:r>
          </a:p>
          <a:p>
            <a:pPr eaLnBrk="1" hangingPunct="1"/>
            <a:r>
              <a:rPr lang="en-GB" sz="2600" b="1" dirty="0" smtClean="0"/>
              <a:t>Cheat and plagiarisers need to be deterred/punished;</a:t>
            </a:r>
          </a:p>
          <a:p>
            <a:pPr eaLnBrk="1" hangingPunct="1"/>
            <a:r>
              <a:rPr lang="en-GB" sz="2600" b="1" dirty="0" smtClean="0"/>
              <a:t>Assessment needs to be manageable for both staff and students;</a:t>
            </a:r>
          </a:p>
          <a:p>
            <a:pPr eaLnBrk="1" hangingPunct="1"/>
            <a:r>
              <a:rPr lang="en-GB" sz="2600" b="1" dirty="0" smtClean="0"/>
              <a:t>Assignments should assess what has been taught/learned not what it is easy to assess.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274638"/>
            <a:ext cx="8507413"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Can we provide opportunities </a:t>
            </a:r>
            <a:br>
              <a:rPr lang="en-GB" sz="3200" dirty="0" smtClean="0"/>
            </a:br>
            <a:r>
              <a:rPr lang="en-GB" sz="3200" dirty="0" smtClean="0"/>
              <a:t>for multiple assessment?</a:t>
            </a:r>
          </a:p>
        </p:txBody>
      </p:sp>
      <p:sp>
        <p:nvSpPr>
          <p:cNvPr id="38915" name="Rectangle 3"/>
          <p:cNvSpPr>
            <a:spLocks noGrp="1" noChangeArrowheads="1"/>
          </p:cNvSpPr>
          <p:nvPr>
            <p:ph type="body" idx="1"/>
          </p:nvPr>
        </p:nvSpPr>
        <p:spPr>
          <a:xfrm>
            <a:off x="457200" y="1357313"/>
            <a:ext cx="8229600" cy="4951412"/>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Consider allowing resubmissions of work as part of a planned programme;</a:t>
            </a:r>
          </a:p>
          <a:p>
            <a:pPr eaLnBrk="1" hangingPunct="1"/>
            <a:r>
              <a:rPr lang="en-GB" sz="2600" b="1" dirty="0" smtClean="0"/>
              <a:t>Students often feel they could do better once they have seen the formative feedback and would like the chance to have another go; </a:t>
            </a:r>
          </a:p>
          <a:p>
            <a:pPr eaLnBrk="1" hangingPunct="1"/>
            <a:r>
              <a:rPr lang="en-GB" sz="2600" b="1" dirty="0" smtClean="0"/>
              <a:t>Particularly at the early stages of a programme, we can consider offering them the chance to use formative feedback productively; </a:t>
            </a:r>
          </a:p>
          <a:p>
            <a:pPr eaLnBrk="1" hangingPunct="1"/>
            <a:r>
              <a:rPr lang="en-GB" sz="2600" b="1" dirty="0" smtClean="0"/>
              <a:t>Feedback often involves a change of orientation, not just the remediation of errors.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Using formative assessment to promote independence and learning</a:t>
            </a:r>
          </a:p>
        </p:txBody>
      </p:sp>
      <p:sp>
        <p:nvSpPr>
          <p:cNvPr id="39939" name="Rectangle 3"/>
          <p:cNvSpPr>
            <a:spLocks noGrp="1" noChangeArrowheads="1"/>
          </p:cNvSpPr>
          <p:nvPr>
            <p:ph type="body" idx="1"/>
          </p:nvPr>
        </p:nvSpPr>
        <p:spPr>
          <a:xfrm>
            <a:off x="457200" y="1357313"/>
            <a:ext cx="8229600" cy="502443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Investigate how learning can be advanced in small steps using a ‘scaffolding’ approach;</a:t>
            </a:r>
          </a:p>
          <a:p>
            <a:pPr eaLnBrk="1" hangingPunct="1"/>
            <a:r>
              <a:rPr lang="en-GB" sz="2600" b="1" dirty="0" smtClean="0"/>
              <a:t>Provide lots of support in the early stages when students don’t understand the ‘rules of the game’ and may lack confidence;</a:t>
            </a:r>
          </a:p>
          <a:p>
            <a:pPr eaLnBrk="1" hangingPunct="1"/>
            <a:r>
              <a:rPr lang="en-GB" sz="2600" b="1" dirty="0" smtClean="0"/>
              <a:t>This can then be progressively removed as students become more confident in their own abilities.</a:t>
            </a:r>
          </a:p>
          <a:p>
            <a:pPr eaLnBrk="1" hangingPunct="1"/>
            <a:endParaRPr lang="en-GB" sz="2600" b="1"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Play fair with students by avoiding using ‘final language’ (Boud)</a:t>
            </a:r>
          </a:p>
        </p:txBody>
      </p:sp>
      <p:sp>
        <p:nvSpPr>
          <p:cNvPr id="4096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Avoid destructive criticism of the person rather than the work being assessed.</a:t>
            </a:r>
          </a:p>
          <a:p>
            <a:pPr eaLnBrk="1" hangingPunct="1"/>
            <a:r>
              <a:rPr lang="en-GB" sz="2600" b="1" dirty="0" smtClean="0"/>
              <a:t>Try not to use language that is judgmental to the point of leaving students nowhere to go.</a:t>
            </a:r>
          </a:p>
          <a:p>
            <a:pPr eaLnBrk="1" hangingPunct="1"/>
            <a:r>
              <a:rPr lang="en-GB" sz="2600" b="1" dirty="0" smtClean="0"/>
              <a:t>Words like “appalling”, “disastrous” and “incompetent” give students no room to manoeuvre.</a:t>
            </a:r>
          </a:p>
          <a:p>
            <a:pPr eaLnBrk="1" hangingPunct="1"/>
            <a:r>
              <a:rPr lang="en-GB" sz="2600" b="1" dirty="0" smtClean="0"/>
              <a:t>However, words like ”incomparable” and “unimprovable” don’t help outstanding students to develop ipsatively either.</a:t>
            </a:r>
          </a:p>
          <a:p>
            <a:pPr eaLnBrk="1" hangingPunct="1"/>
            <a:endParaRPr lang="en-GB" sz="2600" b="1"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Looking at the alternatives</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Each of the following methods aims to make giving feedback to students more effective and efficient.</a:t>
            </a:r>
          </a:p>
          <a:p>
            <a:pPr eaLnBrk="1" hangingPunct="1"/>
            <a:r>
              <a:rPr lang="en-GB" sz="2600" b="1" dirty="0" smtClean="0"/>
              <a:t>Any single method used exclusively is unlikely to be acceptable to students;</a:t>
            </a:r>
          </a:p>
          <a:p>
            <a:pPr eaLnBrk="1" hangingPunct="1"/>
            <a:r>
              <a:rPr lang="en-GB" sz="2600" b="1" dirty="0" smtClean="0"/>
              <a:t>Ring the changes so that your means of assessment provides a variety of different kinds of feedback.</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Play fair by giving feedback to students with diverse abilities</a:t>
            </a:r>
          </a:p>
        </p:txBody>
      </p:sp>
      <p:sp>
        <p:nvSpPr>
          <p:cNvPr id="41987" name="Rectangle 3"/>
          <p:cNvSpPr>
            <a:spLocks noGrp="1" noChangeArrowheads="1"/>
          </p:cNvSpPr>
          <p:nvPr>
            <p:ph type="body" idx="1"/>
          </p:nvPr>
        </p:nvSpPr>
        <p:spPr>
          <a:xfrm>
            <a:off x="179388" y="1268761"/>
            <a:ext cx="8785225" cy="511299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Students at the top end of the ability range sometimes feel short changed by minimal feedback;</a:t>
            </a:r>
          </a:p>
          <a:p>
            <a:pPr eaLnBrk="1" hangingPunct="1"/>
            <a:r>
              <a:rPr lang="en-GB" sz="2600" b="1" dirty="0" smtClean="0"/>
              <a:t>Students with many weaknesses easily become dispirited if there is too much negative feedback;</a:t>
            </a:r>
          </a:p>
          <a:p>
            <a:pPr eaLnBrk="1" hangingPunct="1"/>
            <a:r>
              <a:rPr lang="en-GB" sz="2600" b="1" dirty="0" smtClean="0"/>
              <a:t>Consider giving an assessment sandwich. Start with something positive, go into the detailed critique and find something nice to say at the end (to motivate them to keep reading!);</a:t>
            </a:r>
          </a:p>
          <a:p>
            <a:pPr eaLnBrk="1" hangingPunct="1"/>
            <a:r>
              <a:rPr lang="en-GB" sz="2600" b="1" dirty="0" smtClean="0"/>
              <a:t>Explore ways to incentivise reading of feedback;</a:t>
            </a:r>
          </a:p>
          <a:p>
            <a:pPr eaLnBrk="1" hangingPunct="1"/>
            <a:r>
              <a:rPr lang="en-GB" sz="2600" b="1" dirty="0" smtClean="0"/>
              <a:t>Consider which medium to use for students with disabilities (e.g. don’t use bad handwriting for those with visual impairments or dyslexia!).</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Conclusions</a:t>
            </a:r>
            <a:endParaRPr lang="en-US" sz="3200" dirty="0" smtClean="0"/>
          </a:p>
        </p:txBody>
      </p:sp>
      <p:sp>
        <p:nvSpPr>
          <p:cNvPr id="4301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Assessment impacts highly on student learning so we need to rethink how we can best do this, taking account of new contexts, new technologies and new opportunities;</a:t>
            </a:r>
          </a:p>
          <a:p>
            <a:pPr eaLnBrk="1" hangingPunct="1"/>
            <a:r>
              <a:rPr lang="en-GB" sz="2600" b="1" dirty="0" smtClean="0"/>
              <a:t>Efficient and effective feedback is just about the most important thing we do to enhance student learning, progression and success.</a:t>
            </a:r>
            <a:endParaRPr lang="en-US" sz="2600" b="1"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Useful references: 1</a:t>
            </a:r>
          </a:p>
        </p:txBody>
      </p:sp>
      <p:sp>
        <p:nvSpPr>
          <p:cNvPr id="44035" name="Rectangle 3"/>
          <p:cNvSpPr>
            <a:spLocks noGrp="1" noChangeArrowheads="1"/>
          </p:cNvSpPr>
          <p:nvPr>
            <p:ph type="body" idx="1"/>
          </p:nvPr>
        </p:nvSpPr>
        <p:spPr>
          <a:xfrm>
            <a:off x="250825" y="1285875"/>
            <a:ext cx="8713788" cy="5238750"/>
          </a:xfrm>
        </p:spPr>
        <p:txBody>
          <a:bodyPr/>
          <a:lstStyle/>
          <a:p>
            <a:pPr eaLnBrk="1" hangingPunct="1"/>
            <a:r>
              <a:rPr lang="en-GB" sz="2000" b="1" dirty="0" smtClean="0"/>
              <a:t>Biggs, J. (2003) </a:t>
            </a:r>
            <a:r>
              <a:rPr lang="en-GB" sz="2000" b="1" i="1" dirty="0" smtClean="0"/>
              <a:t>Teaching for Quality Learning at University </a:t>
            </a:r>
            <a:r>
              <a:rPr lang="en-GB" sz="2000" b="1" dirty="0" smtClean="0"/>
              <a:t>Maidenhead: SRHE &amp; Open University Press.</a:t>
            </a:r>
          </a:p>
          <a:p>
            <a:pPr eaLnBrk="1" hangingPunct="1"/>
            <a:r>
              <a:rPr lang="en-GB" sz="2000" b="1" dirty="0" smtClean="0"/>
              <a:t>Bowl, M (2003) </a:t>
            </a:r>
            <a:r>
              <a:rPr lang="en-GB" sz="2000" b="1" i="1" dirty="0" smtClean="0"/>
              <a:t>Non-traditional entrants to higher education ‘they talk about people like me’</a:t>
            </a:r>
            <a:r>
              <a:rPr lang="en-GB" sz="2000" b="1" dirty="0" smtClean="0"/>
              <a:t> Stoke on Trent, UK, </a:t>
            </a:r>
            <a:r>
              <a:rPr lang="en-GB" sz="2000" b="1" dirty="0" err="1" smtClean="0"/>
              <a:t>Trentham</a:t>
            </a:r>
            <a:r>
              <a:rPr lang="en-GB" sz="2000" b="1" dirty="0" smtClean="0"/>
              <a:t> Books</a:t>
            </a:r>
          </a:p>
          <a:p>
            <a:pPr eaLnBrk="1" hangingPunct="1"/>
            <a:r>
              <a:rPr lang="en-GB" sz="2000" b="1" dirty="0" smtClean="0">
                <a:cs typeface="Times New Roman" pitchFamily="18" charset="0"/>
              </a:rPr>
              <a:t>Brown, S. Rust, C. &amp; Gibbs, G. (1994) </a:t>
            </a:r>
            <a:r>
              <a:rPr lang="en-GB" sz="2000" b="1" i="1" dirty="0" smtClean="0">
                <a:cs typeface="Times New Roman" pitchFamily="18" charset="0"/>
              </a:rPr>
              <a:t>Strategies for Diversifying Assessment,</a:t>
            </a:r>
            <a:r>
              <a:rPr lang="en-GB" sz="2000" b="1" dirty="0" smtClean="0">
                <a:cs typeface="Times New Roman" pitchFamily="18" charset="0"/>
              </a:rPr>
              <a:t> Oxford Centre for Staff Development. </a:t>
            </a:r>
          </a:p>
          <a:p>
            <a:pPr eaLnBrk="1" hangingPunct="1"/>
            <a:r>
              <a:rPr lang="en-GB" sz="2000" b="1" dirty="0" smtClean="0"/>
              <a:t>Boud, D. (1995) </a:t>
            </a:r>
            <a:r>
              <a:rPr lang="en-GB" sz="2000" b="1" i="1" dirty="0" smtClean="0"/>
              <a:t>Enhancing learning through self-assessment</a:t>
            </a:r>
            <a:r>
              <a:rPr lang="en-GB" sz="2000" b="1" dirty="0" smtClean="0"/>
              <a:t> London: Routledge.</a:t>
            </a:r>
          </a:p>
          <a:p>
            <a:pPr eaLnBrk="1" hangingPunct="1"/>
            <a:r>
              <a:rPr lang="en-GB" sz="2000" b="1" dirty="0" smtClean="0"/>
              <a:t>Brown, G. with Bull, J. and </a:t>
            </a:r>
            <a:r>
              <a:rPr lang="en-GB" sz="2000" b="1" dirty="0" err="1" smtClean="0"/>
              <a:t>Pendlebury</a:t>
            </a:r>
            <a:r>
              <a:rPr lang="en-GB" sz="2000" b="1" dirty="0" smtClean="0"/>
              <a:t>, M. (1997) </a:t>
            </a:r>
            <a:r>
              <a:rPr lang="en-GB" sz="2000" b="1" i="1" dirty="0" smtClean="0"/>
              <a:t>Assessing Student Learning in Higher Education</a:t>
            </a:r>
            <a:r>
              <a:rPr lang="en-GB" sz="2000" b="1" dirty="0" smtClean="0"/>
              <a:t> London: Routledge.</a:t>
            </a:r>
          </a:p>
          <a:p>
            <a:pPr eaLnBrk="1" hangingPunct="1"/>
            <a:r>
              <a:rPr lang="en-GB" sz="2000" b="1" dirty="0" smtClean="0"/>
              <a:t>Brown, S. and </a:t>
            </a:r>
            <a:r>
              <a:rPr lang="en-GB" sz="2000" b="1" dirty="0" err="1" smtClean="0"/>
              <a:t>Glasner</a:t>
            </a:r>
            <a:r>
              <a:rPr lang="en-GB" sz="2000" b="1" dirty="0" smtClean="0"/>
              <a:t>, A. (ed.) (1999) </a:t>
            </a:r>
            <a:r>
              <a:rPr lang="en-GB" sz="2000" b="1" i="1" dirty="0" smtClean="0"/>
              <a:t>Assessment Matters in Higher Education, Choosing and Using Diverse Approaches,</a:t>
            </a:r>
            <a:r>
              <a:rPr lang="en-GB" sz="2000" b="1" dirty="0" smtClean="0"/>
              <a:t> Maidenhead: Open University Press.</a:t>
            </a:r>
          </a:p>
          <a:p>
            <a:pPr eaLnBrk="1" hangingPunct="1"/>
            <a:r>
              <a:rPr lang="en-GB" sz="2000" b="1" dirty="0" smtClean="0"/>
              <a:t>Brown, S. and Knight, P. (1994) </a:t>
            </a:r>
            <a:r>
              <a:rPr lang="en-GB" sz="2000" b="1" i="1" dirty="0" smtClean="0"/>
              <a:t>Assessing Learners in Higher Education,</a:t>
            </a:r>
            <a:r>
              <a:rPr lang="en-GB" sz="2000" b="1" dirty="0" smtClean="0"/>
              <a:t> London: </a:t>
            </a:r>
            <a:r>
              <a:rPr lang="en-GB" sz="2000" b="1" dirty="0" err="1" smtClean="0"/>
              <a:t>Kogan</a:t>
            </a:r>
            <a:r>
              <a:rPr lang="en-GB" sz="2000" b="1" dirty="0" smtClean="0"/>
              <a:t> Page.</a:t>
            </a:r>
            <a:endParaRPr lang="en-US" sz="2000" b="1"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404813"/>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Useful references 2</a:t>
            </a:r>
          </a:p>
        </p:txBody>
      </p:sp>
      <p:sp>
        <p:nvSpPr>
          <p:cNvPr id="45059" name="Rectangle 3"/>
          <p:cNvSpPr>
            <a:spLocks noGrp="1" noChangeArrowheads="1"/>
          </p:cNvSpPr>
          <p:nvPr>
            <p:ph type="body" idx="1"/>
          </p:nvPr>
        </p:nvSpPr>
        <p:spPr>
          <a:xfrm>
            <a:off x="251520" y="1268413"/>
            <a:ext cx="8446393" cy="493395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US" sz="2000" b="1" dirty="0" smtClean="0"/>
              <a:t>Brown, S., Race, P. and Bull, J. (eds.) (1999) </a:t>
            </a:r>
            <a:r>
              <a:rPr lang="en-US" sz="2000" b="1" i="1" dirty="0" smtClean="0"/>
              <a:t>Computer </a:t>
            </a:r>
            <a:r>
              <a:rPr lang="en-GB" sz="2000" b="1" i="1" dirty="0" smtClean="0"/>
              <a:t>Assisted Assessment in Higher Education</a:t>
            </a:r>
            <a:r>
              <a:rPr lang="en-GB" sz="2000" b="1" dirty="0" smtClean="0"/>
              <a:t>,</a:t>
            </a:r>
            <a:r>
              <a:rPr lang="en-US" sz="2000" b="1" dirty="0" smtClean="0"/>
              <a:t> London: Routledge.</a:t>
            </a:r>
          </a:p>
          <a:p>
            <a:pPr eaLnBrk="1" hangingPunct="1"/>
            <a:r>
              <a:rPr lang="en-GB" sz="2000" b="1" dirty="0" smtClean="0"/>
              <a:t>Carroll, J. and Ryan, J. (2005) </a:t>
            </a:r>
            <a:r>
              <a:rPr lang="en-GB" sz="2000" b="1" i="1" dirty="0" smtClean="0"/>
              <a:t>Teaching International students: improving learning for all,</a:t>
            </a:r>
            <a:r>
              <a:rPr lang="en-GB" sz="2000" b="1" dirty="0" smtClean="0"/>
              <a:t> Routledge SEDA series.</a:t>
            </a:r>
          </a:p>
          <a:p>
            <a:pPr eaLnBrk="1" hangingPunct="1"/>
            <a:r>
              <a:rPr lang="en-GB" sz="2000" b="1" dirty="0" smtClean="0"/>
              <a:t>Falchikov, N. (2004) </a:t>
            </a:r>
            <a:r>
              <a:rPr lang="en-GB" sz="2000" b="1" i="1" dirty="0" smtClean="0"/>
              <a:t>Improving Assessment through Student Involvement: Practical Solutions for Aiding Learning in Higher and Further Education</a:t>
            </a:r>
            <a:r>
              <a:rPr lang="en-GB" sz="2000" b="1" dirty="0" smtClean="0"/>
              <a:t>, London: Routledge.</a:t>
            </a:r>
          </a:p>
          <a:p>
            <a:pPr eaLnBrk="1" hangingPunct="1"/>
            <a:r>
              <a:rPr lang="en-GB" sz="2000" b="1" dirty="0" smtClean="0"/>
              <a:t>Gibbs, G. (1999) </a:t>
            </a:r>
            <a:r>
              <a:rPr lang="en-GB" sz="2000" b="1" i="1" dirty="0" smtClean="0"/>
              <a:t>Using assessment strategically to change the way students learn</a:t>
            </a:r>
            <a:r>
              <a:rPr lang="en-GB" sz="2000" b="1" dirty="0" smtClean="0"/>
              <a:t>, In Brown S. &amp; Glasner, A. (eds.), </a:t>
            </a:r>
            <a:r>
              <a:rPr lang="en-GB" sz="2000" b="1" i="1" dirty="0" smtClean="0"/>
              <a:t>Assessment Matters in Higher Education: Choosing and Using Diverse Approaches,</a:t>
            </a:r>
            <a:r>
              <a:rPr lang="en-GB" sz="2000" b="1" dirty="0" smtClean="0"/>
              <a:t> Maidenhead: SRHE/Open University Press.</a:t>
            </a:r>
          </a:p>
          <a:p>
            <a:pPr eaLnBrk="1" hangingPunct="1"/>
            <a:r>
              <a:rPr lang="en-GB" sz="2000" b="1" dirty="0" err="1" smtClean="0"/>
              <a:t>Kneale</a:t>
            </a:r>
            <a:r>
              <a:rPr lang="en-GB" sz="2000" b="1" dirty="0" smtClean="0"/>
              <a:t>, P. E. (1997) </a:t>
            </a:r>
            <a:r>
              <a:rPr lang="en-GB" sz="2000" b="1" i="1" dirty="0" smtClean="0"/>
              <a:t>The rise of the "strategic student": how can we adapt to cope?</a:t>
            </a:r>
            <a:r>
              <a:rPr lang="en-GB" sz="2000" b="1" dirty="0" smtClean="0"/>
              <a:t> in Armstrong, S., Thompson, G. and Brown, S. (eds) </a:t>
            </a:r>
            <a:r>
              <a:rPr lang="en-GB" sz="2000" b="1" i="1" dirty="0" smtClean="0"/>
              <a:t>Facing up to Radical Changes in Universities and Colleges</a:t>
            </a:r>
            <a:r>
              <a:rPr lang="en-GB" sz="2000" b="1" dirty="0" smtClean="0"/>
              <a:t>, pp.119-139 London: Kogan Page.</a:t>
            </a:r>
          </a:p>
          <a:p>
            <a:pPr eaLnBrk="1" hangingPunct="1"/>
            <a:endParaRPr lang="en-GB" sz="2000" b="1" dirty="0" smtClean="0"/>
          </a:p>
          <a:p>
            <a:pPr eaLnBrk="1" hangingPunct="1"/>
            <a:endParaRPr lang="en-GB" sz="2000" b="1"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1"/>
            <a:ext cx="7543800" cy="76470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Useful references 3</a:t>
            </a:r>
          </a:p>
        </p:txBody>
      </p:sp>
      <p:sp>
        <p:nvSpPr>
          <p:cNvPr id="46083" name="Rectangle 3"/>
          <p:cNvSpPr>
            <a:spLocks noGrp="1" noChangeArrowheads="1"/>
          </p:cNvSpPr>
          <p:nvPr>
            <p:ph type="body" idx="1"/>
          </p:nvPr>
        </p:nvSpPr>
        <p:spPr>
          <a:xfrm>
            <a:off x="0" y="764705"/>
            <a:ext cx="8893175" cy="5617046"/>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000" b="1" dirty="0" smtClean="0"/>
              <a:t>Knight, P. and Yorke, M. (2003) </a:t>
            </a:r>
            <a:r>
              <a:rPr lang="en-GB" sz="2000" b="1" i="1" dirty="0" smtClean="0"/>
              <a:t>Assessment, learning and employability, </a:t>
            </a:r>
            <a:r>
              <a:rPr lang="en-GB" sz="2000" b="1" dirty="0" smtClean="0"/>
              <a:t>Maidenhead, UK: SRHE/Open University Press.</a:t>
            </a:r>
          </a:p>
          <a:p>
            <a:pPr eaLnBrk="1" hangingPunct="1"/>
            <a:r>
              <a:rPr lang="en-GB" sz="2000" b="1" dirty="0" smtClean="0"/>
              <a:t>McDowell, L. and Brown, S. (1998) </a:t>
            </a:r>
            <a:r>
              <a:rPr lang="en-GB" sz="2000" b="1" i="1" dirty="0" smtClean="0"/>
              <a:t>Assessing students: cheating and plagiarism</a:t>
            </a:r>
            <a:r>
              <a:rPr lang="en-GB" sz="2000" b="1" dirty="0" smtClean="0"/>
              <a:t>, Red Guide 10/11 University of Northumbria, Newcastle.</a:t>
            </a:r>
            <a:endParaRPr lang="en-US" sz="2000" b="1" dirty="0" smtClean="0"/>
          </a:p>
          <a:p>
            <a:pPr eaLnBrk="1" hangingPunct="1"/>
            <a:r>
              <a:rPr lang="en-GB" sz="2000" b="1" dirty="0" err="1" smtClean="0"/>
              <a:t>Mentkowski</a:t>
            </a:r>
            <a:r>
              <a:rPr lang="en-GB" sz="2000" b="1" dirty="0" smtClean="0"/>
              <a:t>, M. and associates (2000)</a:t>
            </a:r>
            <a:r>
              <a:rPr lang="en-GB" sz="2000" b="1" i="1" dirty="0" smtClean="0"/>
              <a:t> Learning that lasts: integrating learning development and performance in college and beyond, </a:t>
            </a:r>
            <a:r>
              <a:rPr lang="en-GB" sz="2000" b="1" dirty="0" smtClean="0"/>
              <a:t>San Francisco: </a:t>
            </a:r>
            <a:r>
              <a:rPr lang="en-GB" sz="2000" b="1" dirty="0" err="1" smtClean="0"/>
              <a:t>Jossey</a:t>
            </a:r>
            <a:r>
              <a:rPr lang="en-GB" sz="2000" b="1" dirty="0" smtClean="0"/>
              <a:t>-Bass.</a:t>
            </a:r>
          </a:p>
          <a:p>
            <a:pPr eaLnBrk="1" hangingPunct="1"/>
            <a:r>
              <a:rPr lang="en-GB" sz="2000" b="1" dirty="0" err="1" smtClean="0"/>
              <a:t>Nicol</a:t>
            </a:r>
            <a:r>
              <a:rPr lang="en-GB" sz="2000" b="1" dirty="0" smtClean="0"/>
              <a:t>, D. J. and Macfarlane-Dick, D. (2006) Formative assessment and self-regulated learning: A model and seven principles of good feedback practice. Studies in Higher Education, </a:t>
            </a:r>
            <a:r>
              <a:rPr lang="en-GB" sz="2000" b="1" dirty="0" err="1" smtClean="0"/>
              <a:t>Vol</a:t>
            </a:r>
            <a:r>
              <a:rPr lang="en-GB" sz="2000" b="1" dirty="0" smtClean="0"/>
              <a:t> 31(2), 199-218</a:t>
            </a:r>
          </a:p>
          <a:p>
            <a:pPr eaLnBrk="1" hangingPunct="1"/>
            <a:r>
              <a:rPr lang="en-GB" sz="2000" b="1" dirty="0" err="1" smtClean="0"/>
              <a:t>Peelo</a:t>
            </a:r>
            <a:r>
              <a:rPr lang="en-GB" sz="2000" b="1" dirty="0" smtClean="0"/>
              <a:t>, M. and Wareham, T. (</a:t>
            </a:r>
            <a:r>
              <a:rPr lang="en-GB" sz="2000" b="1" dirty="0" err="1" smtClean="0"/>
              <a:t>eds</a:t>
            </a:r>
            <a:r>
              <a:rPr lang="en-GB" sz="2000" b="1" dirty="0" smtClean="0"/>
              <a:t>) (2002) </a:t>
            </a:r>
            <a:r>
              <a:rPr lang="en-GB" sz="2000" b="1" i="1" dirty="0" smtClean="0"/>
              <a:t>Failing Students in higher education,</a:t>
            </a:r>
            <a:r>
              <a:rPr lang="en-GB" sz="2000" b="1" dirty="0" smtClean="0"/>
              <a:t> Maidenhead, UK: SRHE/Open University Press.</a:t>
            </a:r>
          </a:p>
          <a:p>
            <a:pPr eaLnBrk="1" hangingPunct="1"/>
            <a:r>
              <a:rPr lang="en-GB" sz="2000" b="1" dirty="0" smtClean="0"/>
              <a:t>Sadler, D. R. (1989) Formative assessment and the design of instructional systems, </a:t>
            </a:r>
            <a:r>
              <a:rPr lang="en-GB" sz="2000" b="1" i="1" dirty="0" smtClean="0"/>
              <a:t>Instructional Science 18, 119-144.</a:t>
            </a:r>
          </a:p>
          <a:p>
            <a:pPr eaLnBrk="1" hangingPunct="1"/>
            <a:r>
              <a:rPr lang="en-GB" sz="2000" b="1" dirty="0" smtClean="0"/>
              <a:t>Sadler, D. R. (1998) Formative assessment: revisiting the territory Assessment in Education: </a:t>
            </a:r>
            <a:r>
              <a:rPr lang="en-GB" sz="2000" b="1" i="1" dirty="0" smtClean="0"/>
              <a:t>Principles, Policy and Practice 5, 77-84.</a:t>
            </a:r>
          </a:p>
          <a:p>
            <a:pPr eaLnBrk="1" hangingPunct="1"/>
            <a:r>
              <a:rPr lang="en-GB" sz="2000" b="1" dirty="0" smtClean="0"/>
              <a:t>Pickford, R. and Brown, S. (2006) </a:t>
            </a:r>
            <a:r>
              <a:rPr lang="en-GB" sz="2000" b="1" i="1" dirty="0" smtClean="0"/>
              <a:t>Assessing skills and practice </a:t>
            </a:r>
            <a:r>
              <a:rPr lang="en-GB" sz="2000" b="1" dirty="0" smtClean="0"/>
              <a:t>London: Routledge.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333375"/>
            <a:ext cx="7543800" cy="574675"/>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Useful references 4</a:t>
            </a:r>
          </a:p>
        </p:txBody>
      </p:sp>
      <p:sp>
        <p:nvSpPr>
          <p:cNvPr id="47107" name="Rectangle 3"/>
          <p:cNvSpPr>
            <a:spLocks noGrp="1" noChangeArrowheads="1"/>
          </p:cNvSpPr>
          <p:nvPr>
            <p:ph type="body" idx="1"/>
          </p:nvPr>
        </p:nvSpPr>
        <p:spPr>
          <a:xfrm>
            <a:off x="179512" y="908721"/>
            <a:ext cx="8518401" cy="547303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000" b="1" dirty="0" smtClean="0"/>
              <a:t>Race, P. (2001) </a:t>
            </a:r>
            <a:r>
              <a:rPr lang="en-GB" sz="2000" b="1" i="1" dirty="0" smtClean="0"/>
              <a:t>A Briefing on Self, Peer &amp; Group Assessment </a:t>
            </a:r>
            <a:r>
              <a:rPr lang="en-GB" sz="2000" b="1" dirty="0" smtClean="0"/>
              <a:t>in LTSN Generic Centre Assessment Series No 9 LTSN York. </a:t>
            </a:r>
          </a:p>
          <a:p>
            <a:pPr eaLnBrk="1" hangingPunct="1"/>
            <a:r>
              <a:rPr lang="en-GB" sz="2000" b="1" dirty="0" smtClean="0"/>
              <a:t>Race, P. (2006) </a:t>
            </a:r>
            <a:r>
              <a:rPr lang="en-GB" sz="2000" b="1" i="1" dirty="0" smtClean="0"/>
              <a:t>The lecturer’s toolkit (3rd edition), </a:t>
            </a:r>
            <a:r>
              <a:rPr lang="en-GB" sz="2000" b="1" dirty="0" smtClean="0"/>
              <a:t>London: Routledge.</a:t>
            </a:r>
          </a:p>
          <a:p>
            <a:pPr eaLnBrk="1" hangingPunct="1"/>
            <a:r>
              <a:rPr lang="en-GB" sz="2000" b="1" dirty="0" smtClean="0"/>
              <a:t>Race, P. and Pickford, R. (2007) </a:t>
            </a:r>
            <a:r>
              <a:rPr lang="en-GB" sz="2000" b="1" i="1" dirty="0" smtClean="0"/>
              <a:t>Making Teaching work: Teaching smarter in post-compulsory education</a:t>
            </a:r>
            <a:r>
              <a:rPr lang="en-GB" sz="2000" b="1" dirty="0" smtClean="0"/>
              <a:t>, London: Sage.</a:t>
            </a:r>
          </a:p>
          <a:p>
            <a:pPr eaLnBrk="1" hangingPunct="1"/>
            <a:r>
              <a:rPr lang="en-GB" sz="2000" b="1" dirty="0" smtClean="0"/>
              <a:t>Rust, C., Price, M. and O’Donovan, B. (2003). Improving students’ learning by developing their understanding of assessment criteria and processes. </a:t>
            </a:r>
            <a:r>
              <a:rPr lang="en-GB" sz="2000" b="1" i="1" dirty="0" smtClean="0"/>
              <a:t>Assessment and Evaluation in Higher Education. 28 (2), 147-164.</a:t>
            </a:r>
          </a:p>
          <a:p>
            <a:pPr eaLnBrk="1" hangingPunct="1"/>
            <a:r>
              <a:rPr lang="en-GB" sz="2000" b="1" dirty="0" smtClean="0"/>
              <a:t>Ryan, J. (2000) </a:t>
            </a:r>
            <a:r>
              <a:rPr lang="en-GB" sz="2000" b="1" i="1" dirty="0" smtClean="0"/>
              <a:t>A Guide to Teaching International Students, </a:t>
            </a:r>
            <a:r>
              <a:rPr lang="en-GB" sz="2000" b="1" dirty="0" smtClean="0"/>
              <a:t>Oxford Centre for Staff and Learning Development.</a:t>
            </a:r>
          </a:p>
          <a:p>
            <a:pPr eaLnBrk="1" hangingPunct="1"/>
            <a:r>
              <a:rPr lang="en-GB" sz="2000" b="1" dirty="0" smtClean="0"/>
              <a:t>Stefani, L. and Carroll, J. (2001) </a:t>
            </a:r>
            <a:r>
              <a:rPr lang="en-GB" sz="2000" b="1" i="1" dirty="0" smtClean="0"/>
              <a:t>A Briefing on Plagiarism </a:t>
            </a:r>
            <a:r>
              <a:rPr lang="en-GB" sz="2000" b="1" dirty="0" smtClean="0"/>
              <a:t>http://www.ltsn.ac.uk/application.asp?app=resources.asp&amp;process=full_record&amp;section=generic&amp;id=10</a:t>
            </a:r>
          </a:p>
          <a:p>
            <a:pPr eaLnBrk="1" hangingPunct="1"/>
            <a:r>
              <a:rPr lang="en-GB" sz="2000" b="1" dirty="0" smtClean="0"/>
              <a:t>Yorke, M. (1999) </a:t>
            </a:r>
            <a:r>
              <a:rPr lang="en-GB" sz="2000" b="1" i="1" dirty="0" smtClean="0"/>
              <a:t>Leaving Early: Undergraduate Non-completion in Higher Education</a:t>
            </a:r>
            <a:r>
              <a:rPr lang="en-GB" sz="2000" b="1" dirty="0" smtClean="0"/>
              <a:t>, London: Routledge.</a:t>
            </a:r>
          </a:p>
          <a:p>
            <a:pPr eaLnBrk="1" hangingPunct="1"/>
            <a:endParaRPr lang="en-GB" sz="2000"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To give feedback more effectively </a:t>
            </a:r>
            <a:br>
              <a:rPr lang="en-GB" sz="3200" dirty="0" smtClean="0"/>
            </a:br>
            <a:r>
              <a:rPr lang="en-GB" sz="3200" dirty="0" smtClean="0"/>
              <a:t>and efficiently, we can:</a:t>
            </a:r>
          </a:p>
        </p:txBody>
      </p:sp>
      <p:sp>
        <p:nvSpPr>
          <p:cNvPr id="15363"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Use model answers;</a:t>
            </a:r>
          </a:p>
          <a:p>
            <a:pPr eaLnBrk="1" hangingPunct="1"/>
            <a:r>
              <a:rPr lang="en-GB" sz="2600" b="1" dirty="0" smtClean="0"/>
              <a:t>Use assignment return sheets;</a:t>
            </a:r>
          </a:p>
          <a:p>
            <a:pPr eaLnBrk="1" hangingPunct="1"/>
            <a:r>
              <a:rPr lang="en-GB" sz="2600" b="1" dirty="0" smtClean="0"/>
              <a:t>Write an assignment report;</a:t>
            </a:r>
          </a:p>
          <a:p>
            <a:pPr eaLnBrk="1" hangingPunct="1"/>
            <a:r>
              <a:rPr lang="en-GB" sz="2600" b="1" dirty="0" smtClean="0"/>
              <a:t>Feedback to groups of students;</a:t>
            </a:r>
          </a:p>
          <a:p>
            <a:pPr eaLnBrk="1" hangingPunct="1"/>
            <a:r>
              <a:rPr lang="en-GB" sz="2600" b="1" dirty="0" smtClean="0"/>
              <a:t>Use statement banks;</a:t>
            </a:r>
          </a:p>
          <a:p>
            <a:pPr eaLnBrk="1" hangingPunct="1"/>
            <a:r>
              <a:rPr lang="en-GB" sz="2600" b="1" dirty="0" smtClean="0"/>
              <a:t>Use computer-assisted assessment;</a:t>
            </a:r>
          </a:p>
          <a:p>
            <a:pPr eaLnBrk="1" hangingPunct="1"/>
            <a:r>
              <a:rPr lang="en-GB" sz="2600" b="1" dirty="0" smtClean="0"/>
              <a:t>Involve students in their own assessment.</a:t>
            </a:r>
          </a:p>
          <a:p>
            <a:pPr eaLnBrk="1" hangingPunct="1"/>
            <a:endParaRPr lang="en-GB" sz="2600" b="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142875"/>
            <a:ext cx="7772400" cy="78581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Using model answers: why?</a:t>
            </a:r>
          </a:p>
        </p:txBody>
      </p:sp>
      <p:sp>
        <p:nvSpPr>
          <p:cNvPr id="16387" name="Rectangle 3"/>
          <p:cNvSpPr>
            <a:spLocks noGrp="1" noChangeArrowheads="1"/>
          </p:cNvSpPr>
          <p:nvPr>
            <p:ph type="body" idx="1"/>
          </p:nvPr>
        </p:nvSpPr>
        <p:spPr>
          <a:xfrm>
            <a:off x="685800" y="1000125"/>
            <a:ext cx="7772400" cy="509587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They give students a good idea of what can be expected of them;</a:t>
            </a:r>
          </a:p>
          <a:p>
            <a:pPr eaLnBrk="1" hangingPunct="1"/>
            <a:r>
              <a:rPr lang="en-GB" sz="2600" b="1" dirty="0" smtClean="0"/>
              <a:t>It is sometimes easier to show students than tell them what we are after;</a:t>
            </a:r>
          </a:p>
          <a:p>
            <a:pPr eaLnBrk="1" hangingPunct="1"/>
            <a:r>
              <a:rPr lang="en-GB" sz="2600" b="1" dirty="0" smtClean="0"/>
              <a:t>They can be time efficient; </a:t>
            </a:r>
          </a:p>
          <a:p>
            <a:pPr eaLnBrk="1" hangingPunct="1"/>
            <a:r>
              <a:rPr lang="en-GB" sz="2600" b="1" dirty="0" smtClean="0"/>
              <a:t>They show how solutions have been reached;</a:t>
            </a:r>
          </a:p>
          <a:p>
            <a:pPr eaLnBrk="1" hangingPunct="1"/>
            <a:r>
              <a:rPr lang="en-GB" sz="2600" b="1" dirty="0" smtClean="0"/>
              <a:t>They demonstrate good practice;</a:t>
            </a:r>
          </a:p>
          <a:p>
            <a:pPr eaLnBrk="1" hangingPunct="1"/>
            <a:r>
              <a:rPr lang="en-GB" sz="2600" b="1" dirty="0" smtClean="0"/>
              <a:t>The commentary can indicate why an answer is good.</a:t>
            </a:r>
          </a:p>
          <a:p>
            <a:pPr eaLnBrk="1" hangingPunct="1"/>
            <a:endParaRPr lang="en-GB" sz="2600" b="1" dirty="0" smtClean="0"/>
          </a:p>
          <a:p>
            <a:pPr eaLnBrk="1" hangingPunct="1"/>
            <a:endParaRPr lang="en-GB" sz="2600" b="1"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Using model answers: how?</a:t>
            </a:r>
          </a:p>
        </p:txBody>
      </p:sp>
      <p:sp>
        <p:nvSpPr>
          <p:cNvPr id="17411"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Staff preparing an assignment can draft a model answer;</a:t>
            </a:r>
          </a:p>
          <a:p>
            <a:pPr eaLnBrk="1" hangingPunct="1"/>
            <a:r>
              <a:rPr lang="en-GB" sz="2600" b="1" dirty="0" smtClean="0"/>
              <a:t>Student work (or extracts from several student’s answers) can be anonymised and (with permission) used as a model;</a:t>
            </a:r>
          </a:p>
          <a:p>
            <a:pPr eaLnBrk="1" hangingPunct="1"/>
            <a:r>
              <a:rPr lang="en-GB" sz="2600" b="1" dirty="0" smtClean="0"/>
              <a:t>Text can be placed on page with explanatory comments appended (‘exploded text’);</a:t>
            </a:r>
          </a:p>
          <a:p>
            <a:pPr eaLnBrk="1" hangingPunct="1"/>
            <a:r>
              <a:rPr lang="en-GB" sz="2600" b="1" dirty="0" smtClean="0"/>
              <a:t>However, caution should be exercised in order to lead students to think only one approach is acceptable.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260648"/>
            <a:ext cx="8458200" cy="93610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Assignment return sheets: why?</a:t>
            </a:r>
          </a:p>
        </p:txBody>
      </p:sp>
      <p:sp>
        <p:nvSpPr>
          <p:cNvPr id="18435" name="Rectangle 3"/>
          <p:cNvSpPr>
            <a:spLocks noGrp="1" noChangeArrowheads="1"/>
          </p:cNvSpPr>
          <p:nvPr>
            <p:ph type="body" idx="1"/>
          </p:nvPr>
        </p:nvSpPr>
        <p:spPr>
          <a:xfrm>
            <a:off x="250825" y="1412777"/>
            <a:ext cx="8713788" cy="4683224"/>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Proformas save assessors writing the same thing repeatedly;</a:t>
            </a:r>
          </a:p>
          <a:p>
            <a:pPr eaLnBrk="1" hangingPunct="1"/>
            <a:r>
              <a:rPr lang="en-GB" sz="2600" b="1" dirty="0" smtClean="0"/>
              <a:t>Helps to keep assessors’ comments on track;</a:t>
            </a:r>
          </a:p>
          <a:p>
            <a:pPr eaLnBrk="1" hangingPunct="1"/>
            <a:r>
              <a:rPr lang="en-GB" sz="2600" b="1" dirty="0" smtClean="0"/>
              <a:t>Shows how criteria match up to performance and how marks are derived;</a:t>
            </a:r>
          </a:p>
          <a:p>
            <a:pPr eaLnBrk="1" hangingPunct="1"/>
            <a:r>
              <a:rPr lang="en-GB" sz="2600" b="1" dirty="0" smtClean="0"/>
              <a:t>Helps students to see what is valued;</a:t>
            </a:r>
          </a:p>
          <a:p>
            <a:pPr eaLnBrk="1" hangingPunct="1"/>
            <a:r>
              <a:rPr lang="en-GB" sz="2600" b="1" dirty="0" smtClean="0"/>
              <a:t>Provides a useful written record.</a:t>
            </a:r>
          </a:p>
          <a:p>
            <a:pPr eaLnBrk="1" hangingPunct="1"/>
            <a:endParaRPr lang="en-GB" sz="2600" b="1"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Assignment return sheets: how?</a:t>
            </a:r>
          </a:p>
        </p:txBody>
      </p:sp>
      <p:sp>
        <p:nvSpPr>
          <p:cNvPr id="194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Criteria presented in assignment brief can be utilised in a proforma;</a:t>
            </a:r>
          </a:p>
          <a:p>
            <a:pPr eaLnBrk="1" hangingPunct="1"/>
            <a:r>
              <a:rPr lang="en-GB" sz="2600" b="1" dirty="0" smtClean="0"/>
              <a:t>Variations in weighting can be clearly identified;</a:t>
            </a:r>
          </a:p>
          <a:p>
            <a:pPr eaLnBrk="1" hangingPunct="1"/>
            <a:r>
              <a:rPr lang="en-GB" sz="2600" b="1" dirty="0" smtClean="0"/>
              <a:t>A Likert scale or boxes can be used to speed tutor’s responses;</a:t>
            </a:r>
          </a:p>
          <a:p>
            <a:pPr eaLnBrk="1" hangingPunct="1"/>
            <a:r>
              <a:rPr lang="en-GB" sz="2600" b="1" dirty="0" smtClean="0"/>
              <a:t>Space can be provided for individual comments.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Written assignment reports: why?</a:t>
            </a:r>
          </a:p>
        </p:txBody>
      </p:sp>
      <p:sp>
        <p:nvSpPr>
          <p:cNvPr id="20483"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600" b="1" dirty="0" smtClean="0"/>
              <a:t>Provides feedback to a group as a whole;</a:t>
            </a:r>
          </a:p>
          <a:p>
            <a:pPr eaLnBrk="1" hangingPunct="1"/>
            <a:r>
              <a:rPr lang="en-GB" sz="2600" b="1" dirty="0" smtClean="0"/>
              <a:t>Allows students to know how they are doing by comparison with the rest of the course;</a:t>
            </a:r>
          </a:p>
          <a:p>
            <a:pPr eaLnBrk="1" hangingPunct="1"/>
            <a:r>
              <a:rPr lang="en-GB" sz="2600" b="1" dirty="0" smtClean="0"/>
              <a:t>Offers a chance to illustrate good practice;</a:t>
            </a:r>
          </a:p>
          <a:p>
            <a:pPr eaLnBrk="1" hangingPunct="1"/>
            <a:r>
              <a:rPr lang="en-GB" sz="2600" b="1" dirty="0" smtClean="0"/>
              <a:t>Minimal comments can be put on scripts.</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843</TotalTime>
  <Words>2663</Words>
  <Application>Microsoft Office PowerPoint</Application>
  <PresentationFormat>On-screen Show (4:3)</PresentationFormat>
  <Paragraphs>219</Paragraphs>
  <Slides>35</Slides>
  <Notes>35</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LeedsMet template</vt:lpstr>
      <vt:lpstr>Assessing more students: ways of using productive assessment with large numbers</vt:lpstr>
      <vt:lpstr>Why would we wish to streamline assessment?</vt:lpstr>
      <vt:lpstr>Looking at the alternatives</vt:lpstr>
      <vt:lpstr>To give feedback more effectively  and efficiently, we can:</vt:lpstr>
      <vt:lpstr>Using model answers: why?</vt:lpstr>
      <vt:lpstr>Using model answers: how?</vt:lpstr>
      <vt:lpstr>Assignment return sheets: why?</vt:lpstr>
      <vt:lpstr>Assignment return sheets: how?</vt:lpstr>
      <vt:lpstr>Written assignment reports: why?</vt:lpstr>
      <vt:lpstr>Assignment reports: how?</vt:lpstr>
      <vt:lpstr>Feeding back orally to groups of students: why?</vt:lpstr>
      <vt:lpstr>Feeding back orally to groups of students: how?</vt:lpstr>
      <vt:lpstr>Statement banks: why?</vt:lpstr>
      <vt:lpstr>Statement banks: how?</vt:lpstr>
      <vt:lpstr>Computer-assisted assessment: why?</vt:lpstr>
      <vt:lpstr>Computer-assisted assessment: how?</vt:lpstr>
      <vt:lpstr>Use CAA for rather than of learning</vt:lpstr>
      <vt:lpstr>Giving feedback electronically: you can use</vt:lpstr>
      <vt:lpstr>Involving students in their own assessment: why?</vt:lpstr>
      <vt:lpstr>More reasons</vt:lpstr>
      <vt:lpstr>However:</vt:lpstr>
      <vt:lpstr>Involving students in their own assessment</vt:lpstr>
      <vt:lpstr>Implementing self and peer assessment</vt:lpstr>
      <vt:lpstr>Students giving feedback to peers</vt:lpstr>
      <vt:lpstr>Encouraging students to take assessment more seriously</vt:lpstr>
      <vt:lpstr>Making assessment work well</vt:lpstr>
      <vt:lpstr>Can we provide opportunities  for multiple assessment?</vt:lpstr>
      <vt:lpstr>Using formative assessment to promote independence and learning</vt:lpstr>
      <vt:lpstr>Play fair with students by avoiding using ‘final language’ (Boud)</vt:lpstr>
      <vt:lpstr>Play fair by giving feedback to students with diverse abilities</vt:lpstr>
      <vt:lpstr>Conclusions</vt:lpstr>
      <vt:lpstr>Useful references: 1</vt:lpstr>
      <vt:lpstr>Useful references 2</vt:lpstr>
      <vt:lpstr>Useful references 3</vt:lpstr>
      <vt:lpstr>Useful references 4</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cp:lastModifiedBy>
  <cp:revision>85</cp:revision>
  <dcterms:created xsi:type="dcterms:W3CDTF">2007-03-06T12:05:28Z</dcterms:created>
  <dcterms:modified xsi:type="dcterms:W3CDTF">2012-02-28T18:18:06Z</dcterms:modified>
</cp:coreProperties>
</file>