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slideLayouts/slideLayout57.xml" ContentType="application/vnd.openxmlformats-officedocument.presentationml.slideLayout+xml"/>
  <Override PartName="/ppt/notesSlides/notesSlide2.xml" ContentType="application/vnd.openxmlformats-officedocument.presentationml.notesSlide+xml"/>
  <Override PartName="/ppt/slideLayouts/slideLayout46.xml" ContentType="application/vnd.openxmlformats-officedocument.presentationml.slideLayout+xml"/>
  <Override PartName="/ppt/slideMasters/slideMaster19.xml" ContentType="application/vnd.openxmlformats-officedocument.presentationml.slideMaster+xml"/>
  <Override PartName="/ppt/slideMasters/slideMaster55.xml" ContentType="application/vnd.openxmlformats-officedocument.presentationml.slideMaster+xml"/>
  <Override PartName="/ppt/slides/slide25.xml" ContentType="application/vnd.openxmlformats-officedocument.presentationml.slid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Masters/slideMaster44.xml" ContentType="application/vnd.openxmlformats-officedocument.presentationml.slideMaster+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theme/theme18.xml" ContentType="application/vnd.openxmlformats-officedocument.theme+xml"/>
  <Override PartName="/ppt/theme/theme29.xml" ContentType="application/vnd.openxmlformats-officedocument.theme+xml"/>
  <Override PartName="/ppt/slideLayouts/slideLayout60.xml" ContentType="application/vnd.openxmlformats-officedocument.presentationml.slideLayout+xml"/>
  <Override PartName="/ppt/notesSlides/notesSlide16.xml" ContentType="application/vnd.openxmlformats-officedocument.presentationml.notesSlide+xml"/>
  <Override PartName="/ppt/slideMasters/slideMaster33.xml" ContentType="application/vnd.openxmlformats-officedocument.presentationml.slideMaster+xml"/>
  <Override PartName="/ppt/tableStyles.xml" ContentType="application/vnd.openxmlformats-officedocument.presentationml.tableStyles+xml"/>
  <Override PartName="/ppt/theme/theme54.xml" ContentType="application/vnd.openxmlformats-officedocument.theme+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22.xml" ContentType="application/vnd.openxmlformats-officedocument.presentationml.slideMaster+xml"/>
  <Override PartName="/ppt/theme/theme43.xml" ContentType="application/vnd.openxmlformats-officedocument.theme+xml"/>
  <Override PartName="/ppt/theme/theme21.xml" ContentType="application/vnd.openxmlformats-officedocument.theme+xml"/>
  <Override PartName="/ppt/theme/theme32.xml" ContentType="application/vnd.openxmlformats-officedocument.theme+xml"/>
  <Override PartName="/ppt/notesSlides/notesSlide7.xml" ContentType="application/vnd.openxmlformats-officedocument.presentationml.notesSlide+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Masters/slideMaster49.xml" ContentType="application/vnd.openxmlformats-officedocument.presentationml.slideMaster+xml"/>
  <Override PartName="/ppt/theme/theme2.xml" ContentType="application/vnd.openxmlformats-officedocument.theme+xml"/>
  <Override PartName="/ppt/slideLayouts/slideLayout18.xml" ContentType="application/vnd.openxmlformats-officedocument.presentationml.slideLayout+xml"/>
  <Override PartName="/ppt/slideMasters/slideMaster27.xml" ContentType="application/vnd.openxmlformats-officedocument.presentationml.slideMaster+xml"/>
  <Override PartName="/ppt/slideMasters/slideMaster38.xml" ContentType="application/vnd.openxmlformats-officedocument.presentationml.slideMaster+xml"/>
  <Override PartName="/ppt/slideMasters/slideMaster56.xml" ContentType="application/vnd.openxmlformats-officedocument.presentationml.slideMaster+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theme/theme59.xml" ContentType="application/vnd.openxmlformats-officedocument.them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Masters/slideMaster16.xml" ContentType="application/vnd.openxmlformats-officedocument.presentationml.slideMaster+xml"/>
  <Override PartName="/ppt/slideMasters/slideMaster34.xml" ContentType="application/vnd.openxmlformats-officedocument.presentationml.slideMaster+xml"/>
  <Override PartName="/ppt/slideMasters/slideMaster45.xml" ContentType="application/vnd.openxmlformats-officedocument.presentationml.slideMaster+xml"/>
  <Override PartName="/ppt/slideMasters/slideMaster63.xml" ContentType="application/vnd.openxmlformats-officedocument.presentationml.slideMaster+xml"/>
  <Override PartName="/ppt/slides/slide22.xml" ContentType="application/vnd.openxmlformats-officedocument.presentationml.slide+xml"/>
  <Override PartName="/ppt/slideLayouts/slideLayout14.xml" ContentType="application/vnd.openxmlformats-officedocument.presentationml.slideLayout+xml"/>
  <Override PartName="/ppt/theme/theme19.xml" ContentType="application/vnd.openxmlformats-officedocument.theme+xml"/>
  <Override PartName="/ppt/slideLayouts/slideLayout32.xml" ContentType="application/vnd.openxmlformats-officedocument.presentationml.slideLayout+xml"/>
  <Override PartName="/ppt/theme/theme37.xml" ContentType="application/vnd.openxmlformats-officedocument.theme+xml"/>
  <Override PartName="/ppt/theme/theme48.xml" ContentType="application/vnd.openxmlformats-officedocument.theme+xml"/>
  <Override PartName="/ppt/slideLayouts/slideLayout61.xml" ContentType="application/vnd.openxmlformats-officedocument.presentationml.slideLayout+xml"/>
  <Override PartName="/docProps/app.xml" ContentType="application/vnd.openxmlformats-officedocument.extended-properties+xml"/>
  <Override PartName="/ppt/slideMasters/slideMaster23.xml" ContentType="application/vnd.openxmlformats-officedocument.presentationml.slideMaster+xml"/>
  <Override PartName="/ppt/slideMasters/slideMaster52.xml" ContentType="application/vnd.openxmlformats-officedocument.presentationml.slideMaster+xml"/>
  <Override PartName="/ppt/slides/slide11.xml" ContentType="application/vnd.openxmlformats-officedocument.presentationml.slide+xml"/>
  <Override PartName="/ppt/slideLayouts/slideLayout21.xml" ContentType="application/vnd.openxmlformats-officedocument.presentationml.slideLayout+xml"/>
  <Override PartName="/ppt/theme/theme26.xml" ContentType="application/vnd.openxmlformats-officedocument.theme+xml"/>
  <Override PartName="/ppt/theme/theme44.xml" ContentType="application/vnd.openxmlformats-officedocument.theme+xml"/>
  <Override PartName="/ppt/slideLayouts/slideLayout50.xml" ContentType="application/vnd.openxmlformats-officedocument.presentationml.slideLayout+xml"/>
  <Override PartName="/ppt/theme/theme55.xml" ContentType="application/vnd.openxmlformats-officedocument.theme+xml"/>
  <Override PartName="/ppt/notesSlides/notesSlide13.xml" ContentType="application/vnd.openxmlformats-officedocument.presentationml.notesSlide+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Masters/slideMaster30.xml" ContentType="application/vnd.openxmlformats-officedocument.presentationml.slideMaster+xml"/>
  <Override PartName="/ppt/slideMasters/slideMaster41.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theme/theme33.xml" ContentType="application/vnd.openxmlformats-officedocument.theme+xml"/>
  <Override PartName="/ppt/theme/theme62.xml" ContentType="application/vnd.openxmlformats-officedocument.theme+xml"/>
  <Override PartName="/ppt/notesSlides/notesSlide8.xml" ContentType="application/vnd.openxmlformats-officedocument.presentationml.notesSlide+xml"/>
  <Override PartName="/ppt/theme/theme22.xml" ContentType="application/vnd.openxmlformats-officedocument.theme+xml"/>
  <Override PartName="/ppt/theme/theme40.xml" ContentType="application/vnd.openxmlformats-officedocument.theme+xml"/>
  <Override PartName="/ppt/theme/theme51.xml" ContentType="application/vnd.openxmlformats-officedocument.theme+xml"/>
  <Override PartName="/ppt/slideMasters/slideMaster5.xml" ContentType="application/vnd.openxmlformats-officedocument.presentationml.slideMaster+xml"/>
  <Override PartName="/ppt/theme/theme7.xml" ContentType="application/vnd.openxmlformats-officedocument.theme+xml"/>
  <Override PartName="/ppt/theme/theme11.xml" ContentType="application/vnd.openxmlformats-officedocument.theme+xml"/>
  <Override PartName="/ppt/slideLayouts/slideLayout5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Masters/slideMaster1.xml" ContentType="application/vnd.openxmlformats-officedocument.presentationml.slideMaster+xml"/>
  <Override PartName="/ppt/slideMasters/slideMaster39.xml" ContentType="application/vnd.openxmlformats-officedocument.presentationml.slideMaster+xml"/>
  <Override PartName="/ppt/slideMasters/slideMaster57.xml" ContentType="application/vnd.openxmlformats-officedocument.presentationml.slideMaster+xml"/>
  <Override PartName="/ppt/slides/slide27.xml" ContentType="application/vnd.openxmlformats-officedocument.presentationml.slide+xml"/>
  <Override PartName="/ppt/theme/theme3.xml" ContentType="application/vnd.openxmlformats-officedocument.them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Masters/slideMaster28.xml" ContentType="application/vnd.openxmlformats-officedocument.presentationml.slideMaster+xml"/>
  <Override PartName="/ppt/slideMasters/slideMaster46.xml" ContentType="application/vnd.openxmlformats-officedocument.presentationml.slideMaster+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theme/theme49.xml" ContentType="application/vnd.openxmlformats-officedocument.theme+xml"/>
  <Override PartName="/ppt/slideLayouts/slideLayout6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Masters/slideMaster17.xml" ContentType="application/vnd.openxmlformats-officedocument.presentationml.slideMaster+xml"/>
  <Override PartName="/ppt/slideMasters/slideMaster35.xml" ContentType="application/vnd.openxmlformats-officedocument.presentationml.slideMaster+xml"/>
  <Override PartName="/ppt/slideMasters/slideMaster53.xml" ContentType="application/vnd.openxmlformats-officedocument.presentationml.slideMaster+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theme/theme38.xml" ContentType="application/vnd.openxmlformats-officedocument.theme+xml"/>
  <Override PartName="/ppt/slideLayouts/slideLayout51.xml" ContentType="application/vnd.openxmlformats-officedocument.presentationml.slideLayout+xml"/>
  <Override PartName="/ppt/theme/theme56.xml" ContentType="application/vnd.openxmlformats-officedocument.theme+xml"/>
  <Override PartName="/ppt/slideMasters/slideMaster24.xml" ContentType="application/vnd.openxmlformats-officedocument.presentationml.slideMaster+xml"/>
  <Override PartName="/ppt/slideMasters/slideMaster42.xml" ContentType="application/vnd.openxmlformats-officedocument.presentationml.slideMaster+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theme/theme16.xml" ContentType="application/vnd.openxmlformats-officedocument.theme+xml"/>
  <Override PartName="/ppt/theme/theme27.xml" ContentType="application/vnd.openxmlformats-officedocument.theme+xml"/>
  <Override PartName="/ppt/slideLayouts/slideLayout40.xml" ContentType="application/vnd.openxmlformats-officedocument.presentationml.slideLayout+xml"/>
  <Override PartName="/ppt/theme/theme45.xml" ContentType="application/vnd.openxmlformats-officedocument.theme+xml"/>
  <Override PartName="/ppt/theme/theme63.xml" ContentType="application/vnd.openxmlformats-officedocument.theme+xml"/>
  <Override PartName="/ppt/notesSlides/notesSlide14.xml" ContentType="application/vnd.openxmlformats-officedocument.presentationml.notesSlide+xml"/>
  <Override PartName="/ppt/slideMasters/slideMaster13.xml" ContentType="application/vnd.openxmlformats-officedocument.presentationml.slideMaster+xml"/>
  <Override PartName="/ppt/slideMasters/slideMaster31.xml" ContentType="application/vnd.openxmlformats-officedocument.presentationml.slideMaster+xml"/>
  <Override PartName="/ppt/slideMasters/slideMaster60.xml" ContentType="application/vnd.openxmlformats-officedocument.presentationml.slideMaster+xml"/>
  <Override PartName="/ppt/theme/theme23.xml" ContentType="application/vnd.openxmlformats-officedocument.theme+xml"/>
  <Override PartName="/ppt/theme/theme34.xml" ContentType="application/vnd.openxmlformats-officedocument.theme+xml"/>
  <Override PartName="/ppt/theme/theme52.xml" ContentType="application/vnd.openxmlformats-officedocument.theme+xml"/>
  <Override PartName="/ppt/notesSlides/notesSlide9.xml" ContentType="application/vnd.openxmlformats-officedocument.presentationml.notesSlide+xml"/>
  <Override PartName="/ppt/slideMasters/slideMaster6.xml" ContentType="application/vnd.openxmlformats-officedocument.presentationml.slideMaster+xml"/>
  <Override PartName="/ppt/slideMasters/slideMaster20.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theme/theme41.xml" ContentType="application/vnd.openxmlformats-officedocument.them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theme/theme30.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theme/theme4.xml" ContentType="application/vnd.openxmlformats-officedocument.theme+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notesSlides/notesSlide1.xml" ContentType="application/vnd.openxmlformats-officedocument.presentationml.notesSlide+xml"/>
  <Override PartName="/ppt/slideMasters/slideMaster29.xml" ContentType="application/vnd.openxmlformats-officedocument.presentationml.slideMaster+xml"/>
  <Override PartName="/ppt/slideMasters/slideMaster58.xml" ContentType="application/vnd.openxmlformats-officedocument.presentationml.slideMaster+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notesSlides/notesSlide19.xml" ContentType="application/vnd.openxmlformats-officedocument.presentationml.notesSlide+xml"/>
  <Override PartName="/ppt/slideMasters/slideMaster18.xml" ContentType="application/vnd.openxmlformats-officedocument.presentationml.slideMaster+xml"/>
  <Override PartName="/ppt/slideMasters/slideMaster47.xml" ContentType="application/vnd.openxmlformats-officedocument.presentationml.slideMaster+xml"/>
  <Override PartName="/ppt/slides/slide24.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theme/theme39.xml" ContentType="application/vnd.openxmlformats-officedocument.theme+xml"/>
  <Override PartName="/ppt/slideLayouts/slideLayout63.xml" ContentType="application/vnd.openxmlformats-officedocument.presentationml.slideLayout+xml"/>
  <Default Extension="jpeg" ContentType="image/jpeg"/>
  <Override PartName="/ppt/slideMasters/slideMaster25.xml" ContentType="application/vnd.openxmlformats-officedocument.presentationml.slideMaster+xml"/>
  <Override PartName="/ppt/slideMasters/slideMaster36.xml" ContentType="application/vnd.openxmlformats-officedocument.presentationml.slideMaster+xml"/>
  <Override PartName="/ppt/slideMasters/slideMaster54.xml" ContentType="application/vnd.openxmlformats-officedocument.presentationml.slideMaster+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theme/theme28.xml" ContentType="application/vnd.openxmlformats-officedocument.theme+xml"/>
  <Override PartName="/ppt/slideLayouts/slideLayout41.xml" ContentType="application/vnd.openxmlformats-officedocument.presentationml.slideLayout+xml"/>
  <Override PartName="/ppt/theme/theme46.xml" ContentType="application/vnd.openxmlformats-officedocument.theme+xml"/>
  <Override PartName="/ppt/slideLayouts/slideLayout52.xml" ContentType="application/vnd.openxmlformats-officedocument.presentationml.slideLayout+xml"/>
  <Override PartName="/ppt/theme/theme57.xml" ContentType="application/vnd.openxmlformats-officedocument.theme+xml"/>
  <Override PartName="/ppt/notesSlides/notesSlide15.xml" ContentType="application/vnd.openxmlformats-officedocument.presentationml.notesSlide+xml"/>
  <Override PartName="/ppt/slideMasters/slideMaster14.xml" ContentType="application/vnd.openxmlformats-officedocument.presentationml.slideMaster+xml"/>
  <Override PartName="/ppt/slideMasters/slideMaster32.xml" ContentType="application/vnd.openxmlformats-officedocument.presentationml.slideMaster+xml"/>
  <Override PartName="/ppt/slideMasters/slideMaster43.xml" ContentType="application/vnd.openxmlformats-officedocument.presentationml.slideMaster+xml"/>
  <Override PartName="/ppt/slideMasters/slideMaster61.xml" ContentType="application/vnd.openxmlformats-officedocument.presentationml.slideMaster+xml"/>
  <Override PartName="/ppt/slides/slide20.xml" ContentType="application/vnd.openxmlformats-officedocument.presentationml.slide+xml"/>
  <Override PartName="/ppt/slideLayouts/slideLayout12.xml" ContentType="application/vnd.openxmlformats-officedocument.presentationml.slideLayout+xml"/>
  <Override PartName="/ppt/theme/theme17.xml" ContentType="application/vnd.openxmlformats-officedocument.theme+xml"/>
  <Override PartName="/ppt/slideLayouts/slideLayout30.xml" ContentType="application/vnd.openxmlformats-officedocument.presentationml.slideLayout+xml"/>
  <Override PartName="/ppt/theme/theme35.xml" ContentType="application/vnd.openxmlformats-officedocument.theme+xml"/>
  <Override PartName="/ppt/theme/theme64.xml" ContentType="application/vnd.openxmlformats-officedocument.theme+xml"/>
  <Override PartName="/ppt/slideMasters/slideMaster21.xml" ContentType="application/vnd.openxmlformats-officedocument.presentationml.slideMaster+xml"/>
  <Override PartName="/ppt/slideMasters/slideMaster50.xml" ContentType="application/vnd.openxmlformats-officedocument.presentationml.slideMaster+xml"/>
  <Override PartName="/ppt/theme/theme24.xml" ContentType="application/vnd.openxmlformats-officedocument.theme+xml"/>
  <Override PartName="/ppt/theme/theme42.xml" ContentType="application/vnd.openxmlformats-officedocument.theme+xml"/>
  <Override PartName="/ppt/theme/theme53.xml" ContentType="application/vnd.openxmlformats-officedocument.theme+xml"/>
  <Override PartName="/ppt/notesSlides/notesSlide11.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theme/theme31.xml" ContentType="application/vnd.openxmlformats-officedocument.theme+xml"/>
  <Override PartName="/ppt/theme/theme60.xml" ContentType="application/vnd.openxmlformats-officedocument.theme+xml"/>
  <Override PartName="/ppt/notesSlides/notesSlide6.xml" ContentType="application/vnd.openxmlformats-officedocument.presentationml.notesSlide+xml"/>
  <Override PartName="/ppt/slides/slide8.xml" ContentType="application/vnd.openxmlformats-officedocument.presentationml.slide+xml"/>
  <Override PartName="/ppt/theme/theme20.xml" ContentType="application/vnd.openxmlformats-officedocument.theme+xml"/>
  <Override PartName="/ppt/slides/slide29.xml" ContentType="application/vnd.openxmlformats-officedocument.presentationml.slide+xml"/>
  <Override PartName="/ppt/slideLayouts/slideLayout39.xml" ContentType="application/vnd.openxmlformats-officedocument.presentationml.slideLayout+xml"/>
  <Override PartName="/ppt/slideMasters/slideMaster48.xml" ContentType="application/vnd.openxmlformats-officedocument.presentationml.slideMaster+xml"/>
  <Override PartName="/ppt/slideMasters/slideMaster59.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Masters/slideMaster37.xml" ContentType="application/vnd.openxmlformats-officedocument.presentationml.slideMaster+xml"/>
  <Override PartName="/ppt/theme/theme1.xml" ContentType="application/vnd.openxmlformats-officedocument.theme+xml"/>
  <Override PartName="/ppt/slideLayouts/slideLayout53.xml" ContentType="application/vnd.openxmlformats-officedocument.presentationml.slideLayout+xml"/>
  <Override PartName="/ppt/theme/theme58.xml" ContentType="application/vnd.openxmlformats-officedocument.theme+xml"/>
  <Override PartName="/ppt/slideMasters/slideMaster26.xml" ContentType="application/vnd.openxmlformats-officedocument.presentationml.slideMaster+xml"/>
  <Override PartName="/ppt/slideLayouts/slideLayout42.xml" ContentType="application/vnd.openxmlformats-officedocument.presentationml.slideLayout+xml"/>
  <Override PartName="/ppt/theme/theme47.xml" ContentType="application/vnd.openxmlformats-officedocument.theme+xml"/>
  <Override PartName="/ppt/slideMasters/slideMaster15.xml" ContentType="application/vnd.openxmlformats-officedocument.presentationml.slideMaster+xml"/>
  <Override PartName="/ppt/slideMasters/slideMaster51.xml" ContentType="application/vnd.openxmlformats-officedocument.presentationml.slideMaster+xml"/>
  <Override PartName="/ppt/slideMasters/slideMaster62.xml" ContentType="application/vnd.openxmlformats-officedocument.presentationml.slideMaster+xml"/>
  <Override PartName="/ppt/slides/slide10.xml" ContentType="application/vnd.openxmlformats-officedocument.presentationml.slide+xml"/>
  <Override PartName="/ppt/slides/slide21.xml" ContentType="application/vnd.openxmlformats-officedocument.presentationml.slide+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theme/theme36.xml" ContentType="application/vnd.openxmlformats-officedocument.theme+xml"/>
  <Override PartName="/ppt/slideMasters/slideMaster40.xml" ContentType="application/vnd.openxmlformats-officedocument.presentationml.slideMaster+xml"/>
  <Override PartName="/ppt/theme/theme14.xml" ContentType="application/vnd.openxmlformats-officedocument.theme+xml"/>
  <Override PartName="/ppt/theme/theme25.xml" ContentType="application/vnd.openxmlformats-officedocument.theme+xml"/>
  <Override PartName="/ppt/theme/theme61.xml" ContentType="application/vnd.openxmlformats-officedocument.theme+xml"/>
  <Override PartName="/ppt/notesSlides/notesSlide12.xml" ContentType="application/vnd.openxmlformats-officedocument.presentationml.notesSlide+xml"/>
  <Override PartName="/ppt/theme/theme50.xml" ContentType="application/vnd.openxmlformats-officedocument.them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58.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presProps.xml" ContentType="application/vnd.openxmlformats-officedocument.presentationml.presProps+xml"/>
  <Override PartName="/ppt/slideLayouts/slideLayout36.xml" ContentType="application/vnd.openxmlformats-officedocument.presentationml.slideLayout+xml"/>
  <Override PartName="/ppt/slideLayouts/slideLayout4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397" r:id="rId1"/>
    <p:sldMasterId id="2147484400" r:id="rId2"/>
    <p:sldMasterId id="2147484402" r:id="rId3"/>
    <p:sldMasterId id="2147484465" r:id="rId4"/>
    <p:sldMasterId id="2147484615" r:id="rId5"/>
    <p:sldMasterId id="2147484643" r:id="rId6"/>
    <p:sldMasterId id="2147484655" r:id="rId7"/>
    <p:sldMasterId id="2147484657" r:id="rId8"/>
    <p:sldMasterId id="2147484660" r:id="rId9"/>
    <p:sldMasterId id="2147484662" r:id="rId10"/>
    <p:sldMasterId id="2147484664" r:id="rId11"/>
    <p:sldMasterId id="2147484666" r:id="rId12"/>
    <p:sldMasterId id="2147484668" r:id="rId13"/>
    <p:sldMasterId id="2147484670" r:id="rId14"/>
    <p:sldMasterId id="2147484672" r:id="rId15"/>
    <p:sldMasterId id="2147484674" r:id="rId16"/>
    <p:sldMasterId id="2147484676" r:id="rId17"/>
    <p:sldMasterId id="2147484678" r:id="rId18"/>
    <p:sldMasterId id="2147484682" r:id="rId19"/>
    <p:sldMasterId id="2147484685" r:id="rId20"/>
    <p:sldMasterId id="2147484687" r:id="rId21"/>
    <p:sldMasterId id="2147484689" r:id="rId22"/>
    <p:sldMasterId id="2147484691" r:id="rId23"/>
    <p:sldMasterId id="2147484693" r:id="rId24"/>
    <p:sldMasterId id="2147484695" r:id="rId25"/>
    <p:sldMasterId id="2147484697" r:id="rId26"/>
    <p:sldMasterId id="2147484701" r:id="rId27"/>
    <p:sldMasterId id="2147484703" r:id="rId28"/>
    <p:sldMasterId id="2147484705" r:id="rId29"/>
    <p:sldMasterId id="2147484707" r:id="rId30"/>
    <p:sldMasterId id="2147484709" r:id="rId31"/>
    <p:sldMasterId id="2147484711" r:id="rId32"/>
    <p:sldMasterId id="2147484713" r:id="rId33"/>
    <p:sldMasterId id="2147484715" r:id="rId34"/>
    <p:sldMasterId id="2147484717" r:id="rId35"/>
    <p:sldMasterId id="2147484721" r:id="rId36"/>
    <p:sldMasterId id="2147484723" r:id="rId37"/>
    <p:sldMasterId id="2147484725" r:id="rId38"/>
    <p:sldMasterId id="2147484727" r:id="rId39"/>
    <p:sldMasterId id="2147484729" r:id="rId40"/>
    <p:sldMasterId id="2147484731" r:id="rId41"/>
    <p:sldMasterId id="2147484733" r:id="rId42"/>
    <p:sldMasterId id="2147484735" r:id="rId43"/>
    <p:sldMasterId id="2147484737" r:id="rId44"/>
    <p:sldMasterId id="2147484739" r:id="rId45"/>
    <p:sldMasterId id="2147484741" r:id="rId46"/>
    <p:sldMasterId id="2147484743" r:id="rId47"/>
    <p:sldMasterId id="2147484745" r:id="rId48"/>
    <p:sldMasterId id="2147484747" r:id="rId49"/>
    <p:sldMasterId id="2147484749" r:id="rId50"/>
    <p:sldMasterId id="2147484751" r:id="rId51"/>
    <p:sldMasterId id="2147484753" r:id="rId52"/>
    <p:sldMasterId id="2147484755" r:id="rId53"/>
    <p:sldMasterId id="2147484757" r:id="rId54"/>
    <p:sldMasterId id="2147484759" r:id="rId55"/>
    <p:sldMasterId id="2147484761" r:id="rId56"/>
    <p:sldMasterId id="2147484763" r:id="rId57"/>
    <p:sldMasterId id="2147484765" r:id="rId58"/>
    <p:sldMasterId id="2147484767" r:id="rId59"/>
    <p:sldMasterId id="2147484769" r:id="rId60"/>
    <p:sldMasterId id="2147484771" r:id="rId61"/>
    <p:sldMasterId id="2147484773" r:id="rId62"/>
    <p:sldMasterId id="2147484775" r:id="rId63"/>
  </p:sldMasterIdLst>
  <p:notesMasterIdLst>
    <p:notesMasterId r:id="rId94"/>
  </p:notesMasterIdLst>
  <p:sldIdLst>
    <p:sldId id="470" r:id="rId64"/>
    <p:sldId id="471" r:id="rId65"/>
    <p:sldId id="501" r:id="rId66"/>
    <p:sldId id="502" r:id="rId67"/>
    <p:sldId id="482" r:id="rId68"/>
    <p:sldId id="463" r:id="rId69"/>
    <p:sldId id="464" r:id="rId70"/>
    <p:sldId id="465" r:id="rId71"/>
    <p:sldId id="499" r:id="rId72"/>
    <p:sldId id="483" r:id="rId73"/>
    <p:sldId id="484" r:id="rId74"/>
    <p:sldId id="485" r:id="rId75"/>
    <p:sldId id="477" r:id="rId76"/>
    <p:sldId id="478" r:id="rId77"/>
    <p:sldId id="480" r:id="rId78"/>
    <p:sldId id="459" r:id="rId79"/>
    <p:sldId id="481" r:id="rId80"/>
    <p:sldId id="486" r:id="rId81"/>
    <p:sldId id="487" r:id="rId82"/>
    <p:sldId id="488" r:id="rId83"/>
    <p:sldId id="498" r:id="rId84"/>
    <p:sldId id="490" r:id="rId85"/>
    <p:sldId id="491" r:id="rId86"/>
    <p:sldId id="492" r:id="rId87"/>
    <p:sldId id="476" r:id="rId88"/>
    <p:sldId id="493" r:id="rId89"/>
    <p:sldId id="494" r:id="rId90"/>
    <p:sldId id="495" r:id="rId91"/>
    <p:sldId id="496" r:id="rId92"/>
    <p:sldId id="437" r:id="rId93"/>
  </p:sldIdLst>
  <p:sldSz cx="9144000" cy="6858000" type="screen4x3"/>
  <p:notesSz cx="6858000" cy="9144000"/>
  <p:defaultTextStyle>
    <a:defPPr>
      <a:defRPr lang="en-GB"/>
    </a:defPPr>
    <a:lvl1pPr algn="l" rtl="0" fontAlgn="base">
      <a:spcBef>
        <a:spcPct val="0"/>
      </a:spcBef>
      <a:spcAft>
        <a:spcPct val="0"/>
      </a:spcAft>
      <a:defRPr sz="4000" kern="1200">
        <a:solidFill>
          <a:schemeClr val="tx1"/>
        </a:solidFill>
        <a:latin typeface="Comic Sans MS" pitchFamily="66" charset="0"/>
        <a:ea typeface="+mn-ea"/>
        <a:cs typeface="+mn-cs"/>
      </a:defRPr>
    </a:lvl1pPr>
    <a:lvl2pPr marL="457200" algn="l" rtl="0" fontAlgn="base">
      <a:spcBef>
        <a:spcPct val="0"/>
      </a:spcBef>
      <a:spcAft>
        <a:spcPct val="0"/>
      </a:spcAft>
      <a:defRPr sz="4000" kern="1200">
        <a:solidFill>
          <a:schemeClr val="tx1"/>
        </a:solidFill>
        <a:latin typeface="Comic Sans MS" pitchFamily="66" charset="0"/>
        <a:ea typeface="+mn-ea"/>
        <a:cs typeface="+mn-cs"/>
      </a:defRPr>
    </a:lvl2pPr>
    <a:lvl3pPr marL="914400" algn="l" rtl="0" fontAlgn="base">
      <a:spcBef>
        <a:spcPct val="0"/>
      </a:spcBef>
      <a:spcAft>
        <a:spcPct val="0"/>
      </a:spcAft>
      <a:defRPr sz="4000" kern="1200">
        <a:solidFill>
          <a:schemeClr val="tx1"/>
        </a:solidFill>
        <a:latin typeface="Comic Sans MS" pitchFamily="66" charset="0"/>
        <a:ea typeface="+mn-ea"/>
        <a:cs typeface="+mn-cs"/>
      </a:defRPr>
    </a:lvl3pPr>
    <a:lvl4pPr marL="1371600" algn="l" rtl="0" fontAlgn="base">
      <a:spcBef>
        <a:spcPct val="0"/>
      </a:spcBef>
      <a:spcAft>
        <a:spcPct val="0"/>
      </a:spcAft>
      <a:defRPr sz="4000" kern="1200">
        <a:solidFill>
          <a:schemeClr val="tx1"/>
        </a:solidFill>
        <a:latin typeface="Comic Sans MS" pitchFamily="66" charset="0"/>
        <a:ea typeface="+mn-ea"/>
        <a:cs typeface="+mn-cs"/>
      </a:defRPr>
    </a:lvl4pPr>
    <a:lvl5pPr marL="1828800" algn="l" rtl="0" fontAlgn="base">
      <a:spcBef>
        <a:spcPct val="0"/>
      </a:spcBef>
      <a:spcAft>
        <a:spcPct val="0"/>
      </a:spcAft>
      <a:defRPr sz="4000" kern="1200">
        <a:solidFill>
          <a:schemeClr val="tx1"/>
        </a:solidFill>
        <a:latin typeface="Comic Sans MS" pitchFamily="66" charset="0"/>
        <a:ea typeface="+mn-ea"/>
        <a:cs typeface="+mn-cs"/>
      </a:defRPr>
    </a:lvl5pPr>
    <a:lvl6pPr marL="2286000" algn="l" defTabSz="914400" rtl="0" eaLnBrk="1" latinLnBrk="0" hangingPunct="1">
      <a:defRPr sz="4000" kern="1200">
        <a:solidFill>
          <a:schemeClr val="tx1"/>
        </a:solidFill>
        <a:latin typeface="Comic Sans MS" pitchFamily="66" charset="0"/>
        <a:ea typeface="+mn-ea"/>
        <a:cs typeface="+mn-cs"/>
      </a:defRPr>
    </a:lvl6pPr>
    <a:lvl7pPr marL="2743200" algn="l" defTabSz="914400" rtl="0" eaLnBrk="1" latinLnBrk="0" hangingPunct="1">
      <a:defRPr sz="4000" kern="1200">
        <a:solidFill>
          <a:schemeClr val="tx1"/>
        </a:solidFill>
        <a:latin typeface="Comic Sans MS" pitchFamily="66" charset="0"/>
        <a:ea typeface="+mn-ea"/>
        <a:cs typeface="+mn-cs"/>
      </a:defRPr>
    </a:lvl7pPr>
    <a:lvl8pPr marL="3200400" algn="l" defTabSz="914400" rtl="0" eaLnBrk="1" latinLnBrk="0" hangingPunct="1">
      <a:defRPr sz="4000" kern="1200">
        <a:solidFill>
          <a:schemeClr val="tx1"/>
        </a:solidFill>
        <a:latin typeface="Comic Sans MS" pitchFamily="66" charset="0"/>
        <a:ea typeface="+mn-ea"/>
        <a:cs typeface="+mn-cs"/>
      </a:defRPr>
    </a:lvl8pPr>
    <a:lvl9pPr marL="3657600" algn="l" defTabSz="914400" rtl="0" eaLnBrk="1" latinLnBrk="0" hangingPunct="1">
      <a:defRPr sz="4000" kern="1200">
        <a:solidFill>
          <a:schemeClr val="tx1"/>
        </a:solidFill>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F6699"/>
    <a:srgbClr val="CC0000"/>
    <a:srgbClr val="333399"/>
    <a:srgbClr val="FFFF66"/>
    <a:srgbClr val="000000"/>
    <a:srgbClr val="FF3300"/>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p:scale>
          <a:sx n="50" d="100"/>
          <a:sy n="50" d="100"/>
        </p:scale>
        <p:origin x="-924" y="-3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3888"/>
    </p:cViewPr>
  </p:sorterViewPr>
  <p:gridSpacing cx="73737788" cy="73737788"/>
</p:viewPr>
</file>

<file path=ppt/_rels/presentation.xml.rels><?xml version="1.0" encoding="UTF-8" standalone="yes"?>
<Relationships xmlns="http://schemas.openxmlformats.org/package/2006/relationships"><Relationship Id="rId26" Type="http://schemas.openxmlformats.org/officeDocument/2006/relationships/slideMaster" Target="slideMasters/slideMaster26.xml"/><Relationship Id="rId21" Type="http://schemas.openxmlformats.org/officeDocument/2006/relationships/slideMaster" Target="slideMasters/slideMaster21.xml"/><Relationship Id="rId34" Type="http://schemas.openxmlformats.org/officeDocument/2006/relationships/slideMaster" Target="slideMasters/slideMaster34.xml"/><Relationship Id="rId42" Type="http://schemas.openxmlformats.org/officeDocument/2006/relationships/slideMaster" Target="slideMasters/slideMaster42.xml"/><Relationship Id="rId47" Type="http://schemas.openxmlformats.org/officeDocument/2006/relationships/slideMaster" Target="slideMasters/slideMaster47.xml"/><Relationship Id="rId50" Type="http://schemas.openxmlformats.org/officeDocument/2006/relationships/slideMaster" Target="slideMasters/slideMaster50.xml"/><Relationship Id="rId55" Type="http://schemas.openxmlformats.org/officeDocument/2006/relationships/slideMaster" Target="slideMasters/slideMaster55.xml"/><Relationship Id="rId63" Type="http://schemas.openxmlformats.org/officeDocument/2006/relationships/slideMaster" Target="slideMasters/slideMaster63.xml"/><Relationship Id="rId68" Type="http://schemas.openxmlformats.org/officeDocument/2006/relationships/slide" Target="slides/slide5.xml"/><Relationship Id="rId76" Type="http://schemas.openxmlformats.org/officeDocument/2006/relationships/slide" Target="slides/slide13.xml"/><Relationship Id="rId84" Type="http://schemas.openxmlformats.org/officeDocument/2006/relationships/slide" Target="slides/slide21.xml"/><Relationship Id="rId89" Type="http://schemas.openxmlformats.org/officeDocument/2006/relationships/slide" Target="slides/slide26.xml"/><Relationship Id="rId97" Type="http://schemas.openxmlformats.org/officeDocument/2006/relationships/theme" Target="theme/theme1.xml"/><Relationship Id="rId7" Type="http://schemas.openxmlformats.org/officeDocument/2006/relationships/slideMaster" Target="slideMasters/slideMaster7.xml"/><Relationship Id="rId71" Type="http://schemas.openxmlformats.org/officeDocument/2006/relationships/slide" Target="slides/slide8.xml"/><Relationship Id="rId92" Type="http://schemas.openxmlformats.org/officeDocument/2006/relationships/slide" Target="slides/slide29.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Master" Target="slideMasters/slideMaster29.xml"/><Relationship Id="rId11" Type="http://schemas.openxmlformats.org/officeDocument/2006/relationships/slideMaster" Target="slideMasters/slideMaster11.xml"/><Relationship Id="rId24" Type="http://schemas.openxmlformats.org/officeDocument/2006/relationships/slideMaster" Target="slideMasters/slideMaster24.xml"/><Relationship Id="rId32" Type="http://schemas.openxmlformats.org/officeDocument/2006/relationships/slideMaster" Target="slideMasters/slideMaster32.xml"/><Relationship Id="rId37" Type="http://schemas.openxmlformats.org/officeDocument/2006/relationships/slideMaster" Target="slideMasters/slideMaster37.xml"/><Relationship Id="rId40" Type="http://schemas.openxmlformats.org/officeDocument/2006/relationships/slideMaster" Target="slideMasters/slideMaster40.xml"/><Relationship Id="rId45" Type="http://schemas.openxmlformats.org/officeDocument/2006/relationships/slideMaster" Target="slideMasters/slideMaster45.xml"/><Relationship Id="rId53" Type="http://schemas.openxmlformats.org/officeDocument/2006/relationships/slideMaster" Target="slideMasters/slideMaster53.xml"/><Relationship Id="rId58" Type="http://schemas.openxmlformats.org/officeDocument/2006/relationships/slideMaster" Target="slideMasters/slideMaster58.xml"/><Relationship Id="rId66" Type="http://schemas.openxmlformats.org/officeDocument/2006/relationships/slide" Target="slides/slide3.xml"/><Relationship Id="rId74" Type="http://schemas.openxmlformats.org/officeDocument/2006/relationships/slide" Target="slides/slide11.xml"/><Relationship Id="rId79" Type="http://schemas.openxmlformats.org/officeDocument/2006/relationships/slide" Target="slides/slide16.xml"/><Relationship Id="rId87" Type="http://schemas.openxmlformats.org/officeDocument/2006/relationships/slide" Target="slides/slide24.xml"/><Relationship Id="rId5" Type="http://schemas.openxmlformats.org/officeDocument/2006/relationships/slideMaster" Target="slideMasters/slideMaster5.xml"/><Relationship Id="rId61" Type="http://schemas.openxmlformats.org/officeDocument/2006/relationships/slideMaster" Target="slideMasters/slideMaster61.xml"/><Relationship Id="rId82" Type="http://schemas.openxmlformats.org/officeDocument/2006/relationships/slide" Target="slides/slide19.xml"/><Relationship Id="rId90" Type="http://schemas.openxmlformats.org/officeDocument/2006/relationships/slide" Target="slides/slide27.xml"/><Relationship Id="rId95" Type="http://schemas.openxmlformats.org/officeDocument/2006/relationships/presProps" Target="presProps.xml"/><Relationship Id="rId19" Type="http://schemas.openxmlformats.org/officeDocument/2006/relationships/slideMaster" Target="slideMasters/slideMaster1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Master" Target="slideMasters/slideMaster27.xml"/><Relationship Id="rId30" Type="http://schemas.openxmlformats.org/officeDocument/2006/relationships/slideMaster" Target="slideMasters/slideMaster30.xml"/><Relationship Id="rId35" Type="http://schemas.openxmlformats.org/officeDocument/2006/relationships/slideMaster" Target="slideMasters/slideMaster35.xml"/><Relationship Id="rId43" Type="http://schemas.openxmlformats.org/officeDocument/2006/relationships/slideMaster" Target="slideMasters/slideMaster43.xml"/><Relationship Id="rId48" Type="http://schemas.openxmlformats.org/officeDocument/2006/relationships/slideMaster" Target="slideMasters/slideMaster48.xml"/><Relationship Id="rId56" Type="http://schemas.openxmlformats.org/officeDocument/2006/relationships/slideMaster" Target="slideMasters/slideMaster56.xml"/><Relationship Id="rId64" Type="http://schemas.openxmlformats.org/officeDocument/2006/relationships/slide" Target="slides/slide1.xml"/><Relationship Id="rId69" Type="http://schemas.openxmlformats.org/officeDocument/2006/relationships/slide" Target="slides/slide6.xml"/><Relationship Id="rId77" Type="http://schemas.openxmlformats.org/officeDocument/2006/relationships/slide" Target="slides/slide14.xml"/><Relationship Id="rId8" Type="http://schemas.openxmlformats.org/officeDocument/2006/relationships/slideMaster" Target="slideMasters/slideMaster8.xml"/><Relationship Id="rId51" Type="http://schemas.openxmlformats.org/officeDocument/2006/relationships/slideMaster" Target="slideMasters/slideMaster51.xml"/><Relationship Id="rId72" Type="http://schemas.openxmlformats.org/officeDocument/2006/relationships/slide" Target="slides/slide9.xml"/><Relationship Id="rId80" Type="http://schemas.openxmlformats.org/officeDocument/2006/relationships/slide" Target="slides/slide17.xml"/><Relationship Id="rId85" Type="http://schemas.openxmlformats.org/officeDocument/2006/relationships/slide" Target="slides/slide22.xml"/><Relationship Id="rId93" Type="http://schemas.openxmlformats.org/officeDocument/2006/relationships/slide" Target="slides/slide30.xml"/><Relationship Id="rId98"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Master" Target="slideMasters/slideMaster25.xml"/><Relationship Id="rId33" Type="http://schemas.openxmlformats.org/officeDocument/2006/relationships/slideMaster" Target="slideMasters/slideMaster33.xml"/><Relationship Id="rId38" Type="http://schemas.openxmlformats.org/officeDocument/2006/relationships/slideMaster" Target="slideMasters/slideMaster38.xml"/><Relationship Id="rId46" Type="http://schemas.openxmlformats.org/officeDocument/2006/relationships/slideMaster" Target="slideMasters/slideMaster46.xml"/><Relationship Id="rId59" Type="http://schemas.openxmlformats.org/officeDocument/2006/relationships/slideMaster" Target="slideMasters/slideMaster59.xml"/><Relationship Id="rId67" Type="http://schemas.openxmlformats.org/officeDocument/2006/relationships/slide" Target="slides/slide4.xml"/><Relationship Id="rId20" Type="http://schemas.openxmlformats.org/officeDocument/2006/relationships/slideMaster" Target="slideMasters/slideMaster20.xml"/><Relationship Id="rId41" Type="http://schemas.openxmlformats.org/officeDocument/2006/relationships/slideMaster" Target="slideMasters/slideMaster41.xml"/><Relationship Id="rId54" Type="http://schemas.openxmlformats.org/officeDocument/2006/relationships/slideMaster" Target="slideMasters/slideMaster54.xml"/><Relationship Id="rId62" Type="http://schemas.openxmlformats.org/officeDocument/2006/relationships/slideMaster" Target="slideMasters/slideMaster62.xml"/><Relationship Id="rId70" Type="http://schemas.openxmlformats.org/officeDocument/2006/relationships/slide" Target="slides/slide7.xml"/><Relationship Id="rId75" Type="http://schemas.openxmlformats.org/officeDocument/2006/relationships/slide" Target="slides/slide12.xml"/><Relationship Id="rId83" Type="http://schemas.openxmlformats.org/officeDocument/2006/relationships/slide" Target="slides/slide20.xml"/><Relationship Id="rId88" Type="http://schemas.openxmlformats.org/officeDocument/2006/relationships/slide" Target="slides/slide25.xml"/><Relationship Id="rId91" Type="http://schemas.openxmlformats.org/officeDocument/2006/relationships/slide" Target="slides/slide28.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Master" Target="slideMasters/slideMaster28.xml"/><Relationship Id="rId36" Type="http://schemas.openxmlformats.org/officeDocument/2006/relationships/slideMaster" Target="slideMasters/slideMaster36.xml"/><Relationship Id="rId49" Type="http://schemas.openxmlformats.org/officeDocument/2006/relationships/slideMaster" Target="slideMasters/slideMaster49.xml"/><Relationship Id="rId57" Type="http://schemas.openxmlformats.org/officeDocument/2006/relationships/slideMaster" Target="slideMasters/slideMaster57.xml"/><Relationship Id="rId10" Type="http://schemas.openxmlformats.org/officeDocument/2006/relationships/slideMaster" Target="slideMasters/slideMaster10.xml"/><Relationship Id="rId31" Type="http://schemas.openxmlformats.org/officeDocument/2006/relationships/slideMaster" Target="slideMasters/slideMaster31.xml"/><Relationship Id="rId44" Type="http://schemas.openxmlformats.org/officeDocument/2006/relationships/slideMaster" Target="slideMasters/slideMaster44.xml"/><Relationship Id="rId52" Type="http://schemas.openxmlformats.org/officeDocument/2006/relationships/slideMaster" Target="slideMasters/slideMaster52.xml"/><Relationship Id="rId60" Type="http://schemas.openxmlformats.org/officeDocument/2006/relationships/slideMaster" Target="slideMasters/slideMaster60.xml"/><Relationship Id="rId65" Type="http://schemas.openxmlformats.org/officeDocument/2006/relationships/slide" Target="slides/slide2.xml"/><Relationship Id="rId73" Type="http://schemas.openxmlformats.org/officeDocument/2006/relationships/slide" Target="slides/slide10.xml"/><Relationship Id="rId78" Type="http://schemas.openxmlformats.org/officeDocument/2006/relationships/slide" Target="slides/slide15.xml"/><Relationship Id="rId81" Type="http://schemas.openxmlformats.org/officeDocument/2006/relationships/slide" Target="slides/slide18.xml"/><Relationship Id="rId86" Type="http://schemas.openxmlformats.org/officeDocument/2006/relationships/slide" Target="slides/slide23.xml"/><Relationship Id="rId94"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39" Type="http://schemas.openxmlformats.org/officeDocument/2006/relationships/slideMaster" Target="slideMasters/slideMaster3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C59C6ADD-A24A-48B6-8863-0B0401F9CA6E}"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C23B68D6-0913-4784-8EB8-2E2E40375260}" type="slidenum">
              <a:rPr lang="en-GB" smtClean="0">
                <a:solidFill>
                  <a:prstClr val="black"/>
                </a:solidFill>
              </a:rPr>
              <a:pPr>
                <a:defRPr/>
              </a:pPr>
              <a:t>1</a:t>
            </a:fld>
            <a:endParaRPr lang="en-GB" dirty="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B3DCDCC4-D494-469E-84E4-5150CEE95C60}" type="slidenum">
              <a:rPr lang="en-GB" smtClean="0">
                <a:solidFill>
                  <a:prstClr val="black"/>
                </a:solidFill>
              </a:rPr>
              <a:pPr>
                <a:defRPr/>
              </a:pPr>
              <a:t>17</a:t>
            </a:fld>
            <a:endParaRPr lang="en-GB">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85CD3827-ACFA-4432-AAF1-EFCBC57E2ACF}" type="slidenum">
              <a:rPr lang="en-GB" smtClean="0">
                <a:solidFill>
                  <a:prstClr val="black"/>
                </a:solidFill>
              </a:rPr>
              <a:pPr>
                <a:defRPr/>
              </a:pPr>
              <a:t>18</a:t>
            </a:fld>
            <a:endParaRPr lang="en-GB">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DC40500-4FFF-48B8-BA3B-F6E7E2903FA9}" type="slidenum">
              <a:rPr lang="en-GB" smtClean="0">
                <a:solidFill>
                  <a:prstClr val="black"/>
                </a:solidFill>
              </a:rPr>
              <a:pPr>
                <a:defRPr/>
              </a:pPr>
              <a:t>19</a:t>
            </a:fld>
            <a:endParaRPr lang="en-GB" dirty="0">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31F99A7-C44F-44A6-86D6-9E51C764DF62}" type="slidenum">
              <a:rPr lang="en-GB" smtClean="0">
                <a:solidFill>
                  <a:prstClr val="black"/>
                </a:solidFill>
              </a:rPr>
              <a:pPr>
                <a:defRPr/>
              </a:pPr>
              <a:t>22</a:t>
            </a:fld>
            <a:endParaRPr lang="en-GB">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A73DF9A-3ED3-4A64-8A18-0200B24CBED1}" type="slidenum">
              <a:rPr lang="en-GB" smtClean="0">
                <a:solidFill>
                  <a:prstClr val="black"/>
                </a:solidFill>
              </a:rPr>
              <a:pPr>
                <a:defRPr/>
              </a:pPr>
              <a:t>25</a:t>
            </a:fld>
            <a:endParaRPr lang="en-GB">
              <a:solidFill>
                <a:prstClr val="black"/>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EF2601A-62A6-456E-8001-4779F96D7427}" type="slidenum">
              <a:rPr lang="en-GB" smtClean="0">
                <a:solidFill>
                  <a:prstClr val="black"/>
                </a:solidFill>
              </a:rPr>
              <a:pPr>
                <a:defRPr/>
              </a:pPr>
              <a:t>26</a:t>
            </a:fld>
            <a:endParaRPr lang="en-GB">
              <a:solidFill>
                <a:prstClr val="black"/>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57348" name="Slide Number Placeholder 3"/>
          <p:cNvSpPr>
            <a:spLocks noGrp="1"/>
          </p:cNvSpPr>
          <p:nvPr>
            <p:ph type="sldNum" sz="quarter" idx="5"/>
          </p:nvPr>
        </p:nvSpPr>
        <p:spPr/>
        <p:txBody>
          <a:bodyPr/>
          <a:lstStyle/>
          <a:p>
            <a:pPr>
              <a:defRPr/>
            </a:pPr>
            <a:fld id="{97BB91A9-4308-4B02-BE37-110B4B48D845}" type="slidenum">
              <a:rPr lang="en-GB" smtClean="0">
                <a:solidFill>
                  <a:prstClr val="black"/>
                </a:solidFill>
              </a:rPr>
              <a:pPr>
                <a:defRPr/>
              </a:pPr>
              <a:t>27</a:t>
            </a:fld>
            <a:endParaRPr lang="en-GB" dirty="0" smtClean="0">
              <a:solidFill>
                <a:prstClr val="black"/>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B87514E-986E-49CA-BBDB-7315C26D716D}" type="slidenum">
              <a:rPr lang="en-GB" smtClean="0">
                <a:solidFill>
                  <a:prstClr val="black"/>
                </a:solidFill>
              </a:rPr>
              <a:pPr>
                <a:defRPr/>
              </a:pPr>
              <a:t>28</a:t>
            </a:fld>
            <a:endParaRPr lang="en-GB">
              <a:solidFill>
                <a:prstClr val="black"/>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58372" name="Slide Number Placeholder 3"/>
          <p:cNvSpPr>
            <a:spLocks noGrp="1"/>
          </p:cNvSpPr>
          <p:nvPr>
            <p:ph type="sldNum" sz="quarter" idx="5"/>
          </p:nvPr>
        </p:nvSpPr>
        <p:spPr/>
        <p:txBody>
          <a:bodyPr/>
          <a:lstStyle/>
          <a:p>
            <a:pPr>
              <a:defRPr/>
            </a:pPr>
            <a:fld id="{71DDAA0A-4D7E-46DF-9F39-BE6F7E6BEA25}" type="slidenum">
              <a:rPr lang="en-GB" smtClean="0">
                <a:solidFill>
                  <a:prstClr val="black"/>
                </a:solidFill>
              </a:rPr>
              <a:pPr>
                <a:defRPr/>
              </a:pPr>
              <a:t>29</a:t>
            </a:fld>
            <a:endParaRPr lang="en-GB" dirty="0" smtClean="0">
              <a:solidFill>
                <a:prstClr val="black"/>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C5065EA7-DCFF-4D43-B0DC-A9039D5B126A}" type="slidenum">
              <a:rPr lang="en-GB" smtClean="0">
                <a:solidFill>
                  <a:srgbClr val="000000"/>
                </a:solidFill>
                <a:latin typeface="Arial" pitchFamily="34" charset="0"/>
              </a:rPr>
              <a:pPr/>
              <a:t>30</a:t>
            </a:fld>
            <a:endParaRPr lang="en-GB" smtClean="0">
              <a:solidFill>
                <a:srgbClr val="000000"/>
              </a:solidFill>
              <a:latin typeface="Arial" pitchFamily="34" charset="0"/>
            </a:endParaRPr>
          </a:p>
        </p:txBody>
      </p:sp>
      <p:sp>
        <p:nvSpPr>
          <p:cNvPr id="36867" name="Rectangle 2"/>
          <p:cNvSpPr>
            <a:spLocks noGrp="1" noRot="1" noChangeAspect="1" noChangeArrowheads="1" noTextEdit="1"/>
          </p:cNvSpPr>
          <p:nvPr>
            <p:ph type="sldImg"/>
          </p:nvPr>
        </p:nvSpPr>
        <p:spPr>
          <a:xfrm>
            <a:off x="1150938" y="692150"/>
            <a:ext cx="4556125" cy="3416300"/>
          </a:xfrm>
          <a:ln/>
        </p:spPr>
      </p:sp>
      <p:sp>
        <p:nvSpPr>
          <p:cNvPr id="36868" name="Rectangle 3"/>
          <p:cNvSpPr>
            <a:spLocks noGrp="1" noChangeArrowheads="1"/>
          </p:cNvSpPr>
          <p:nvPr>
            <p:ph type="body" idx="1"/>
          </p:nvPr>
        </p:nvSpPr>
        <p:spPr>
          <a:noFill/>
          <a:ln/>
        </p:spPr>
        <p:txBody>
          <a:bodyPr/>
          <a:lstStyle/>
          <a:p>
            <a:endParaRPr 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B679573F-6D8D-465D-A168-3A3B72D4BF9C}" type="slidenum">
              <a:rPr lang="en-GB" smtClean="0">
                <a:solidFill>
                  <a:srgbClr val="000000"/>
                </a:solidFill>
              </a:rPr>
              <a:pPr/>
              <a:t>6</a:t>
            </a:fld>
            <a:endParaRPr lang="en-GB" dirty="0" smtClean="0">
              <a:solidFill>
                <a:srgbClr val="000000"/>
              </a:solidFill>
            </a:endParaRPr>
          </a:p>
        </p:txBody>
      </p:sp>
      <p:sp>
        <p:nvSpPr>
          <p:cNvPr id="52227" name="Rectangle 2"/>
          <p:cNvSpPr>
            <a:spLocks noGrp="1" noRot="1" noChangeAspect="1" noChangeArrowheads="1" noTextEdit="1"/>
          </p:cNvSpPr>
          <p:nvPr>
            <p:ph type="sldImg"/>
          </p:nvPr>
        </p:nvSpPr>
        <p:spPr>
          <a:xfrm>
            <a:off x="1150938" y="692150"/>
            <a:ext cx="4556125" cy="3416300"/>
          </a:xfrm>
          <a:ln/>
        </p:spPr>
      </p:sp>
      <p:sp>
        <p:nvSpPr>
          <p:cNvPr id="52228"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65EB7C21-AE44-4F0C-850D-FBE33DF5E7C2}" type="slidenum">
              <a:rPr lang="en-GB" smtClean="0">
                <a:solidFill>
                  <a:srgbClr val="000000"/>
                </a:solidFill>
              </a:rPr>
              <a:pPr/>
              <a:t>7</a:t>
            </a:fld>
            <a:endParaRPr lang="en-GB" dirty="0" smtClean="0">
              <a:solidFill>
                <a:srgbClr val="000000"/>
              </a:solidFill>
            </a:endParaRPr>
          </a:p>
        </p:txBody>
      </p:sp>
      <p:sp>
        <p:nvSpPr>
          <p:cNvPr id="53251" name="Rectangle 2"/>
          <p:cNvSpPr>
            <a:spLocks noGrp="1" noRot="1" noChangeAspect="1" noChangeArrowheads="1" noTextEdit="1"/>
          </p:cNvSpPr>
          <p:nvPr>
            <p:ph type="sldImg"/>
          </p:nvPr>
        </p:nvSpPr>
        <p:spPr>
          <a:xfrm>
            <a:off x="1150938" y="692150"/>
            <a:ext cx="4556125" cy="3416300"/>
          </a:xfrm>
          <a:ln/>
        </p:spPr>
      </p:sp>
      <p:sp>
        <p:nvSpPr>
          <p:cNvPr id="53252"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761EC269-9874-4172-AD16-A20F6232218B}" type="slidenum">
              <a:rPr lang="en-GB" smtClean="0">
                <a:solidFill>
                  <a:srgbClr val="000000"/>
                </a:solidFill>
              </a:rPr>
              <a:pPr/>
              <a:t>8</a:t>
            </a:fld>
            <a:endParaRPr lang="en-GB" dirty="0" smtClean="0">
              <a:solidFill>
                <a:srgbClr val="000000"/>
              </a:solidFill>
            </a:endParaRPr>
          </a:p>
        </p:txBody>
      </p:sp>
      <p:sp>
        <p:nvSpPr>
          <p:cNvPr id="54275" name="Rectangle 2"/>
          <p:cNvSpPr>
            <a:spLocks noGrp="1" noRot="1" noChangeAspect="1" noChangeArrowheads="1" noTextEdit="1"/>
          </p:cNvSpPr>
          <p:nvPr>
            <p:ph type="sldImg"/>
          </p:nvPr>
        </p:nvSpPr>
        <p:spPr>
          <a:xfrm>
            <a:off x="1150938" y="692150"/>
            <a:ext cx="4556125" cy="3416300"/>
          </a:xfrm>
          <a:ln/>
        </p:spPr>
      </p:sp>
      <p:sp>
        <p:nvSpPr>
          <p:cNvPr id="54276"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A73DF9A-3ED3-4A64-8A18-0200B24CBED1}" type="slidenum">
              <a:rPr lang="en-GB" smtClean="0">
                <a:solidFill>
                  <a:prstClr val="black"/>
                </a:solidFill>
              </a:rPr>
              <a:pPr>
                <a:defRPr/>
              </a:pPr>
              <a:t>12</a:t>
            </a:fld>
            <a:endParaRPr lang="en-GB">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38E6CDA-69F8-4B22-89E7-6FE35818A9BE}" type="slidenum">
              <a:rPr lang="en-GB" smtClean="0">
                <a:solidFill>
                  <a:prstClr val="black"/>
                </a:solidFill>
              </a:rPr>
              <a:pPr>
                <a:defRPr/>
              </a:pPr>
              <a:t>13</a:t>
            </a:fld>
            <a:endParaRPr lang="en-GB">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2D7E54C-93FB-4254-A881-B8099A01987B}" type="slidenum">
              <a:rPr lang="en-GB" smtClean="0">
                <a:solidFill>
                  <a:prstClr val="black"/>
                </a:solidFill>
              </a:rPr>
              <a:pPr>
                <a:defRPr/>
              </a:pPr>
              <a:t>14</a:t>
            </a:fld>
            <a:endParaRPr lang="en-GB" dirty="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6084" name="Slide Number Placeholder 3"/>
          <p:cNvSpPr>
            <a:spLocks noGrp="1"/>
          </p:cNvSpPr>
          <p:nvPr>
            <p:ph type="sldNum" sz="quarter" idx="5"/>
          </p:nvPr>
        </p:nvSpPr>
        <p:spPr/>
        <p:txBody>
          <a:bodyPr/>
          <a:lstStyle/>
          <a:p>
            <a:pPr>
              <a:defRPr/>
            </a:pPr>
            <a:fld id="{87238922-7E76-4749-A5F3-999B7B67B705}" type="slidenum">
              <a:rPr lang="en-US" smtClean="0">
                <a:solidFill>
                  <a:prstClr val="black"/>
                </a:solidFill>
              </a:rPr>
              <a:pPr>
                <a:defRPr/>
              </a:pPr>
              <a:t>15</a:t>
            </a:fld>
            <a:endParaRPr lang="en-US" dirty="0" smtClean="0">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9C7A561C-9FD9-4C4C-8580-77C3C3ECC807}" type="slidenum">
              <a:rPr lang="en-GB" sz="1200">
                <a:solidFill>
                  <a:srgbClr val="000000"/>
                </a:solidFill>
                <a:latin typeface="Arial" charset="0"/>
              </a:rPr>
              <a:pPr>
                <a:defRPr/>
              </a:pPr>
              <a:t>16</a:t>
            </a:fld>
            <a:endParaRPr lang="en-GB" sz="1200" dirty="0">
              <a:solidFill>
                <a:srgbClr val="000000"/>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7.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7.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8.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9.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0.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8.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9.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0.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4" name="Picture 7" descr="Leeds Met 06" hidden="1"/>
          <p:cNvPicPr>
            <a:picLocks noChangeAspect="1" noChangeArrowheads="1"/>
          </p:cNvPicPr>
          <p:nvPr userDrawn="1"/>
        </p:nvPicPr>
        <p:blipFill>
          <a:blip r:embed="rId2" cstate="email"/>
          <a:srcRect/>
          <a:stretch>
            <a:fillRect/>
          </a:stretch>
        </p:blipFill>
        <p:spPr bwMode="auto">
          <a:xfrm>
            <a:off x="0" y="0"/>
            <a:ext cx="9144000" cy="6877050"/>
          </a:xfrm>
          <a:prstGeom prst="rect">
            <a:avLst/>
          </a:prstGeom>
          <a:noFill/>
          <a:ln w="9525">
            <a:noFill/>
            <a:miter lim="800000"/>
            <a:headEnd/>
            <a:tailEnd/>
          </a:ln>
        </p:spPr>
      </p:pic>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5322AFC-26DD-4D73-9587-549CB67BEF7C}" type="datetime1">
              <a:rPr lang="en-GB" smtClean="0"/>
              <a:pPr>
                <a:defRPr/>
              </a:pPr>
              <a:t>28/02/2012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78CFD487-D7FC-4B7A-A321-72D46CA469B6}" type="slidenum">
              <a:rPr lang="en-GB" smtClean="0"/>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4503615-97D5-4C94-8C98-130EB3F186F3}" type="datetime1">
              <a:rPr lang="en-GB" smtClean="0"/>
              <a:pPr>
                <a:defRPr/>
              </a:pPr>
              <a:t>28/02/2012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56127052-4C21-48C7-AA56-D048BA39A1D5}" type="slidenum">
              <a:rPr lang="en-GB" smtClean="0"/>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FAD3F61-B401-4118-AE37-97F1C91122B3}" type="datetime1">
              <a:rPr lang="en-GB" smtClean="0"/>
              <a:pPr>
                <a:defRPr/>
              </a:pPr>
              <a:t>28/02/2012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2DCC95C-6CB1-46EC-A34E-64EE824F5A41}" type="slidenum">
              <a:rPr lang="en-GB" smtClean="0"/>
              <a:pPr>
                <a:defRPr/>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6FE6AEC-5E18-4B36-ABFD-A6949386AB9E}" type="datetime1">
              <a:rPr lang="en-GB" smtClean="0"/>
              <a:pPr>
                <a:defRPr/>
              </a:pPr>
              <a:t>28/02/2012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6147D24-D6B7-4308-80ED-3F33E773419D}" type="slidenum">
              <a:rPr lang="en-GB" smtClean="0"/>
              <a:pPr>
                <a:defRPr/>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01780D3-5DEC-4DAF-9313-8BA86253756D}"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D99CF45-4F32-421D-A8A3-D1D94C3A95F1}"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34967A5-F8E3-4D82-9A98-C09F29D2598D}"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94ADCCC-9C7D-4382-8870-AD0C08DEE157}"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6DEB9F4-B5F6-4FB0-846F-50275B70A16A}" type="datetimeFigureOut">
              <a:rPr lang="en-US"/>
              <a:pPr>
                <a:defRPr/>
              </a:pPr>
              <a:t>2/28/2012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A5A8050-1905-47BF-9906-E2F26365CCFB}"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DE6737-3C19-4FA7-A029-540DF42B1E83}"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2198DC1-C081-480F-8CAE-0C86DD32E8FA}"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8A6DE00-398E-4C22-9787-B76644493DEB}"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7C32CC0-800C-44F1-914C-C4F7D84159D7}"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CD81B2B-7E7A-4597-8E0C-EBBDA900220A}"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18E1F5D-851E-4431-9ADB-B3E85260328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xfrm>
            <a:off x="381000" y="6323013"/>
            <a:ext cx="1905000" cy="457200"/>
          </a:xfrm>
          <a:prstGeom prst="rect">
            <a:avLst/>
          </a:prstGeom>
        </p:spPr>
        <p:txBody>
          <a:bodyPr/>
          <a:lstStyle>
            <a:lvl1pPr algn="ctr" eaLnBrk="0" hangingPunct="0">
              <a:defRPr sz="2400">
                <a:solidFill>
                  <a:srgbClr val="FFFFFF"/>
                </a:solidFill>
                <a:latin typeface="Tahoma" pitchFamily="34" charset="0"/>
              </a:defRPr>
            </a:lvl1pPr>
          </a:lstStyle>
          <a:p>
            <a:pPr>
              <a:defRPr/>
            </a:pPr>
            <a:fld id="{15D6DB75-0499-49DE-A5F6-2F76A0DD07EC}" type="datetime2">
              <a:rPr lang="en-GB"/>
              <a:pPr>
                <a:defRPr/>
              </a:pPr>
              <a:t>Tuesday, 28 February 2012</a:t>
            </a:fld>
            <a:endParaRPr lang="en-GB"/>
          </a:p>
        </p:txBody>
      </p:sp>
      <p:sp>
        <p:nvSpPr>
          <p:cNvPr id="3" name="Rectangle 18"/>
          <p:cNvSpPr>
            <a:spLocks noGrp="1" noChangeArrowheads="1"/>
          </p:cNvSpPr>
          <p:nvPr>
            <p:ph type="ftr" sz="quarter" idx="11"/>
          </p:nvPr>
        </p:nvSpPr>
        <p:spPr>
          <a:xfrm>
            <a:off x="3511550" y="6330950"/>
            <a:ext cx="2882900" cy="442913"/>
          </a:xfrm>
          <a:prstGeom prst="rect">
            <a:avLst/>
          </a:prstGeom>
        </p:spPr>
        <p:txBody>
          <a:bodyPr/>
          <a:lstStyle>
            <a:lvl1pPr algn="ctr" eaLnBrk="0" hangingPunct="0">
              <a:defRPr sz="2400">
                <a:solidFill>
                  <a:srgbClr val="FFFFFF"/>
                </a:solidFill>
                <a:latin typeface="Tahoma" pitchFamily="34" charset="0"/>
              </a:defRPr>
            </a:lvl1pPr>
          </a:lstStyle>
          <a:p>
            <a:pPr>
              <a:defRPr/>
            </a:pPr>
            <a:r>
              <a:rPr lang="en-GB"/>
              <a:t> (Phil Race)</a:t>
            </a:r>
          </a:p>
        </p:txBody>
      </p:sp>
      <p:sp>
        <p:nvSpPr>
          <p:cNvPr id="4" name="Rectangle 19"/>
          <p:cNvSpPr>
            <a:spLocks noGrp="1" noChangeArrowheads="1"/>
          </p:cNvSpPr>
          <p:nvPr>
            <p:ph type="sldNum" sz="quarter" idx="12"/>
          </p:nvPr>
        </p:nvSpPr>
        <p:spPr>
          <a:xfrm>
            <a:off x="6858000" y="6323013"/>
            <a:ext cx="1905000" cy="457200"/>
          </a:xfrm>
          <a:prstGeom prst="rect">
            <a:avLst/>
          </a:prstGeom>
        </p:spPr>
        <p:txBody>
          <a:bodyPr/>
          <a:lstStyle>
            <a:lvl1pPr algn="ctr" eaLnBrk="0" hangingPunct="0">
              <a:defRPr sz="2400">
                <a:solidFill>
                  <a:srgbClr val="FFFFFF"/>
                </a:solidFill>
                <a:latin typeface="Tahoma" pitchFamily="34" charset="0"/>
              </a:defRPr>
            </a:lvl1pPr>
          </a:lstStyle>
          <a:p>
            <a:pPr>
              <a:defRPr/>
            </a:pPr>
            <a:fld id="{8F3EC3F2-BDA3-47A8-8AE3-BB5A5CE97D72}" type="slidenum">
              <a:rPr lang="en-GB"/>
              <a:pPr>
                <a:defRPr/>
              </a:pPr>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9FC4AE9-DE3E-402F-8F71-FC52CA3972D7}"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631DC11-4629-4091-99DF-D537B0AF054A}"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5019BBC-EC5A-43D8-A528-9F7EDB7E5282}"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902C484-F0F5-488A-A25A-F9FA5D6AA712}"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A746296-66D8-43DF-9246-8C9876B895BB}"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6000B45-8678-4598-AAB5-A78ED998342E}"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005AD3A-6800-46CE-BA6A-036345561B33}"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107AAAF-774E-46E2-BAEE-5A8085DBD211}"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7ACED3B-9C1B-4248-BBDE-8BBA52209541}"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F3F5907-AB72-41D9-8E6E-29DA72659D70}"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D9651E3-C778-4AAA-821B-6E4945432C75}"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F8B96E7-C393-4FDB-BA9F-5A32D8822948}"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8826168-AEE5-4AAA-81DE-E342FC7E9ACD}"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F3FF546-C9F5-447A-89BF-248B9862BC00}"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661FAF3-9871-4CA9-A823-F5DE17A4B7B3}" type="datetimeFigureOut">
              <a:rPr lang="en-US"/>
              <a:pPr>
                <a:defRPr/>
              </a:pPr>
              <a:t>2/28/2012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75C338-F925-44F0-A05C-E039A193829B}"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6383AFD-7AAF-4D3C-A92C-D013EED6656D}" type="datetimeFigureOut">
              <a:rPr lang="en-US"/>
              <a:pPr>
                <a:defRPr/>
              </a:pPr>
              <a:t>2/28/2012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4FA1BD2-1770-49F7-BA55-807167C09724}"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AD67A0E-6C6E-4CF3-A588-0EED5DAA2AB8}"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C93CBC8-1AAA-4BA9-8F58-30CD95299BF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331BF11-0ABC-48CF-BD6E-D8CF90580047}" type="datetime1">
              <a:rPr lang="en-GB" smtClean="0"/>
              <a:pPr>
                <a:defRPr/>
              </a:pPr>
              <a:t>28/02/2012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2EA27DE-0117-43D9-9ECE-0AD88704633A}" type="slidenum">
              <a:rPr lang="en-GB" smtClean="0"/>
              <a:pPr>
                <a:defRPr/>
              </a:pPr>
              <a:t>‹#›</a:t>
            </a:fld>
            <a:endParaRPr lang="en-GB"/>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37643D2-8D03-4216-BE07-46F5CAEC39B7}" type="datetimeFigureOut">
              <a:rPr lang="en-US"/>
              <a:pPr>
                <a:defRPr/>
              </a:pPr>
              <a:t>2/28/2012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A722EA-C734-4580-AFC5-2E70E6025252}"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394F7B5-A5B3-4F5A-A83D-50711DCF5F6D}"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BE3FB52-E1DD-4436-B392-C2A3F2B60E7C}"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5C31927-73DF-4D9B-AE83-747F5FBB5F95}"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257DECA-BDC1-4EE2-9DFF-DE777FF5CC20}"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336A86E-A688-4111-B710-A40ED97938DC}"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5C19682-7821-4CC8-BA42-669FD2B931F2}"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DB0CDF6-2A09-4E4F-A501-B19CAF016574}"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D63C7A-D3E5-4FCE-AF34-9F6666EAFD6F}"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36980EC-41E6-47F2-A92A-6A4BC247FACC}" type="datetimeFigureOut">
              <a:rPr lang="en-US"/>
              <a:pPr>
                <a:defRPr/>
              </a:pPr>
              <a:t>2/28/2012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5E61101-504A-4998-9C76-456BD82AF040}"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3"/>
          <p:cNvSpPr>
            <a:spLocks noGrp="1"/>
          </p:cNvSpPr>
          <p:nvPr>
            <p:ph type="title"/>
          </p:nvPr>
        </p:nvSpPr>
        <p:spPr>
          <a:xfrm>
            <a:off x="457200" y="274638"/>
            <a:ext cx="8229600" cy="1143000"/>
          </a:xfrm>
          <a:solidFill>
            <a:srgbClr val="99CCFF"/>
          </a:solidFill>
        </p:spPr>
        <p:txBody>
          <a:bodyPr>
            <a:normAutofit/>
          </a:bodyPr>
          <a:lstStyle/>
          <a:p>
            <a:r>
              <a:rPr lang="en-US" smtClean="0"/>
              <a:t>Click to edit Master title style</a:t>
            </a:r>
            <a:endParaRPr lang="en-GB"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grpSp>
        <p:nvGrpSpPr>
          <p:cNvPr id="2"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GB" altLang="en-US"/>
          </a:p>
        </p:txBody>
      </p:sp>
      <p:sp>
        <p:nvSpPr>
          <p:cNvPr id="38" name="Rectangle 5"/>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fld id="{56FAC996-851F-406A-AA6F-EBAEEA5F912A}" type="datetimeFigureOut">
              <a:rPr lang="en-US" sz="1800">
                <a:solidFill>
                  <a:srgbClr val="000000"/>
                </a:solidFill>
                <a:latin typeface="Arial" charset="0"/>
                <a:cs typeface="Arial" charset="0"/>
              </a:rPr>
              <a:pPr>
                <a:defRPr/>
              </a:pPr>
              <a:t>2/28/2012</a:t>
            </a:fld>
            <a:endParaRPr lang="en-US" sz="1800">
              <a:solidFill>
                <a:srgbClr val="000000"/>
              </a:solidFill>
              <a:latin typeface="Arial" charset="0"/>
              <a:cs typeface="Arial" charset="0"/>
            </a:endParaRPr>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vl1pPr>
          </a:lstStyle>
          <a:p>
            <a:pPr>
              <a:defRPr/>
            </a:pPr>
            <a:endParaRPr lang="en-US">
              <a:solidFill>
                <a:srgbClr val="000000"/>
              </a:solidFill>
              <a:latin typeface="Arial" charset="0"/>
              <a:cs typeface="Arial" charset="0"/>
            </a:endParaRPr>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vl1pPr>
          </a:lstStyle>
          <a:p>
            <a:pPr>
              <a:defRPr/>
            </a:pPr>
            <a:fld id="{0AFC9045-79AA-402F-80D4-4E9C856C67B3}" type="slidenum">
              <a:rPr lang="en-US">
                <a:solidFill>
                  <a:srgbClr val="000000"/>
                </a:solidFill>
                <a:latin typeface="Arial" charset="0"/>
                <a:cs typeface="Arial" charset="0"/>
              </a:rPr>
              <a:pPr>
                <a:defRPr/>
              </a:pPr>
              <a:t>‹#›</a:t>
            </a:fld>
            <a:endParaRPr lang="en-US">
              <a:solidFill>
                <a:srgbClr val="000000"/>
              </a:solidFill>
              <a:latin typeface="Arial" charset="0"/>
              <a:cs typeface="Arial"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45C5A43-2AB9-441E-9B0B-72EFA8E4AD29}" type="datetime1">
              <a:rPr lang="en-GB" smtClean="0"/>
              <a:pPr>
                <a:defRPr/>
              </a:pPr>
              <a:t>28/02/2012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D4D951D-91EB-45B8-B687-6F2A7DCD6CD2}" type="slidenum">
              <a:rPr lang="en-GB" smtClean="0"/>
              <a:pPr>
                <a:defRPr/>
              </a:pPr>
              <a:t>‹#›</a:t>
            </a:fld>
            <a:endParaRPr lang="en-GB"/>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FE27BEB-A735-4F64-BBA5-D56B28FF2EB9}" type="datetime1">
              <a:rPr lang="en-GB" smtClean="0"/>
              <a:pPr>
                <a:defRPr/>
              </a:pPr>
              <a:t>28/02/2012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BEECF6E-1187-4E52-9544-539E1D9881A9}" type="slidenum">
              <a:rPr lang="en-GB" smtClean="0"/>
              <a:pPr>
                <a:defRPr/>
              </a:pPr>
              <a:t>‹#›</a:t>
            </a:fld>
            <a:endParaRPr lang="en-GB"/>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BA0600-913A-49D1-8658-766893FCE34F}" type="datetimeFigureOut">
              <a:rPr lang="en-US" smtClean="0">
                <a:solidFill>
                  <a:prstClr val="black">
                    <a:tint val="75000"/>
                  </a:prstClr>
                </a:solidFill>
              </a:rPr>
              <a:pPr/>
              <a:t>2/28/2012</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ABD87D00-67E6-4F41-92C9-4398A36AB7CB}"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D54AAD9-1006-4C9C-9396-36200C874402}" type="datetime1">
              <a:rPr lang="en-GB" smtClean="0"/>
              <a:pPr>
                <a:defRPr/>
              </a:pPr>
              <a:t>28/02/2012</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239D696D-85EA-43AB-AD94-6DC9EF94FAAC}" type="slidenum">
              <a:rPr lang="en-GB" smtClean="0"/>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3F82EF9-6ED1-4179-A9AA-F353F410F666}" type="datetime1">
              <a:rPr lang="en-GB" smtClean="0"/>
              <a:pPr>
                <a:defRPr/>
              </a:pPr>
              <a:t>28/02/2012</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7ECDEC84-D34E-4F99-A53A-6AA823136A56}" type="slidenum">
              <a:rPr lang="en-GB" smtClean="0"/>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58D59E4-E051-40DE-9A2C-B3D3057CA44F}" type="datetime1">
              <a:rPr lang="en-GB" smtClean="0"/>
              <a:pPr>
                <a:defRPr/>
              </a:pPr>
              <a:t>28/02/2012</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DA792A76-7EF9-4E1A-9ACF-D9D0191CF955}" type="slidenum">
              <a:rPr lang="en-GB" smtClean="0"/>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8.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19.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0.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1.xml"/></Relationships>
</file>

<file path=ppt/slideMasters/_rels/slideMaster14.xml.rels><?xml version="1.0" encoding="UTF-8" standalone="yes"?>
<Relationships xmlns="http://schemas.openxmlformats.org/package/2006/relationships"><Relationship Id="rId2" Type="http://schemas.openxmlformats.org/officeDocument/2006/relationships/theme" Target="../theme/theme14.xml"/><Relationship Id="rId1" Type="http://schemas.openxmlformats.org/officeDocument/2006/relationships/slideLayout" Target="../slideLayouts/slideLayout22.xml"/></Relationships>
</file>

<file path=ppt/slideMasters/_rels/slideMaster15.xml.rels><?xml version="1.0" encoding="UTF-8" standalone="yes"?>
<Relationships xmlns="http://schemas.openxmlformats.org/package/2006/relationships"><Relationship Id="rId2" Type="http://schemas.openxmlformats.org/officeDocument/2006/relationships/theme" Target="../theme/theme15.xml"/><Relationship Id="rId1" Type="http://schemas.openxmlformats.org/officeDocument/2006/relationships/slideLayout" Target="../slideLayouts/slideLayout23.xml"/></Relationships>
</file>

<file path=ppt/slideMasters/_rels/slideMaster16.xml.rels><?xml version="1.0" encoding="UTF-8" standalone="yes"?>
<Relationships xmlns="http://schemas.openxmlformats.org/package/2006/relationships"><Relationship Id="rId2" Type="http://schemas.openxmlformats.org/officeDocument/2006/relationships/theme" Target="../theme/theme16.xml"/><Relationship Id="rId1" Type="http://schemas.openxmlformats.org/officeDocument/2006/relationships/slideLayout" Target="../slideLayouts/slideLayout24.xml"/></Relationships>
</file>

<file path=ppt/slideMasters/_rels/slideMaster17.xml.rels><?xml version="1.0" encoding="UTF-8" standalone="yes"?>
<Relationships xmlns="http://schemas.openxmlformats.org/package/2006/relationships"><Relationship Id="rId2" Type="http://schemas.openxmlformats.org/officeDocument/2006/relationships/theme" Target="../theme/theme17.xml"/><Relationship Id="rId1" Type="http://schemas.openxmlformats.org/officeDocument/2006/relationships/slideLayout" Target="../slideLayouts/slideLayout25.xml"/></Relationships>
</file>

<file path=ppt/slideMasters/_rels/slideMaster18.xml.rels><?xml version="1.0" encoding="UTF-8" standalone="yes"?>
<Relationships xmlns="http://schemas.openxmlformats.org/package/2006/relationships"><Relationship Id="rId3" Type="http://schemas.openxmlformats.org/officeDocument/2006/relationships/slideLayout" Target="../slideLayouts/slideLayout28.xml"/><Relationship Id="rId2" Type="http://schemas.openxmlformats.org/officeDocument/2006/relationships/slideLayout" Target="../slideLayouts/slideLayout27.xml"/><Relationship Id="rId1" Type="http://schemas.openxmlformats.org/officeDocument/2006/relationships/slideLayout" Target="../slideLayouts/slideLayout26.xml"/><Relationship Id="rId4" Type="http://schemas.openxmlformats.org/officeDocument/2006/relationships/theme" Target="../theme/theme18.xml"/></Relationships>
</file>

<file path=ppt/slideMasters/_rels/slideMaster19.xml.rels><?xml version="1.0" encoding="UTF-8" standalone="yes"?>
<Relationships xmlns="http://schemas.openxmlformats.org/package/2006/relationships"><Relationship Id="rId3" Type="http://schemas.openxmlformats.org/officeDocument/2006/relationships/theme" Target="../theme/theme19.xml"/><Relationship Id="rId2" Type="http://schemas.openxmlformats.org/officeDocument/2006/relationships/slideLayout" Target="../slideLayouts/slideLayout30.xml"/><Relationship Id="rId1" Type="http://schemas.openxmlformats.org/officeDocument/2006/relationships/slideLayout" Target="../slideLayouts/slideLayout2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20.xml.rels><?xml version="1.0" encoding="UTF-8" standalone="yes"?>
<Relationships xmlns="http://schemas.openxmlformats.org/package/2006/relationships"><Relationship Id="rId2" Type="http://schemas.openxmlformats.org/officeDocument/2006/relationships/theme" Target="../theme/theme20.xml"/><Relationship Id="rId1" Type="http://schemas.openxmlformats.org/officeDocument/2006/relationships/slideLayout" Target="../slideLayouts/slideLayout31.xml"/></Relationships>
</file>

<file path=ppt/slideMasters/_rels/slideMaster21.xml.rels><?xml version="1.0" encoding="UTF-8" standalone="yes"?>
<Relationships xmlns="http://schemas.openxmlformats.org/package/2006/relationships"><Relationship Id="rId2" Type="http://schemas.openxmlformats.org/officeDocument/2006/relationships/theme" Target="../theme/theme21.xml"/><Relationship Id="rId1" Type="http://schemas.openxmlformats.org/officeDocument/2006/relationships/slideLayout" Target="../slideLayouts/slideLayout32.xml"/></Relationships>
</file>

<file path=ppt/slideMasters/_rels/slideMaster22.xml.rels><?xml version="1.0" encoding="UTF-8" standalone="yes"?>
<Relationships xmlns="http://schemas.openxmlformats.org/package/2006/relationships"><Relationship Id="rId2" Type="http://schemas.openxmlformats.org/officeDocument/2006/relationships/theme" Target="../theme/theme22.xml"/><Relationship Id="rId1" Type="http://schemas.openxmlformats.org/officeDocument/2006/relationships/slideLayout" Target="../slideLayouts/slideLayout33.xml"/></Relationships>
</file>

<file path=ppt/slideMasters/_rels/slideMaster23.xml.rels><?xml version="1.0" encoding="UTF-8" standalone="yes"?>
<Relationships xmlns="http://schemas.openxmlformats.org/package/2006/relationships"><Relationship Id="rId2" Type="http://schemas.openxmlformats.org/officeDocument/2006/relationships/theme" Target="../theme/theme23.xml"/><Relationship Id="rId1" Type="http://schemas.openxmlformats.org/officeDocument/2006/relationships/slideLayout" Target="../slideLayouts/slideLayout34.xml"/></Relationships>
</file>

<file path=ppt/slideMasters/_rels/slideMaster24.xml.rels><?xml version="1.0" encoding="UTF-8" standalone="yes"?>
<Relationships xmlns="http://schemas.openxmlformats.org/package/2006/relationships"><Relationship Id="rId2" Type="http://schemas.openxmlformats.org/officeDocument/2006/relationships/theme" Target="../theme/theme24.xml"/><Relationship Id="rId1" Type="http://schemas.openxmlformats.org/officeDocument/2006/relationships/slideLayout" Target="../slideLayouts/slideLayout35.xml"/></Relationships>
</file>

<file path=ppt/slideMasters/_rels/slideMaster25.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5.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26.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6.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27.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7.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28.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28.xml"/><Relationship Id="rId1" Type="http://schemas.openxmlformats.org/officeDocument/2006/relationships/slideLayout" Target="../slideLayouts/slideLayout36.xml"/></Relationships>
</file>

<file path=ppt/slideMasters/_rels/slideMaster29.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9.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3.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0.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30.xml"/><Relationship Id="rId6" Type="http://schemas.openxmlformats.org/officeDocument/2006/relationships/hyperlink" Target="meta.ppt" TargetMode="Externa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1.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31.xml"/><Relationship Id="rId1" Type="http://schemas.openxmlformats.org/officeDocument/2006/relationships/slideLayout" Target="../slideLayouts/slideLayout37.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32.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32.xml"/><Relationship Id="rId1" Type="http://schemas.openxmlformats.org/officeDocument/2006/relationships/slideLayout" Target="../slideLayouts/slideLayout38.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3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33.xml"/><Relationship Id="rId1" Type="http://schemas.openxmlformats.org/officeDocument/2006/relationships/slideLayout" Target="../slideLayouts/slideLayout39.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34.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34.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5.xml.rels><?xml version="1.0" encoding="UTF-8" standalone="yes"?>
<Relationships xmlns="http://schemas.openxmlformats.org/package/2006/relationships"><Relationship Id="rId3" Type="http://schemas.openxmlformats.org/officeDocument/2006/relationships/hyperlink" Target="00%20main%20menu.ppt" TargetMode="External"/><Relationship Id="rId7" Type="http://schemas.openxmlformats.org/officeDocument/2006/relationships/hyperlink" Target="meta.ppt" TargetMode="External"/><Relationship Id="rId2" Type="http://schemas.openxmlformats.org/officeDocument/2006/relationships/theme" Target="../theme/theme35.xml"/><Relationship Id="rId1" Type="http://schemas.openxmlformats.org/officeDocument/2006/relationships/slideLayout" Target="../slideLayouts/slideLayout40.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36.xml.rels><?xml version="1.0" encoding="UTF-8" standalone="yes"?>
<Relationships xmlns="http://schemas.openxmlformats.org/package/2006/relationships"><Relationship Id="rId3" Type="http://schemas.openxmlformats.org/officeDocument/2006/relationships/theme" Target="../theme/theme36.xml"/><Relationship Id="rId2" Type="http://schemas.openxmlformats.org/officeDocument/2006/relationships/slideLayout" Target="../slideLayouts/slideLayout42.xml"/><Relationship Id="rId1" Type="http://schemas.openxmlformats.org/officeDocument/2006/relationships/slideLayout" Target="../slideLayouts/slideLayout41.xml"/></Relationships>
</file>

<file path=ppt/slideMasters/_rels/slideMaster37.xml.rels><?xml version="1.0" encoding="UTF-8" standalone="yes"?>
<Relationships xmlns="http://schemas.openxmlformats.org/package/2006/relationships"><Relationship Id="rId2" Type="http://schemas.openxmlformats.org/officeDocument/2006/relationships/theme" Target="../theme/theme37.xml"/><Relationship Id="rId1" Type="http://schemas.openxmlformats.org/officeDocument/2006/relationships/slideLayout" Target="../slideLayouts/slideLayout43.xml"/></Relationships>
</file>

<file path=ppt/slideMasters/_rels/slideMaster38.xml.rels><?xml version="1.0" encoding="UTF-8" standalone="yes"?>
<Relationships xmlns="http://schemas.openxmlformats.org/package/2006/relationships"><Relationship Id="rId1" Type="http://schemas.openxmlformats.org/officeDocument/2006/relationships/theme" Target="../theme/theme38.xml"/></Relationships>
</file>

<file path=ppt/slideMasters/_rels/slideMaster39.xml.rels><?xml version="1.0" encoding="UTF-8" standalone="yes"?>
<Relationships xmlns="http://schemas.openxmlformats.org/package/2006/relationships"><Relationship Id="rId1" Type="http://schemas.openxmlformats.org/officeDocument/2006/relationships/theme" Target="../theme/theme39.xml"/></Relationships>
</file>

<file path=ppt/slideMasters/_rels/slideMaster4.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4.xml"/><Relationship Id="rId1" Type="http://schemas.openxmlformats.org/officeDocument/2006/relationships/slideLayout" Target="../slideLayouts/slideLayout2.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40.xml.rels><?xml version="1.0" encoding="UTF-8" standalone="yes"?>
<Relationships xmlns="http://schemas.openxmlformats.org/package/2006/relationships"><Relationship Id="rId1" Type="http://schemas.openxmlformats.org/officeDocument/2006/relationships/theme" Target="../theme/theme40.xml"/></Relationships>
</file>

<file path=ppt/slideMasters/_rels/slideMaster41.xml.rels><?xml version="1.0" encoding="UTF-8" standalone="yes"?>
<Relationships xmlns="http://schemas.openxmlformats.org/package/2006/relationships"><Relationship Id="rId1" Type="http://schemas.openxmlformats.org/officeDocument/2006/relationships/theme" Target="../theme/theme41.xml"/></Relationships>
</file>

<file path=ppt/slideMasters/_rels/slideMaster42.xml.rels><?xml version="1.0" encoding="UTF-8" standalone="yes"?>
<Relationships xmlns="http://schemas.openxmlformats.org/package/2006/relationships"><Relationship Id="rId2" Type="http://schemas.openxmlformats.org/officeDocument/2006/relationships/theme" Target="../theme/theme42.xml"/><Relationship Id="rId1" Type="http://schemas.openxmlformats.org/officeDocument/2006/relationships/slideLayout" Target="../slideLayouts/slideLayout44.xml"/></Relationships>
</file>

<file path=ppt/slideMasters/_rels/slideMaster43.xml.rels><?xml version="1.0" encoding="UTF-8" standalone="yes"?>
<Relationships xmlns="http://schemas.openxmlformats.org/package/2006/relationships"><Relationship Id="rId2" Type="http://schemas.openxmlformats.org/officeDocument/2006/relationships/theme" Target="../theme/theme43.xml"/><Relationship Id="rId1" Type="http://schemas.openxmlformats.org/officeDocument/2006/relationships/slideLayout" Target="../slideLayouts/slideLayout45.xml"/></Relationships>
</file>

<file path=ppt/slideMasters/_rels/slideMaster44.xml.rels><?xml version="1.0" encoding="UTF-8" standalone="yes"?>
<Relationships xmlns="http://schemas.openxmlformats.org/package/2006/relationships"><Relationship Id="rId2" Type="http://schemas.openxmlformats.org/officeDocument/2006/relationships/theme" Target="../theme/theme44.xml"/><Relationship Id="rId1" Type="http://schemas.openxmlformats.org/officeDocument/2006/relationships/slideLayout" Target="../slideLayouts/slideLayout46.xml"/></Relationships>
</file>

<file path=ppt/slideMasters/_rels/slideMaster45.xml.rels><?xml version="1.0" encoding="UTF-8" standalone="yes"?>
<Relationships xmlns="http://schemas.openxmlformats.org/package/2006/relationships"><Relationship Id="rId1" Type="http://schemas.openxmlformats.org/officeDocument/2006/relationships/theme" Target="../theme/theme45.xml"/></Relationships>
</file>

<file path=ppt/slideMasters/_rels/slideMaster46.xml.rels><?xml version="1.0" encoding="UTF-8" standalone="yes"?>
<Relationships xmlns="http://schemas.openxmlformats.org/package/2006/relationships"><Relationship Id="rId2" Type="http://schemas.openxmlformats.org/officeDocument/2006/relationships/theme" Target="../theme/theme46.xml"/><Relationship Id="rId1" Type="http://schemas.openxmlformats.org/officeDocument/2006/relationships/slideLayout" Target="../slideLayouts/slideLayout47.xml"/></Relationships>
</file>

<file path=ppt/slideMasters/_rels/slideMaster47.xml.rels><?xml version="1.0" encoding="UTF-8" standalone="yes"?>
<Relationships xmlns="http://schemas.openxmlformats.org/package/2006/relationships"><Relationship Id="rId2" Type="http://schemas.openxmlformats.org/officeDocument/2006/relationships/theme" Target="../theme/theme47.xml"/><Relationship Id="rId1" Type="http://schemas.openxmlformats.org/officeDocument/2006/relationships/slideLayout" Target="../slideLayouts/slideLayout48.xml"/></Relationships>
</file>

<file path=ppt/slideMasters/_rels/slideMaster48.xml.rels><?xml version="1.0" encoding="UTF-8" standalone="yes"?>
<Relationships xmlns="http://schemas.openxmlformats.org/package/2006/relationships"><Relationship Id="rId2" Type="http://schemas.openxmlformats.org/officeDocument/2006/relationships/theme" Target="../theme/theme48.xml"/><Relationship Id="rId1" Type="http://schemas.openxmlformats.org/officeDocument/2006/relationships/slideLayout" Target="../slideLayouts/slideLayout49.xml"/></Relationships>
</file>

<file path=ppt/slideMasters/_rels/slideMaster49.xml.rels><?xml version="1.0" encoding="UTF-8" standalone="yes"?>
<Relationships xmlns="http://schemas.openxmlformats.org/package/2006/relationships"><Relationship Id="rId2" Type="http://schemas.openxmlformats.org/officeDocument/2006/relationships/theme" Target="../theme/theme49.xml"/><Relationship Id="rId1" Type="http://schemas.openxmlformats.org/officeDocument/2006/relationships/slideLayout" Target="../slideLayouts/slideLayout50.xml"/></Relationships>
</file>

<file path=ppt/slideMasters/_rels/slideMaster5.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5.xml"/></Relationships>
</file>

<file path=ppt/slideMasters/_rels/slideMaster50.xml.rels><?xml version="1.0" encoding="UTF-8" standalone="yes"?>
<Relationships xmlns="http://schemas.openxmlformats.org/package/2006/relationships"><Relationship Id="rId2" Type="http://schemas.openxmlformats.org/officeDocument/2006/relationships/theme" Target="../theme/theme50.xml"/><Relationship Id="rId1" Type="http://schemas.openxmlformats.org/officeDocument/2006/relationships/slideLayout" Target="../slideLayouts/slideLayout51.xml"/></Relationships>
</file>

<file path=ppt/slideMasters/_rels/slideMaster51.xml.rels><?xml version="1.0" encoding="UTF-8" standalone="yes"?>
<Relationships xmlns="http://schemas.openxmlformats.org/package/2006/relationships"><Relationship Id="rId2" Type="http://schemas.openxmlformats.org/officeDocument/2006/relationships/theme" Target="../theme/theme51.xml"/><Relationship Id="rId1" Type="http://schemas.openxmlformats.org/officeDocument/2006/relationships/slideLayout" Target="../slideLayouts/slideLayout52.xml"/></Relationships>
</file>

<file path=ppt/slideMasters/_rels/slideMaster52.xml.rels><?xml version="1.0" encoding="UTF-8" standalone="yes"?>
<Relationships xmlns="http://schemas.openxmlformats.org/package/2006/relationships"><Relationship Id="rId2" Type="http://schemas.openxmlformats.org/officeDocument/2006/relationships/theme" Target="../theme/theme52.xml"/><Relationship Id="rId1" Type="http://schemas.openxmlformats.org/officeDocument/2006/relationships/slideLayout" Target="../slideLayouts/slideLayout53.xml"/></Relationships>
</file>

<file path=ppt/slideMasters/_rels/slideMaster53.xml.rels><?xml version="1.0" encoding="UTF-8" standalone="yes"?>
<Relationships xmlns="http://schemas.openxmlformats.org/package/2006/relationships"><Relationship Id="rId2" Type="http://schemas.openxmlformats.org/officeDocument/2006/relationships/theme" Target="../theme/theme53.xml"/><Relationship Id="rId1" Type="http://schemas.openxmlformats.org/officeDocument/2006/relationships/slideLayout" Target="../slideLayouts/slideLayout54.xml"/></Relationships>
</file>

<file path=ppt/slideMasters/_rels/slideMaster54.xml.rels><?xml version="1.0" encoding="UTF-8" standalone="yes"?>
<Relationships xmlns="http://schemas.openxmlformats.org/package/2006/relationships"><Relationship Id="rId2" Type="http://schemas.openxmlformats.org/officeDocument/2006/relationships/theme" Target="../theme/theme54.xml"/><Relationship Id="rId1" Type="http://schemas.openxmlformats.org/officeDocument/2006/relationships/slideLayout" Target="../slideLayouts/slideLayout55.xml"/></Relationships>
</file>

<file path=ppt/slideMasters/_rels/slideMaster55.xml.rels><?xml version="1.0" encoding="UTF-8" standalone="yes"?>
<Relationships xmlns="http://schemas.openxmlformats.org/package/2006/relationships"><Relationship Id="rId1" Type="http://schemas.openxmlformats.org/officeDocument/2006/relationships/theme" Target="../theme/theme55.xml"/></Relationships>
</file>

<file path=ppt/slideMasters/_rels/slideMaster56.xml.rels><?xml version="1.0" encoding="UTF-8" standalone="yes"?>
<Relationships xmlns="http://schemas.openxmlformats.org/package/2006/relationships"><Relationship Id="rId2" Type="http://schemas.openxmlformats.org/officeDocument/2006/relationships/theme" Target="../theme/theme56.xml"/><Relationship Id="rId1" Type="http://schemas.openxmlformats.org/officeDocument/2006/relationships/slideLayout" Target="../slideLayouts/slideLayout56.xml"/></Relationships>
</file>

<file path=ppt/slideMasters/_rels/slideMaster57.xml.rels><?xml version="1.0" encoding="UTF-8" standalone="yes"?>
<Relationships xmlns="http://schemas.openxmlformats.org/package/2006/relationships"><Relationship Id="rId2" Type="http://schemas.openxmlformats.org/officeDocument/2006/relationships/theme" Target="../theme/theme57.xml"/><Relationship Id="rId1" Type="http://schemas.openxmlformats.org/officeDocument/2006/relationships/slideLayout" Target="../slideLayouts/slideLayout57.xml"/></Relationships>
</file>

<file path=ppt/slideMasters/_rels/slideMaster58.xml.rels><?xml version="1.0" encoding="UTF-8" standalone="yes"?>
<Relationships xmlns="http://schemas.openxmlformats.org/package/2006/relationships"><Relationship Id="rId2" Type="http://schemas.openxmlformats.org/officeDocument/2006/relationships/theme" Target="../theme/theme58.xml"/><Relationship Id="rId1" Type="http://schemas.openxmlformats.org/officeDocument/2006/relationships/slideLayout" Target="../slideLayouts/slideLayout58.xml"/></Relationships>
</file>

<file path=ppt/slideMasters/_rels/slideMaster59.xml.rels><?xml version="1.0" encoding="UTF-8" standalone="yes"?>
<Relationships xmlns="http://schemas.openxmlformats.org/package/2006/relationships"><Relationship Id="rId2" Type="http://schemas.openxmlformats.org/officeDocument/2006/relationships/theme" Target="../theme/theme59.xml"/><Relationship Id="rId1" Type="http://schemas.openxmlformats.org/officeDocument/2006/relationships/slideLayout" Target="../slideLayouts/slideLayout59.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6.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60.xml.rels><?xml version="1.0" encoding="UTF-8" standalone="yes"?>
<Relationships xmlns="http://schemas.openxmlformats.org/package/2006/relationships"><Relationship Id="rId2" Type="http://schemas.openxmlformats.org/officeDocument/2006/relationships/theme" Target="../theme/theme60.xml"/><Relationship Id="rId1" Type="http://schemas.openxmlformats.org/officeDocument/2006/relationships/slideLayout" Target="../slideLayouts/slideLayout60.xml"/></Relationships>
</file>

<file path=ppt/slideMasters/_rels/slideMaster61.xml.rels><?xml version="1.0" encoding="UTF-8" standalone="yes"?>
<Relationships xmlns="http://schemas.openxmlformats.org/package/2006/relationships"><Relationship Id="rId2" Type="http://schemas.openxmlformats.org/officeDocument/2006/relationships/theme" Target="../theme/theme61.xml"/><Relationship Id="rId1" Type="http://schemas.openxmlformats.org/officeDocument/2006/relationships/slideLayout" Target="../slideLayouts/slideLayout61.xml"/></Relationships>
</file>

<file path=ppt/slideMasters/_rels/slideMaster62.xml.rels><?xml version="1.0" encoding="UTF-8" standalone="yes"?>
<Relationships xmlns="http://schemas.openxmlformats.org/package/2006/relationships"><Relationship Id="rId2" Type="http://schemas.openxmlformats.org/officeDocument/2006/relationships/theme" Target="../theme/theme62.xml"/><Relationship Id="rId1" Type="http://schemas.openxmlformats.org/officeDocument/2006/relationships/slideLayout" Target="../slideLayouts/slideLayout62.xml"/></Relationships>
</file>

<file path=ppt/slideMasters/_rels/slideMaster63.xml.rels><?xml version="1.0" encoding="UTF-8" standalone="yes"?>
<Relationships xmlns="http://schemas.openxmlformats.org/package/2006/relationships"><Relationship Id="rId2" Type="http://schemas.openxmlformats.org/officeDocument/2006/relationships/theme" Target="../theme/theme63.xml"/><Relationship Id="rId1" Type="http://schemas.openxmlformats.org/officeDocument/2006/relationships/slideLayout" Target="../slideLayouts/slideLayout63.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4.xml"/></Relationships>
</file>

<file path=ppt/slideMasters/_rels/slideMaster8.xml.rels><?xml version="1.0" encoding="UTF-8" standalone="yes"?>
<Relationships xmlns="http://schemas.openxmlformats.org/package/2006/relationships"><Relationship Id="rId3" Type="http://schemas.openxmlformats.org/officeDocument/2006/relationships/theme" Target="../theme/theme8.xml"/><Relationship Id="rId2" Type="http://schemas.openxmlformats.org/officeDocument/2006/relationships/slideLayout" Target="../slideLayouts/slideLayout16.xml"/><Relationship Id="rId1" Type="http://schemas.openxmlformats.org/officeDocument/2006/relationships/slideLayout" Target="../slideLayouts/slideLayout15.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p>
        </p:txBody>
      </p:sp>
      <p:sp>
        <p:nvSpPr>
          <p:cNvPr id="12" name="TextBox 11"/>
          <p:cNvSpPr txBox="1"/>
          <p:nvPr/>
        </p:nvSpPr>
        <p:spPr>
          <a:xfrm>
            <a:off x="3500438" y="6550025"/>
            <a:ext cx="2643187" cy="307975"/>
          </a:xfrm>
          <a:prstGeom prst="rect">
            <a:avLst/>
          </a:prstGeom>
          <a:noFill/>
        </p:spPr>
        <p:txBody>
          <a:bodyPr>
            <a:spAutoFit/>
          </a:bodyPr>
          <a:lstStyle/>
          <a:p>
            <a:pPr>
              <a:defRPr/>
            </a:pPr>
            <a:r>
              <a:rPr lang="en-GB" sz="1400" b="1" dirty="0">
                <a:solidFill>
                  <a:srgbClr val="FF0000"/>
                </a:solidFill>
                <a:latin typeface="+mj-lt"/>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defRPr/>
            </a:pPr>
            <a:endParaRPr lang="en-GB" dirty="0"/>
          </a:p>
        </p:txBody>
      </p:sp>
    </p:spTree>
  </p:cSld>
  <p:clrMap bg1="lt1" tx1="dk1" bg2="lt2" tx2="dk2" accent1="accent1" accent2="accent2" accent3="accent3" accent4="accent4" accent5="accent5" accent6="accent6" hlink="hlink" folHlink="folHlink"/>
  <p:sldLayoutIdLst>
    <p:sldLayoutId id="2147484640"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CF04658C-A48D-4FC1-B670-6DEBB2ADDC90}"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6CCCB1BE-FAF5-455F-8C0E-1318258BF772}"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63"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7119C089-0791-4C8E-A869-EB4FAD899FF5}"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D2A51509-786D-499C-BB55-54BEAA8F4D1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65"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17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DD81A865-329D-46FE-939F-38FD95ECDD74}"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838BB581-9C5A-4494-ABF2-A940DCD26C3D}"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67"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19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E264B66D-FEB6-491F-830A-D80F645EA250}"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B3D096C3-12FE-4F0C-B099-43328356415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69"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21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B700240A-1585-4C83-90BE-139EE6A6C472}"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52D3A817-BB9C-4E58-9070-EF18A4B433BE}"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71"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4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DE181BA3-8EF6-4502-BF53-120050CD86EE}"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914EBF77-9014-4191-875E-EFDB9D8C5963}"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73"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26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4BD2A7B9-BFC1-44F9-B000-C9DEA1736AA9}"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24A8BC4D-13B8-4499-9351-4DCE6F6CDF25}"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75"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29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9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3BF5A286-C44C-4FC7-8B1C-610E7E195618}"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E7F870D5-A69F-4F87-8B6C-8C42CFB8A1C3}"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77"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289A9237-8170-4933-9D4C-8D6C64F70341}"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10D4B0D8-7246-4E0D-B1C2-53DB94C81C69}"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79" r:id="rId1"/>
    <p:sldLayoutId id="2147484680" r:id="rId2"/>
    <p:sldLayoutId id="2147484681" r:id="rId3"/>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33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33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092BBA7A-B1CB-41D0-A44C-8FA54A61820B}"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A59E6305-64A3-474D-90DA-20E861D14535}"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83" r:id="rId1"/>
    <p:sldLayoutId id="2147484684" r:id="rId2"/>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fontAlgn="auto">
              <a:spcBef>
                <a:spcPts val="0"/>
              </a:spcBef>
              <a:spcAft>
                <a:spcPts val="0"/>
              </a:spcAft>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fontAlgn="auto">
              <a:spcBef>
                <a:spcPts val="0"/>
              </a:spcBef>
              <a:spcAft>
                <a:spcPts val="0"/>
              </a:spcAft>
              <a:defRPr/>
            </a:pPr>
            <a:endParaRPr lang="en-US" b="1" dirty="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fontAlgn="auto">
              <a:spcBef>
                <a:spcPts val="0"/>
              </a:spcBef>
              <a:spcAft>
                <a:spcPts val="0"/>
              </a:spcAft>
              <a:defRPr/>
            </a:pPr>
            <a:endParaRPr lang="en-US" dirty="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fontAlgn="auto">
              <a:spcBef>
                <a:spcPts val="0"/>
              </a:spcBef>
              <a:spcAft>
                <a:spcPts val="0"/>
              </a:spcAft>
              <a:defRPr/>
            </a:pPr>
            <a:endParaRPr lang="en-US" dirty="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fontAlgn="auto">
              <a:spcBef>
                <a:spcPts val="0"/>
              </a:spcBef>
              <a:spcAft>
                <a:spcPts val="0"/>
              </a:spcAft>
              <a:defRPr/>
            </a:pPr>
            <a:endParaRPr lang="en-US" dirty="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fontAlgn="auto">
              <a:spcBef>
                <a:spcPts val="0"/>
              </a:spcBef>
              <a:spcAft>
                <a:spcPts val="0"/>
              </a:spcAft>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400" b="1">
          <a:solidFill>
            <a:srgbClr val="FF0000"/>
          </a:solidFill>
          <a:latin typeface="+mj-lt"/>
          <a:ea typeface="+mj-ea"/>
          <a:cs typeface="+mj-cs"/>
        </a:defRPr>
      </a:lvl1pPr>
      <a:lvl2pPr algn="ctr" rtl="0" eaLnBrk="0" fontAlgn="base" hangingPunct="0">
        <a:lnSpc>
          <a:spcPct val="85000"/>
        </a:lnSpc>
        <a:spcBef>
          <a:spcPct val="0"/>
        </a:spcBef>
        <a:spcAft>
          <a:spcPct val="0"/>
        </a:spcAft>
        <a:defRPr sz="4400" b="1">
          <a:solidFill>
            <a:srgbClr val="FF0000"/>
          </a:solidFill>
          <a:latin typeface="Arial Rounded MT Bold" pitchFamily="34" charset="0"/>
        </a:defRPr>
      </a:lvl2pPr>
      <a:lvl3pPr algn="ctr" rtl="0" eaLnBrk="0" fontAlgn="base" hangingPunct="0">
        <a:lnSpc>
          <a:spcPct val="85000"/>
        </a:lnSpc>
        <a:spcBef>
          <a:spcPct val="0"/>
        </a:spcBef>
        <a:spcAft>
          <a:spcPct val="0"/>
        </a:spcAft>
        <a:defRPr sz="4400" b="1">
          <a:solidFill>
            <a:srgbClr val="FF0000"/>
          </a:solidFill>
          <a:latin typeface="Arial Rounded MT Bold" pitchFamily="34" charset="0"/>
        </a:defRPr>
      </a:lvl3pPr>
      <a:lvl4pPr algn="ctr" rtl="0" eaLnBrk="0" fontAlgn="base" hangingPunct="0">
        <a:lnSpc>
          <a:spcPct val="85000"/>
        </a:lnSpc>
        <a:spcBef>
          <a:spcPct val="0"/>
        </a:spcBef>
        <a:spcAft>
          <a:spcPct val="0"/>
        </a:spcAft>
        <a:defRPr sz="4400" b="1">
          <a:solidFill>
            <a:srgbClr val="FF0000"/>
          </a:solidFill>
          <a:latin typeface="Arial Rounded MT Bold" pitchFamily="34" charset="0"/>
        </a:defRPr>
      </a:lvl4pPr>
      <a:lvl5pPr algn="ctr" rtl="0" eaLnBrk="0" fontAlgn="base" hangingPunct="0">
        <a:lnSpc>
          <a:spcPct val="85000"/>
        </a:lnSpc>
        <a:spcBef>
          <a:spcPct val="0"/>
        </a:spcBef>
        <a:spcAft>
          <a:spcPct val="0"/>
        </a:spcAft>
        <a:defRPr sz="4400" b="1">
          <a:solidFill>
            <a:srgbClr val="FF0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36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36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B35E9CB4-E2B4-48C6-8F65-7E3C9B383AEB}"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887B5F73-5174-48F1-B1E2-4F4190158150}"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86"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38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638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6F39F3FD-7C00-43E6-85E6-79AC8290F998}"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0137EE4C-7735-4E32-B9F4-B9D4146E384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88"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741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741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0F2942E8-4A84-4A8F-9645-9BEAEBD51327}"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F3EA2AFF-773E-4AFE-B1D6-F54BA8C65B92}"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90"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843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843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FC0447FE-F373-4544-BDA5-DED1EC15CED4}"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9ECD5BA1-0C37-4494-91F1-DFFA8DB762A9}"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92"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945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945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A901C85C-7709-42FA-85E1-40EFEF2F2C80}"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6D796739-DDB8-4857-9BB5-BB631F10D409}"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94"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latin typeface="Times New Roman" pitchFamily="18" charset="0"/>
              <a:cs typeface="Arial" pitchFamily="34"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a:solidFill>
                <a:srgbClr val="000000"/>
              </a:solidFill>
              <a:cs typeface="Arial"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cs typeface="Arial" pitchFamily="34"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a:solidFill>
                <a:srgbClr val="000000"/>
              </a:solidFill>
              <a:cs typeface="Arial" pitchFamily="34"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a:solidFill>
                <a:srgbClr val="000000"/>
              </a:solidFill>
              <a:cs typeface="Arial" pitchFamily="34"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a:solidFill>
                <a:srgbClr val="000000"/>
              </a:solidFill>
              <a:cs typeface="Arial" pitchFamily="34"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cs typeface="Arial" pitchFamily="34" charset="0"/>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cs typeface="Arial" pitchFamily="34" charset="0"/>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cs typeface="Arial" pitchFamily="34"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cs typeface="Arial" pitchFamily="34"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cs typeface="Arial" pitchFamily="34"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cs typeface="Arial" pitchFamily="34"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fontAlgn="auto">
              <a:spcBef>
                <a:spcPts val="0"/>
              </a:spcBef>
              <a:spcAft>
                <a:spcPts val="0"/>
              </a:spcAft>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fontAlgn="auto">
              <a:spcBef>
                <a:spcPts val="0"/>
              </a:spcBef>
              <a:spcAft>
                <a:spcPts val="0"/>
              </a:spcAft>
              <a:defRPr/>
            </a:pPr>
            <a:endParaRPr lang="en-US" b="1" dirty="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fontAlgn="auto">
              <a:spcBef>
                <a:spcPts val="0"/>
              </a:spcBef>
              <a:spcAft>
                <a:spcPts val="0"/>
              </a:spcAft>
              <a:defRPr/>
            </a:pPr>
            <a:endParaRPr lang="en-US" dirty="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fontAlgn="auto">
              <a:spcBef>
                <a:spcPts val="0"/>
              </a:spcBef>
              <a:spcAft>
                <a:spcPts val="0"/>
              </a:spcAft>
              <a:defRPr/>
            </a:pPr>
            <a:endParaRPr lang="en-US" dirty="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fontAlgn="auto">
              <a:spcBef>
                <a:spcPts val="0"/>
              </a:spcBef>
              <a:spcAft>
                <a:spcPts val="0"/>
              </a:spcAft>
              <a:defRPr/>
            </a:pPr>
            <a:endParaRPr lang="en-US" dirty="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fontAlgn="auto">
              <a:spcBef>
                <a:spcPts val="0"/>
              </a:spcBef>
              <a:spcAft>
                <a:spcPts val="0"/>
              </a:spcAft>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endParaRPr>
          </a:p>
        </p:txBody>
      </p:sp>
      <p:sp>
        <p:nvSpPr>
          <p:cNvPr id="17"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8"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9"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20"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Tree>
  </p:cSld>
  <p:clrMap bg1="lt1" tx1="dk1" bg2="lt2" tx2="dk2" accent1="accent1" accent2="accent2" accent3="accent3" accent4="accent4" accent5="accent5" accent6="accent6" hlink="hlink" folHlink="folHlink"/>
  <p:sldLayoutIdLst>
    <p:sldLayoutId id="2147484704"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7" name="AutoShape 3">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1800">
              <a:solidFill>
                <a:srgbClr val="FFFF66"/>
              </a:solidFill>
            </a:endParaRPr>
          </a:p>
        </p:txBody>
      </p:sp>
      <p:sp>
        <p:nvSpPr>
          <p:cNvPr id="18" name="AutoShape 4">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1800">
              <a:solidFill>
                <a:srgbClr val="FFFF66"/>
              </a:solidFill>
            </a:endParaRPr>
          </a:p>
        </p:txBody>
      </p:sp>
      <p:sp>
        <p:nvSpPr>
          <p:cNvPr id="19" name="AutoShape 5">
            <a:hlinkClick r:id="rId4"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1800">
              <a:solidFill>
                <a:srgbClr val="FFFF66"/>
              </a:solidFill>
            </a:endParaRPr>
          </a:p>
        </p:txBody>
      </p:sp>
      <p:sp>
        <p:nvSpPr>
          <p:cNvPr id="20" name="AutoShape 6">
            <a:hlinkClick r:id="rId6" action="ppaction://hlinkpres?slideindex=1&amp;slidetitle=Metacognition " highlightClick="1"/>
          </p:cNvPr>
          <p:cNvSpPr>
            <a:spLocks noChangeArrowheads="1"/>
          </p:cNvSpPr>
          <p:nvPr userDrawn="1"/>
        </p:nvSpPr>
        <p:spPr bwMode="auto">
          <a:xfrm>
            <a:off x="0" y="58674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1800">
              <a:solidFill>
                <a:srgbClr val="FFFF66"/>
              </a:solidFill>
            </a:endParaRPr>
          </a:p>
        </p:txBody>
      </p:sp>
      <p:sp>
        <p:nvSpPr>
          <p:cNvPr id="21" name="AutoShape 7">
            <a:hlinkClick r:id="rId4" action="ppaction://hlinkpres?slideindex=1&amp;slidetitle=" highlightClick="1"/>
          </p:cNvPr>
          <p:cNvSpPr>
            <a:spLocks noChangeArrowheads="1"/>
          </p:cNvSpPr>
          <p:nvPr userDrawn="1"/>
        </p:nvSpPr>
        <p:spPr bwMode="auto">
          <a:xfrm>
            <a:off x="8382000" y="5943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1800">
              <a:solidFill>
                <a:srgbClr val="FFFF66"/>
              </a:solidFill>
            </a:endParaRPr>
          </a:p>
        </p:txBody>
      </p:sp>
      <p:sp>
        <p:nvSpPr>
          <p:cNvPr id="22" name="Text Box 8"/>
          <p:cNvSpPr txBox="1">
            <a:spLocks noChangeArrowheads="1"/>
          </p:cNvSpPr>
          <p:nvPr userDrawn="1"/>
        </p:nvSpPr>
        <p:spPr bwMode="auto">
          <a:xfrm>
            <a:off x="0" y="0"/>
            <a:ext cx="9144000" cy="641350"/>
          </a:xfrm>
          <a:prstGeom prst="rect">
            <a:avLst/>
          </a:prstGeom>
          <a:gradFill rotWithShape="1">
            <a:gsLst>
              <a:gs pos="0">
                <a:srgbClr val="FF8200"/>
              </a:gs>
              <a:gs pos="5001">
                <a:srgbClr val="FF0000"/>
              </a:gs>
              <a:gs pos="17501">
                <a:srgbClr val="BA0066"/>
              </a:gs>
              <a:gs pos="35000">
                <a:srgbClr val="66008F"/>
              </a:gs>
              <a:gs pos="50000">
                <a:srgbClr val="000082"/>
              </a:gs>
              <a:gs pos="65000">
                <a:srgbClr val="66008F"/>
              </a:gs>
              <a:gs pos="82500">
                <a:srgbClr val="BA0066"/>
              </a:gs>
              <a:gs pos="95000">
                <a:srgbClr val="FF0000"/>
              </a:gs>
              <a:gs pos="100000">
                <a:srgbClr val="FF8200"/>
              </a:gs>
            </a:gsLst>
            <a:lin ang="5400000" scaled="1"/>
          </a:gradFill>
          <a:ln w="12700" algn="ctr">
            <a:noFill/>
            <a:miter lim="800000"/>
            <a:headEnd/>
            <a:tailEnd/>
          </a:ln>
          <a:effectLst/>
        </p:spPr>
        <p:txBody>
          <a:bodyPr lIns="93600" tIns="46800" rIns="93600" bIns="46800">
            <a:spAutoFit/>
          </a:bodyPr>
          <a:lstStyle/>
          <a:p>
            <a:pPr algn="ctr" eaLnBrk="0" hangingPunct="0">
              <a:spcBef>
                <a:spcPct val="50000"/>
              </a:spcBef>
            </a:pPr>
            <a:r>
              <a:rPr lang="en-GB" sz="3600" b="1">
                <a:solidFill>
                  <a:srgbClr val="FFFF00"/>
                </a:solidFill>
              </a:rPr>
              <a:t>Making lectures unmissable!</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4"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5"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6"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3"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sldLayoutIdLst>
    <p:sldLayoutId id="2147484710"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4"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5"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6"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3"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sldLayoutIdLst>
    <p:sldLayoutId id="2147484712"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4"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5"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6"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3"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sldLayoutIdLst>
    <p:sldLayoutId id="2147484714"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defRPr/>
            </a:pPr>
            <a:r>
              <a:rPr lang="en-GB" sz="1400" b="1" dirty="0">
                <a:solidFill>
                  <a:srgbClr val="FF0000"/>
                </a:solidFill>
                <a:latin typeface="+mj-lt"/>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defRPr/>
            </a:pPr>
            <a:endParaRPr lang="en-GB" dirty="0"/>
          </a:p>
        </p:txBody>
      </p:sp>
      <p:sp>
        <p:nvSpPr>
          <p:cNvPr id="17" name="AutoShape 3">
            <a:hlinkClick r:id="rId5"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1800">
              <a:solidFill>
                <a:srgbClr val="FFFF66"/>
              </a:solidFill>
            </a:endParaRPr>
          </a:p>
        </p:txBody>
      </p:sp>
      <p:sp>
        <p:nvSpPr>
          <p:cNvPr id="18" name="AutoShape 4">
            <a:hlinkClick r:id="rId6"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1800">
              <a:solidFill>
                <a:srgbClr val="FFFF66"/>
              </a:solidFill>
            </a:endParaRPr>
          </a:p>
        </p:txBody>
      </p:sp>
      <p:sp>
        <p:nvSpPr>
          <p:cNvPr id="19" name="AutoShape 5">
            <a:hlinkClick r:id="rId5"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1800">
              <a:solidFill>
                <a:srgbClr val="FFFF66"/>
              </a:solidFill>
            </a:endParaRPr>
          </a:p>
        </p:txBody>
      </p:sp>
      <p:sp>
        <p:nvSpPr>
          <p:cNvPr id="20" name="AutoShape 6">
            <a:hlinkClick r:id="rId7" action="ppaction://hlinkpres?slideindex=1&amp;slidetitle=Metacognition " highlightClick="1"/>
          </p:cNvPr>
          <p:cNvSpPr>
            <a:spLocks noChangeArrowheads="1"/>
          </p:cNvSpPr>
          <p:nvPr userDrawn="1"/>
        </p:nvSpPr>
        <p:spPr bwMode="auto">
          <a:xfrm>
            <a:off x="0" y="58674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1800">
              <a:solidFill>
                <a:srgbClr val="FFFF66"/>
              </a:solidFill>
            </a:endParaRPr>
          </a:p>
        </p:txBody>
      </p:sp>
      <p:sp>
        <p:nvSpPr>
          <p:cNvPr id="21" name="AutoShape 7">
            <a:hlinkClick r:id="rId5" action="ppaction://hlinkpres?slideindex=1&amp;slidetitle=" highlightClick="1"/>
          </p:cNvPr>
          <p:cNvSpPr>
            <a:spLocks noChangeArrowheads="1"/>
          </p:cNvSpPr>
          <p:nvPr userDrawn="1"/>
        </p:nvSpPr>
        <p:spPr bwMode="auto">
          <a:xfrm>
            <a:off x="8382000" y="5943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1800">
              <a:solidFill>
                <a:srgbClr val="FFFF66"/>
              </a:solidFill>
            </a:endParaRPr>
          </a:p>
        </p:txBody>
      </p:sp>
      <p:sp>
        <p:nvSpPr>
          <p:cNvPr id="22" name="Text Box 8"/>
          <p:cNvSpPr txBox="1">
            <a:spLocks noChangeArrowheads="1"/>
          </p:cNvSpPr>
          <p:nvPr userDrawn="1"/>
        </p:nvSpPr>
        <p:spPr bwMode="auto">
          <a:xfrm>
            <a:off x="0" y="0"/>
            <a:ext cx="9144000" cy="641350"/>
          </a:xfrm>
          <a:prstGeom prst="rect">
            <a:avLst/>
          </a:prstGeom>
          <a:gradFill rotWithShape="1">
            <a:gsLst>
              <a:gs pos="0">
                <a:srgbClr val="FF8200"/>
              </a:gs>
              <a:gs pos="5001">
                <a:srgbClr val="FF0000"/>
              </a:gs>
              <a:gs pos="17501">
                <a:srgbClr val="BA0066"/>
              </a:gs>
              <a:gs pos="35000">
                <a:srgbClr val="66008F"/>
              </a:gs>
              <a:gs pos="50000">
                <a:srgbClr val="000082"/>
              </a:gs>
              <a:gs pos="65000">
                <a:srgbClr val="66008F"/>
              </a:gs>
              <a:gs pos="82500">
                <a:srgbClr val="BA0066"/>
              </a:gs>
              <a:gs pos="95000">
                <a:srgbClr val="FF0000"/>
              </a:gs>
              <a:gs pos="100000">
                <a:srgbClr val="FF8200"/>
              </a:gs>
            </a:gsLst>
            <a:lin ang="5400000" scaled="1"/>
          </a:gradFill>
          <a:ln w="12700" algn="ctr">
            <a:noFill/>
            <a:miter lim="800000"/>
            <a:headEnd/>
            <a:tailEnd/>
          </a:ln>
          <a:effectLst/>
        </p:spPr>
        <p:txBody>
          <a:bodyPr lIns="93600" tIns="46800" rIns="93600" bIns="46800">
            <a:spAutoFit/>
          </a:bodyPr>
          <a:lstStyle/>
          <a:p>
            <a:pPr algn="ctr" eaLnBrk="0" hangingPunct="0">
              <a:spcBef>
                <a:spcPct val="50000"/>
              </a:spcBef>
            </a:pPr>
            <a:r>
              <a:rPr lang="en-GB" sz="3600" b="1">
                <a:solidFill>
                  <a:srgbClr val="FFFF00"/>
                </a:solidFill>
              </a:rPr>
              <a:t>Making lectures unmissable!</a:t>
            </a:r>
          </a:p>
        </p:txBody>
      </p:sp>
    </p:spTree>
  </p:cSld>
  <p:clrMap bg1="lt1" tx1="dk1" bg2="lt2" tx2="dk2" accent1="accent1" accent2="accent2" accent3="accent3" accent4="accent4" accent5="accent5" accent6="accent6" hlink="hlink" folHlink="folHlink"/>
  <p:sldLayoutIdLst>
    <p:sldLayoutId id="2147484718"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22" r:id="rId1"/>
    <p:sldLayoutId id="2147484779" r:id="rId2"/>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24"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Tree>
  </p:cSld>
  <p:clrMap bg1="dk1" tx1="lt1" bg2="dk2" tx2="lt2" accent1="accent1" accent2="accent2" accent3="accent3" accent4="accent4" accent5="accent5" accent6="accent6" hlink="hlink" folHlink="folHlink"/>
  <p:sldLayoutIdLst>
    <p:sldLayoutId id="2147484642"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34"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36"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38"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42"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44"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46"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48"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b="1">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b="1">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b="1">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b="1">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fontAlgn="base">
        <a:lnSpc>
          <a:spcPct val="85000"/>
        </a:lnSpc>
        <a:spcBef>
          <a:spcPct val="0"/>
        </a:spcBef>
        <a:spcAft>
          <a:spcPct val="0"/>
        </a:spcAft>
        <a:defRPr sz="4000">
          <a:solidFill>
            <a:srgbClr val="008000"/>
          </a:solidFill>
          <a:latin typeface="+mj-lt"/>
          <a:ea typeface="+mj-ea"/>
          <a:cs typeface="+mj-cs"/>
        </a:defRPr>
      </a:lvl1pPr>
      <a:lvl2pPr algn="ctr" rtl="0" fontAlgn="base">
        <a:lnSpc>
          <a:spcPct val="85000"/>
        </a:lnSpc>
        <a:spcBef>
          <a:spcPct val="0"/>
        </a:spcBef>
        <a:spcAft>
          <a:spcPct val="0"/>
        </a:spcAft>
        <a:defRPr sz="4000">
          <a:solidFill>
            <a:srgbClr val="008000"/>
          </a:solidFill>
          <a:latin typeface="Arial Rounded MT Bold" pitchFamily="34" charset="0"/>
        </a:defRPr>
      </a:lvl2pPr>
      <a:lvl3pPr algn="ctr" rtl="0" fontAlgn="base">
        <a:lnSpc>
          <a:spcPct val="85000"/>
        </a:lnSpc>
        <a:spcBef>
          <a:spcPct val="0"/>
        </a:spcBef>
        <a:spcAft>
          <a:spcPct val="0"/>
        </a:spcAft>
        <a:defRPr sz="4000">
          <a:solidFill>
            <a:srgbClr val="008000"/>
          </a:solidFill>
          <a:latin typeface="Arial Rounded MT Bold" pitchFamily="34" charset="0"/>
        </a:defRPr>
      </a:lvl3pPr>
      <a:lvl4pPr algn="ctr" rtl="0" fontAlgn="base">
        <a:lnSpc>
          <a:spcPct val="85000"/>
        </a:lnSpc>
        <a:spcBef>
          <a:spcPct val="0"/>
        </a:spcBef>
        <a:spcAft>
          <a:spcPct val="0"/>
        </a:spcAft>
        <a:defRPr sz="4000">
          <a:solidFill>
            <a:srgbClr val="008000"/>
          </a:solidFill>
          <a:latin typeface="Arial Rounded MT Bold" pitchFamily="34" charset="0"/>
        </a:defRPr>
      </a:lvl4pPr>
      <a:lvl5pPr algn="ctr" rtl="0" fontAlgn="base">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fontAlgn="base">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fontAlgn="base">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fontAlgn="base">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50"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52"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54"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56"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58"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62"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64"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66"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68"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solidFill>
            <a:srgbClr val="99CCFF"/>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7175A58E-772F-4000-B8AA-8FD4C0129D8B}" type="datetime1">
              <a:rPr lang="en-GB" smtClean="0"/>
              <a:pPr>
                <a:defRPr/>
              </a:pPr>
              <a:t>28/02/2012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B810CFF-B23A-445F-BC77-A9D7F415DD90}" type="slidenum">
              <a:rPr lang="en-GB" smtClean="0"/>
              <a:pPr>
                <a:defRPr/>
              </a:pPr>
              <a:t>‹#›</a:t>
            </a:fld>
            <a:endParaRPr lang="en-GB"/>
          </a:p>
        </p:txBody>
      </p:sp>
    </p:spTree>
  </p:cSld>
  <p:clrMap bg1="dk1" tx1="lt1" bg2="dk2" tx2="lt2" accent1="accent1" accent2="accent2" accent3="accent3" accent4="accent4" accent5="accent5" accent6="accent6" hlink="hlink" folHlink="folHlink"/>
  <p:sldLayoutIdLst>
    <p:sldLayoutId id="2147484644" r:id="rId1"/>
    <p:sldLayoutId id="2147484645" r:id="rId2"/>
    <p:sldLayoutId id="2147484646" r:id="rId3"/>
    <p:sldLayoutId id="2147484647" r:id="rId4"/>
    <p:sldLayoutId id="2147484648" r:id="rId5"/>
    <p:sldLayoutId id="2147484649" r:id="rId6"/>
    <p:sldLayoutId id="2147484650" r:id="rId7"/>
    <p:sldLayoutId id="2147484651" r:id="rId8"/>
    <p:sldLayoutId id="2147484652" r:id="rId9"/>
    <p:sldLayoutId id="2147484653" r:id="rId10"/>
    <p:sldLayoutId id="2147484654" r:id="rId11"/>
  </p:sldLayoutIdLst>
  <p:txStyles>
    <p:titleStyle>
      <a:lvl1pPr algn="ctr" rtl="0" eaLnBrk="1" fontAlgn="base" hangingPunct="1">
        <a:spcBef>
          <a:spcPct val="0"/>
        </a:spcBef>
        <a:spcAft>
          <a:spcPct val="0"/>
        </a:spcAft>
        <a:defRPr sz="4400" b="1" kern="1200">
          <a:solidFill>
            <a:schemeClr val="bg1"/>
          </a:solidFill>
          <a:latin typeface="+mj-lt"/>
          <a:ea typeface="+mj-ea"/>
          <a:cs typeface="+mj-cs"/>
        </a:defRPr>
      </a:lvl1pPr>
      <a:lvl2pPr algn="ctr" rtl="0" eaLnBrk="1" fontAlgn="base" hangingPunct="1">
        <a:spcBef>
          <a:spcPct val="0"/>
        </a:spcBef>
        <a:spcAft>
          <a:spcPct val="0"/>
        </a:spcAft>
        <a:defRPr sz="4400" b="1">
          <a:solidFill>
            <a:schemeClr val="bg1"/>
          </a:solidFill>
          <a:latin typeface="Calibri" pitchFamily="34" charset="0"/>
        </a:defRPr>
      </a:lvl2pPr>
      <a:lvl3pPr algn="ctr" rtl="0" eaLnBrk="1" fontAlgn="base" hangingPunct="1">
        <a:spcBef>
          <a:spcPct val="0"/>
        </a:spcBef>
        <a:spcAft>
          <a:spcPct val="0"/>
        </a:spcAft>
        <a:defRPr sz="4400" b="1">
          <a:solidFill>
            <a:schemeClr val="bg1"/>
          </a:solidFill>
          <a:latin typeface="Calibri" pitchFamily="34" charset="0"/>
        </a:defRPr>
      </a:lvl3pPr>
      <a:lvl4pPr algn="ctr" rtl="0" eaLnBrk="1" fontAlgn="base" hangingPunct="1">
        <a:spcBef>
          <a:spcPct val="0"/>
        </a:spcBef>
        <a:spcAft>
          <a:spcPct val="0"/>
        </a:spcAft>
        <a:defRPr sz="4400" b="1">
          <a:solidFill>
            <a:schemeClr val="bg1"/>
          </a:solidFill>
          <a:latin typeface="Calibri" pitchFamily="34" charset="0"/>
        </a:defRPr>
      </a:lvl4pPr>
      <a:lvl5pPr algn="ctr" rtl="0" eaLnBrk="1" fontAlgn="base" hangingPunct="1">
        <a:spcBef>
          <a:spcPct val="0"/>
        </a:spcBef>
        <a:spcAft>
          <a:spcPct val="0"/>
        </a:spcAft>
        <a:defRPr sz="4400" b="1">
          <a:solidFill>
            <a:schemeClr val="bg1"/>
          </a:solidFill>
          <a:latin typeface="Calibri" pitchFamily="34" charset="0"/>
        </a:defRPr>
      </a:lvl5pPr>
      <a:lvl6pPr marL="457200" algn="ctr" rtl="0" eaLnBrk="1" fontAlgn="base" hangingPunct="1">
        <a:spcBef>
          <a:spcPct val="0"/>
        </a:spcBef>
        <a:spcAft>
          <a:spcPct val="0"/>
        </a:spcAft>
        <a:defRPr sz="4400" b="1">
          <a:solidFill>
            <a:schemeClr val="bg1"/>
          </a:solidFill>
          <a:latin typeface="Calibri" pitchFamily="34" charset="0"/>
        </a:defRPr>
      </a:lvl6pPr>
      <a:lvl7pPr marL="914400" algn="ctr" rtl="0" eaLnBrk="1" fontAlgn="base" hangingPunct="1">
        <a:spcBef>
          <a:spcPct val="0"/>
        </a:spcBef>
        <a:spcAft>
          <a:spcPct val="0"/>
        </a:spcAft>
        <a:defRPr sz="4400" b="1">
          <a:solidFill>
            <a:schemeClr val="bg1"/>
          </a:solidFill>
          <a:latin typeface="Calibri" pitchFamily="34" charset="0"/>
        </a:defRPr>
      </a:lvl7pPr>
      <a:lvl8pPr marL="1371600" algn="ctr" rtl="0" eaLnBrk="1" fontAlgn="base" hangingPunct="1">
        <a:spcBef>
          <a:spcPct val="0"/>
        </a:spcBef>
        <a:spcAft>
          <a:spcPct val="0"/>
        </a:spcAft>
        <a:defRPr sz="4400" b="1">
          <a:solidFill>
            <a:schemeClr val="bg1"/>
          </a:solidFill>
          <a:latin typeface="Calibri" pitchFamily="34" charset="0"/>
        </a:defRPr>
      </a:lvl8pPr>
      <a:lvl9pPr marL="1828800" algn="ctr" rtl="0" eaLnBrk="1" fontAlgn="base" hangingPunct="1">
        <a:spcBef>
          <a:spcPct val="0"/>
        </a:spcBef>
        <a:spcAft>
          <a:spcPct val="0"/>
        </a:spcAft>
        <a:defRPr sz="4400" b="1">
          <a:solidFill>
            <a:schemeClr val="bg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70"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72"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774"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8DBA0600-913A-49D1-8658-766893FCE34F}" type="datetimeFigureOut">
              <a:rPr lang="en-US" smtClean="0">
                <a:solidFill>
                  <a:prstClr val="black">
                    <a:tint val="75000"/>
                  </a:prstClr>
                </a:solidFill>
                <a:latin typeface="Calibri"/>
              </a:rPr>
              <a:pPr fontAlgn="auto">
                <a:spcBef>
                  <a:spcPts val="0"/>
                </a:spcBef>
                <a:spcAft>
                  <a:spcPts val="0"/>
                </a:spcAft>
              </a:pPr>
              <a:t>2/28/2012</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ABD87D00-67E6-4F41-92C9-4398A36AB7CB}"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4776"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4B04E8D3-4E57-4A72-A434-ABED1A5444F9}"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BB5B8CF7-1D56-4B57-8819-D1536A526F8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56"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9ECB061D-A330-4E9F-9C2F-E21F8650F232}"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2DB4C1CC-B915-439D-808D-E2E3B073237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58" r:id="rId1"/>
    <p:sldLayoutId id="2147484659" r:id="rId2"/>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97E101C6-EE19-4E8E-B7A0-3AC5AF4DA854}"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3691C953-0224-4ED8-AB21-ECC3F4177BF0}"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61"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7.xml"/></Relationships>
</file>

<file path=ppt/slides/_rels/slide16.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9.xml"/><Relationship Id="rId1" Type="http://schemas.openxmlformats.org/officeDocument/2006/relationships/slideLayout" Target="../slideLayouts/slideLayout3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6.xml"/></Relationships>
</file>

<file path=ppt/slides/_rels/slide23.xml.rels><?xml version="1.0" encoding="UTF-8" standalone="yes"?>
<Relationships xmlns="http://schemas.openxmlformats.org/package/2006/relationships"><Relationship Id="rId2" Type="http://schemas.openxmlformats.org/officeDocument/2006/relationships/hyperlink" Target="http://www.youtube.com/watch?v=NX9uzJc1nVs&amp;feature=player_embedded" TargetMode="External"/><Relationship Id="rId1" Type="http://schemas.openxmlformats.org/officeDocument/2006/relationships/slideLayout" Target="../slideLayouts/slideLayout5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9.xml"/></Relationships>
</file>

<file path=ppt/slides/_rels/slide27.xml.rels><?xml version="1.0" encoding="UTF-8" standalone="yes"?>
<Relationships xmlns="http://schemas.openxmlformats.org/package/2006/relationships"><Relationship Id="rId3" Type="http://schemas.openxmlformats.org/officeDocument/2006/relationships/hyperlink" Target="http://pearsonblueskies.com/" TargetMode="External"/><Relationship Id="rId2" Type="http://schemas.openxmlformats.org/officeDocument/2006/relationships/notesSlide" Target="../notesSlides/notesSlide16.xml"/><Relationship Id="rId1" Type="http://schemas.openxmlformats.org/officeDocument/2006/relationships/slideLayout" Target="../slideLayouts/slideLayout6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p:cNvSpPr>
          <p:nvPr>
            <p:ph type="ctrTitle"/>
          </p:nvPr>
        </p:nvSpPr>
        <p:spPr>
          <a:xfrm>
            <a:off x="533400" y="1143000"/>
            <a:ext cx="6781800" cy="1851025"/>
          </a:xfrm>
        </p:spPr>
        <p:txBody>
          <a:bodyPr/>
          <a:lstStyle/>
          <a:p>
            <a:pPr algn="ctr" eaLnBrk="1" hangingPunct="1">
              <a:defRPr/>
            </a:pPr>
            <a:r>
              <a:rPr lang="en-GB" sz="4000" dirty="0" smtClean="0">
                <a:solidFill>
                  <a:schemeClr val="tx2">
                    <a:lumMod val="75000"/>
                  </a:schemeClr>
                </a:solidFill>
              </a:rPr>
              <a:t>Strategies to bring your teaching to life</a:t>
            </a:r>
            <a:r>
              <a:rPr lang="en-GB" sz="4000" dirty="0" smtClean="0"/>
              <a:t/>
            </a:r>
            <a:br>
              <a:rPr lang="en-GB" sz="4000" dirty="0" smtClean="0"/>
            </a:br>
            <a:endParaRPr lang="en-GB" sz="4000" dirty="0" smtClean="0">
              <a:solidFill>
                <a:srgbClr val="7030A0"/>
              </a:solidFill>
            </a:endParaRPr>
          </a:p>
        </p:txBody>
      </p:sp>
      <p:sp>
        <p:nvSpPr>
          <p:cNvPr id="3075" name="Rectangle 5"/>
          <p:cNvSpPr>
            <a:spLocks noGrp="1"/>
          </p:cNvSpPr>
          <p:nvPr>
            <p:ph type="subTitle" idx="1"/>
          </p:nvPr>
        </p:nvSpPr>
        <p:spPr>
          <a:xfrm>
            <a:off x="228600" y="4038600"/>
            <a:ext cx="6400800" cy="2362200"/>
          </a:xfrm>
        </p:spPr>
        <p:txBody>
          <a:bodyPr/>
          <a:lstStyle/>
          <a:p>
            <a:pPr eaLnBrk="1" hangingPunct="1">
              <a:defRPr/>
            </a:pPr>
            <a:r>
              <a:rPr lang="en-GB" b="1" dirty="0" smtClean="0">
                <a:solidFill>
                  <a:schemeClr val="tx2">
                    <a:lumMod val="75000"/>
                  </a:schemeClr>
                </a:solidFill>
              </a:rPr>
              <a:t>Sally Brown &amp; Phil Race</a:t>
            </a:r>
          </a:p>
          <a:p>
            <a:pPr eaLnBrk="1" hangingPunct="1">
              <a:defRPr/>
            </a:pPr>
            <a:r>
              <a:rPr lang="en-GB" b="1" dirty="0" smtClean="0">
                <a:solidFill>
                  <a:schemeClr val="tx2">
                    <a:lumMod val="75000"/>
                  </a:schemeClr>
                </a:solidFill>
              </a:rPr>
              <a:t>Liverpool John Moores </a:t>
            </a:r>
          </a:p>
          <a:p>
            <a:pPr eaLnBrk="1" hangingPunct="1">
              <a:defRPr/>
            </a:pPr>
            <a:r>
              <a:rPr lang="en-GB" b="1" dirty="0" smtClean="0">
                <a:solidFill>
                  <a:schemeClr val="tx2">
                    <a:lumMod val="75000"/>
                  </a:schemeClr>
                </a:solidFill>
              </a:rPr>
              <a:t>University</a:t>
            </a:r>
          </a:p>
          <a:p>
            <a:pPr eaLnBrk="1" hangingPunct="1">
              <a:defRPr/>
            </a:pPr>
            <a:r>
              <a:rPr lang="en-GB" b="1" dirty="0" smtClean="0">
                <a:solidFill>
                  <a:schemeClr val="tx2">
                    <a:lumMod val="75000"/>
                  </a:schemeClr>
                </a:solidFill>
              </a:rPr>
              <a:t>18</a:t>
            </a:r>
            <a:r>
              <a:rPr lang="en-GB" b="1" baseline="30000" dirty="0" smtClean="0">
                <a:solidFill>
                  <a:schemeClr val="tx2">
                    <a:lumMod val="75000"/>
                  </a:schemeClr>
                </a:solidFill>
              </a:rPr>
              <a:t>th</a:t>
            </a:r>
            <a:r>
              <a:rPr lang="en-GB" b="1" dirty="0" smtClean="0">
                <a:solidFill>
                  <a:schemeClr val="tx2">
                    <a:lumMod val="75000"/>
                  </a:schemeClr>
                </a:solidFill>
              </a:rPr>
              <a:t> January 2012</a:t>
            </a:r>
          </a:p>
          <a:p>
            <a:pPr eaLnBrk="1" hangingPunct="1">
              <a:defRPr/>
            </a:pPr>
            <a:endParaRPr lang="en-GB" b="1" dirty="0" smtClean="0">
              <a:solidFill>
                <a:schemeClr val="tx2">
                  <a:lumMod val="75000"/>
                </a:schemeClr>
              </a:solidFill>
            </a:endParaRPr>
          </a:p>
          <a:p>
            <a:pPr eaLnBrk="1" hangingPunct="1">
              <a:lnSpc>
                <a:spcPct val="80000"/>
              </a:lnSpc>
              <a:defRPr/>
            </a:pPr>
            <a:endParaRPr lang="en-GB" sz="2800" b="1" dirty="0" smtClean="0">
              <a:solidFill>
                <a:schemeClr val="tx2">
                  <a:lumMod val="75000"/>
                </a:schemeClr>
              </a:solidFill>
            </a:endParaRPr>
          </a:p>
          <a:p>
            <a:pPr eaLnBrk="1" hangingPunct="1">
              <a:lnSpc>
                <a:spcPct val="80000"/>
              </a:lnSpc>
              <a:defRPr/>
            </a:pPr>
            <a:endParaRPr lang="en-GB" sz="2800" b="1" dirty="0" smtClean="0">
              <a:solidFill>
                <a:schemeClr val="tx2">
                  <a:lumMod val="75000"/>
                </a:schemeClr>
              </a:solidFill>
            </a:endParaRPr>
          </a:p>
          <a:p>
            <a:pPr eaLnBrk="1" hangingPunct="1">
              <a:lnSpc>
                <a:spcPct val="80000"/>
              </a:lnSpc>
              <a:defRPr/>
            </a:pPr>
            <a:r>
              <a:rPr lang="en-GB" sz="2800" b="1" dirty="0" smtClean="0">
                <a:solidFill>
                  <a:schemeClr val="tx2">
                    <a:lumMod val="75000"/>
                  </a:schemeClr>
                </a:solidFill>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400" dirty="0" smtClean="0"/>
              <a:t>Bain asks “</a:t>
            </a:r>
            <a:r>
              <a:rPr lang="en-GB" sz="2400" dirty="0" smtClean="0">
                <a:solidFill>
                  <a:schemeClr val="tx1"/>
                </a:solidFill>
              </a:rPr>
              <a:t>What reasoning abilities will students need to possess or develop to answer the questions the discipline raises?” (pp.85-6)</a:t>
            </a:r>
            <a:endParaRPr lang="en-GB" sz="2400" dirty="0" smtClean="0"/>
          </a:p>
        </p:txBody>
      </p:sp>
      <p:sp>
        <p:nvSpPr>
          <p:cNvPr id="10243" name="Content Placeholder 2"/>
          <p:cNvSpPr>
            <a:spLocks noGrp="1"/>
          </p:cNvSpPr>
          <p:nvPr>
            <p:ph idx="1"/>
          </p:nvPr>
        </p:nvSpPr>
        <p:spPr>
          <a:xfrm>
            <a:off x="304800" y="1412875"/>
            <a:ext cx="8393113" cy="4789488"/>
          </a:xfrm>
        </p:spPr>
        <p:txBody>
          <a:bodyPr/>
          <a:lstStyle/>
          <a:p>
            <a:pPr>
              <a:buFont typeface="Wingdings" pitchFamily="2" charset="2"/>
              <a:buNone/>
            </a:pPr>
            <a:r>
              <a:rPr lang="en-GB" sz="2400" b="1" smtClean="0"/>
              <a:t>1. Consciously raising questions- What do we know? How do we know? Why do we accept or believe? What is the evidence?</a:t>
            </a:r>
          </a:p>
          <a:p>
            <a:pPr>
              <a:buFont typeface="Wingdings" pitchFamily="2" charset="2"/>
              <a:buNone/>
            </a:pPr>
            <a:r>
              <a:rPr lang="en-GB" sz="2400" b="1" smtClean="0"/>
              <a:t>2. Being aware of gaps in information- conclusion reached in absence of complete information- tolerate ambiguity, taking something on faith;</a:t>
            </a:r>
          </a:p>
          <a:p>
            <a:pPr>
              <a:buFont typeface="Wingdings" pitchFamily="2" charset="2"/>
              <a:buNone/>
            </a:pPr>
            <a:r>
              <a:rPr lang="en-GB" sz="2400" b="1" smtClean="0"/>
              <a:t>3. Discriminate between observation and inference- between established fast and subsequent conjecture;</a:t>
            </a:r>
          </a:p>
          <a:p>
            <a:pPr>
              <a:buFont typeface="Wingdings" pitchFamily="2" charset="2"/>
              <a:buNone/>
            </a:pPr>
            <a:r>
              <a:rPr lang="en-GB" sz="2400" b="1" smtClean="0"/>
              <a:t>4. Recognize that words are symbols for ideas- not the ideas themselves- use words prior definition (shared experience) avoid technical jargon;</a:t>
            </a:r>
          </a:p>
          <a:p>
            <a:pPr>
              <a:buFont typeface="Wingdings" pitchFamily="2" charset="2"/>
              <a:buNone/>
            </a:pPr>
            <a:r>
              <a:rPr lang="en-GB" sz="2400" b="1" smtClean="0"/>
              <a:t>5. Probing for assumptions- particularly implicit and unarticulated ones;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smtClean="0"/>
              <a:t>and</a:t>
            </a:r>
          </a:p>
        </p:txBody>
      </p:sp>
      <p:sp>
        <p:nvSpPr>
          <p:cNvPr id="11267" name="Content Placeholder 2"/>
          <p:cNvSpPr>
            <a:spLocks noGrp="1"/>
          </p:cNvSpPr>
          <p:nvPr>
            <p:ph idx="1"/>
          </p:nvPr>
        </p:nvSpPr>
        <p:spPr/>
        <p:txBody>
          <a:bodyPr/>
          <a:lstStyle/>
          <a:p>
            <a:pPr marL="628650" indent="-628650">
              <a:buFont typeface="Wingdings" pitchFamily="2" charset="2"/>
              <a:buNone/>
            </a:pPr>
            <a:r>
              <a:rPr lang="en-GB" sz="2400" b="1" dirty="0" smtClean="0"/>
              <a:t>6. 	Drawing inferences from data, observations, and evidence - recognize when firm inference cannot be drawn;</a:t>
            </a:r>
          </a:p>
          <a:p>
            <a:pPr marL="628650" indent="-628650">
              <a:buFont typeface="Wingdings" pitchFamily="2" charset="2"/>
              <a:buNone/>
            </a:pPr>
            <a:r>
              <a:rPr lang="en-GB" sz="2400" b="1" dirty="0" smtClean="0"/>
              <a:t>7.	Performing </a:t>
            </a:r>
            <a:r>
              <a:rPr lang="en-GB" sz="2400" b="1" dirty="0" err="1" smtClean="0"/>
              <a:t>hypothetico</a:t>
            </a:r>
            <a:r>
              <a:rPr lang="en-GB" sz="2400" b="1" dirty="0" smtClean="0"/>
              <a:t>-deductive reasoning - visualizing possible outcomes given principles and constraints;</a:t>
            </a:r>
          </a:p>
          <a:p>
            <a:pPr marL="628650" indent="-628650">
              <a:buFont typeface="Wingdings" pitchFamily="2" charset="2"/>
              <a:buNone/>
            </a:pPr>
            <a:r>
              <a:rPr lang="en-GB" sz="2400" b="1" dirty="0" smtClean="0"/>
              <a:t>8. 	Discriminate between inductive and deductive reasoning - general to particular versus particular to general;</a:t>
            </a:r>
          </a:p>
          <a:p>
            <a:pPr marL="628650" indent="-628650">
              <a:buFont typeface="Wingdings" pitchFamily="2" charset="2"/>
              <a:buNone/>
            </a:pPr>
            <a:r>
              <a:rPr lang="en-GB" sz="2400" b="1" dirty="0" smtClean="0"/>
              <a:t>9. 	Testing a line of reasoning for internal consistency;</a:t>
            </a:r>
          </a:p>
          <a:p>
            <a:pPr marL="628650" indent="-628650">
              <a:buFont typeface="Wingdings" pitchFamily="2" charset="2"/>
              <a:buNone/>
            </a:pPr>
            <a:r>
              <a:rPr lang="en-GB" sz="2400" b="1" dirty="0" smtClean="0"/>
              <a:t>10. 	Developing self-consciousness concerning one’s own thinking and reasoning processes.</a:t>
            </a:r>
          </a:p>
          <a:p>
            <a:endParaRPr lang="en-GB"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sz="3600" smtClean="0"/>
              <a:t>How can we bring teaching alive? We propose we can:</a:t>
            </a:r>
          </a:p>
        </p:txBody>
      </p:sp>
      <p:sp>
        <p:nvSpPr>
          <p:cNvPr id="12291" name="Content Placeholder 2"/>
          <p:cNvSpPr>
            <a:spLocks noGrp="1"/>
          </p:cNvSpPr>
          <p:nvPr>
            <p:ph idx="1"/>
          </p:nvPr>
        </p:nvSpPr>
        <p:spPr>
          <a:xfrm>
            <a:off x="468313" y="1295400"/>
            <a:ext cx="8229600" cy="4906963"/>
          </a:xfrm>
        </p:spPr>
        <p:txBody>
          <a:bodyPr/>
          <a:lstStyle/>
          <a:p>
            <a:r>
              <a:rPr lang="en-GB" sz="2400" b="1" smtClean="0"/>
              <a:t>Offer high quality programmes;</a:t>
            </a:r>
          </a:p>
          <a:p>
            <a:r>
              <a:rPr lang="en-GB" sz="2400" b="1" smtClean="0"/>
              <a:t>Provide a curriculum that is activity rich;</a:t>
            </a:r>
          </a:p>
          <a:p>
            <a:r>
              <a:rPr lang="en-GB" sz="2400" b="1" smtClean="0"/>
              <a:t>Ensure assessment is linked to learning outcomes;</a:t>
            </a:r>
          </a:p>
          <a:p>
            <a:r>
              <a:rPr lang="en-GB" sz="2400" b="1" smtClean="0"/>
              <a:t>Offering flexible modes of delivery;</a:t>
            </a:r>
          </a:p>
          <a:p>
            <a:r>
              <a:rPr lang="en-GB" sz="2400" b="1" smtClean="0"/>
              <a:t>Provide inclusive learning materials and tasks contextualised for the UK and international students;</a:t>
            </a:r>
          </a:p>
          <a:p>
            <a:r>
              <a:rPr lang="en-GB" sz="2400" b="1" smtClean="0"/>
              <a:t>Design flexible and integrated course design.</a:t>
            </a:r>
          </a:p>
          <a:p>
            <a:endParaRPr lang="en-GB"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p:txBody>
          <a:bodyPr/>
          <a:lstStyle/>
          <a:p>
            <a:r>
              <a:rPr lang="en-GB" sz="3600" dirty="0" smtClean="0"/>
              <a:t>Engagement: why talk about it? Because:</a:t>
            </a:r>
          </a:p>
        </p:txBody>
      </p:sp>
      <p:sp>
        <p:nvSpPr>
          <p:cNvPr id="13315" name="Rectangle 3"/>
          <p:cNvSpPr>
            <a:spLocks noGrp="1"/>
          </p:cNvSpPr>
          <p:nvPr>
            <p:ph idx="1"/>
          </p:nvPr>
        </p:nvSpPr>
        <p:spPr/>
        <p:txBody>
          <a:bodyPr/>
          <a:lstStyle/>
          <a:p>
            <a:pPr eaLnBrk="1" hangingPunct="1"/>
            <a:r>
              <a:rPr lang="en-GB" sz="2400" b="1" smtClean="0"/>
              <a:t>Academics and learning support staff report increasing levels of disengagement by students of the ‘iGeneration’; </a:t>
            </a:r>
          </a:p>
          <a:p>
            <a:pPr eaLnBrk="1" hangingPunct="1">
              <a:lnSpc>
                <a:spcPct val="90000"/>
              </a:lnSpc>
            </a:pPr>
            <a:r>
              <a:rPr lang="en-GB" sz="2400" b="1" smtClean="0"/>
              <a:t>Potentially the nature of student behaviour in higher education is changing radically in terms of academic and other literacies; </a:t>
            </a:r>
          </a:p>
          <a:p>
            <a:pPr eaLnBrk="1" hangingPunct="1">
              <a:lnSpc>
                <a:spcPct val="90000"/>
              </a:lnSpc>
            </a:pPr>
            <a:r>
              <a:rPr lang="en-GB" sz="2400" b="1" smtClean="0"/>
              <a:t>Institutions need to ensure that new students enter with, or have the opportunity to acquire, the skills needed for academic success;</a:t>
            </a:r>
          </a:p>
          <a:p>
            <a:pPr eaLnBrk="1" hangingPunct="1">
              <a:lnSpc>
                <a:spcPct val="90000"/>
              </a:lnSpc>
            </a:pPr>
            <a:r>
              <a:rPr lang="en-GB" sz="2400" b="1" smtClean="0"/>
              <a:t>HEIs must devise programmes in which the emphasis is on maximising students’ development.</a:t>
            </a:r>
          </a:p>
          <a:p>
            <a:pPr eaLnBrk="1" hangingPunct="1"/>
            <a:endParaRPr lang="en-GB" sz="2400" b="1" smtClean="0"/>
          </a:p>
          <a:p>
            <a:pPr eaLnBrk="1" hangingPunct="1"/>
            <a:endParaRPr lang="en-GB" sz="2400" b="1"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sz="2800" smtClean="0"/>
              <a:t>Engagement of international students: some important considerations</a:t>
            </a:r>
          </a:p>
        </p:txBody>
      </p:sp>
      <p:sp>
        <p:nvSpPr>
          <p:cNvPr id="14339" name="Content Placeholder 2"/>
          <p:cNvSpPr>
            <a:spLocks noGrp="1"/>
          </p:cNvSpPr>
          <p:nvPr>
            <p:ph idx="1"/>
          </p:nvPr>
        </p:nvSpPr>
        <p:spPr>
          <a:xfrm>
            <a:off x="468313" y="1295400"/>
            <a:ext cx="8229600" cy="5029200"/>
          </a:xfrm>
        </p:spPr>
        <p:txBody>
          <a:bodyPr/>
          <a:lstStyle/>
          <a:p>
            <a:pPr eaLnBrk="1" hangingPunct="1">
              <a:lnSpc>
                <a:spcPct val="90000"/>
              </a:lnSpc>
            </a:pPr>
            <a:r>
              <a:rPr lang="en-GB" sz="2400" b="1" smtClean="0"/>
              <a:t>Is recruitment undertaken to ensure students have the potential to succeed?</a:t>
            </a:r>
          </a:p>
          <a:p>
            <a:pPr eaLnBrk="1" hangingPunct="1">
              <a:lnSpc>
                <a:spcPct val="90000"/>
              </a:lnSpc>
            </a:pPr>
            <a:r>
              <a:rPr lang="en-GB" sz="2400" b="1" smtClean="0"/>
              <a:t>Is induction framed appropriately to welcome international students?</a:t>
            </a:r>
          </a:p>
          <a:p>
            <a:pPr eaLnBrk="1" hangingPunct="1">
              <a:lnSpc>
                <a:spcPct val="90000"/>
              </a:lnSpc>
            </a:pPr>
            <a:r>
              <a:rPr lang="en-GB" sz="2400" b="1" smtClean="0"/>
              <a:t>Are steps taken proactively to ensure international students have a good chance of integrating with their study cohorts?</a:t>
            </a:r>
          </a:p>
          <a:p>
            <a:pPr eaLnBrk="1" hangingPunct="1">
              <a:lnSpc>
                <a:spcPct val="90000"/>
              </a:lnSpc>
            </a:pPr>
            <a:r>
              <a:rPr lang="en-GB" sz="2400" b="1" smtClean="0"/>
              <a:t>Are we training our staff to be aware of diverse international approaches to HE learning and teaching, or are we just expecting students to get on with our systems?</a:t>
            </a:r>
          </a:p>
          <a:p>
            <a:pPr eaLnBrk="1" hangingPunct="1">
              <a:lnSpc>
                <a:spcPct val="90000"/>
              </a:lnSpc>
            </a:pPr>
            <a:r>
              <a:rPr lang="en-GB" sz="2400" b="1" smtClean="0"/>
              <a:t>Is the right kind of support offered (language, crisis support, befriending etc.)?</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GB" sz="3600" smtClean="0"/>
              <a:t>Teaching for learning</a:t>
            </a:r>
          </a:p>
        </p:txBody>
      </p:sp>
      <p:sp>
        <p:nvSpPr>
          <p:cNvPr id="16387" name="Content Placeholder 2"/>
          <p:cNvSpPr>
            <a:spLocks noGrp="1"/>
          </p:cNvSpPr>
          <p:nvPr>
            <p:ph idx="1"/>
          </p:nvPr>
        </p:nvSpPr>
        <p:spPr/>
        <p:txBody>
          <a:bodyPr/>
          <a:lstStyle/>
          <a:p>
            <a:pPr eaLnBrk="1" hangingPunct="1"/>
            <a:r>
              <a:rPr lang="en-GB" sz="2400" b="1" dirty="0" smtClean="0"/>
              <a:t>Is there a coherent model of progression across programmes? </a:t>
            </a:r>
          </a:p>
          <a:p>
            <a:pPr eaLnBrk="1" hangingPunct="1"/>
            <a:r>
              <a:rPr lang="en-GB" sz="2400" b="1" dirty="0" smtClean="0"/>
              <a:t>Are there clearly way-marked sources of student support throughout their studies?</a:t>
            </a:r>
          </a:p>
          <a:p>
            <a:pPr eaLnBrk="1" hangingPunct="1"/>
            <a:r>
              <a:rPr lang="en-GB" sz="2400" b="1" dirty="0" smtClean="0"/>
              <a:t>Are students using critical thinking and high levels of analytical thought?</a:t>
            </a:r>
          </a:p>
          <a:p>
            <a:pPr eaLnBrk="1" hangingPunct="1"/>
            <a:r>
              <a:rPr lang="en-GB" sz="2400" b="1" dirty="0" smtClean="0"/>
              <a:t>Are students working autonomously?</a:t>
            </a:r>
          </a:p>
          <a:p>
            <a:pPr eaLnBrk="1" hangingPunct="1"/>
            <a:r>
              <a:rPr lang="en-GB" sz="2400" b="1" dirty="0" smtClean="0"/>
              <a:t>Do students have opportunities of working together?</a:t>
            </a:r>
          </a:p>
          <a:p>
            <a:pPr eaLnBrk="1" hangingPunct="1">
              <a:buNone/>
            </a:pPr>
            <a:endParaRPr lang="en-GB" sz="2400" b="1" dirty="0" smtClean="0"/>
          </a:p>
          <a:p>
            <a:pPr eaLnBrk="1" hangingPunct="1"/>
            <a:endParaRPr lang="en-US" sz="2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ChangeArrowheads="1"/>
          </p:cNvSpPr>
          <p:nvPr/>
        </p:nvSpPr>
        <p:spPr bwMode="auto">
          <a:xfrm>
            <a:off x="3810000" y="4618038"/>
            <a:ext cx="1447800"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FFFFFF"/>
                </a:solidFill>
              </a:rPr>
              <a:t>Doing</a:t>
            </a:r>
          </a:p>
        </p:txBody>
      </p:sp>
      <p:sp>
        <p:nvSpPr>
          <p:cNvPr id="9" name="AutoShape 9">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
        <p:nvSpPr>
          <p:cNvPr id="13" name="Rectangle 2"/>
          <p:cNvSpPr>
            <a:spLocks noChangeArrowheads="1"/>
          </p:cNvSpPr>
          <p:nvPr/>
        </p:nvSpPr>
        <p:spPr bwMode="auto">
          <a:xfrm>
            <a:off x="0" y="0"/>
            <a:ext cx="9144000" cy="1752600"/>
          </a:xfrm>
          <a:prstGeom prst="rect">
            <a:avLst/>
          </a:prstGeom>
          <a:noFill/>
          <a:ln w="12700">
            <a:noFill/>
            <a:miter lim="800000"/>
            <a:headEnd/>
            <a:tailEnd/>
          </a:ln>
        </p:spPr>
        <p:txBody>
          <a:bodyPr lIns="92075" tIns="46038" rIns="92075" bIns="46038" anchor="ctr"/>
          <a:lstStyle/>
          <a:p>
            <a:pPr algn="ctr" eaLnBrk="0" hangingPunct="0">
              <a:lnSpc>
                <a:spcPct val="80000"/>
              </a:lnSpc>
            </a:pPr>
            <a:r>
              <a:rPr lang="en-US" sz="4400" b="1" dirty="0">
                <a:solidFill>
                  <a:srgbClr val="CCFF33"/>
                </a:solidFill>
              </a:rPr>
              <a:t>Ripples on a pond….</a:t>
            </a:r>
          </a:p>
        </p:txBody>
      </p:sp>
      <p:sp>
        <p:nvSpPr>
          <p:cNvPr id="14" name="Oval 4"/>
          <p:cNvSpPr>
            <a:spLocks noChangeArrowheads="1"/>
          </p:cNvSpPr>
          <p:nvPr/>
        </p:nvSpPr>
        <p:spPr bwMode="auto">
          <a:xfrm>
            <a:off x="228600" y="-228600"/>
            <a:ext cx="8305800" cy="7924800"/>
          </a:xfrm>
          <a:prstGeom prst="ellipse">
            <a:avLst/>
          </a:prstGeom>
          <a:solidFill>
            <a:srgbClr val="33CC33"/>
          </a:solidFill>
          <a:ln w="12700">
            <a:solidFill>
              <a:schemeClr val="tx1"/>
            </a:solidFill>
            <a:round/>
            <a:headEnd type="none" w="sm" len="sm"/>
            <a:tailEnd type="none" w="sm" len="sm"/>
          </a:ln>
        </p:spPr>
        <p:txBody>
          <a:bodyPr wrap="none" anchor="ctr"/>
          <a:lstStyle/>
          <a:p>
            <a:pPr eaLnBrk="0" hangingPunct="0"/>
            <a:endParaRPr lang="en-US" dirty="0">
              <a:solidFill>
                <a:srgbClr val="000000"/>
              </a:solidFill>
            </a:endParaRPr>
          </a:p>
        </p:txBody>
      </p:sp>
      <p:sp>
        <p:nvSpPr>
          <p:cNvPr id="15" name="Oval 5"/>
          <p:cNvSpPr>
            <a:spLocks noChangeArrowheads="1"/>
          </p:cNvSpPr>
          <p:nvPr/>
        </p:nvSpPr>
        <p:spPr bwMode="auto">
          <a:xfrm>
            <a:off x="762000" y="228600"/>
            <a:ext cx="7162800" cy="6934200"/>
          </a:xfrm>
          <a:prstGeom prst="ellipse">
            <a:avLst/>
          </a:prstGeom>
          <a:solidFill>
            <a:schemeClr val="accent2"/>
          </a:solidFill>
          <a:ln w="12700">
            <a:solidFill>
              <a:schemeClr val="tx1"/>
            </a:solidFill>
            <a:round/>
            <a:headEnd type="none" w="sm" len="sm"/>
            <a:tailEnd type="none" w="sm" len="sm"/>
          </a:ln>
        </p:spPr>
        <p:txBody>
          <a:bodyPr wrap="none" anchor="ctr"/>
          <a:lstStyle/>
          <a:p>
            <a:pPr algn="ctr" eaLnBrk="0" hangingPunct="0"/>
            <a:endParaRPr lang="en-US" sz="2000" b="1" dirty="0">
              <a:solidFill>
                <a:srgbClr val="000000"/>
              </a:solidFill>
            </a:endParaRPr>
          </a:p>
        </p:txBody>
      </p:sp>
      <p:sp>
        <p:nvSpPr>
          <p:cNvPr id="16" name="Oval 6">
            <a:hlinkClick r:id="" action="ppaction://hlinkshowjump?jump=previousslide"/>
          </p:cNvPr>
          <p:cNvSpPr>
            <a:spLocks noChangeArrowheads="1"/>
          </p:cNvSpPr>
          <p:nvPr/>
        </p:nvSpPr>
        <p:spPr bwMode="auto">
          <a:xfrm>
            <a:off x="1295400" y="762000"/>
            <a:ext cx="6096000" cy="594360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endParaRPr lang="en-US" dirty="0">
              <a:solidFill>
                <a:srgbClr val="000000"/>
              </a:solidFill>
            </a:endParaRPr>
          </a:p>
        </p:txBody>
      </p:sp>
      <p:sp>
        <p:nvSpPr>
          <p:cNvPr id="17" name="Oval 7"/>
          <p:cNvSpPr>
            <a:spLocks noChangeArrowheads="1"/>
          </p:cNvSpPr>
          <p:nvPr/>
        </p:nvSpPr>
        <p:spPr bwMode="auto">
          <a:xfrm>
            <a:off x="2006600" y="1549400"/>
            <a:ext cx="4749800" cy="4445000"/>
          </a:xfrm>
          <a:prstGeom prst="ellipse">
            <a:avLst/>
          </a:prstGeom>
          <a:solidFill>
            <a:srgbClr val="FF99FF"/>
          </a:solidFill>
          <a:ln w="50800">
            <a:solidFill>
              <a:schemeClr val="tx1"/>
            </a:solidFill>
            <a:round/>
            <a:headEnd/>
            <a:tailEnd/>
          </a:ln>
        </p:spPr>
        <p:txBody>
          <a:bodyPr wrap="none" anchor="ctr"/>
          <a:lstStyle/>
          <a:p>
            <a:pPr eaLnBrk="0" hangingPunct="0"/>
            <a:endParaRPr lang="en-US" dirty="0">
              <a:solidFill>
                <a:srgbClr val="000000"/>
              </a:solidFill>
            </a:endParaRPr>
          </a:p>
        </p:txBody>
      </p:sp>
      <p:sp>
        <p:nvSpPr>
          <p:cNvPr id="18" name="Oval 8"/>
          <p:cNvSpPr>
            <a:spLocks noChangeArrowheads="1"/>
          </p:cNvSpPr>
          <p:nvPr/>
        </p:nvSpPr>
        <p:spPr bwMode="auto">
          <a:xfrm>
            <a:off x="2692400" y="2082800"/>
            <a:ext cx="3378200" cy="3302000"/>
          </a:xfrm>
          <a:prstGeom prst="ellipse">
            <a:avLst/>
          </a:prstGeom>
          <a:solidFill>
            <a:srgbClr val="FF3300"/>
          </a:solidFill>
          <a:ln w="50800">
            <a:solidFill>
              <a:schemeClr val="tx1"/>
            </a:solidFill>
            <a:round/>
            <a:headEnd/>
            <a:tailEnd/>
          </a:ln>
        </p:spPr>
        <p:txBody>
          <a:bodyPr wrap="none" anchor="ctr"/>
          <a:lstStyle/>
          <a:p>
            <a:pPr eaLnBrk="0" hangingPunct="0"/>
            <a:endParaRPr lang="en-US" dirty="0">
              <a:solidFill>
                <a:srgbClr val="000000"/>
              </a:solidFill>
            </a:endParaRPr>
          </a:p>
        </p:txBody>
      </p:sp>
      <p:sp>
        <p:nvSpPr>
          <p:cNvPr id="19" name="Oval 9"/>
          <p:cNvSpPr>
            <a:spLocks noChangeArrowheads="1"/>
          </p:cNvSpPr>
          <p:nvPr/>
        </p:nvSpPr>
        <p:spPr bwMode="auto">
          <a:xfrm>
            <a:off x="3378200"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algn="ctr" eaLnBrk="0" hangingPunct="0"/>
            <a:r>
              <a:rPr lang="en-US" sz="2800" b="1" dirty="0">
                <a:solidFill>
                  <a:srgbClr val="000000"/>
                </a:solidFill>
              </a:rPr>
              <a:t>Wanting/</a:t>
            </a:r>
          </a:p>
          <a:p>
            <a:pPr algn="ctr" eaLnBrk="0" hangingPunct="0"/>
            <a:r>
              <a:rPr lang="en-US" sz="2800" b="1" dirty="0">
                <a:solidFill>
                  <a:srgbClr val="000000"/>
                </a:solidFill>
              </a:rPr>
              <a:t>Needing</a:t>
            </a:r>
          </a:p>
        </p:txBody>
      </p:sp>
      <p:sp>
        <p:nvSpPr>
          <p:cNvPr id="20" name="Rectangle 10"/>
          <p:cNvSpPr>
            <a:spLocks noChangeArrowheads="1"/>
          </p:cNvSpPr>
          <p:nvPr/>
        </p:nvSpPr>
        <p:spPr bwMode="auto">
          <a:xfrm>
            <a:off x="3810000" y="4618038"/>
            <a:ext cx="1447800"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FFFFFF"/>
                </a:solidFill>
              </a:rPr>
              <a:t>Doing</a:t>
            </a:r>
          </a:p>
        </p:txBody>
      </p:sp>
      <p:sp>
        <p:nvSpPr>
          <p:cNvPr id="21" name="Rectangle 11"/>
          <p:cNvSpPr>
            <a:spLocks noChangeArrowheads="1"/>
          </p:cNvSpPr>
          <p:nvPr/>
        </p:nvSpPr>
        <p:spPr bwMode="auto">
          <a:xfrm>
            <a:off x="3505200" y="6065838"/>
            <a:ext cx="2514600"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000000"/>
                </a:solidFill>
              </a:rPr>
              <a:t>Feedback</a:t>
            </a:r>
          </a:p>
        </p:txBody>
      </p:sp>
      <p:sp>
        <p:nvSpPr>
          <p:cNvPr id="22" name="Text Box 13"/>
          <p:cNvSpPr txBox="1">
            <a:spLocks noChangeArrowheads="1"/>
          </p:cNvSpPr>
          <p:nvPr/>
        </p:nvSpPr>
        <p:spPr bwMode="auto">
          <a:xfrm>
            <a:off x="6429388" y="571480"/>
            <a:ext cx="2438400" cy="1354217"/>
          </a:xfrm>
          <a:prstGeom prst="rect">
            <a:avLst/>
          </a:prstGeom>
          <a:solidFill>
            <a:srgbClr val="33CC33"/>
          </a:solidFill>
          <a:ln w="12700">
            <a:noFill/>
            <a:miter lim="800000"/>
            <a:headEnd type="none" w="sm" len="sm"/>
            <a:tailEnd type="none" w="sm" len="sm"/>
          </a:ln>
        </p:spPr>
        <p:txBody>
          <a:bodyPr>
            <a:spAutoFit/>
          </a:bodyPr>
          <a:lstStyle/>
          <a:p>
            <a:pPr algn="ctr" eaLnBrk="0" hangingPunct="0">
              <a:spcBef>
                <a:spcPct val="50000"/>
              </a:spcBef>
            </a:pPr>
            <a:r>
              <a:rPr lang="en-GB" sz="3200" b="1" dirty="0">
                <a:solidFill>
                  <a:srgbClr val="FFFF00"/>
                </a:solidFill>
              </a:rPr>
              <a:t>Assessing</a:t>
            </a:r>
          </a:p>
          <a:p>
            <a:pPr algn="ctr" eaLnBrk="0" hangingPunct="0">
              <a:spcBef>
                <a:spcPct val="50000"/>
              </a:spcBef>
            </a:pPr>
            <a:r>
              <a:rPr lang="en-GB" sz="2000" b="1" dirty="0">
                <a:solidFill>
                  <a:srgbClr val="FFFF00"/>
                </a:solidFill>
              </a:rPr>
              <a:t>making informed judgements</a:t>
            </a:r>
          </a:p>
        </p:txBody>
      </p:sp>
      <p:sp>
        <p:nvSpPr>
          <p:cNvPr id="23" name="AutoShape 16">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
        <p:nvSpPr>
          <p:cNvPr id="24" name="Rectangle 17"/>
          <p:cNvSpPr>
            <a:spLocks noChangeArrowheads="1"/>
          </p:cNvSpPr>
          <p:nvPr/>
        </p:nvSpPr>
        <p:spPr bwMode="auto">
          <a:xfrm>
            <a:off x="2987675" y="5157788"/>
            <a:ext cx="2795588"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000000"/>
                </a:solidFill>
              </a:rPr>
              <a:t>Making sense</a:t>
            </a:r>
          </a:p>
        </p:txBody>
      </p:sp>
      <p:sp>
        <p:nvSpPr>
          <p:cNvPr id="25" name="Text Box 12"/>
          <p:cNvSpPr txBox="1">
            <a:spLocks noChangeArrowheads="1"/>
          </p:cNvSpPr>
          <p:nvPr/>
        </p:nvSpPr>
        <p:spPr bwMode="auto">
          <a:xfrm>
            <a:off x="714348" y="142852"/>
            <a:ext cx="7494671" cy="707886"/>
          </a:xfrm>
          <a:prstGeom prst="rect">
            <a:avLst/>
          </a:prstGeom>
          <a:noFill/>
          <a:ln w="12700">
            <a:noFill/>
            <a:miter lim="800000"/>
            <a:headEnd type="none" w="sm" len="sm"/>
            <a:tailEnd type="none" w="sm" len="sm"/>
          </a:ln>
        </p:spPr>
        <p:txBody>
          <a:bodyPr wrap="square">
            <a:spAutoFit/>
          </a:bodyPr>
          <a:lstStyle/>
          <a:p>
            <a:pPr algn="ctr" eaLnBrk="0" hangingPunct="0"/>
            <a:r>
              <a:rPr lang="en-GB" sz="2000" b="1" dirty="0">
                <a:solidFill>
                  <a:srgbClr val="FFFFFF"/>
                </a:solidFill>
              </a:rPr>
              <a:t>Coaching, </a:t>
            </a:r>
          </a:p>
          <a:p>
            <a:pPr algn="ctr" eaLnBrk="0" hangingPunct="0"/>
            <a:r>
              <a:rPr lang="en-GB" sz="2000" b="1" dirty="0">
                <a:solidFill>
                  <a:srgbClr val="FFFFFF"/>
                </a:solidFill>
              </a:rPr>
              <a:t>explaining, teaching</a:t>
            </a:r>
          </a:p>
        </p:txBody>
      </p:sp>
      <p:sp>
        <p:nvSpPr>
          <p:cNvPr id="26" name="Text Box 12"/>
          <p:cNvSpPr txBox="1">
            <a:spLocks noChangeArrowheads="1"/>
          </p:cNvSpPr>
          <p:nvPr/>
        </p:nvSpPr>
        <p:spPr bwMode="auto">
          <a:xfrm>
            <a:off x="0" y="0"/>
            <a:ext cx="9144000" cy="7294305"/>
          </a:xfrm>
          <a:prstGeom prst="rect">
            <a:avLst/>
          </a:prstGeom>
          <a:solidFill>
            <a:srgbClr val="FFFFCC">
              <a:alpha val="65098"/>
            </a:srgbClr>
          </a:solidFill>
          <a:ln w="9525">
            <a:noFill/>
            <a:miter lim="800000"/>
            <a:headEnd/>
            <a:tailEnd/>
          </a:ln>
        </p:spPr>
        <p:txBody>
          <a:bodyPr wrap="square">
            <a:spAutoFit/>
          </a:bodyPr>
          <a:lstStyle/>
          <a:p>
            <a:pPr marL="633413" indent="-633413" eaLnBrk="0" hangingPunct="0">
              <a:lnSpc>
                <a:spcPct val="90000"/>
              </a:lnSpc>
              <a:spcBef>
                <a:spcPct val="30000"/>
              </a:spcBef>
              <a:buClr>
                <a:srgbClr val="009900"/>
              </a:buClr>
              <a:buFont typeface="+mj-lt"/>
              <a:buAutoNum type="arabicPeriod"/>
            </a:pPr>
            <a:endParaRPr lang="en-GB" sz="2400" b="1" dirty="0">
              <a:solidFill>
                <a:srgbClr val="59178A"/>
              </a:solidFill>
              <a:latin typeface="Arial" charset="0"/>
            </a:endParaRPr>
          </a:p>
          <a:p>
            <a:pPr marL="633413" indent="-633413" eaLnBrk="0" hangingPunct="0">
              <a:lnSpc>
                <a:spcPct val="90000"/>
              </a:lnSpc>
              <a:spcBef>
                <a:spcPct val="30000"/>
              </a:spcBef>
              <a:buClr>
                <a:srgbClr val="009900"/>
              </a:buClr>
              <a:buFont typeface="+mj-lt"/>
              <a:buAutoNum type="arabicPeriod"/>
            </a:pPr>
            <a:endParaRPr lang="en-GB" sz="2400" b="1" dirty="0">
              <a:solidFill>
                <a:srgbClr val="59178A"/>
              </a:solidFill>
              <a:latin typeface="Arial" charset="0"/>
            </a:endParaRPr>
          </a:p>
          <a:p>
            <a:pPr marL="633413" indent="-633413" eaLnBrk="0" hangingPunct="0">
              <a:lnSpc>
                <a:spcPct val="90000"/>
              </a:lnSpc>
              <a:spcBef>
                <a:spcPct val="30000"/>
              </a:spcBef>
              <a:buClr>
                <a:srgbClr val="009900"/>
              </a:buClr>
              <a:buFont typeface="+mj-lt"/>
              <a:buAutoNum type="arabicPeriod"/>
            </a:pPr>
            <a:r>
              <a:rPr lang="en-GB" sz="2400" b="1" dirty="0" smtClean="0">
                <a:solidFill>
                  <a:srgbClr val="59178A"/>
                </a:solidFill>
                <a:latin typeface="Arial" charset="0"/>
              </a:rPr>
              <a:t>Striving </a:t>
            </a:r>
            <a:r>
              <a:rPr lang="en-GB" sz="2400" b="1" dirty="0">
                <a:solidFill>
                  <a:srgbClr val="59178A"/>
                </a:solidFill>
                <a:latin typeface="Arial" charset="0"/>
              </a:rPr>
              <a:t>to enhance our students’ </a:t>
            </a:r>
            <a:r>
              <a:rPr lang="en-GB" sz="2400" b="1" dirty="0">
                <a:solidFill>
                  <a:srgbClr val="CC0000"/>
                </a:solidFill>
                <a:latin typeface="Arial" charset="0"/>
              </a:rPr>
              <a:t>want</a:t>
            </a:r>
            <a:r>
              <a:rPr lang="en-GB" sz="2400" b="1" dirty="0">
                <a:solidFill>
                  <a:srgbClr val="59178A"/>
                </a:solidFill>
                <a:latin typeface="Arial" charset="0"/>
              </a:rPr>
              <a:t> to learn;</a:t>
            </a:r>
          </a:p>
          <a:p>
            <a:pPr marL="633413" indent="-633413" eaLnBrk="0" hangingPunct="0">
              <a:lnSpc>
                <a:spcPct val="90000"/>
              </a:lnSpc>
              <a:spcBef>
                <a:spcPct val="30000"/>
              </a:spcBef>
              <a:buClr>
                <a:srgbClr val="009900"/>
              </a:buClr>
              <a:buFont typeface="+mj-lt"/>
              <a:buAutoNum type="arabicPeriod"/>
            </a:pPr>
            <a:r>
              <a:rPr lang="en-GB" sz="2400" b="1" dirty="0" smtClean="0">
                <a:solidFill>
                  <a:srgbClr val="59178A"/>
                </a:solidFill>
                <a:latin typeface="Arial" charset="0"/>
              </a:rPr>
              <a:t>Helping </a:t>
            </a:r>
            <a:r>
              <a:rPr lang="en-GB" sz="2400" b="1" dirty="0">
                <a:solidFill>
                  <a:srgbClr val="59178A"/>
                </a:solidFill>
                <a:latin typeface="Arial" charset="0"/>
              </a:rPr>
              <a:t>students to develop ownership of the </a:t>
            </a:r>
            <a:r>
              <a:rPr lang="en-GB" sz="2400" b="1" dirty="0">
                <a:solidFill>
                  <a:srgbClr val="CC0000"/>
                </a:solidFill>
                <a:latin typeface="Arial" charset="0"/>
              </a:rPr>
              <a:t>need</a:t>
            </a:r>
            <a:r>
              <a:rPr lang="en-GB" sz="2400" b="1" dirty="0">
                <a:solidFill>
                  <a:srgbClr val="59178A"/>
                </a:solidFill>
                <a:latin typeface="Arial" charset="0"/>
              </a:rPr>
              <a:t> to learn;</a:t>
            </a:r>
          </a:p>
          <a:p>
            <a:pPr marL="633413" indent="-633413" eaLnBrk="0" hangingPunct="0">
              <a:lnSpc>
                <a:spcPct val="90000"/>
              </a:lnSpc>
              <a:spcBef>
                <a:spcPct val="30000"/>
              </a:spcBef>
              <a:buClr>
                <a:srgbClr val="009900"/>
              </a:buClr>
              <a:buFont typeface="+mj-lt"/>
              <a:buAutoNum type="arabicPeriod"/>
            </a:pPr>
            <a:r>
              <a:rPr lang="en-GB" sz="2400" b="1" dirty="0" smtClean="0">
                <a:solidFill>
                  <a:srgbClr val="59178A"/>
                </a:solidFill>
                <a:latin typeface="Arial" charset="0"/>
              </a:rPr>
              <a:t>Keeping </a:t>
            </a:r>
            <a:r>
              <a:rPr lang="en-GB" sz="2400" b="1" dirty="0">
                <a:solidFill>
                  <a:srgbClr val="59178A"/>
                </a:solidFill>
                <a:latin typeface="Arial" charset="0"/>
              </a:rPr>
              <a:t>students </a:t>
            </a:r>
            <a:r>
              <a:rPr lang="en-GB" sz="2400" b="1" dirty="0" smtClean="0">
                <a:solidFill>
                  <a:srgbClr val="59178A"/>
                </a:solidFill>
                <a:latin typeface="Arial" charset="0"/>
              </a:rPr>
              <a:t>learning </a:t>
            </a:r>
            <a:r>
              <a:rPr lang="en-GB" sz="2400" b="1" dirty="0">
                <a:solidFill>
                  <a:srgbClr val="59178A"/>
                </a:solidFill>
                <a:latin typeface="Arial" charset="0"/>
              </a:rPr>
              <a:t>by </a:t>
            </a:r>
            <a:r>
              <a:rPr lang="en-GB" sz="2400" b="1" dirty="0">
                <a:solidFill>
                  <a:srgbClr val="CC0000"/>
                </a:solidFill>
                <a:latin typeface="Arial" charset="0"/>
              </a:rPr>
              <a:t>doing</a:t>
            </a:r>
            <a:r>
              <a:rPr lang="en-GB" sz="2400" b="1" dirty="0">
                <a:solidFill>
                  <a:srgbClr val="59178A"/>
                </a:solidFill>
                <a:latin typeface="Arial" charset="0"/>
              </a:rPr>
              <a:t>, practice, trial-and-error, repetition;</a:t>
            </a:r>
          </a:p>
          <a:p>
            <a:pPr marL="633413" indent="-633413" eaLnBrk="0" hangingPunct="0">
              <a:lnSpc>
                <a:spcPct val="90000"/>
              </a:lnSpc>
              <a:spcBef>
                <a:spcPct val="30000"/>
              </a:spcBef>
              <a:buClr>
                <a:srgbClr val="009900"/>
              </a:buClr>
              <a:buFont typeface="+mj-lt"/>
              <a:buAutoNum type="arabicPeriod"/>
            </a:pPr>
            <a:r>
              <a:rPr lang="en-GB" sz="2400" b="1" dirty="0" smtClean="0">
                <a:solidFill>
                  <a:srgbClr val="59178A"/>
                </a:solidFill>
                <a:latin typeface="Arial" charset="0"/>
              </a:rPr>
              <a:t>Ensuring </a:t>
            </a:r>
            <a:r>
              <a:rPr lang="en-GB" sz="2400" b="1" dirty="0">
                <a:solidFill>
                  <a:srgbClr val="59178A"/>
                </a:solidFill>
                <a:latin typeface="Arial" charset="0"/>
              </a:rPr>
              <a:t>students get quick and useful </a:t>
            </a:r>
            <a:r>
              <a:rPr lang="en-GB" sz="2400" b="1" dirty="0">
                <a:solidFill>
                  <a:srgbClr val="CC0000"/>
                </a:solidFill>
                <a:latin typeface="Arial" charset="0"/>
              </a:rPr>
              <a:t>feedback</a:t>
            </a:r>
            <a:r>
              <a:rPr lang="en-GB" sz="2400" b="1" dirty="0">
                <a:solidFill>
                  <a:srgbClr val="59178A"/>
                </a:solidFill>
                <a:latin typeface="Arial" charset="0"/>
              </a:rPr>
              <a:t> – from us and from each other;</a:t>
            </a:r>
          </a:p>
          <a:p>
            <a:pPr marL="633413" indent="-633413" eaLnBrk="0" hangingPunct="0">
              <a:lnSpc>
                <a:spcPct val="90000"/>
              </a:lnSpc>
              <a:spcBef>
                <a:spcPct val="30000"/>
              </a:spcBef>
              <a:buClr>
                <a:srgbClr val="009900"/>
              </a:buClr>
              <a:buFont typeface="+mj-lt"/>
              <a:buAutoNum type="arabicPeriod"/>
            </a:pPr>
            <a:r>
              <a:rPr lang="en-GB" sz="2400" b="1" dirty="0" smtClean="0">
                <a:solidFill>
                  <a:srgbClr val="59178A"/>
                </a:solidFill>
                <a:latin typeface="Arial" charset="0"/>
              </a:rPr>
              <a:t>Helping </a:t>
            </a:r>
            <a:r>
              <a:rPr lang="en-GB" sz="2400" b="1" dirty="0">
                <a:solidFill>
                  <a:srgbClr val="59178A"/>
                </a:solidFill>
                <a:latin typeface="Arial" charset="0"/>
              </a:rPr>
              <a:t>students to </a:t>
            </a:r>
            <a:r>
              <a:rPr lang="en-GB" sz="2400" b="1" dirty="0">
                <a:solidFill>
                  <a:srgbClr val="CC0000"/>
                </a:solidFill>
                <a:latin typeface="Arial" charset="0"/>
              </a:rPr>
              <a:t>make sense</a:t>
            </a:r>
            <a:r>
              <a:rPr lang="en-GB" sz="2400" b="1" dirty="0">
                <a:solidFill>
                  <a:srgbClr val="59178A"/>
                </a:solidFill>
                <a:latin typeface="Arial" charset="0"/>
              </a:rPr>
              <a:t> of what they learn.</a:t>
            </a:r>
          </a:p>
          <a:p>
            <a:pPr marL="633413" indent="-633413" eaLnBrk="0" hangingPunct="0">
              <a:lnSpc>
                <a:spcPct val="90000"/>
              </a:lnSpc>
              <a:spcBef>
                <a:spcPct val="30000"/>
              </a:spcBef>
              <a:buClr>
                <a:srgbClr val="009900"/>
              </a:buClr>
              <a:buFont typeface="+mj-lt"/>
              <a:buAutoNum type="arabicPeriod"/>
            </a:pPr>
            <a:r>
              <a:rPr lang="en-GB" sz="2400" b="1" dirty="0" smtClean="0">
                <a:solidFill>
                  <a:srgbClr val="59178A"/>
                </a:solidFill>
                <a:latin typeface="Arial" charset="0"/>
              </a:rPr>
              <a:t>Getting </a:t>
            </a:r>
            <a:r>
              <a:rPr lang="en-GB" sz="2400" b="1" dirty="0">
                <a:solidFill>
                  <a:srgbClr val="59178A"/>
                </a:solidFill>
                <a:latin typeface="Arial" charset="0"/>
              </a:rPr>
              <a:t>students deepening their learning by </a:t>
            </a:r>
            <a:r>
              <a:rPr lang="en-GB" sz="2400" b="1" dirty="0">
                <a:solidFill>
                  <a:srgbClr val="FF0000"/>
                </a:solidFill>
                <a:latin typeface="Arial" charset="0"/>
              </a:rPr>
              <a:t>coaching</a:t>
            </a:r>
            <a:r>
              <a:rPr lang="en-GB" sz="2400" b="1" dirty="0">
                <a:solidFill>
                  <a:srgbClr val="59178A"/>
                </a:solidFill>
                <a:latin typeface="Arial" charset="0"/>
              </a:rPr>
              <a:t> other students, explaining things to </a:t>
            </a:r>
            <a:r>
              <a:rPr lang="en-GB" sz="2400" b="1" dirty="0" smtClean="0">
                <a:solidFill>
                  <a:srgbClr val="59178A"/>
                </a:solidFill>
                <a:latin typeface="Arial" charset="0"/>
              </a:rPr>
              <a:t>each other.</a:t>
            </a:r>
            <a:endParaRPr lang="en-GB" sz="2400" b="1" dirty="0">
              <a:solidFill>
                <a:srgbClr val="59178A"/>
              </a:solidFill>
              <a:latin typeface="Arial" charset="0"/>
            </a:endParaRPr>
          </a:p>
          <a:p>
            <a:pPr marL="633413" indent="-633413" eaLnBrk="0" hangingPunct="0">
              <a:lnSpc>
                <a:spcPct val="90000"/>
              </a:lnSpc>
              <a:spcBef>
                <a:spcPct val="30000"/>
              </a:spcBef>
              <a:buClr>
                <a:srgbClr val="009900"/>
              </a:buClr>
              <a:buFont typeface="+mj-lt"/>
              <a:buAutoNum type="arabicPeriod"/>
            </a:pPr>
            <a:r>
              <a:rPr lang="en-GB" sz="2400" b="1" dirty="0" smtClean="0">
                <a:solidFill>
                  <a:srgbClr val="59178A"/>
                </a:solidFill>
                <a:latin typeface="Arial" charset="0"/>
              </a:rPr>
              <a:t>Allowing </a:t>
            </a:r>
            <a:r>
              <a:rPr lang="en-GB" sz="2400" b="1" dirty="0">
                <a:solidFill>
                  <a:srgbClr val="59178A"/>
                </a:solidFill>
                <a:latin typeface="Arial" charset="0"/>
              </a:rPr>
              <a:t>students to further deepen their learning by </a:t>
            </a:r>
            <a:r>
              <a:rPr lang="en-GB" sz="2400" b="1" dirty="0">
                <a:solidFill>
                  <a:srgbClr val="FF0000"/>
                </a:solidFill>
                <a:latin typeface="Arial" charset="0"/>
              </a:rPr>
              <a:t>assessing</a:t>
            </a:r>
            <a:r>
              <a:rPr lang="en-GB" sz="2400" b="1" dirty="0">
                <a:solidFill>
                  <a:srgbClr val="59178A"/>
                </a:solidFill>
                <a:latin typeface="Arial" charset="0"/>
              </a:rPr>
              <a:t> their own learning, and assessing others’ learning – </a:t>
            </a:r>
            <a:r>
              <a:rPr lang="en-GB" sz="2400" b="1" dirty="0">
                <a:solidFill>
                  <a:srgbClr val="FF0000"/>
                </a:solidFill>
                <a:latin typeface="Arial" charset="0"/>
              </a:rPr>
              <a:t>making informed judgements</a:t>
            </a:r>
            <a:r>
              <a:rPr lang="en-GB" sz="2400" b="1" dirty="0">
                <a:solidFill>
                  <a:srgbClr val="59178A"/>
                </a:solidFill>
                <a:latin typeface="Arial" charset="0"/>
              </a:rPr>
              <a:t>.</a:t>
            </a:r>
          </a:p>
          <a:p>
            <a:pPr marL="633413" indent="-633413" eaLnBrk="0" hangingPunct="0">
              <a:lnSpc>
                <a:spcPct val="90000"/>
              </a:lnSpc>
              <a:spcBef>
                <a:spcPct val="30000"/>
              </a:spcBef>
              <a:buClr>
                <a:srgbClr val="009900"/>
              </a:buClr>
              <a:buFont typeface="+mj-lt"/>
              <a:buAutoNum type="arabicPeriod"/>
            </a:pPr>
            <a:endParaRPr lang="en-GB" sz="2400" b="1" dirty="0">
              <a:solidFill>
                <a:srgbClr val="59178A"/>
              </a:solidFill>
              <a:latin typeface="Arial" charset="0"/>
            </a:endParaRPr>
          </a:p>
          <a:p>
            <a:pPr marL="633413" indent="-633413" eaLnBrk="0" hangingPunct="0">
              <a:lnSpc>
                <a:spcPct val="90000"/>
              </a:lnSpc>
              <a:spcBef>
                <a:spcPct val="30000"/>
              </a:spcBef>
              <a:buClr>
                <a:srgbClr val="009900"/>
              </a:buClr>
              <a:buFont typeface="+mj-lt"/>
              <a:buAutoNum type="arabicPeriod"/>
            </a:pPr>
            <a:endParaRPr lang="en-GB" sz="2400" b="1" dirty="0">
              <a:solidFill>
                <a:srgbClr val="59178A"/>
              </a:solidFill>
              <a:latin typeface="Arial" charset="0"/>
            </a:endParaRPr>
          </a:p>
          <a:p>
            <a:pPr marL="633413" indent="-633413" eaLnBrk="0" hangingPunct="0">
              <a:lnSpc>
                <a:spcPct val="90000"/>
              </a:lnSpc>
              <a:spcBef>
                <a:spcPct val="30000"/>
              </a:spcBef>
              <a:buClr>
                <a:srgbClr val="009900"/>
              </a:buClr>
              <a:buFont typeface="+mj-lt"/>
              <a:buAutoNum type="arabicPeriod"/>
            </a:pPr>
            <a:endParaRPr lang="en-GB" sz="2400" b="1" dirty="0">
              <a:solidFill>
                <a:srgbClr val="59178A"/>
              </a:solidFill>
              <a:latin typeface="Arial" charset="0"/>
            </a:endParaRPr>
          </a:p>
        </p:txBody>
      </p:sp>
      <p:sp>
        <p:nvSpPr>
          <p:cNvPr id="2" name="Rectangle 2"/>
          <p:cNvSpPr>
            <a:spLocks noChangeArrowheads="1"/>
          </p:cNvSpPr>
          <p:nvPr/>
        </p:nvSpPr>
        <p:spPr bwMode="auto">
          <a:xfrm>
            <a:off x="0" y="0"/>
            <a:ext cx="9144000" cy="836613"/>
          </a:xfrm>
          <a:prstGeom prst="rect">
            <a:avLst/>
          </a:prstGeom>
          <a:solidFill>
            <a:srgbClr val="CCFFFF">
              <a:alpha val="27843"/>
            </a:srgbClr>
          </a:solidFill>
          <a:ln w="9525" algn="ctr">
            <a:noFill/>
            <a:miter lim="800000"/>
            <a:headEnd/>
            <a:tailEnd/>
          </a:ln>
        </p:spPr>
        <p:txBody>
          <a:bodyPr anchor="ctr"/>
          <a:lstStyle/>
          <a:p>
            <a:pPr algn="ctr" eaLnBrk="0" hangingPunct="0">
              <a:lnSpc>
                <a:spcPct val="85000"/>
              </a:lnSpc>
            </a:pPr>
            <a:r>
              <a:rPr lang="en-US" sz="3600" b="1" dirty="0" smtClean="0">
                <a:solidFill>
                  <a:srgbClr val="008000"/>
                </a:solidFill>
                <a:latin typeface="Verdana" pitchFamily="34" charset="0"/>
              </a:rPr>
              <a:t>We can bring teaching alive by:</a:t>
            </a:r>
            <a:endParaRPr lang="en-US" sz="3600" b="1" dirty="0">
              <a:solidFill>
                <a:srgbClr val="008000"/>
              </a:solidFill>
              <a:latin typeface="Verdan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smtClean="0"/>
              <a:t>Supportiveness: we must</a:t>
            </a:r>
          </a:p>
        </p:txBody>
      </p:sp>
      <p:sp>
        <p:nvSpPr>
          <p:cNvPr id="18435" name="Content Placeholder 2"/>
          <p:cNvSpPr>
            <a:spLocks noGrp="1"/>
          </p:cNvSpPr>
          <p:nvPr>
            <p:ph idx="1"/>
          </p:nvPr>
        </p:nvSpPr>
        <p:spPr/>
        <p:txBody>
          <a:bodyPr/>
          <a:lstStyle/>
          <a:p>
            <a:pPr eaLnBrk="1" hangingPunct="1"/>
            <a:r>
              <a:rPr lang="en-GB" sz="2400" b="1" smtClean="0"/>
              <a:t>Adopt a holistic approach to the development of skills, particularly information literacy, so that this is fully integrated into the learning programme;</a:t>
            </a:r>
            <a:r>
              <a:rPr lang="en-US" sz="2400" smtClean="0"/>
              <a:t> </a:t>
            </a:r>
          </a:p>
          <a:p>
            <a:pPr eaLnBrk="1" hangingPunct="1"/>
            <a:r>
              <a:rPr lang="en-US" sz="2400" b="1" smtClean="0"/>
              <a:t>Enable students to become self-aware and reflexive learners who become robust in the face of problems;</a:t>
            </a:r>
          </a:p>
          <a:p>
            <a:pPr eaLnBrk="1" hangingPunct="1"/>
            <a:r>
              <a:rPr lang="en-US" sz="2400" b="1" smtClean="0"/>
              <a:t>Help students build resilience through ‘a diet of early successes’ and positive reinforcement.</a:t>
            </a:r>
            <a:endParaRPr lang="en-GB" sz="2400" b="1" smtClean="0"/>
          </a:p>
          <a:p>
            <a:endParaRPr lang="en-GB"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GB" sz="3600" smtClean="0"/>
              <a:t>Inclusivity: it’s helpful to ask from the outset:</a:t>
            </a:r>
          </a:p>
        </p:txBody>
      </p:sp>
      <p:sp>
        <p:nvSpPr>
          <p:cNvPr id="19459" name="Content Placeholder 2"/>
          <p:cNvSpPr>
            <a:spLocks noGrp="1"/>
          </p:cNvSpPr>
          <p:nvPr>
            <p:ph idx="1"/>
          </p:nvPr>
        </p:nvSpPr>
        <p:spPr>
          <a:xfrm>
            <a:off x="468313" y="1295400"/>
            <a:ext cx="8229600" cy="4906963"/>
          </a:xfrm>
        </p:spPr>
        <p:txBody>
          <a:bodyPr/>
          <a:lstStyle/>
          <a:p>
            <a:r>
              <a:rPr lang="en-GB" sz="2400" b="1" smtClean="0"/>
              <a:t>Is the content of learning materials excessively or exclusively focussed on materials from a single context?</a:t>
            </a:r>
          </a:p>
          <a:p>
            <a:r>
              <a:rPr lang="en-GB" sz="2400" b="1" smtClean="0"/>
              <a:t>Can students recognise their own experiences in at least some of the examples used? </a:t>
            </a:r>
          </a:p>
          <a:p>
            <a:r>
              <a:rPr lang="en-GB" sz="2400" b="1" smtClean="0"/>
              <a:t> Are students with disabilities enabled to participate fully in group tasks and assignments?</a:t>
            </a:r>
          </a:p>
          <a:p>
            <a:r>
              <a:rPr lang="en-GB" sz="2400" b="1" smtClean="0"/>
              <a:t>Are </a:t>
            </a:r>
            <a:r>
              <a:rPr lang="en-GB" sz="2400" b="1" i="1" smtClean="0"/>
              <a:t>reasonable adjustments </a:t>
            </a:r>
            <a:r>
              <a:rPr lang="en-GB" sz="2400" b="1" smtClean="0"/>
              <a:t>for students with disabilities identified from the outset?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p:txBody>
          <a:bodyPr/>
          <a:lstStyle/>
          <a:p>
            <a:r>
              <a:rPr lang="en-GB" sz="3600" smtClean="0"/>
              <a:t>Active learning: we can:</a:t>
            </a:r>
          </a:p>
        </p:txBody>
      </p:sp>
      <p:sp>
        <p:nvSpPr>
          <p:cNvPr id="20483" name="Content Placeholder 4"/>
          <p:cNvSpPr>
            <a:spLocks noGrp="1"/>
          </p:cNvSpPr>
          <p:nvPr>
            <p:ph idx="1"/>
          </p:nvPr>
        </p:nvSpPr>
        <p:spPr/>
        <p:txBody>
          <a:bodyPr/>
          <a:lstStyle/>
          <a:p>
            <a:pPr eaLnBrk="1" hangingPunct="1"/>
            <a:r>
              <a:rPr lang="en-GB" sz="2400" b="1" smtClean="0"/>
              <a:t>Explore how we can best use the early stages of a programme to induct students into good study patterns and practices to enhance learning and improve engagement early on (Yorke, 2009);</a:t>
            </a:r>
          </a:p>
          <a:p>
            <a:pPr eaLnBrk="1" hangingPunct="1"/>
            <a:r>
              <a:rPr lang="en-GB" sz="2400" b="1" smtClean="0"/>
              <a:t>Reconsider the kinds of activities students engage with, to maximise ‘learning by doing’;</a:t>
            </a:r>
          </a:p>
          <a:p>
            <a:pPr eaLnBrk="1" hangingPunct="1"/>
            <a:r>
              <a:rPr lang="en-GB" sz="2400" b="1" smtClean="0"/>
              <a:t>Rethink the way in which we use all learning opportunities to include activity as well as delivery;</a:t>
            </a:r>
          </a:p>
          <a:p>
            <a:pPr eaLnBrk="1" hangingPunct="1"/>
            <a:r>
              <a:rPr lang="en-GB" sz="2400" b="1" smtClean="0"/>
              <a:t>Consider how we can best make use of technologies to support learning and engagement. </a:t>
            </a:r>
          </a:p>
          <a:p>
            <a:pPr eaLnBrk="1" hangingPunct="1"/>
            <a:endParaRPr lang="en-GB" sz="2400" b="1"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381000" y="122238"/>
            <a:ext cx="7620000" cy="1074737"/>
          </a:xfrm>
        </p:spPr>
        <p:txBody>
          <a:bodyPr/>
          <a:lstStyle/>
          <a:p>
            <a:r>
              <a:rPr lang="en-GB" smtClean="0"/>
              <a:t>By the end of this session you should have had the chance to:</a:t>
            </a:r>
          </a:p>
        </p:txBody>
      </p:sp>
      <p:sp>
        <p:nvSpPr>
          <p:cNvPr id="4099" name="Content Placeholder 2"/>
          <p:cNvSpPr>
            <a:spLocks noGrp="1"/>
          </p:cNvSpPr>
          <p:nvPr>
            <p:ph idx="1"/>
          </p:nvPr>
        </p:nvSpPr>
        <p:spPr/>
        <p:txBody>
          <a:bodyPr/>
          <a:lstStyle/>
          <a:p>
            <a:r>
              <a:rPr lang="en-GB" b="1" dirty="0" smtClean="0"/>
              <a:t>Add to your repertoire of ways to bring your teaching to life;</a:t>
            </a:r>
          </a:p>
          <a:p>
            <a:r>
              <a:rPr lang="en-GB" b="1" dirty="0" smtClean="0"/>
              <a:t>Challenge some conceptions (including your own) about teaching and learning ;</a:t>
            </a:r>
          </a:p>
          <a:p>
            <a:r>
              <a:rPr lang="en-GB" b="1" dirty="0" smtClean="0"/>
              <a:t>Consider some different tactics to implement in your own practice;</a:t>
            </a:r>
          </a:p>
          <a:p>
            <a:r>
              <a:rPr lang="en-GB" b="1" dirty="0" smtClean="0"/>
              <a:t>Watch inter-marital negotiation take place live.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GB" dirty="0" smtClean="0"/>
              <a:t>Some active learning!</a:t>
            </a:r>
          </a:p>
        </p:txBody>
      </p:sp>
      <p:sp>
        <p:nvSpPr>
          <p:cNvPr id="21507" name="Content Placeholder 2"/>
          <p:cNvSpPr>
            <a:spLocks noGrp="1"/>
          </p:cNvSpPr>
          <p:nvPr>
            <p:ph idx="1"/>
          </p:nvPr>
        </p:nvSpPr>
        <p:spPr/>
        <p:txBody>
          <a:bodyPr/>
          <a:lstStyle/>
          <a:p>
            <a:pPr>
              <a:buNone/>
            </a:pPr>
            <a:r>
              <a:rPr lang="en-GB" sz="2600" b="1" dirty="0" smtClean="0"/>
              <a:t>Mike Russ of the University of Huddersfield sent a post to the NTFS list saying:</a:t>
            </a:r>
          </a:p>
          <a:p>
            <a:pPr>
              <a:buNone/>
            </a:pPr>
            <a:r>
              <a:rPr lang="en-GB" sz="2600" b="1" dirty="0" smtClean="0"/>
              <a:t>“Over the last few years the University of Huddersfield has expended considerable effort in improving our NSS scores for assessment and feedback, efforts that have resulted in a considerable improvement in our positioning in the NSS. We are now turning our attention to improving scores for Q.4 'The course is intellectually stimulating'. While we don't perform badly in this area we want to do better”.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 briefing</a:t>
            </a:r>
            <a:endParaRPr lang="en-GB" dirty="0"/>
          </a:p>
        </p:txBody>
      </p:sp>
      <p:sp>
        <p:nvSpPr>
          <p:cNvPr id="3" name="Content Placeholder 2"/>
          <p:cNvSpPr>
            <a:spLocks noGrp="1"/>
          </p:cNvSpPr>
          <p:nvPr>
            <p:ph idx="1"/>
          </p:nvPr>
        </p:nvSpPr>
        <p:spPr/>
        <p:txBody>
          <a:bodyPr/>
          <a:lstStyle/>
          <a:p>
            <a:pPr>
              <a:buNone/>
            </a:pPr>
            <a:r>
              <a:rPr lang="en-GB" b="1" dirty="0" smtClean="0"/>
              <a:t>Mike asked NTFS colleagues what approaches they would suggest.</a:t>
            </a:r>
          </a:p>
          <a:p>
            <a:pPr>
              <a:buNone/>
            </a:pPr>
            <a:r>
              <a:rPr lang="en-GB" b="1" dirty="0" smtClean="0"/>
              <a:t>The handout provides extracts from the responses received. Review in your pairs three extracts and discuss what is being proposed. </a:t>
            </a:r>
          </a:p>
          <a:p>
            <a:pPr>
              <a:buNone/>
            </a:pPr>
            <a:r>
              <a:rPr lang="en-GB" b="1" smtClean="0"/>
              <a:t>Distill </a:t>
            </a:r>
            <a:r>
              <a:rPr lang="en-GB" b="1" dirty="0" smtClean="0"/>
              <a:t>one learning point per </a:t>
            </a:r>
            <a:r>
              <a:rPr lang="en-GB" b="1" smtClean="0"/>
              <a:t>pair from this</a:t>
            </a:r>
            <a:r>
              <a:rPr lang="en-GB" b="1" dirty="0" smtClean="0"/>
              <a:t>, and be prepared to share them with the group.</a:t>
            </a:r>
            <a:endParaRPr lang="en-GB"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122238"/>
            <a:ext cx="7543800" cy="868362"/>
          </a:xfrm>
        </p:spPr>
        <p:txBody>
          <a:bodyPr/>
          <a:lstStyle/>
          <a:p>
            <a:r>
              <a:rPr lang="en-GB" sz="3600" smtClean="0"/>
              <a:t>Robust quality: we argue for</a:t>
            </a:r>
          </a:p>
        </p:txBody>
      </p:sp>
      <p:sp>
        <p:nvSpPr>
          <p:cNvPr id="23555" name="Content Placeholder 2"/>
          <p:cNvSpPr>
            <a:spLocks noGrp="1"/>
          </p:cNvSpPr>
          <p:nvPr>
            <p:ph idx="1"/>
          </p:nvPr>
        </p:nvSpPr>
        <p:spPr>
          <a:xfrm>
            <a:off x="228600" y="1066800"/>
            <a:ext cx="8469313" cy="5135563"/>
          </a:xfrm>
        </p:spPr>
        <p:txBody>
          <a:bodyPr/>
          <a:lstStyle/>
          <a:p>
            <a:r>
              <a:rPr lang="en-GB" sz="2400" b="1" dirty="0" smtClean="0"/>
              <a:t>Rapid turnaround of assignments with detailed and useful feedback;</a:t>
            </a:r>
          </a:p>
          <a:p>
            <a:r>
              <a:rPr lang="en-GB" sz="2400" b="1" dirty="0" smtClean="0"/>
              <a:t>Proactive and positive initial training for teaching staff and ongoing CPD;</a:t>
            </a:r>
          </a:p>
          <a:p>
            <a:r>
              <a:rPr lang="en-GB" sz="2400" b="1" dirty="0" smtClean="0"/>
              <a:t>Regular developmental Peer Observation;</a:t>
            </a:r>
          </a:p>
          <a:p>
            <a:r>
              <a:rPr lang="en-GB" sz="2400" b="1" dirty="0" smtClean="0"/>
              <a:t>Teaching based on a supportive / reflective model;</a:t>
            </a:r>
          </a:p>
          <a:p>
            <a:r>
              <a:rPr lang="en-GB" sz="2400" b="1" dirty="0" smtClean="0"/>
              <a:t>Clear and widely publicised mutual expectations for students and staff;</a:t>
            </a:r>
          </a:p>
          <a:p>
            <a:r>
              <a:rPr lang="en-GB" sz="2400" b="1" dirty="0" smtClean="0"/>
              <a:t>Recognising and rewarding good teaching and learning support, and having obvious career pathways for those who dedicate their lives to enhancing the student experience;</a:t>
            </a:r>
          </a:p>
          <a:p>
            <a:r>
              <a:rPr lang="en-GB" sz="2400" b="1" dirty="0" smtClean="0"/>
              <a:t>Taking student s’ views very seriously.</a:t>
            </a:r>
          </a:p>
          <a:p>
            <a:endParaRPr lang="en-GB" sz="2400" b="1"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dirty="0" smtClean="0"/>
              <a:t>Now for some students’ views:</a:t>
            </a:r>
          </a:p>
        </p:txBody>
      </p:sp>
      <p:sp>
        <p:nvSpPr>
          <p:cNvPr id="24579" name="Content Placeholder 2"/>
          <p:cNvSpPr>
            <a:spLocks noGrp="1"/>
          </p:cNvSpPr>
          <p:nvPr>
            <p:ph idx="1"/>
          </p:nvPr>
        </p:nvSpPr>
        <p:spPr/>
        <p:txBody>
          <a:bodyPr/>
          <a:lstStyle/>
          <a:p>
            <a:pPr>
              <a:buNone/>
            </a:pPr>
            <a:r>
              <a:rPr lang="en-GB" sz="2600" b="1" dirty="0" smtClean="0"/>
              <a:t>Aaron Porter: former NUS controversial President extract from from Pearson’s Blue Skies project thinking about the future of Higher Education (2011)</a:t>
            </a:r>
          </a:p>
          <a:p>
            <a:pPr>
              <a:buNone/>
            </a:pPr>
            <a:endParaRPr lang="en-GB" sz="2600" b="1" dirty="0" smtClean="0"/>
          </a:p>
          <a:p>
            <a:pPr>
              <a:buNone/>
            </a:pPr>
            <a:r>
              <a:rPr lang="en-GB" sz="2600" b="1" dirty="0" smtClean="0">
                <a:hlinkClick r:id="rId2"/>
              </a:rPr>
              <a:t>http://www.youtube.com/watch?v=NX9uzJc1nVs&amp;feature=player_embedded#</a:t>
            </a:r>
            <a:r>
              <a:rPr lang="en-GB" sz="2600" b="1" dirty="0" smtClean="0"/>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dirty="0" smtClean="0"/>
              <a:t>“What can I do when....?” </a:t>
            </a:r>
          </a:p>
        </p:txBody>
      </p:sp>
      <p:sp>
        <p:nvSpPr>
          <p:cNvPr id="25603" name="Content Placeholder 2"/>
          <p:cNvSpPr>
            <a:spLocks noGrp="1"/>
          </p:cNvSpPr>
          <p:nvPr>
            <p:ph idx="1"/>
          </p:nvPr>
        </p:nvSpPr>
        <p:spPr/>
        <p:txBody>
          <a:bodyPr/>
          <a:lstStyle/>
          <a:p>
            <a:r>
              <a:rPr lang="en-GB" sz="2600" b="1" dirty="0" smtClean="0"/>
              <a:t>Think of particular instances where you’d like to bring your teaching ‘more alive’ and explore possibilities you could try out.</a:t>
            </a:r>
          </a:p>
          <a:p>
            <a:r>
              <a:rPr lang="en-GB" sz="2600" b="1" dirty="0" smtClean="0"/>
              <a:t>Turn such instances into a very short ‘what can I do when...?’ question.</a:t>
            </a:r>
          </a:p>
          <a:p>
            <a:r>
              <a:rPr lang="en-GB" sz="2600" b="1" dirty="0" smtClean="0"/>
              <a:t>Volunteers: please try out your question on Sally and Phil and the rest of us.</a:t>
            </a:r>
          </a:p>
          <a:p>
            <a:endParaRPr lang="en-GB" sz="2600" b="1"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sz="3600" smtClean="0"/>
              <a:t>How can we bring teaching alive? We propose we can:</a:t>
            </a:r>
          </a:p>
        </p:txBody>
      </p:sp>
      <p:sp>
        <p:nvSpPr>
          <p:cNvPr id="12291" name="Content Placeholder 2"/>
          <p:cNvSpPr>
            <a:spLocks noGrp="1"/>
          </p:cNvSpPr>
          <p:nvPr>
            <p:ph idx="1"/>
          </p:nvPr>
        </p:nvSpPr>
        <p:spPr>
          <a:xfrm>
            <a:off x="468313" y="1295400"/>
            <a:ext cx="8229600" cy="4906963"/>
          </a:xfrm>
        </p:spPr>
        <p:txBody>
          <a:bodyPr/>
          <a:lstStyle/>
          <a:p>
            <a:r>
              <a:rPr lang="en-GB" sz="2400" b="1" smtClean="0"/>
              <a:t>Offer high quality programmes;</a:t>
            </a:r>
          </a:p>
          <a:p>
            <a:r>
              <a:rPr lang="en-GB" sz="2400" b="1" smtClean="0"/>
              <a:t>Provide a curriculum that is activity rich;</a:t>
            </a:r>
          </a:p>
          <a:p>
            <a:r>
              <a:rPr lang="en-GB" sz="2400" b="1" smtClean="0"/>
              <a:t>Ensure assessment is linked to learning outcomes;</a:t>
            </a:r>
          </a:p>
          <a:p>
            <a:r>
              <a:rPr lang="en-GB" sz="2400" b="1" smtClean="0"/>
              <a:t>Offering flexible modes of delivery;</a:t>
            </a:r>
          </a:p>
          <a:p>
            <a:r>
              <a:rPr lang="en-GB" sz="2400" b="1" smtClean="0"/>
              <a:t>Provide inclusive learning materials and tasks contextualised for the UK and international students;</a:t>
            </a:r>
          </a:p>
          <a:p>
            <a:r>
              <a:rPr lang="en-GB" sz="2400" b="1" smtClean="0"/>
              <a:t>Design flexible and integrated course design.</a:t>
            </a:r>
          </a:p>
          <a:p>
            <a:endParaRPr lang="en-GB"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122238"/>
            <a:ext cx="7543800" cy="1218472"/>
          </a:xfrm>
        </p:spPr>
        <p:txBody>
          <a:bodyPr/>
          <a:lstStyle/>
          <a:p>
            <a:r>
              <a:rPr lang="en-GB" dirty="0" smtClean="0"/>
              <a:t>Conclusions: bringing teaching to life requires that</a:t>
            </a:r>
          </a:p>
        </p:txBody>
      </p:sp>
      <p:sp>
        <p:nvSpPr>
          <p:cNvPr id="26627" name="Content Placeholder 2"/>
          <p:cNvSpPr>
            <a:spLocks noGrp="1"/>
          </p:cNvSpPr>
          <p:nvPr>
            <p:ph idx="1"/>
          </p:nvPr>
        </p:nvSpPr>
        <p:spPr/>
        <p:txBody>
          <a:bodyPr/>
          <a:lstStyle/>
          <a:p>
            <a:r>
              <a:rPr lang="en-GB" sz="2400" b="1" dirty="0" smtClean="0"/>
              <a:t>Staff at all levels and across all roles must be involved in enhancement processes for them to be effective;</a:t>
            </a:r>
          </a:p>
          <a:p>
            <a:r>
              <a:rPr lang="en-GB" sz="2400" b="1" dirty="0" smtClean="0"/>
              <a:t>We keep ourselves informed of current developments and review innovations critically;</a:t>
            </a:r>
          </a:p>
          <a:p>
            <a:r>
              <a:rPr lang="en-GB" sz="2400" b="1" dirty="0" smtClean="0"/>
              <a:t>We need to balance evidence-based  guidance with practical experience on the ground;</a:t>
            </a:r>
          </a:p>
          <a:p>
            <a:r>
              <a:rPr lang="en-GB" sz="2400" b="1" dirty="0" smtClean="0"/>
              <a:t>The student voice is central to ensure effective enhancement.</a:t>
            </a:r>
          </a:p>
          <a:p>
            <a:endParaRPr lang="en-GB" sz="2400" b="1" dirty="0" smtClean="0"/>
          </a:p>
          <a:p>
            <a:endParaRPr lang="en-GB" sz="2400" b="1"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p:cNvSpPr>
          <p:nvPr>
            <p:ph idx="1"/>
          </p:nvPr>
        </p:nvSpPr>
        <p:spPr>
          <a:xfrm>
            <a:off x="142875" y="1066800"/>
            <a:ext cx="9001125" cy="5222875"/>
          </a:xfrm>
        </p:spPr>
        <p:txBody>
          <a:bodyPr/>
          <a:lstStyle/>
          <a:p>
            <a:pPr marL="347663" indent="-347663" eaLnBrk="1" hangingPunct="1">
              <a:spcBef>
                <a:spcPts val="1200"/>
              </a:spcBef>
              <a:buFont typeface="Wingdings" pitchFamily="2" charset="2"/>
              <a:buNone/>
              <a:defRPr/>
            </a:pPr>
            <a:r>
              <a:rPr lang="en-GB" sz="1600" b="1" dirty="0" smtClean="0"/>
              <a:t>Bain, K (2004)  </a:t>
            </a:r>
            <a:r>
              <a:rPr lang="en-GB" sz="1600" b="1" dirty="0" smtClean="0">
                <a:solidFill>
                  <a:schemeClr val="tx2">
                    <a:lumMod val="75000"/>
                  </a:schemeClr>
                </a:solidFill>
              </a:rPr>
              <a:t>“What the best College Teachers do” </a:t>
            </a:r>
            <a:r>
              <a:rPr lang="en-GB" sz="1600" b="1" dirty="0" smtClean="0"/>
              <a:t>Cambridge Harvard University Press </a:t>
            </a:r>
          </a:p>
          <a:p>
            <a:pPr marL="347663" indent="-347663" eaLnBrk="1" hangingPunct="1">
              <a:spcBef>
                <a:spcPts val="1200"/>
              </a:spcBef>
              <a:buFont typeface="Wingdings" pitchFamily="2" charset="2"/>
              <a:buNone/>
              <a:defRPr/>
            </a:pPr>
            <a:r>
              <a:rPr lang="en-GB" sz="1600" b="1" dirty="0" smtClean="0"/>
              <a:t>Biggs, J. and Tang, C.(2007)</a:t>
            </a:r>
            <a:r>
              <a:rPr lang="en-GB" sz="1600" b="1" i="1" dirty="0" smtClean="0"/>
              <a:t>Teaching for Quality Learning at University:3</a:t>
            </a:r>
            <a:r>
              <a:rPr lang="en-GB" sz="1600" b="1" i="1" baseline="30000" dirty="0" smtClean="0"/>
              <a:t>rd</a:t>
            </a:r>
            <a:r>
              <a:rPr lang="en-GB" sz="1600" b="1" i="1" dirty="0" smtClean="0"/>
              <a:t> edition  </a:t>
            </a:r>
            <a:r>
              <a:rPr lang="en-GB" sz="1600" b="1" dirty="0" smtClean="0"/>
              <a:t>Maidenhead: SRHE &amp; Open University Press).</a:t>
            </a:r>
          </a:p>
          <a:p>
            <a:pPr marL="347663" indent="-347663" eaLnBrk="1" hangingPunct="1">
              <a:spcBef>
                <a:spcPts val="1200"/>
              </a:spcBef>
              <a:buFont typeface="Wingdings" pitchFamily="2" charset="2"/>
              <a:buNone/>
              <a:defRPr/>
            </a:pPr>
            <a:r>
              <a:rPr lang="en-GB" sz="1600" b="1" dirty="0" err="1" smtClean="0"/>
              <a:t>Bloxham</a:t>
            </a:r>
            <a:r>
              <a:rPr lang="en-GB" sz="1600" b="1" dirty="0" smtClean="0"/>
              <a:t>, S., and Boyd, P. (2007) </a:t>
            </a:r>
            <a:r>
              <a:rPr lang="en-GB" sz="1600" b="1" i="1" dirty="0" smtClean="0"/>
              <a:t>Developing assessment in Higher education: a practical guide.</a:t>
            </a:r>
            <a:r>
              <a:rPr lang="en-GB" sz="1600" b="1" dirty="0" smtClean="0"/>
              <a:t> Maidenhead: Open University Press .</a:t>
            </a:r>
          </a:p>
          <a:p>
            <a:pPr marL="347663" indent="-347663" eaLnBrk="1" hangingPunct="1">
              <a:spcBef>
                <a:spcPts val="1200"/>
              </a:spcBef>
              <a:buFont typeface="Wingdings" pitchFamily="2" charset="2"/>
              <a:buNone/>
              <a:defRPr/>
            </a:pPr>
            <a:r>
              <a:rPr lang="en-GB" sz="1600" b="1" dirty="0" smtClean="0"/>
              <a:t>Bowl, M. (2003) </a:t>
            </a:r>
            <a:r>
              <a:rPr lang="en-GB" sz="1600" b="1" i="1" dirty="0" smtClean="0"/>
              <a:t>Non-traditional entrants to higher education ‘they talk about people like me’ </a:t>
            </a:r>
            <a:r>
              <a:rPr lang="en-GB" sz="1600" b="1" dirty="0" smtClean="0"/>
              <a:t>Stoke on Trent, UK, </a:t>
            </a:r>
            <a:r>
              <a:rPr lang="en-GB" sz="1600" b="1" dirty="0" err="1" smtClean="0"/>
              <a:t>Trentham</a:t>
            </a:r>
            <a:r>
              <a:rPr lang="en-GB" sz="1600" b="1" dirty="0" smtClean="0"/>
              <a:t> Books.</a:t>
            </a:r>
          </a:p>
          <a:p>
            <a:pPr marL="347663" indent="-347663" eaLnBrk="1" hangingPunct="1">
              <a:spcBef>
                <a:spcPts val="1200"/>
              </a:spcBef>
              <a:buFont typeface="Wingdings" pitchFamily="2" charset="2"/>
              <a:buNone/>
              <a:defRPr/>
            </a:pPr>
            <a:r>
              <a:rPr lang="en-GB" sz="1600" b="1" dirty="0" err="1" smtClean="0"/>
              <a:t>Boud</a:t>
            </a:r>
            <a:r>
              <a:rPr lang="en-GB" sz="1600" b="1" dirty="0" smtClean="0"/>
              <a:t>, D. (1995) </a:t>
            </a:r>
            <a:r>
              <a:rPr lang="en-GB" sz="1600" b="1" i="1" dirty="0" smtClean="0"/>
              <a:t>Enhancing learning through self-assessment  </a:t>
            </a:r>
            <a:r>
              <a:rPr lang="en-GB" sz="1600" b="1" dirty="0" smtClean="0"/>
              <a:t>London, Routledge.</a:t>
            </a:r>
          </a:p>
          <a:p>
            <a:pPr marL="347663" indent="-347663" eaLnBrk="1" hangingPunct="1">
              <a:spcBef>
                <a:spcPts val="1200"/>
              </a:spcBef>
              <a:buFont typeface="Wingdings" pitchFamily="2" charset="2"/>
              <a:buNone/>
              <a:defRPr/>
            </a:pPr>
            <a:r>
              <a:rPr lang="en-GB" sz="1600" b="1" dirty="0" smtClean="0"/>
              <a:t>Brown, S. (2011) Bringing about positive change in higher education; a case study </a:t>
            </a:r>
            <a:r>
              <a:rPr lang="en-GB" sz="1600" b="1" i="1" dirty="0" smtClean="0"/>
              <a:t>Quality Assurance in Education </a:t>
            </a:r>
            <a:r>
              <a:rPr lang="en-GB" sz="1600" b="1" i="1" dirty="0" err="1" smtClean="0"/>
              <a:t>Vol</a:t>
            </a:r>
            <a:r>
              <a:rPr lang="en-GB" sz="1600" b="1" i="1" dirty="0" smtClean="0"/>
              <a:t> 19 No 3 p195-207</a:t>
            </a:r>
          </a:p>
          <a:p>
            <a:pPr marL="347663" lvl="0" indent="-347663" eaLnBrk="1" hangingPunct="1">
              <a:spcBef>
                <a:spcPts val="1200"/>
              </a:spcBef>
              <a:buNone/>
              <a:defRPr/>
            </a:pPr>
            <a:r>
              <a:rPr lang="en-GB" sz="1600" b="1" dirty="0" smtClean="0"/>
              <a:t>Blue Skies (2011)  </a:t>
            </a:r>
            <a:r>
              <a:rPr lang="en-GB" sz="1600" b="1" i="1" dirty="0" smtClean="0"/>
              <a:t>New thinking about the future of higher education</a:t>
            </a:r>
            <a:r>
              <a:rPr lang="en-GB" sz="1600" b="1" dirty="0" smtClean="0"/>
              <a:t>: download from </a:t>
            </a:r>
            <a:r>
              <a:rPr lang="en-GB" sz="1600" b="1" dirty="0" smtClean="0">
                <a:hlinkClick r:id="rId3"/>
              </a:rPr>
              <a:t>http://pearsonblueskies.com/</a:t>
            </a:r>
            <a:r>
              <a:rPr lang="en-GB" sz="1600" b="1" dirty="0" smtClean="0"/>
              <a:t> </a:t>
            </a:r>
            <a:endParaRPr lang="en-GB" sz="1600" b="1" i="1" dirty="0" smtClean="0"/>
          </a:p>
          <a:p>
            <a:pPr marL="347663" indent="-347663" eaLnBrk="1" hangingPunct="1">
              <a:spcBef>
                <a:spcPts val="1200"/>
              </a:spcBef>
              <a:buFont typeface="Wingdings" pitchFamily="2" charset="2"/>
              <a:buNone/>
              <a:defRPr/>
            </a:pPr>
            <a:r>
              <a:rPr lang="en-GB" sz="1600" b="1" dirty="0" smtClean="0"/>
              <a:t>Cook, A. (2005) </a:t>
            </a:r>
            <a:r>
              <a:rPr lang="en-GB" sz="1600" b="1" i="1" dirty="0" smtClean="0"/>
              <a:t>Guidelines for the Management of Student Transition: the STAR Project (Student Transition and Retention)</a:t>
            </a:r>
            <a:r>
              <a:rPr lang="en-GB" sz="1600" b="1" dirty="0" smtClean="0"/>
              <a:t>, Belfast: University of Ulster</a:t>
            </a:r>
          </a:p>
          <a:p>
            <a:pPr marL="347663" indent="-347663" eaLnBrk="1" hangingPunct="1">
              <a:spcBef>
                <a:spcPts val="1200"/>
              </a:spcBef>
              <a:buFont typeface="Wingdings" pitchFamily="2" charset="2"/>
              <a:buNone/>
              <a:defRPr/>
            </a:pPr>
            <a:r>
              <a:rPr lang="en-GB" sz="1600" b="1" dirty="0" err="1" smtClean="0"/>
              <a:t>Dweck</a:t>
            </a:r>
            <a:r>
              <a:rPr lang="en-GB" sz="1600" b="1" dirty="0" smtClean="0"/>
              <a:t>, C. (2000) </a:t>
            </a:r>
            <a:r>
              <a:rPr lang="en-GB" sz="1600" b="1" i="1" dirty="0" smtClean="0"/>
              <a:t>Self-theories: their role in motivation, personality, and development </a:t>
            </a:r>
            <a:r>
              <a:rPr lang="en-GB" sz="1600" b="1" dirty="0" smtClean="0"/>
              <a:t>Psychology press: Essays in Social Psychology Taylor and Francis, Philadelphia.</a:t>
            </a:r>
          </a:p>
          <a:p>
            <a:pPr marL="347663" indent="-347663" eaLnBrk="1" hangingPunct="1">
              <a:spcBef>
                <a:spcPts val="1200"/>
              </a:spcBef>
              <a:buFont typeface="Wingdings" pitchFamily="2" charset="2"/>
              <a:buNone/>
              <a:defRPr/>
            </a:pPr>
            <a:endParaRPr lang="en-GB" sz="1600" b="1" dirty="0" smtClean="0"/>
          </a:p>
        </p:txBody>
      </p:sp>
      <p:sp>
        <p:nvSpPr>
          <p:cNvPr id="4" name="Rectangle 2"/>
          <p:cNvSpPr txBox="1">
            <a:spLocks/>
          </p:cNvSpPr>
          <p:nvPr/>
        </p:nvSpPr>
        <p:spPr bwMode="auto">
          <a:xfrm>
            <a:off x="457200" y="0"/>
            <a:ext cx="7543800" cy="836613"/>
          </a:xfrm>
          <a:prstGeom prst="rect">
            <a:avLst/>
          </a:prstGeom>
          <a:noFill/>
          <a:ln w="9525">
            <a:noFill/>
            <a:miter lim="800000"/>
            <a:headEnd/>
            <a:tailEnd/>
          </a:ln>
        </p:spPr>
        <p:txBody>
          <a:bodyPr anchor="b"/>
          <a:lstStyle/>
          <a:p>
            <a:pPr eaLnBrk="0" hangingPunct="0">
              <a:defRPr/>
            </a:pPr>
            <a:r>
              <a:rPr lang="en-GB" sz="3600" b="1" dirty="0">
                <a:solidFill>
                  <a:srgbClr val="330066"/>
                </a:solidFill>
                <a:latin typeface="Arial"/>
                <a:cs typeface="Arial" charset="0"/>
              </a:rPr>
              <a:t>Useful references 1</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p:cNvSpPr>
            <a:spLocks noGrp="1"/>
          </p:cNvSpPr>
          <p:nvPr>
            <p:ph idx="1"/>
          </p:nvPr>
        </p:nvSpPr>
        <p:spPr>
          <a:xfrm>
            <a:off x="0" y="990600"/>
            <a:ext cx="9144000" cy="5338763"/>
          </a:xfrm>
        </p:spPr>
        <p:txBody>
          <a:bodyPr/>
          <a:lstStyle/>
          <a:p>
            <a:pPr marL="457200" eaLnBrk="1" hangingPunct="1">
              <a:spcBef>
                <a:spcPts val="1200"/>
              </a:spcBef>
              <a:buNone/>
            </a:pPr>
            <a:r>
              <a:rPr lang="en-GB" sz="1600" b="1" dirty="0" smtClean="0"/>
              <a:t>Gibbs, G. (1999) </a:t>
            </a:r>
            <a:r>
              <a:rPr lang="en-GB" sz="1600" b="1" i="1" dirty="0" smtClean="0"/>
              <a:t>Using assessment strategically to change the way students learn</a:t>
            </a:r>
            <a:r>
              <a:rPr lang="en-GB" sz="1600" b="1" dirty="0" smtClean="0"/>
              <a:t>, In Brown S. &amp; Glasner, A. (eds.), </a:t>
            </a:r>
            <a:r>
              <a:rPr lang="en-GB" sz="1600" b="1" i="1" dirty="0" smtClean="0"/>
              <a:t>Assessment Matters in Higher Education: Choosing and Using Diverse Approaches, </a:t>
            </a:r>
            <a:r>
              <a:rPr lang="en-GB" sz="1600" b="1" dirty="0" smtClean="0"/>
              <a:t>Maidenhead: SRHE/Open University Press.</a:t>
            </a:r>
          </a:p>
          <a:p>
            <a:pPr marL="457200" eaLnBrk="1" hangingPunct="1">
              <a:spcBef>
                <a:spcPts val="1200"/>
              </a:spcBef>
              <a:buFont typeface="Wingdings" pitchFamily="2" charset="2"/>
              <a:buNone/>
            </a:pPr>
            <a:r>
              <a:rPr lang="en-GB" sz="1600" b="1" dirty="0" smtClean="0"/>
              <a:t>Kneale, P. E. (1997) </a:t>
            </a:r>
            <a:r>
              <a:rPr lang="en-GB" sz="1600" b="1" i="1" dirty="0" smtClean="0"/>
              <a:t>The rise of the "strategic student": how can we adapt to cope? </a:t>
            </a:r>
            <a:r>
              <a:rPr lang="en-GB" sz="1600" b="1" dirty="0" smtClean="0"/>
              <a:t>in Armstrong, S., Thompson, G. and Brown, S. (eds) </a:t>
            </a:r>
            <a:r>
              <a:rPr lang="en-GB" sz="1600" b="1" i="1" dirty="0" smtClean="0"/>
              <a:t>Facing up to Radical Changes in Universities and Colleges,</a:t>
            </a:r>
            <a:r>
              <a:rPr lang="en-GB" sz="1600" b="1" dirty="0" smtClean="0"/>
              <a:t> pp.119-139 London: Kogan Page.</a:t>
            </a:r>
          </a:p>
          <a:p>
            <a:pPr marL="457200" eaLnBrk="1" hangingPunct="1">
              <a:spcBef>
                <a:spcPts val="1200"/>
              </a:spcBef>
              <a:buFont typeface="Wingdings" pitchFamily="2" charset="2"/>
              <a:buNone/>
            </a:pPr>
            <a:r>
              <a:rPr lang="en-GB" sz="1600" b="1" dirty="0" smtClean="0"/>
              <a:t>Flint, N.R. and Johnson, B. (2011) </a:t>
            </a:r>
            <a:r>
              <a:rPr lang="en-GB" sz="1600" b="1" i="1" dirty="0" smtClean="0"/>
              <a:t>Towards fairer assessment: recognising the concerns of students</a:t>
            </a:r>
            <a:r>
              <a:rPr lang="en-GB" sz="1600" b="1" dirty="0" smtClean="0"/>
              <a:t> London: Routledge.</a:t>
            </a:r>
          </a:p>
          <a:p>
            <a:pPr marL="457200" eaLnBrk="1" hangingPunct="1">
              <a:spcBef>
                <a:spcPts val="1200"/>
              </a:spcBef>
              <a:buFont typeface="Wingdings" pitchFamily="2" charset="2"/>
              <a:buNone/>
            </a:pPr>
            <a:r>
              <a:rPr lang="en-GB" sz="1600" b="1" dirty="0" smtClean="0"/>
              <a:t>Falchikov, N. (2004) </a:t>
            </a:r>
            <a:r>
              <a:rPr lang="en-GB" sz="1600" b="1" i="1" dirty="0" smtClean="0"/>
              <a:t>Improving Assessment through Student Involvement: Practical Solutions for Aiding Learning in Higher and Further Education</a:t>
            </a:r>
            <a:r>
              <a:rPr lang="en-GB" sz="1600" b="1" dirty="0" smtClean="0"/>
              <a:t>, London: Routledge.</a:t>
            </a:r>
          </a:p>
          <a:p>
            <a:pPr marL="457200" eaLnBrk="1" hangingPunct="1">
              <a:spcBef>
                <a:spcPts val="1200"/>
              </a:spcBef>
              <a:buFont typeface="Wingdings" pitchFamily="2" charset="2"/>
              <a:buNone/>
            </a:pPr>
            <a:r>
              <a:rPr lang="en-GB" sz="1600" b="1" dirty="0" smtClean="0"/>
              <a:t>Knight, P. and Yorke, M. (2003) </a:t>
            </a:r>
            <a:r>
              <a:rPr lang="en-GB" sz="1600" b="1" i="1" dirty="0" smtClean="0"/>
              <a:t>Assessment, learning and employability </a:t>
            </a:r>
            <a:r>
              <a:rPr lang="en-GB" sz="1600" b="1" dirty="0" smtClean="0"/>
              <a:t>Maidenhead, UK: SRHE/Open University Press.</a:t>
            </a:r>
          </a:p>
          <a:p>
            <a:pPr marL="457200" eaLnBrk="1" hangingPunct="1">
              <a:spcBef>
                <a:spcPts val="1200"/>
              </a:spcBef>
              <a:buFont typeface="Wingdings" pitchFamily="2" charset="2"/>
              <a:buNone/>
            </a:pPr>
            <a:r>
              <a:rPr lang="en-GB" sz="1600" b="1" dirty="0" smtClean="0"/>
              <a:t>Mentkowski, M. and associates (2000) </a:t>
            </a:r>
            <a:r>
              <a:rPr lang="en-GB" sz="1600" b="1" i="1" dirty="0" smtClean="0"/>
              <a:t>Learning that lasts: integrating learning development and performance in college and beyond, </a:t>
            </a:r>
            <a:r>
              <a:rPr lang="en-GB" sz="1600" b="1" dirty="0" smtClean="0"/>
              <a:t>San Francisco: Jossey-Bass. </a:t>
            </a:r>
          </a:p>
          <a:p>
            <a:pPr marL="457200" eaLnBrk="1" hangingPunct="1">
              <a:spcBef>
                <a:spcPts val="1200"/>
              </a:spcBef>
              <a:buFont typeface="Wingdings" pitchFamily="2" charset="2"/>
              <a:buNone/>
            </a:pPr>
            <a:r>
              <a:rPr lang="en-GB" sz="1600" b="1" dirty="0" smtClean="0"/>
              <a:t>Morgan, M. (2011, at press) </a:t>
            </a:r>
            <a:r>
              <a:rPr lang="en-GB" sz="1600" b="1" i="1" dirty="0" smtClean="0"/>
              <a:t>Improving and Enhancing the Student Experience - A practical guide,</a:t>
            </a:r>
            <a:r>
              <a:rPr lang="en-GB" sz="1600" b="1" dirty="0" smtClean="0"/>
              <a:t> London: Routledge</a:t>
            </a:r>
          </a:p>
          <a:p>
            <a:pPr marL="457200" eaLnBrk="1" hangingPunct="1">
              <a:spcBef>
                <a:spcPts val="1200"/>
              </a:spcBef>
              <a:buFont typeface="Wingdings" pitchFamily="2" charset="2"/>
              <a:buNone/>
            </a:pPr>
            <a:r>
              <a:rPr lang="en-GB" sz="1600" b="1" dirty="0" smtClean="0"/>
              <a:t>Pickford, R. and Brown, S. (2006) </a:t>
            </a:r>
            <a:r>
              <a:rPr lang="en-GB" sz="1600" b="1" i="1" dirty="0" smtClean="0"/>
              <a:t>Assessing skills and practice </a:t>
            </a:r>
            <a:r>
              <a:rPr lang="en-GB" sz="1600" b="1" dirty="0" smtClean="0"/>
              <a:t>London: Routledge. </a:t>
            </a:r>
          </a:p>
        </p:txBody>
      </p:sp>
      <p:sp>
        <p:nvSpPr>
          <p:cNvPr id="28675" name="Rectangle 2"/>
          <p:cNvSpPr>
            <a:spLocks noGrp="1"/>
          </p:cNvSpPr>
          <p:nvPr>
            <p:ph type="title"/>
          </p:nvPr>
        </p:nvSpPr>
        <p:spPr>
          <a:xfrm>
            <a:off x="457200" y="0"/>
            <a:ext cx="7543800" cy="836613"/>
          </a:xfrm>
        </p:spPr>
        <p:txBody>
          <a:bodyPr/>
          <a:lstStyle/>
          <a:p>
            <a:r>
              <a:rPr lang="en-GB" sz="3600" smtClean="0"/>
              <a:t>Useful references 2</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0"/>
            <a:ext cx="7543800" cy="981075"/>
          </a:xfrm>
        </p:spPr>
        <p:txBody>
          <a:bodyPr/>
          <a:lstStyle/>
          <a:p>
            <a:r>
              <a:rPr lang="en-GB" sz="3600" smtClean="0"/>
              <a:t>Useful references 3</a:t>
            </a:r>
          </a:p>
        </p:txBody>
      </p:sp>
      <p:sp>
        <p:nvSpPr>
          <p:cNvPr id="37891" name="Rectangle 3"/>
          <p:cNvSpPr>
            <a:spLocks noGrp="1"/>
          </p:cNvSpPr>
          <p:nvPr>
            <p:ph idx="1"/>
          </p:nvPr>
        </p:nvSpPr>
        <p:spPr>
          <a:xfrm>
            <a:off x="250825" y="1052513"/>
            <a:ext cx="8893175" cy="5545137"/>
          </a:xfrm>
        </p:spPr>
        <p:txBody>
          <a:bodyPr/>
          <a:lstStyle/>
          <a:p>
            <a:pPr marL="360000" eaLnBrk="1" hangingPunct="1">
              <a:spcBef>
                <a:spcPts val="1200"/>
              </a:spcBef>
              <a:buNone/>
              <a:defRPr/>
            </a:pPr>
            <a:r>
              <a:rPr lang="en-GB" sz="1600" b="1" dirty="0" smtClean="0"/>
              <a:t>Northedge, A. (2003) Enabling participation in academic discourse </a:t>
            </a:r>
            <a:r>
              <a:rPr lang="en-GB" sz="1600" b="1" i="1" dirty="0" smtClean="0"/>
              <a:t>Teaching in Higher Education, Vol. 8, No. 2, 2003, pp. 169–180 </a:t>
            </a:r>
            <a:r>
              <a:rPr lang="en-GB" sz="1600" b="1" dirty="0" smtClean="0"/>
              <a:t>Carfax, Taylor and Francis. </a:t>
            </a:r>
          </a:p>
          <a:p>
            <a:pPr marL="360000" eaLnBrk="1" hangingPunct="1">
              <a:spcBef>
                <a:spcPts val="1200"/>
              </a:spcBef>
              <a:buNone/>
              <a:defRPr/>
            </a:pPr>
            <a:r>
              <a:rPr lang="en-GB" sz="1600" b="1" dirty="0" smtClean="0"/>
              <a:t>PASS project Bradford http://www.pass.brad.ac.uk/ </a:t>
            </a:r>
          </a:p>
          <a:p>
            <a:pPr marL="360000" eaLnBrk="1" hangingPunct="1">
              <a:spcBef>
                <a:spcPts val="1200"/>
              </a:spcBef>
              <a:buFont typeface="Wingdings" pitchFamily="2" charset="2"/>
              <a:buNone/>
              <a:defRPr/>
            </a:pPr>
            <a:r>
              <a:rPr lang="en-GB" sz="1600" b="1" dirty="0" smtClean="0"/>
              <a:t>Peelo, M and Wareham, T (eds.) (2002) </a:t>
            </a:r>
            <a:r>
              <a:rPr lang="en-GB" sz="1600" b="1" i="1" dirty="0" smtClean="0"/>
              <a:t>Failing Students in higher education </a:t>
            </a:r>
            <a:r>
              <a:rPr lang="en-GB" sz="1600" b="1" dirty="0" smtClean="0"/>
              <a:t>Maidenhead, UK, SRHE/Open University Press.</a:t>
            </a:r>
          </a:p>
          <a:p>
            <a:pPr marL="360000" eaLnBrk="1" hangingPunct="1">
              <a:spcBef>
                <a:spcPts val="1200"/>
              </a:spcBef>
              <a:buFont typeface="Wingdings" pitchFamily="2" charset="2"/>
              <a:buNone/>
              <a:defRPr/>
            </a:pPr>
            <a:r>
              <a:rPr lang="en-GB" sz="1600" b="1" dirty="0" smtClean="0"/>
              <a:t>Rust, C., Price, M. and O’Donovan, B. (2003) Improving students’ learning by developing their understanding of assessment criteria and processes </a:t>
            </a:r>
            <a:r>
              <a:rPr lang="en-GB" sz="1600" b="1" i="1" dirty="0" smtClean="0"/>
              <a:t>Assessment and Evaluation in Higher Education. 28 (2), 147-164.</a:t>
            </a:r>
          </a:p>
          <a:p>
            <a:pPr marL="360000" eaLnBrk="1" hangingPunct="1">
              <a:spcBef>
                <a:spcPts val="1200"/>
              </a:spcBef>
              <a:buFont typeface="Wingdings" pitchFamily="2" charset="2"/>
              <a:buNone/>
              <a:defRPr/>
            </a:pPr>
            <a:r>
              <a:rPr lang="en-GB" sz="1600" b="1" dirty="0" smtClean="0"/>
              <a:t>Sadler, D. R. (1989) Formative assessment and the design of instructional systems </a:t>
            </a:r>
            <a:r>
              <a:rPr lang="en-GB" sz="1600" b="1" i="1" dirty="0" smtClean="0"/>
              <a:t>Instructional Science 18, 119-144.</a:t>
            </a:r>
          </a:p>
          <a:p>
            <a:pPr marL="360000" eaLnBrk="1" hangingPunct="1">
              <a:spcBef>
                <a:spcPts val="1200"/>
              </a:spcBef>
              <a:buFont typeface="Wingdings" pitchFamily="2" charset="2"/>
              <a:buNone/>
              <a:defRPr/>
            </a:pPr>
            <a:r>
              <a:rPr lang="en-GB" sz="1600" b="1" dirty="0" smtClean="0"/>
              <a:t>Yorke, M. (1999), </a:t>
            </a:r>
            <a:r>
              <a:rPr lang="en-GB" sz="1600" b="1" i="1" dirty="0" smtClean="0"/>
              <a:t>Leaving Early: Undergraduate Non-Completion in Higher Education,</a:t>
            </a:r>
            <a:r>
              <a:rPr lang="en-GB" sz="1600" b="1" dirty="0" smtClean="0"/>
              <a:t> </a:t>
            </a:r>
            <a:r>
              <a:rPr lang="en-GB" sz="1600" b="1" dirty="0" err="1" smtClean="0"/>
              <a:t>London:Taylor</a:t>
            </a:r>
            <a:r>
              <a:rPr lang="en-GB" sz="1600" b="1" dirty="0" smtClean="0"/>
              <a:t> and Francis.</a:t>
            </a:r>
          </a:p>
          <a:p>
            <a:pPr marL="360000" eaLnBrk="1" hangingPunct="1">
              <a:spcBef>
                <a:spcPts val="1200"/>
              </a:spcBef>
              <a:buFont typeface="Wingdings" pitchFamily="2" charset="2"/>
              <a:buNone/>
              <a:defRPr/>
            </a:pPr>
            <a:r>
              <a:rPr lang="en-GB" sz="1600" b="1" dirty="0" smtClean="0"/>
              <a:t>Yorke, M. and </a:t>
            </a:r>
            <a:r>
              <a:rPr lang="en-GB" sz="1600" b="1" dirty="0" err="1" smtClean="0"/>
              <a:t>Longden</a:t>
            </a:r>
            <a:r>
              <a:rPr lang="en-GB" sz="1600" b="1" dirty="0" smtClean="0"/>
              <a:t>, B., (2004), </a:t>
            </a:r>
            <a:r>
              <a:rPr lang="en-GB" sz="1600" b="1" i="1" dirty="0" smtClean="0"/>
              <a:t>Retention and Student Success in Higher Education</a:t>
            </a:r>
            <a:r>
              <a:rPr lang="en-GB" sz="1600" b="1" dirty="0" smtClean="0"/>
              <a:t>, Maidenhead, Open University Press.</a:t>
            </a:r>
          </a:p>
          <a:p>
            <a:pPr eaLnBrk="1" hangingPunct="1">
              <a:spcBef>
                <a:spcPts val="1200"/>
              </a:spcBef>
              <a:defRPr/>
            </a:pPr>
            <a:endParaRPr lang="en-GB" sz="1600" b="1" dirty="0" smtClean="0"/>
          </a:p>
          <a:p>
            <a:pPr eaLnBrk="1" hangingPunct="1">
              <a:spcBef>
                <a:spcPts val="1200"/>
              </a:spcBef>
              <a:defRPr/>
            </a:pPr>
            <a:endParaRPr lang="en-GB" sz="16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sz="3200" smtClean="0"/>
              <a:t>How can we bring teaching to life? A tale from NTFS Paul Maharg</a:t>
            </a:r>
          </a:p>
        </p:txBody>
      </p:sp>
      <p:sp>
        <p:nvSpPr>
          <p:cNvPr id="5123" name="Content Placeholder 2"/>
          <p:cNvSpPr>
            <a:spLocks noGrp="1"/>
          </p:cNvSpPr>
          <p:nvPr>
            <p:ph idx="1"/>
          </p:nvPr>
        </p:nvSpPr>
        <p:spPr/>
        <p:txBody>
          <a:bodyPr/>
          <a:lstStyle/>
          <a:p>
            <a:pPr>
              <a:buFont typeface="Wingdings" pitchFamily="2" charset="2"/>
              <a:buNone/>
            </a:pPr>
            <a:r>
              <a:rPr lang="en-GB" sz="2400" b="1" dirty="0" smtClean="0"/>
              <a:t>Back in 2004 or so when we were implementing webcasts at Strathclyde we persuaded one law professor who was delivering the same lecture course THREE times a year to different student groups, to film them as pieces to camera.  We (a learning technologies development unit -- five of us in the law school) found that the design activity drew in the entire module (the best instances of technology-implementation, we found, nearly always involved this) -- and fortunately the Prof was up for it.  So we redesigned lecture content, delivery, length (much shorter), slides, paper resources, readings, seminars, tutor training, the lot.</a:t>
            </a:r>
            <a:r>
              <a:rPr lang="en-GB" b="1" dirty="0" smtClean="0"/>
              <a:t>  </a:t>
            </a:r>
            <a:br>
              <a:rPr lang="en-GB" b="1" dirty="0" smtClean="0"/>
            </a:br>
            <a:r>
              <a:rPr lang="en-GB" b="1" dirty="0" smtClean="0"/>
              <a:t/>
            </a:r>
            <a:br>
              <a:rPr lang="en-GB" b="1" dirty="0" smtClean="0"/>
            </a:br>
            <a:endParaRPr lang="en-GB" b="1"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4"/>
          <p:cNvSpPr>
            <a:spLocks noChangeArrowheads="1"/>
          </p:cNvSpPr>
          <p:nvPr/>
        </p:nvSpPr>
        <p:spPr bwMode="auto">
          <a:xfrm>
            <a:off x="1403350" y="642938"/>
            <a:ext cx="7200900" cy="5622925"/>
          </a:xfrm>
          <a:prstGeom prst="rect">
            <a:avLst/>
          </a:prstGeom>
          <a:noFill/>
          <a:ln w="12700">
            <a:noFill/>
            <a:miter lim="800000"/>
            <a:headEnd/>
            <a:tailEnd/>
          </a:ln>
        </p:spPr>
        <p:txBody>
          <a:bodyPr lIns="92075" tIns="46038" rIns="92075" bIns="46038" anchor="ctr"/>
          <a:lstStyle/>
          <a:p>
            <a:pPr algn="ctr" eaLnBrk="0" hangingPunct="0">
              <a:lnSpc>
                <a:spcPct val="90000"/>
              </a:lnSpc>
              <a:buClr>
                <a:srgbClr val="FF3399"/>
              </a:buClr>
              <a:buSzPct val="75000"/>
              <a:buFont typeface="Monotype Sorts"/>
              <a:buNone/>
            </a:pPr>
            <a:endParaRPr lang="en-GB" sz="3600" b="1" dirty="0">
              <a:solidFill>
                <a:srgbClr val="CCFFFF"/>
              </a:solidFill>
              <a:latin typeface="Arial" pitchFamily="34" charset="0"/>
            </a:endParaRPr>
          </a:p>
          <a:p>
            <a:pPr algn="ctr" eaLnBrk="0" hangingPunct="0">
              <a:lnSpc>
                <a:spcPct val="90000"/>
              </a:lnSpc>
              <a:buClr>
                <a:srgbClr val="FF3399"/>
              </a:buClr>
              <a:buSzPct val="75000"/>
              <a:buFont typeface="Monotype Sorts"/>
              <a:buNone/>
            </a:pPr>
            <a:r>
              <a:rPr lang="en-GB" sz="5400" b="1" dirty="0">
                <a:solidFill>
                  <a:srgbClr val="CCFFFF"/>
                </a:solidFill>
                <a:latin typeface="Arial" pitchFamily="34" charset="0"/>
              </a:rPr>
              <a:t>Thank you…</a:t>
            </a:r>
          </a:p>
          <a:p>
            <a:pPr algn="ctr" eaLnBrk="0" hangingPunct="0">
              <a:lnSpc>
                <a:spcPct val="90000"/>
              </a:lnSpc>
              <a:buClr>
                <a:srgbClr val="FF3399"/>
              </a:buClr>
              <a:buSzPct val="75000"/>
              <a:buFont typeface="Monotype Sorts"/>
              <a:buNone/>
            </a:pPr>
            <a:endParaRPr lang="en-GB" sz="3600" b="1" dirty="0">
              <a:solidFill>
                <a:srgbClr val="FFFF00"/>
              </a:solidFill>
              <a:latin typeface="Arial" pitchFamily="34" charset="0"/>
            </a:endParaRPr>
          </a:p>
          <a:p>
            <a:pPr algn="ctr" eaLnBrk="0" hangingPunct="0">
              <a:lnSpc>
                <a:spcPct val="90000"/>
              </a:lnSpc>
              <a:buClr>
                <a:srgbClr val="FF3399"/>
              </a:buClr>
              <a:buSzPct val="75000"/>
              <a:buFont typeface="Monotype Sorts"/>
              <a:buNone/>
            </a:pPr>
            <a:r>
              <a:rPr lang="en-GB" sz="3600" b="1" dirty="0" smtClean="0">
                <a:solidFill>
                  <a:srgbClr val="FF66CC"/>
                </a:solidFill>
                <a:latin typeface="Arial" pitchFamily="34" charset="0"/>
              </a:rPr>
              <a:t>www.sally-brown.net</a:t>
            </a:r>
          </a:p>
          <a:p>
            <a:pPr algn="ctr" eaLnBrk="0" hangingPunct="0">
              <a:lnSpc>
                <a:spcPct val="90000"/>
              </a:lnSpc>
              <a:buClr>
                <a:srgbClr val="FF3399"/>
              </a:buClr>
              <a:buSzPct val="75000"/>
              <a:buFont typeface="Monotype Sorts"/>
              <a:buNone/>
            </a:pPr>
            <a:r>
              <a:rPr lang="en-GB" sz="3600" b="1" dirty="0" smtClean="0">
                <a:solidFill>
                  <a:srgbClr val="FF66CC"/>
                </a:solidFill>
                <a:latin typeface="Arial" pitchFamily="34" charset="0"/>
              </a:rPr>
              <a:t>www.phil-race.co.uk </a:t>
            </a:r>
            <a:endParaRPr lang="en-GB" sz="3600" b="1" dirty="0">
              <a:solidFill>
                <a:srgbClr val="FF66CC"/>
              </a:solidFill>
              <a:latin typeface="Arial" pitchFamily="34" charset="0"/>
            </a:endParaRPr>
          </a:p>
          <a:p>
            <a:pPr algn="ctr" eaLnBrk="0" hangingPunct="0">
              <a:lnSpc>
                <a:spcPct val="90000"/>
              </a:lnSpc>
              <a:buClr>
                <a:srgbClr val="FF3399"/>
              </a:buClr>
              <a:buSzPct val="75000"/>
              <a:buFont typeface="Monotype Sorts"/>
              <a:buNone/>
            </a:pPr>
            <a:endParaRPr lang="en-GB" sz="3600" b="1" dirty="0">
              <a:solidFill>
                <a:srgbClr val="FF66CC"/>
              </a:solidFill>
              <a:latin typeface="Arial" pitchFamily="34" charset="0"/>
            </a:endParaRPr>
          </a:p>
          <a:p>
            <a:pPr algn="ctr" eaLnBrk="0" hangingPunct="0">
              <a:lnSpc>
                <a:spcPct val="90000"/>
              </a:lnSpc>
              <a:buClr>
                <a:srgbClr val="FF3399"/>
              </a:buClr>
              <a:buSzPct val="75000"/>
              <a:buFont typeface="Monotype Sorts"/>
              <a:buNone/>
            </a:pPr>
            <a:r>
              <a:rPr lang="en-GB" sz="3600" b="1" dirty="0" smtClean="0">
                <a:solidFill>
                  <a:srgbClr val="CCCCFF"/>
                </a:solidFill>
                <a:latin typeface="Arial" pitchFamily="34" charset="0"/>
              </a:rPr>
              <a:t>e-mails: </a:t>
            </a:r>
            <a:endParaRPr lang="en-GB" sz="3600" b="1" dirty="0">
              <a:solidFill>
                <a:srgbClr val="CCCCFF"/>
              </a:solidFill>
              <a:latin typeface="Arial" pitchFamily="34" charset="0"/>
            </a:endParaRPr>
          </a:p>
          <a:p>
            <a:pPr algn="ctr" eaLnBrk="0" hangingPunct="0">
              <a:lnSpc>
                <a:spcPct val="90000"/>
              </a:lnSpc>
              <a:buClr>
                <a:srgbClr val="FF3399"/>
              </a:buClr>
              <a:buSzPct val="75000"/>
              <a:buFont typeface="Monotype Sorts"/>
              <a:buNone/>
            </a:pPr>
            <a:endParaRPr lang="en-GB" b="1" dirty="0">
              <a:solidFill>
                <a:srgbClr val="CCCCFF"/>
              </a:solidFill>
              <a:latin typeface="Arial" pitchFamily="34" charset="0"/>
            </a:endParaRPr>
          </a:p>
          <a:p>
            <a:pPr algn="ctr" eaLnBrk="0" hangingPunct="0">
              <a:lnSpc>
                <a:spcPct val="90000"/>
              </a:lnSpc>
              <a:buClr>
                <a:srgbClr val="FF3399"/>
              </a:buClr>
              <a:buSzPct val="75000"/>
              <a:buFont typeface="Monotype Sorts"/>
              <a:buNone/>
            </a:pPr>
            <a:r>
              <a:rPr lang="en-GB" sz="3600" b="1" dirty="0" smtClean="0">
                <a:solidFill>
                  <a:srgbClr val="FFFF00"/>
                </a:solidFill>
                <a:latin typeface="Arial" pitchFamily="34" charset="0"/>
              </a:rPr>
              <a:t>s.brown@leedsmet.ac.uk</a:t>
            </a:r>
          </a:p>
          <a:p>
            <a:pPr algn="ctr" eaLnBrk="0" hangingPunct="0">
              <a:lnSpc>
                <a:spcPct val="90000"/>
              </a:lnSpc>
              <a:buClr>
                <a:srgbClr val="FF3399"/>
              </a:buClr>
              <a:buSzPct val="75000"/>
              <a:buFont typeface="Monotype Sorts"/>
              <a:buNone/>
            </a:pPr>
            <a:r>
              <a:rPr lang="en-GB" sz="3600" b="1" dirty="0" smtClean="0">
                <a:solidFill>
                  <a:srgbClr val="FFFF00"/>
                </a:solidFill>
                <a:latin typeface="Arial" pitchFamily="34" charset="0"/>
              </a:rPr>
              <a:t>phil@phil-race.co.uk</a:t>
            </a:r>
            <a:endParaRPr lang="en-GB" sz="3600" b="1" dirty="0">
              <a:solidFill>
                <a:srgbClr val="FFFF00"/>
              </a:solidFill>
              <a:latin typeface="Arial" pitchFamily="34" charset="0"/>
            </a:endParaRPr>
          </a:p>
          <a:p>
            <a:pPr algn="ctr" eaLnBrk="0" hangingPunct="0">
              <a:lnSpc>
                <a:spcPct val="90000"/>
              </a:lnSpc>
              <a:buClr>
                <a:srgbClr val="FF3399"/>
              </a:buClr>
              <a:buSzPct val="75000"/>
              <a:buFont typeface="Monotype Sorts"/>
              <a:buNone/>
            </a:pPr>
            <a:endParaRPr lang="en-GB" sz="3600" b="1" dirty="0">
              <a:solidFill>
                <a:srgbClr val="CCFFFF"/>
              </a:solidFill>
              <a:latin typeface="Arial" pitchFamily="34" charset="0"/>
            </a:endParaRPr>
          </a:p>
          <a:p>
            <a:pPr algn="ctr" eaLnBrk="0" hangingPunct="0">
              <a:lnSpc>
                <a:spcPct val="90000"/>
              </a:lnSpc>
              <a:buClr>
                <a:srgbClr val="FF3399"/>
              </a:buClr>
              <a:buSzPct val="75000"/>
              <a:buFont typeface="Monotype Sorts"/>
              <a:buNone/>
            </a:pPr>
            <a:endParaRPr lang="en-GB" sz="3600" b="1" dirty="0">
              <a:solidFill>
                <a:srgbClr val="CCFFFF"/>
              </a:solidFill>
              <a:latin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sz="4000" dirty="0" smtClean="0"/>
              <a:t>The result?</a:t>
            </a:r>
            <a:endParaRPr lang="en-GB" dirty="0" smtClean="0"/>
          </a:p>
        </p:txBody>
      </p:sp>
      <p:sp>
        <p:nvSpPr>
          <p:cNvPr id="6147" name="Content Placeholder 2"/>
          <p:cNvSpPr>
            <a:spLocks noGrp="1"/>
          </p:cNvSpPr>
          <p:nvPr>
            <p:ph idx="1"/>
          </p:nvPr>
        </p:nvSpPr>
        <p:spPr>
          <a:xfrm>
            <a:off x="468313" y="1052670"/>
            <a:ext cx="8229600" cy="5500530"/>
          </a:xfrm>
        </p:spPr>
        <p:txBody>
          <a:bodyPr/>
          <a:lstStyle/>
          <a:p>
            <a:pPr>
              <a:buFont typeface="Wingdings" pitchFamily="2" charset="2"/>
              <a:buNone/>
            </a:pPr>
            <a:r>
              <a:rPr lang="en-GB" sz="2000" b="1" dirty="0" smtClean="0"/>
              <a:t>  Prof loved it -- he had much more time, flexibility, etc + an online resource.  Part-time students love it.  Full-time students -- they said great, we get to view-again, but we miss the Prof, who was pretty entertaining.  Back to design...  We talked with Prof and decided that he'd give what we called 'large-group surgeries', </a:t>
            </a:r>
            <a:r>
              <a:rPr lang="en-GB" sz="2000" b="1" dirty="0" err="1" smtClean="0"/>
              <a:t>ie</a:t>
            </a:r>
            <a:r>
              <a:rPr lang="en-GB" sz="2000" b="1" dirty="0" smtClean="0"/>
              <a:t> students were told to watch </a:t>
            </a:r>
            <a:r>
              <a:rPr lang="en-GB" sz="2000" b="1" dirty="0" err="1" smtClean="0"/>
              <a:t>eg</a:t>
            </a:r>
            <a:r>
              <a:rPr lang="en-GB" sz="2000" b="1" dirty="0" smtClean="0"/>
              <a:t> w/casts 1-4 over 2 weeks, then come to the face to face sessions where Prof would NOT lecture but answer questions on the w/casts and have a large-group conversation with students about the complex issues arising from the webcasts.  Student attendance at these -- nearly 100% (and actually these could be digitized too, or at least happen digitally, captured &amp; shared with tutors). In the process we changed the nature of the lecture, the teaching experience, learning experiences for a range of students (and has anyone mentioned alumni yet, and the economics, to say nothing of intellectual stimulation, in having lifelong access to these constantly updated resources?).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3200" dirty="0" smtClean="0">
                <a:solidFill>
                  <a:schemeClr val="tx2">
                    <a:lumMod val="75000"/>
                  </a:schemeClr>
                </a:solidFill>
              </a:rPr>
              <a:t>Ken Bain in “What the best College Teachers do” argues...</a:t>
            </a:r>
            <a:endParaRPr lang="en-GB" sz="3200" dirty="0">
              <a:solidFill>
                <a:schemeClr val="tx2">
                  <a:lumMod val="75000"/>
                </a:schemeClr>
              </a:solidFill>
            </a:endParaRPr>
          </a:p>
        </p:txBody>
      </p:sp>
      <p:sp>
        <p:nvSpPr>
          <p:cNvPr id="7171" name="Content Placeholder 2"/>
          <p:cNvSpPr>
            <a:spLocks noGrp="1"/>
          </p:cNvSpPr>
          <p:nvPr>
            <p:ph idx="1"/>
          </p:nvPr>
        </p:nvSpPr>
        <p:spPr>
          <a:xfrm>
            <a:off x="228600" y="1219200"/>
            <a:ext cx="8915400" cy="4983163"/>
          </a:xfrm>
        </p:spPr>
        <p:txBody>
          <a:bodyPr/>
          <a:lstStyle/>
          <a:p>
            <a:pPr marL="0" indent="0">
              <a:buFont typeface="Wingdings" pitchFamily="2" charset="2"/>
              <a:buNone/>
            </a:pPr>
            <a:r>
              <a:rPr lang="en-GB" sz="2400" b="1" dirty="0" smtClean="0"/>
              <a:t>“But lectures from highly effective teachers nearly always have the same five features of natural critical learning ... They begin with a question (sometimes embedded in a story), continue with some attempt to help students understand the significance of the question (connecting it to larger questions, raising it in provocative ways, noting its implications), stimulate students to engage the question critically, making an argument about how to answer that question (complete with evidence, reasoning and conclusion) and end with conclusions. The only exception? Sometimes the best teachers leave out their own answers whereas less successful lecturers often only include that element, an answer to a question that no one has raised.” </a:t>
            </a:r>
          </a:p>
          <a:p>
            <a:pPr>
              <a:buFont typeface="Wingdings" pitchFamily="2" charset="2"/>
              <a:buNone/>
            </a:pPr>
            <a:r>
              <a:rPr lang="en-GB" sz="2400" b="1" dirty="0" smtClean="0"/>
              <a:t> (Bain 2004, p.107)</a:t>
            </a:r>
            <a:r>
              <a:rPr lang="en-GB" sz="2400" dirty="0" smtClean="0"/>
              <a:t/>
            </a:r>
            <a:br>
              <a:rPr lang="en-GB" sz="2400" dirty="0" smtClean="0"/>
            </a:br>
            <a:endParaRPr lang="en-GB" sz="2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p:txBody>
          <a:bodyPr/>
          <a:lstStyle/>
          <a:p>
            <a:r>
              <a:rPr lang="en-GB" b="1" dirty="0" smtClean="0"/>
              <a:t>Post-it exercise</a:t>
            </a:r>
          </a:p>
        </p:txBody>
      </p:sp>
      <p:sp>
        <p:nvSpPr>
          <p:cNvPr id="36868" name="Rectangle 3"/>
          <p:cNvSpPr>
            <a:spLocks noGrp="1" noChangeArrowheads="1"/>
          </p:cNvSpPr>
          <p:nvPr>
            <p:ph idx="1"/>
          </p:nvPr>
        </p:nvSpPr>
        <p:spPr/>
        <p:txBody>
          <a:bodyPr/>
          <a:lstStyle/>
          <a:p>
            <a:pPr>
              <a:lnSpc>
                <a:spcPct val="100000"/>
              </a:lnSpc>
            </a:pPr>
            <a:r>
              <a:rPr lang="en-GB" sz="2400" dirty="0" smtClean="0"/>
              <a:t>On a post-it, </a:t>
            </a:r>
            <a:r>
              <a:rPr lang="en-GB" sz="2400" dirty="0" smtClean="0">
                <a:solidFill>
                  <a:srgbClr val="FF0000"/>
                </a:solidFill>
              </a:rPr>
              <a:t>in your best handwriting</a:t>
            </a:r>
            <a:r>
              <a:rPr lang="en-GB" sz="2400" dirty="0" smtClean="0"/>
              <a:t>, please write your own completion of the starter:</a:t>
            </a:r>
          </a:p>
          <a:p>
            <a:pPr>
              <a:lnSpc>
                <a:spcPct val="100000"/>
              </a:lnSpc>
              <a:buFont typeface="Wingdings" pitchFamily="2" charset="2"/>
              <a:buNone/>
            </a:pPr>
            <a:r>
              <a:rPr lang="en-GB" sz="2400" dirty="0" smtClean="0"/>
              <a:t>	</a:t>
            </a:r>
            <a:r>
              <a:rPr lang="en-GB" dirty="0" smtClean="0">
                <a:solidFill>
                  <a:srgbClr val="C00000"/>
                </a:solidFill>
              </a:rPr>
              <a:t>“Bringing my teaching even more alive would be much better for me if only I …”</a:t>
            </a:r>
            <a:endParaRPr lang="en-GB" sz="2800" dirty="0" smtClean="0">
              <a:solidFill>
                <a:srgbClr val="C00000"/>
              </a:solidFill>
            </a:endParaRPr>
          </a:p>
          <a:p>
            <a:pPr>
              <a:lnSpc>
                <a:spcPct val="100000"/>
              </a:lnSpc>
            </a:pPr>
            <a:r>
              <a:rPr lang="en-GB" sz="2400" dirty="0" smtClean="0"/>
              <a:t>Please swap post-its so that you’ve no idea who has yours.</a:t>
            </a:r>
          </a:p>
          <a:p>
            <a:pPr>
              <a:lnSpc>
                <a:spcPct val="100000"/>
              </a:lnSpc>
            </a:pPr>
            <a:r>
              <a:rPr lang="en-GB" sz="2400" dirty="0" smtClean="0"/>
              <a:t>If chosen, please read out with </a:t>
            </a:r>
            <a:r>
              <a:rPr lang="en-GB" sz="2400" dirty="0" smtClean="0">
                <a:solidFill>
                  <a:srgbClr val="FF0000"/>
                </a:solidFill>
              </a:rPr>
              <a:t>passion and drama </a:t>
            </a:r>
            <a:r>
              <a:rPr lang="en-GB" sz="2400" dirty="0" smtClean="0"/>
              <a:t>the post-it you now have.</a:t>
            </a:r>
          </a:p>
          <a:p>
            <a:pPr>
              <a:lnSpc>
                <a:spcPct val="100000"/>
              </a:lnSpc>
            </a:pPr>
            <a:r>
              <a:rPr lang="en-GB" sz="2400" dirty="0" smtClean="0"/>
              <a:t>Please place them all on the chart as directed.</a:t>
            </a:r>
          </a:p>
        </p:txBody>
      </p:sp>
    </p:spTree>
  </p:cSld>
  <p:clrMapOvr>
    <a:masterClrMapping/>
  </p:clrMapOvr>
  <p:timing>
    <p:tnLst>
      <p:par>
        <p:cTn id="1" dur="indefinite" restart="never" nodeType="tmRoot"/>
      </p:par>
    </p:tnLst>
    <p:bldLst>
      <p:bldP spid="36868" grpId="0" build="p">
        <p:tmplLst>
          <p:tmpl lvl="1">
            <p:tnLst>
              <p:par>
                <p:cTn presetID="1" presetClass="entr" presetSubtype="0" fill="hold" nodeType="clickEffect">
                  <p:stCondLst>
                    <p:cond delay="0"/>
                  </p:stCondLst>
                  <p:childTnLst>
                    <p:set>
                      <p:cBhvr>
                        <p:cTn dur="1" fill="hold">
                          <p:stCondLst>
                            <p:cond delay="0"/>
                          </p:stCondLst>
                        </p:cTn>
                        <p:tgtEl>
                          <p:spTgt spid="36868"/>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36868"/>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36868"/>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6868"/>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6868"/>
                        </p:tgtEl>
                        <p:attrNameLst>
                          <p:attrName>style.visibility</p:attrName>
                        </p:attrNameLst>
                      </p:cBhvr>
                      <p:to>
                        <p:strVal val="visible"/>
                      </p:to>
                    </p:set>
                  </p:childTnLst>
                </p:cTn>
              </p:par>
            </p:tnLst>
          </p:tmpl>
        </p:tmplLst>
      </p:b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4290" name="Rectangle 2"/>
          <p:cNvSpPr>
            <a:spLocks noGrp="1" noChangeArrowheads="1"/>
          </p:cNvSpPr>
          <p:nvPr>
            <p:ph type="title"/>
          </p:nvPr>
        </p:nvSpPr>
        <p:spPr/>
        <p:txBody>
          <a:bodyPr/>
          <a:lstStyle/>
          <a:p>
            <a:pPr>
              <a:defRPr/>
            </a:pPr>
            <a:r>
              <a:rPr lang="en-GB" b="1" dirty="0" smtClean="0"/>
              <a:t>Post-its…</a:t>
            </a:r>
          </a:p>
        </p:txBody>
      </p:sp>
      <p:sp>
        <p:nvSpPr>
          <p:cNvPr id="37891" name="Rectangle 3"/>
          <p:cNvSpPr>
            <a:spLocks noGrp="1" noChangeArrowheads="1"/>
          </p:cNvSpPr>
          <p:nvPr>
            <p:ph idx="1"/>
          </p:nvPr>
        </p:nvSpPr>
        <p:spPr>
          <a:xfrm>
            <a:off x="538162" y="1000108"/>
            <a:ext cx="8605838" cy="4670425"/>
          </a:xfrm>
          <a:noFill/>
          <a:ln cap="flat"/>
        </p:spPr>
        <p:txBody>
          <a:bodyPr/>
          <a:lstStyle/>
          <a:p>
            <a:pPr>
              <a:lnSpc>
                <a:spcPct val="100000"/>
              </a:lnSpc>
              <a:spcBef>
                <a:spcPts val="0"/>
              </a:spcBef>
            </a:pPr>
            <a:r>
              <a:rPr lang="en-GB" sz="2600" dirty="0" smtClean="0"/>
              <a:t>A small, equal opportunities, </a:t>
            </a:r>
          </a:p>
          <a:p>
            <a:pPr>
              <a:lnSpc>
                <a:spcPct val="100000"/>
              </a:lnSpc>
              <a:spcBef>
                <a:spcPts val="0"/>
              </a:spcBef>
              <a:buFont typeface="Wingdings" pitchFamily="2" charset="2"/>
              <a:buNone/>
            </a:pPr>
            <a:r>
              <a:rPr lang="en-GB" sz="2600" dirty="0" smtClean="0"/>
              <a:t>	non-threatening space.</a:t>
            </a:r>
          </a:p>
          <a:p>
            <a:pPr>
              <a:lnSpc>
                <a:spcPct val="100000"/>
              </a:lnSpc>
            </a:pPr>
            <a:r>
              <a:rPr lang="en-GB" sz="2600" dirty="0" smtClean="0"/>
              <a:t>Just about everyone is willing to jot something down on a post-it in answer to a question, whereas they may not offer a spoken answer to a question, or write responses on a blank sheet of paper.</a:t>
            </a:r>
          </a:p>
          <a:p>
            <a:pPr>
              <a:lnSpc>
                <a:spcPct val="100000"/>
              </a:lnSpc>
            </a:pPr>
            <a:r>
              <a:rPr lang="en-GB" sz="2600" dirty="0" smtClean="0"/>
              <a:t>Post-its allow everyone the same opportunity to respond, including the quiet or shy students.</a:t>
            </a:r>
          </a:p>
          <a:p>
            <a:pPr>
              <a:lnSpc>
                <a:spcPct val="100000"/>
              </a:lnSpc>
            </a:pPr>
            <a:r>
              <a:rPr lang="en-GB" sz="2600" dirty="0" smtClean="0"/>
              <a:t>Post-its can be swapped, and students can read out someone else’s ideas, in the relative comfort of anonymity.</a:t>
            </a:r>
          </a:p>
          <a:p>
            <a:pPr>
              <a:lnSpc>
                <a:spcPct val="100000"/>
              </a:lnSpc>
            </a:pPr>
            <a:endParaRPr lang="en-GB" sz="2600" dirty="0" smtClean="0"/>
          </a:p>
        </p:txBody>
      </p:sp>
      <p:sp>
        <p:nvSpPr>
          <p:cNvPr id="1164292" name="Rectangle 4"/>
          <p:cNvSpPr>
            <a:spLocks noChangeArrowheads="1"/>
          </p:cNvSpPr>
          <p:nvPr/>
        </p:nvSpPr>
        <p:spPr bwMode="auto">
          <a:xfrm>
            <a:off x="6934200" y="381000"/>
            <a:ext cx="2209800" cy="1143000"/>
          </a:xfrm>
          <a:prstGeom prst="rect">
            <a:avLst/>
          </a:prstGeom>
          <a:solidFill>
            <a:srgbClr val="FFFF00"/>
          </a:solidFill>
          <a:ln w="12700">
            <a:solidFill>
              <a:schemeClr val="tx1"/>
            </a:solidFill>
            <a:miter lim="800000"/>
            <a:headEnd type="none" w="sm" len="sm"/>
            <a:tailEnd type="none" w="sm" len="sm"/>
          </a:ln>
          <a:effectLst>
            <a:outerShdw dist="117088" dir="2436078" algn="ctr" rotWithShape="0">
              <a:srgbClr val="000000"/>
            </a:outerShdw>
          </a:effectLst>
        </p:spPr>
        <p:txBody>
          <a:bodyPr wrap="none" anchor="ctr"/>
          <a:lstStyle/>
          <a:p>
            <a:pPr algn="ctr" eaLnBrk="0" hangingPunct="0">
              <a:defRPr/>
            </a:pPr>
            <a:endParaRPr lang="en-GB" sz="2000" b="1" dirty="0">
              <a:solidFill>
                <a:srgbClr val="FFFF00"/>
              </a:solidFill>
              <a:latin typeface="Times New Roman" pitchFamily="18" charset="0"/>
            </a:endParaRPr>
          </a:p>
        </p:txBody>
      </p:sp>
    </p:spTree>
  </p:cSld>
  <p:clrMapOvr>
    <a:masterClrMapping/>
  </p:clrMapOvr>
  <p:timing>
    <p:tnLst>
      <p:par>
        <p:cTn id="1" dur="indefinite" restart="never" nodeType="tmRoot"/>
      </p:par>
    </p:tnLst>
    <p:bldLst>
      <p:bldP spid="37891" grpId="0" build="p" autoUpdateAnimBg="0">
        <p:tmplLst>
          <p:tmpl lvl="1">
            <p:tnLst>
              <p:par>
                <p:cTn presetID="1" presetClass="entr" presetSubtype="0" fill="hold" nodeType="clickEffect">
                  <p:stCondLst>
                    <p:cond delay="0"/>
                  </p:stCondLst>
                  <p:childTnLst>
                    <p:set>
                      <p:cBhvr>
                        <p:cTn dur="1" fill="hold">
                          <p:stCondLst>
                            <p:cond delay="499"/>
                          </p:stCondLst>
                        </p:cTn>
                        <p:tgtEl>
                          <p:spTgt spid="37891"/>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499"/>
                          </p:stCondLst>
                        </p:cTn>
                        <p:tgtEl>
                          <p:spTgt spid="37891"/>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499"/>
                          </p:stCondLst>
                        </p:cTn>
                        <p:tgtEl>
                          <p:spTgt spid="37891"/>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499"/>
                          </p:stCondLst>
                        </p:cTn>
                        <p:tgtEl>
                          <p:spTgt spid="37891"/>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499"/>
                          </p:stCondLst>
                        </p:cTn>
                        <p:tgtEl>
                          <p:spTgt spid="37891"/>
                        </p:tgtEl>
                        <p:attrNameLst>
                          <p:attrName>style.visibility</p:attrName>
                        </p:attrNameLst>
                      </p:cBhvr>
                      <p:to>
                        <p:strVal val="visible"/>
                      </p:to>
                    </p:set>
                  </p:childTnLst>
                </p:cTn>
              </p:par>
            </p:tnLst>
          </p:tmpl>
        </p:tmplLst>
      </p:b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5314" name="Rectangle 2"/>
          <p:cNvSpPr>
            <a:spLocks noGrp="1" noChangeArrowheads="1"/>
          </p:cNvSpPr>
          <p:nvPr>
            <p:ph type="title"/>
          </p:nvPr>
        </p:nvSpPr>
        <p:spPr/>
        <p:txBody>
          <a:bodyPr/>
          <a:lstStyle/>
          <a:p>
            <a:pPr>
              <a:defRPr/>
            </a:pPr>
            <a:r>
              <a:rPr lang="en-GB" sz="3600" b="1" dirty="0" smtClean="0"/>
              <a:t>Finding out where a group is starting from…</a:t>
            </a:r>
          </a:p>
        </p:txBody>
      </p:sp>
      <p:sp>
        <p:nvSpPr>
          <p:cNvPr id="1165315" name="Rectangle 3"/>
          <p:cNvSpPr>
            <a:spLocks noGrp="1" noChangeArrowheads="1"/>
          </p:cNvSpPr>
          <p:nvPr>
            <p:ph idx="1"/>
          </p:nvPr>
        </p:nvSpPr>
        <p:spPr/>
        <p:txBody>
          <a:bodyPr/>
          <a:lstStyle/>
          <a:p>
            <a:pPr>
              <a:lnSpc>
                <a:spcPct val="100000"/>
              </a:lnSpc>
              <a:defRPr/>
            </a:pPr>
            <a:r>
              <a:rPr lang="en-GB" sz="2600" dirty="0" smtClean="0"/>
              <a:t>Post-its are particularly useful for open-ended questions, such as </a:t>
            </a:r>
            <a:r>
              <a:rPr lang="en-GB" sz="2600" dirty="0" smtClean="0">
                <a:solidFill>
                  <a:srgbClr val="0000CC"/>
                </a:solidFill>
              </a:rPr>
              <a:t>‘economics would be much better for me if only I …’</a:t>
            </a:r>
          </a:p>
          <a:p>
            <a:pPr>
              <a:lnSpc>
                <a:spcPct val="100000"/>
              </a:lnSpc>
              <a:defRPr/>
            </a:pPr>
            <a:r>
              <a:rPr lang="en-GB" sz="2600" dirty="0" smtClean="0"/>
              <a:t>Responses can be posted on a flipchart or wall, and used as an exhibit.</a:t>
            </a:r>
          </a:p>
          <a:p>
            <a:pPr>
              <a:lnSpc>
                <a:spcPct val="100000"/>
              </a:lnSpc>
              <a:defRPr/>
            </a:pPr>
            <a:r>
              <a:rPr lang="en-GB" sz="2600" dirty="0" smtClean="0"/>
              <a:t>Post-its can be a fast way of finding out what the real intended learning outcomes are for a group.</a:t>
            </a:r>
          </a:p>
          <a:p>
            <a:pPr>
              <a:lnSpc>
                <a:spcPct val="100000"/>
              </a:lnSpc>
              <a:defRPr/>
            </a:pPr>
            <a:r>
              <a:rPr lang="en-GB" sz="2600" dirty="0" smtClean="0"/>
              <a:t>They can also provide a measure of the learning </a:t>
            </a:r>
            <a:r>
              <a:rPr lang="en-GB" sz="2600" dirty="0" smtClean="0">
                <a:solidFill>
                  <a:srgbClr val="A50021"/>
                </a:solidFill>
              </a:rPr>
              <a:t>incomes</a:t>
            </a:r>
            <a:r>
              <a:rPr lang="en-GB" sz="2600" dirty="0" smtClean="0"/>
              <a:t> of the group.</a:t>
            </a:r>
          </a:p>
        </p:txBody>
      </p:sp>
    </p:spTree>
  </p:cSld>
  <p:clrMapOvr>
    <a:masterClrMapping/>
  </p:clrMapOvr>
  <p:timing>
    <p:tnLst>
      <p:par>
        <p:cTn id="1" dur="indefinite" restart="never" nodeType="tmRoot"/>
      </p:par>
    </p:tnLst>
    <p:bldLst>
      <p:bldP spid="1165315" grpId="0" build="p" autoUpdateAnimBg="0">
        <p:tmplLst>
          <p:tmpl lvl="1">
            <p:tnLst>
              <p:par>
                <p:cTn presetID="1" presetClass="entr" presetSubtype="0" fill="hold" nodeType="clickEffect">
                  <p:stCondLst>
                    <p:cond delay="0"/>
                  </p:stCondLst>
                  <p:childTnLst>
                    <p:set>
                      <p:cBhvr>
                        <p:cTn dur="1" fill="hold">
                          <p:stCondLst>
                            <p:cond delay="499"/>
                          </p:stCondLst>
                        </p:cTn>
                        <p:tgtEl>
                          <p:spTgt spid="1165315"/>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499"/>
                          </p:stCondLst>
                        </p:cTn>
                        <p:tgtEl>
                          <p:spTgt spid="1165315"/>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499"/>
                          </p:stCondLst>
                        </p:cTn>
                        <p:tgtEl>
                          <p:spTgt spid="1165315"/>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499"/>
                          </p:stCondLst>
                        </p:cTn>
                        <p:tgtEl>
                          <p:spTgt spid="1165315"/>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499"/>
                          </p:stCondLst>
                        </p:cTn>
                        <p:tgtEl>
                          <p:spTgt spid="1165315"/>
                        </p:tgtEl>
                        <p:attrNameLst>
                          <p:attrName>style.visibility</p:attrName>
                        </p:attrNameLst>
                      </p:cBhvr>
                      <p:to>
                        <p:strVal val="visible"/>
                      </p:to>
                    </p:set>
                  </p:childTnLst>
                </p:cTn>
              </p:par>
            </p:tnLst>
          </p:tmpl>
        </p:tmplLst>
      </p:b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50825" y="188913"/>
            <a:ext cx="8713788" cy="935037"/>
          </a:xfrm>
          <a:prstGeom prst="rect">
            <a:avLst/>
          </a:prstGeom>
        </p:spPr>
        <p:txBody>
          <a:bodyPr/>
          <a:lstStyle/>
          <a:p>
            <a:pPr fontAlgn="auto">
              <a:spcAft>
                <a:spcPts val="0"/>
              </a:spcAft>
              <a:defRPr/>
            </a:pPr>
            <a:r>
              <a:rPr lang="en-GB" sz="4400" smtClean="0">
                <a:solidFill>
                  <a:prstClr val="black"/>
                </a:solidFill>
                <a:latin typeface="Calibri"/>
              </a:rPr>
              <a:t>Integrating learning outcomes</a:t>
            </a:r>
            <a:endParaRPr lang="en-GB" sz="4400" dirty="0">
              <a:solidFill>
                <a:prstClr val="black"/>
              </a:solidFill>
              <a:latin typeface="Calibri"/>
            </a:endParaRPr>
          </a:p>
        </p:txBody>
      </p:sp>
      <p:sp>
        <p:nvSpPr>
          <p:cNvPr id="5" name="TextBox 4"/>
          <p:cNvSpPr txBox="1"/>
          <p:nvPr/>
        </p:nvSpPr>
        <p:spPr>
          <a:xfrm>
            <a:off x="0" y="1285860"/>
            <a:ext cx="3000396" cy="4893647"/>
          </a:xfrm>
          <a:prstGeom prst="rect">
            <a:avLst/>
          </a:prstGeom>
          <a:noFill/>
        </p:spPr>
        <p:txBody>
          <a:bodyPr wrap="square" rtlCol="0">
            <a:spAutoFit/>
          </a:bodyPr>
          <a:lstStyle/>
          <a:p>
            <a:pPr fontAlgn="auto">
              <a:spcBef>
                <a:spcPts val="0"/>
              </a:spcBef>
              <a:spcAft>
                <a:spcPts val="0"/>
              </a:spcAft>
            </a:pPr>
            <a:r>
              <a:rPr lang="en-GB" sz="2400" b="1" dirty="0" smtClean="0">
                <a:solidFill>
                  <a:srgbClr val="006600"/>
                </a:solidFill>
                <a:latin typeface="Arial" pitchFamily="34" charset="0"/>
                <a:cs typeface="Arial" pitchFamily="34" charset="0"/>
              </a:rPr>
              <a:t>Learning incomes</a:t>
            </a:r>
          </a:p>
          <a:p>
            <a:pPr marL="355600" indent="-355600" fontAlgn="auto">
              <a:spcBef>
                <a:spcPts val="0"/>
              </a:spcBef>
              <a:spcAft>
                <a:spcPts val="0"/>
              </a:spcAft>
              <a:buFont typeface="Wingdings" pitchFamily="2" charset="2"/>
              <a:buChar char="v"/>
            </a:pPr>
            <a:r>
              <a:rPr lang="en-GB" sz="2400" b="1" dirty="0" smtClean="0">
                <a:solidFill>
                  <a:srgbClr val="006600"/>
                </a:solidFill>
                <a:latin typeface="Arial" pitchFamily="34" charset="0"/>
                <a:cs typeface="Arial" pitchFamily="34" charset="0"/>
              </a:rPr>
              <a:t>What learners can already do;</a:t>
            </a:r>
          </a:p>
          <a:p>
            <a:pPr marL="355600" indent="-355600" fontAlgn="auto">
              <a:spcBef>
                <a:spcPts val="0"/>
              </a:spcBef>
              <a:spcAft>
                <a:spcPts val="0"/>
              </a:spcAft>
              <a:buFont typeface="Wingdings" pitchFamily="2" charset="2"/>
              <a:buChar char="v"/>
            </a:pPr>
            <a:r>
              <a:rPr lang="en-GB" sz="2400" b="1" dirty="0" smtClean="0">
                <a:solidFill>
                  <a:srgbClr val="006600"/>
                </a:solidFill>
                <a:latin typeface="Arial" pitchFamily="34" charset="0"/>
                <a:cs typeface="Arial" pitchFamily="34" charset="0"/>
              </a:rPr>
              <a:t>What they already know;</a:t>
            </a:r>
          </a:p>
          <a:p>
            <a:pPr marL="355600" indent="-355600" fontAlgn="auto">
              <a:spcBef>
                <a:spcPts val="0"/>
              </a:spcBef>
              <a:spcAft>
                <a:spcPts val="0"/>
              </a:spcAft>
              <a:buFont typeface="Wingdings" pitchFamily="2" charset="2"/>
              <a:buChar char="v"/>
            </a:pPr>
            <a:r>
              <a:rPr lang="en-GB" sz="2400" b="1" dirty="0" smtClean="0">
                <a:solidFill>
                  <a:srgbClr val="006600"/>
                </a:solidFill>
                <a:latin typeface="Arial" pitchFamily="34" charset="0"/>
                <a:cs typeface="Arial" pitchFamily="34" charset="0"/>
              </a:rPr>
              <a:t>What they are bringing to the learning situation.</a:t>
            </a:r>
          </a:p>
          <a:p>
            <a:pPr fontAlgn="auto">
              <a:spcBef>
                <a:spcPts val="0"/>
              </a:spcBef>
              <a:spcAft>
                <a:spcPts val="0"/>
              </a:spcAft>
            </a:pPr>
            <a:endParaRPr lang="en-GB" sz="2400" b="1" dirty="0" smtClean="0">
              <a:solidFill>
                <a:prstClr val="black"/>
              </a:solidFill>
              <a:latin typeface="Arial" pitchFamily="34" charset="0"/>
              <a:cs typeface="Arial" pitchFamily="34" charset="0"/>
            </a:endParaRPr>
          </a:p>
          <a:p>
            <a:pPr fontAlgn="auto">
              <a:spcBef>
                <a:spcPts val="0"/>
              </a:spcBef>
              <a:spcAft>
                <a:spcPts val="0"/>
              </a:spcAft>
            </a:pPr>
            <a:endParaRPr lang="en-GB" sz="2400" b="1" dirty="0" smtClean="0">
              <a:solidFill>
                <a:prstClr val="black"/>
              </a:solidFill>
              <a:latin typeface="Arial" pitchFamily="34" charset="0"/>
              <a:cs typeface="Arial" pitchFamily="34" charset="0"/>
            </a:endParaRPr>
          </a:p>
          <a:p>
            <a:pPr fontAlgn="auto">
              <a:spcBef>
                <a:spcPts val="0"/>
              </a:spcBef>
              <a:spcAft>
                <a:spcPts val="0"/>
              </a:spcAft>
            </a:pPr>
            <a:endParaRPr lang="en-GB" sz="2400" b="1" dirty="0" smtClean="0">
              <a:solidFill>
                <a:prstClr val="black"/>
              </a:solidFill>
              <a:latin typeface="Arial" pitchFamily="34" charset="0"/>
              <a:cs typeface="Arial" pitchFamily="34" charset="0"/>
            </a:endParaRPr>
          </a:p>
          <a:p>
            <a:pPr fontAlgn="auto">
              <a:spcBef>
                <a:spcPts val="0"/>
              </a:spcBef>
              <a:spcAft>
                <a:spcPts val="0"/>
              </a:spcAft>
            </a:pPr>
            <a:endParaRPr lang="en-GB" sz="2400" b="1" dirty="0">
              <a:solidFill>
                <a:prstClr val="black"/>
              </a:solidFill>
              <a:latin typeface="Arial" pitchFamily="34" charset="0"/>
              <a:cs typeface="Arial" pitchFamily="34" charset="0"/>
            </a:endParaRPr>
          </a:p>
        </p:txBody>
      </p:sp>
      <p:sp>
        <p:nvSpPr>
          <p:cNvPr id="6" name="TextBox 5"/>
          <p:cNvSpPr txBox="1"/>
          <p:nvPr/>
        </p:nvSpPr>
        <p:spPr>
          <a:xfrm>
            <a:off x="2857488" y="1285860"/>
            <a:ext cx="3071834" cy="5262979"/>
          </a:xfrm>
          <a:prstGeom prst="rect">
            <a:avLst/>
          </a:prstGeom>
          <a:noFill/>
        </p:spPr>
        <p:txBody>
          <a:bodyPr wrap="square" rtlCol="0">
            <a:spAutoFit/>
          </a:bodyPr>
          <a:lstStyle/>
          <a:p>
            <a:pPr fontAlgn="auto">
              <a:spcBef>
                <a:spcPts val="0"/>
              </a:spcBef>
              <a:spcAft>
                <a:spcPts val="0"/>
              </a:spcAft>
            </a:pPr>
            <a:r>
              <a:rPr lang="en-GB" sz="2400" b="1" dirty="0" smtClean="0">
                <a:solidFill>
                  <a:srgbClr val="C0504D">
                    <a:lumMod val="75000"/>
                  </a:srgbClr>
                </a:solidFill>
                <a:latin typeface="Arial" pitchFamily="34" charset="0"/>
                <a:cs typeface="Arial" pitchFamily="34" charset="0"/>
              </a:rPr>
              <a:t>Intended learning outcomes</a:t>
            </a:r>
          </a:p>
          <a:p>
            <a:pPr marL="355600" indent="-355600" fontAlgn="auto">
              <a:spcBef>
                <a:spcPts val="0"/>
              </a:spcBef>
              <a:spcAft>
                <a:spcPts val="0"/>
              </a:spcAft>
              <a:buFont typeface="Wingdings" pitchFamily="2" charset="2"/>
              <a:buChar char="v"/>
            </a:pPr>
            <a:r>
              <a:rPr lang="en-GB" sz="2400" b="1" dirty="0" smtClean="0">
                <a:solidFill>
                  <a:srgbClr val="C0504D">
                    <a:lumMod val="75000"/>
                  </a:srgbClr>
                </a:solidFill>
                <a:latin typeface="Arial" pitchFamily="34" charset="0"/>
                <a:cs typeface="Arial" pitchFamily="34" charset="0"/>
              </a:rPr>
              <a:t>What we’re focusing on today;</a:t>
            </a:r>
          </a:p>
          <a:p>
            <a:pPr marL="355600" indent="-355600" fontAlgn="auto">
              <a:spcBef>
                <a:spcPts val="0"/>
              </a:spcBef>
              <a:spcAft>
                <a:spcPts val="0"/>
              </a:spcAft>
              <a:buFont typeface="Wingdings" pitchFamily="2" charset="2"/>
              <a:buChar char="v"/>
            </a:pPr>
            <a:r>
              <a:rPr lang="en-GB" sz="2400" b="1" dirty="0" smtClean="0">
                <a:solidFill>
                  <a:srgbClr val="C0504D">
                    <a:lumMod val="75000"/>
                  </a:srgbClr>
                </a:solidFill>
                <a:latin typeface="Arial" pitchFamily="34" charset="0"/>
                <a:cs typeface="Arial" pitchFamily="34" charset="0"/>
              </a:rPr>
              <a:t>What we’re going to assess;</a:t>
            </a:r>
          </a:p>
          <a:p>
            <a:pPr marL="355600" indent="-355600" fontAlgn="auto">
              <a:spcBef>
                <a:spcPts val="0"/>
              </a:spcBef>
              <a:spcAft>
                <a:spcPts val="0"/>
              </a:spcAft>
              <a:buFont typeface="Wingdings" pitchFamily="2" charset="2"/>
              <a:buChar char="v"/>
            </a:pPr>
            <a:r>
              <a:rPr lang="en-GB" sz="2400" b="1" dirty="0" smtClean="0">
                <a:solidFill>
                  <a:srgbClr val="C0504D">
                    <a:lumMod val="75000"/>
                  </a:srgbClr>
                </a:solidFill>
                <a:latin typeface="Arial" pitchFamily="34" charset="0"/>
                <a:cs typeface="Arial" pitchFamily="34" charset="0"/>
              </a:rPr>
              <a:t>What we’re going to give learners feedback on</a:t>
            </a:r>
          </a:p>
          <a:p>
            <a:pPr fontAlgn="auto">
              <a:spcBef>
                <a:spcPts val="0"/>
              </a:spcBef>
              <a:spcAft>
                <a:spcPts val="0"/>
              </a:spcAft>
            </a:pPr>
            <a:endParaRPr lang="en-GB" sz="2400" b="1" dirty="0" smtClean="0">
              <a:solidFill>
                <a:prstClr val="black"/>
              </a:solidFill>
              <a:latin typeface="Arial" pitchFamily="34" charset="0"/>
              <a:cs typeface="Arial" pitchFamily="34" charset="0"/>
            </a:endParaRPr>
          </a:p>
          <a:p>
            <a:pPr fontAlgn="auto">
              <a:spcBef>
                <a:spcPts val="0"/>
              </a:spcBef>
              <a:spcAft>
                <a:spcPts val="0"/>
              </a:spcAft>
            </a:pPr>
            <a:endParaRPr lang="en-GB" sz="2400" b="1" dirty="0" smtClean="0">
              <a:solidFill>
                <a:prstClr val="black"/>
              </a:solidFill>
              <a:latin typeface="Arial" pitchFamily="34" charset="0"/>
              <a:cs typeface="Arial" pitchFamily="34" charset="0"/>
            </a:endParaRPr>
          </a:p>
          <a:p>
            <a:pPr fontAlgn="auto">
              <a:spcBef>
                <a:spcPts val="0"/>
              </a:spcBef>
              <a:spcAft>
                <a:spcPts val="0"/>
              </a:spcAft>
            </a:pPr>
            <a:endParaRPr lang="en-GB" sz="2400" b="1" dirty="0" smtClean="0">
              <a:solidFill>
                <a:prstClr val="black"/>
              </a:solidFill>
              <a:latin typeface="Arial" pitchFamily="34" charset="0"/>
              <a:cs typeface="Arial" pitchFamily="34" charset="0"/>
            </a:endParaRPr>
          </a:p>
          <a:p>
            <a:pPr fontAlgn="auto">
              <a:spcBef>
                <a:spcPts val="0"/>
              </a:spcBef>
              <a:spcAft>
                <a:spcPts val="0"/>
              </a:spcAft>
            </a:pPr>
            <a:endParaRPr lang="en-GB" sz="2400" b="1" dirty="0">
              <a:solidFill>
                <a:prstClr val="black"/>
              </a:solidFill>
              <a:latin typeface="Arial" pitchFamily="34" charset="0"/>
              <a:cs typeface="Arial" pitchFamily="34" charset="0"/>
            </a:endParaRPr>
          </a:p>
        </p:txBody>
      </p:sp>
      <p:sp>
        <p:nvSpPr>
          <p:cNvPr id="7" name="TextBox 6"/>
          <p:cNvSpPr txBox="1"/>
          <p:nvPr/>
        </p:nvSpPr>
        <p:spPr>
          <a:xfrm>
            <a:off x="5857884" y="1285861"/>
            <a:ext cx="3286116" cy="6370975"/>
          </a:xfrm>
          <a:prstGeom prst="rect">
            <a:avLst/>
          </a:prstGeom>
          <a:noFill/>
        </p:spPr>
        <p:txBody>
          <a:bodyPr wrap="square" rtlCol="0">
            <a:spAutoFit/>
          </a:bodyPr>
          <a:lstStyle/>
          <a:p>
            <a:pPr fontAlgn="auto">
              <a:spcBef>
                <a:spcPts val="0"/>
              </a:spcBef>
              <a:spcAft>
                <a:spcPts val="0"/>
              </a:spcAft>
            </a:pPr>
            <a:r>
              <a:rPr lang="en-GB" sz="2400" b="1" dirty="0" smtClean="0">
                <a:solidFill>
                  <a:srgbClr val="800000"/>
                </a:solidFill>
                <a:latin typeface="Calibri"/>
                <a:cs typeface="Arial" pitchFamily="34" charset="0"/>
              </a:rPr>
              <a:t>Intended learning outgoings</a:t>
            </a:r>
          </a:p>
          <a:p>
            <a:pPr fontAlgn="auto">
              <a:spcBef>
                <a:spcPts val="0"/>
              </a:spcBef>
              <a:spcAft>
                <a:spcPts val="0"/>
              </a:spcAft>
            </a:pPr>
            <a:r>
              <a:rPr lang="en-GB" sz="2400" b="1" dirty="0" smtClean="0">
                <a:solidFill>
                  <a:srgbClr val="800000"/>
                </a:solidFill>
                <a:latin typeface="Calibri"/>
              </a:rPr>
              <a:t>Other things that learners won’t necessarily evidence during their time in higher education, but which they will need in their careers, and indeed their ongoing lifelong learning.</a:t>
            </a:r>
          </a:p>
          <a:p>
            <a:pPr fontAlgn="auto">
              <a:spcBef>
                <a:spcPts val="0"/>
              </a:spcBef>
              <a:spcAft>
                <a:spcPts val="0"/>
              </a:spcAft>
            </a:pPr>
            <a:endParaRPr lang="en-GB" sz="2400" b="1" dirty="0" smtClean="0">
              <a:solidFill>
                <a:prstClr val="black"/>
              </a:solidFill>
              <a:latin typeface="Calibri"/>
              <a:cs typeface="Arial" pitchFamily="34" charset="0"/>
            </a:endParaRPr>
          </a:p>
          <a:p>
            <a:pPr fontAlgn="auto">
              <a:spcBef>
                <a:spcPts val="0"/>
              </a:spcBef>
              <a:spcAft>
                <a:spcPts val="0"/>
              </a:spcAft>
            </a:pPr>
            <a:endParaRPr lang="en-GB" sz="2400" b="1" dirty="0" smtClean="0">
              <a:solidFill>
                <a:prstClr val="black"/>
              </a:solidFill>
              <a:latin typeface="Calibri"/>
              <a:cs typeface="Arial" pitchFamily="34" charset="0"/>
            </a:endParaRPr>
          </a:p>
          <a:p>
            <a:pPr fontAlgn="auto">
              <a:spcBef>
                <a:spcPts val="0"/>
              </a:spcBef>
              <a:spcAft>
                <a:spcPts val="0"/>
              </a:spcAft>
            </a:pPr>
            <a:endParaRPr lang="en-GB" sz="2400" b="1" dirty="0" smtClean="0">
              <a:solidFill>
                <a:prstClr val="black"/>
              </a:solidFill>
              <a:latin typeface="Calibri"/>
              <a:cs typeface="Arial" pitchFamily="34" charset="0"/>
            </a:endParaRPr>
          </a:p>
          <a:p>
            <a:pPr fontAlgn="auto">
              <a:spcBef>
                <a:spcPts val="0"/>
              </a:spcBef>
              <a:spcAft>
                <a:spcPts val="0"/>
              </a:spcAft>
            </a:pPr>
            <a:endParaRPr lang="en-GB" sz="2400" b="1" dirty="0" smtClean="0">
              <a:solidFill>
                <a:prstClr val="black"/>
              </a:solidFill>
              <a:latin typeface="Calibri"/>
              <a:cs typeface="Arial" pitchFamily="34" charset="0"/>
            </a:endParaRPr>
          </a:p>
          <a:p>
            <a:pPr fontAlgn="auto">
              <a:spcBef>
                <a:spcPts val="0"/>
              </a:spcBef>
              <a:spcAft>
                <a:spcPts val="0"/>
              </a:spcAft>
            </a:pPr>
            <a:endParaRPr lang="en-GB" sz="2400" b="1" dirty="0" smtClean="0">
              <a:solidFill>
                <a:prstClr val="black"/>
              </a:solidFill>
              <a:latin typeface="Calibri"/>
              <a:cs typeface="Arial" pitchFamily="34" charset="0"/>
            </a:endParaRPr>
          </a:p>
          <a:p>
            <a:pPr fontAlgn="auto">
              <a:spcBef>
                <a:spcPts val="0"/>
              </a:spcBef>
              <a:spcAft>
                <a:spcPts val="0"/>
              </a:spcAft>
            </a:pPr>
            <a:endParaRPr lang="en-GB" sz="2400" b="1" dirty="0">
              <a:solidFill>
                <a:prstClr val="black"/>
              </a:solidFill>
              <a:latin typeface="Calibri"/>
              <a:cs typeface="Arial" pitchFamily="34" charset="0"/>
            </a:endParaRPr>
          </a:p>
        </p:txBody>
      </p:sp>
      <p:sp>
        <p:nvSpPr>
          <p:cNvPr id="8" name="TextBox 7"/>
          <p:cNvSpPr txBox="1"/>
          <p:nvPr/>
        </p:nvSpPr>
        <p:spPr>
          <a:xfrm>
            <a:off x="0" y="2071678"/>
            <a:ext cx="5857884" cy="4955203"/>
          </a:xfrm>
          <a:prstGeom prst="rect">
            <a:avLst/>
          </a:prstGeom>
          <a:solidFill>
            <a:srgbClr val="FFFF00">
              <a:alpha val="69020"/>
            </a:srgbClr>
          </a:solidFill>
        </p:spPr>
        <p:txBody>
          <a:bodyPr wrap="square" rtlCol="0">
            <a:spAutoFit/>
          </a:bodyPr>
          <a:lstStyle/>
          <a:p>
            <a:pPr fontAlgn="auto">
              <a:spcBef>
                <a:spcPts val="0"/>
              </a:spcBef>
              <a:spcAft>
                <a:spcPts val="0"/>
              </a:spcAft>
            </a:pPr>
            <a:r>
              <a:rPr lang="en-GB" sz="3600" b="1" dirty="0" smtClean="0">
                <a:solidFill>
                  <a:srgbClr val="FF0000"/>
                </a:solidFill>
                <a:latin typeface="Calibri"/>
              </a:rPr>
              <a:t>Emergent learning outcomes</a:t>
            </a:r>
          </a:p>
          <a:p>
            <a:pPr fontAlgn="auto">
              <a:spcBef>
                <a:spcPts val="0"/>
              </a:spcBef>
              <a:spcAft>
                <a:spcPts val="0"/>
              </a:spcAft>
            </a:pPr>
            <a:r>
              <a:rPr lang="en-GB" sz="2700" b="1" dirty="0" smtClean="0">
                <a:solidFill>
                  <a:prstClr val="black"/>
                </a:solidFill>
                <a:latin typeface="Calibri"/>
              </a:rPr>
              <a:t>Things students are taking away from the session or course, which weren’t on the formal agenda, but which may well be of great importance to the students both at the time, and in their future development.</a:t>
            </a:r>
          </a:p>
          <a:p>
            <a:pPr fontAlgn="auto">
              <a:spcBef>
                <a:spcPts val="0"/>
              </a:spcBef>
              <a:spcAft>
                <a:spcPts val="0"/>
              </a:spcAft>
            </a:pPr>
            <a:r>
              <a:rPr lang="en-GB" sz="2700" b="1" dirty="0" smtClean="0">
                <a:solidFill>
                  <a:prstClr val="black"/>
                </a:solidFill>
                <a:latin typeface="Calibri"/>
              </a:rPr>
              <a:t>Very frequently, these turn out to be sufficiently important and relevant to add to (and sometimes replace) the intended learning outcomes.</a:t>
            </a:r>
            <a:endParaRPr lang="en-GB" sz="2700" b="1" dirty="0">
              <a:solidFill>
                <a:prstClr val="black"/>
              </a:solidFill>
              <a:latin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bg/>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7" grpId="0" build="p"/>
      <p:bldP spid="8" grpId="0" build="p" animBg="1"/>
    </p:bldLst>
  </p:timing>
</p:sld>
</file>

<file path=ppt/theme/theme1.xml><?xml version="1.0" encoding="utf-8"?>
<a:theme xmlns:a="http://schemas.openxmlformats.org/drawingml/2006/main" name="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1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2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2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2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2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3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3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8.xml><?xml version="1.0" encoding="utf-8"?>
<a:theme xmlns:a="http://schemas.openxmlformats.org/drawingml/2006/main" name="4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9.xml><?xml version="1.0" encoding="utf-8"?>
<a:theme xmlns:a="http://schemas.openxmlformats.org/drawingml/2006/main" name="4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8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4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1.xml><?xml version="1.0" encoding="utf-8"?>
<a:theme xmlns:a="http://schemas.openxmlformats.org/drawingml/2006/main" name="5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2.xml><?xml version="1.0" encoding="utf-8"?>
<a:theme xmlns:a="http://schemas.openxmlformats.org/drawingml/2006/main" name="5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3.xml><?xml version="1.0" encoding="utf-8"?>
<a:theme xmlns:a="http://schemas.openxmlformats.org/drawingml/2006/main" name="5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4.xml><?xml version="1.0" encoding="utf-8"?>
<a:theme xmlns:a="http://schemas.openxmlformats.org/drawingml/2006/main" name="5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5.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6.xml><?xml version="1.0" encoding="utf-8"?>
<a:theme xmlns:a="http://schemas.openxmlformats.org/drawingml/2006/main" name="48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7.xml><?xml version="1.0" encoding="utf-8"?>
<a:theme xmlns:a="http://schemas.openxmlformats.org/drawingml/2006/main" name="8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8.xml><?xml version="1.0" encoding="utf-8"?>
<a:theme xmlns:a="http://schemas.openxmlformats.org/drawingml/2006/main" name="5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9.xml><?xml version="1.0" encoding="utf-8"?>
<a:theme xmlns:a="http://schemas.openxmlformats.org/drawingml/2006/main" name="6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0.xml><?xml version="1.0" encoding="utf-8"?>
<a:theme xmlns:a="http://schemas.openxmlformats.org/drawingml/2006/main" name="9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1.xml><?xml version="1.0" encoding="utf-8"?>
<a:theme xmlns:a="http://schemas.openxmlformats.org/drawingml/2006/main" name="7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2.xml><?xml version="1.0" encoding="utf-8"?>
<a:theme xmlns:a="http://schemas.openxmlformats.org/drawingml/2006/main" name="8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3.xml><?xml version="1.0" encoding="utf-8"?>
<a:theme xmlns:a="http://schemas.openxmlformats.org/drawingml/2006/main" name="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4.xml><?xml version="1.0" encoding="utf-8"?>
<a:theme xmlns:a="http://schemas.openxmlformats.org/drawingml/2006/main" name="10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5.xml><?xml version="1.0" encoding="utf-8"?>
<a:theme xmlns:a="http://schemas.openxmlformats.org/drawingml/2006/main" name="1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6.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7.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8.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9.xml><?xml version="1.0" encoding="utf-8"?>
<a:theme xmlns:a="http://schemas.openxmlformats.org/drawingml/2006/main" name="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0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0.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1.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2.xml><?xml version="1.0" encoding="utf-8"?>
<a:theme xmlns:a="http://schemas.openxmlformats.org/drawingml/2006/main" name="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3.xml><?xml version="1.0" encoding="utf-8"?>
<a:theme xmlns:a="http://schemas.openxmlformats.org/drawingml/2006/main" name="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4.xml><?xml version="1.0" encoding="utf-8"?>
<a:theme xmlns:a="http://schemas.openxmlformats.org/drawingml/2006/main" name="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5.xml><?xml version="1.0" encoding="utf-8"?>
<a:theme xmlns:a="http://schemas.openxmlformats.org/drawingml/2006/main" name="1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6.xml><?xml version="1.0" encoding="utf-8"?>
<a:theme xmlns:a="http://schemas.openxmlformats.org/drawingml/2006/main" name="1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7.xml><?xml version="1.0" encoding="utf-8"?>
<a:theme xmlns:a="http://schemas.openxmlformats.org/drawingml/2006/main" name="1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8.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9.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9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0.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1.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2.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3.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4.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5.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6.xml><?xml version="1.0" encoding="utf-8"?>
<a:theme xmlns:a="http://schemas.openxmlformats.org/drawingml/2006/main" name="2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7.xml><?xml version="1.0" encoding="utf-8"?>
<a:theme xmlns:a="http://schemas.openxmlformats.org/drawingml/2006/main" name="2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8.xml><?xml version="1.0" encoding="utf-8"?>
<a:theme xmlns:a="http://schemas.openxmlformats.org/drawingml/2006/main" name="2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9.xml><?xml version="1.0" encoding="utf-8"?>
<a:theme xmlns:a="http://schemas.openxmlformats.org/drawingml/2006/main" name="2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0.xml><?xml version="1.0" encoding="utf-8"?>
<a:theme xmlns:a="http://schemas.openxmlformats.org/drawingml/2006/main" name="2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1.xml><?xml version="1.0" encoding="utf-8"?>
<a:theme xmlns:a="http://schemas.openxmlformats.org/drawingml/2006/main" name="2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2.xml><?xml version="1.0" encoding="utf-8"?>
<a:theme xmlns:a="http://schemas.openxmlformats.org/drawingml/2006/main" name="2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2439</Words>
  <Application>Microsoft Office PowerPoint</Application>
  <PresentationFormat>On-screen Show (4:3)</PresentationFormat>
  <Paragraphs>223</Paragraphs>
  <Slides>30</Slides>
  <Notes>19</Notes>
  <HiddenSlides>0</HiddenSlides>
  <MMClips>0</MMClips>
  <ScaleCrop>false</ScaleCrop>
  <HeadingPairs>
    <vt:vector size="4" baseType="variant">
      <vt:variant>
        <vt:lpstr>Theme</vt:lpstr>
      </vt:variant>
      <vt:variant>
        <vt:i4>63</vt:i4>
      </vt:variant>
      <vt:variant>
        <vt:lpstr>Slide Titles</vt:lpstr>
      </vt:variant>
      <vt:variant>
        <vt:i4>30</vt:i4>
      </vt:variant>
    </vt:vector>
  </HeadingPairs>
  <TitlesOfParts>
    <vt:vector size="93" baseType="lpstr">
      <vt:lpstr>4_Custom Design</vt:lpstr>
      <vt:lpstr>82_Custom Design</vt:lpstr>
      <vt:lpstr>5_Custom Design</vt:lpstr>
      <vt:lpstr>20_Custom Design</vt:lpstr>
      <vt:lpstr>95_Custom Design</vt:lpstr>
      <vt:lpstr>Theme1</vt:lpstr>
      <vt:lpstr>1_Office Theme</vt:lpstr>
      <vt:lpstr>2_Office Theme</vt:lpstr>
      <vt:lpstr>4_Office Theme</vt:lpstr>
      <vt:lpstr>9_Office Theme</vt:lpstr>
      <vt:lpstr>16_Office Theme</vt:lpstr>
      <vt:lpstr>21_Office Theme</vt:lpstr>
      <vt:lpstr>22_Office Theme</vt:lpstr>
      <vt:lpstr>26_Office Theme</vt:lpstr>
      <vt:lpstr>28_Office Theme</vt:lpstr>
      <vt:lpstr>32_Office Theme</vt:lpstr>
      <vt:lpstr>38_Office Theme</vt:lpstr>
      <vt:lpstr>44_Office Theme</vt:lpstr>
      <vt:lpstr>46_Office Theme</vt:lpstr>
      <vt:lpstr>47_Office Theme</vt:lpstr>
      <vt:lpstr>50_Office Theme</vt:lpstr>
      <vt:lpstr>52_Office Theme</vt:lpstr>
      <vt:lpstr>53_Office Theme</vt:lpstr>
      <vt:lpstr>55_Office Theme</vt:lpstr>
      <vt:lpstr>83_Custom Design</vt:lpstr>
      <vt:lpstr>48_Custom Design</vt:lpstr>
      <vt:lpstr>84_Custom Design</vt:lpstr>
      <vt:lpstr>55_Custom Design</vt:lpstr>
      <vt:lpstr>6_Custom Design</vt:lpstr>
      <vt:lpstr>93_Custom Design</vt:lpstr>
      <vt:lpstr>7_Custom Design</vt:lpstr>
      <vt:lpstr>8_Custom Design</vt:lpstr>
      <vt:lpstr>9_Custom Design</vt:lpstr>
      <vt:lpstr>10_Custom Design</vt:lpstr>
      <vt:lpstr>11_Custom Design</vt:lpstr>
      <vt:lpstr>1_LeedsMet template</vt:lpstr>
      <vt:lpstr>2_LeedsMet template</vt:lpstr>
      <vt:lpstr>3_LeedsMet template</vt:lpstr>
      <vt:lpstr>4_LeedsMet template</vt:lpstr>
      <vt:lpstr>5_LeedsMet template</vt:lpstr>
      <vt:lpstr>6_LeedsMet template</vt:lpstr>
      <vt:lpstr>7_LeedsMet template</vt:lpstr>
      <vt:lpstr>8_LeedsMet template</vt:lpstr>
      <vt:lpstr>9_LeedsMet template</vt:lpstr>
      <vt:lpstr>10_LeedsMet template</vt:lpstr>
      <vt:lpstr>11_LeedsMet template</vt:lpstr>
      <vt:lpstr>12_LeedsMet template</vt:lpstr>
      <vt:lpstr>13_LeedsMet template</vt:lpstr>
      <vt:lpstr>14_LeedsMet template</vt:lpstr>
      <vt:lpstr>15_LeedsMet template</vt:lpstr>
      <vt:lpstr>16_LeedsMet template</vt:lpstr>
      <vt:lpstr>17_LeedsMet template</vt:lpstr>
      <vt:lpstr>18_LeedsMet template</vt:lpstr>
      <vt:lpstr>19_LeedsMet template</vt:lpstr>
      <vt:lpstr>20_LeedsMet template</vt:lpstr>
      <vt:lpstr>21_LeedsMet template</vt:lpstr>
      <vt:lpstr>22_LeedsMet template</vt:lpstr>
      <vt:lpstr>23_LeedsMet template</vt:lpstr>
      <vt:lpstr>24_LeedsMet template</vt:lpstr>
      <vt:lpstr>25_LeedsMet template</vt:lpstr>
      <vt:lpstr>26_LeedsMet template</vt:lpstr>
      <vt:lpstr>27_LeedsMet template</vt:lpstr>
      <vt:lpstr>Office Theme</vt:lpstr>
      <vt:lpstr>Strategies to bring your teaching to life </vt:lpstr>
      <vt:lpstr>By the end of this session you should have had the chance to:</vt:lpstr>
      <vt:lpstr>How can we bring teaching to life? A tale from NTFS Paul Maharg</vt:lpstr>
      <vt:lpstr>The result?</vt:lpstr>
      <vt:lpstr>Ken Bain in “What the best College Teachers do” argues...</vt:lpstr>
      <vt:lpstr>Post-it exercise</vt:lpstr>
      <vt:lpstr>Post-its…</vt:lpstr>
      <vt:lpstr>Finding out where a group is starting from…</vt:lpstr>
      <vt:lpstr>Slide 9</vt:lpstr>
      <vt:lpstr>Bain asks “What reasoning abilities will students need to possess or develop to answer the questions the discipline raises?” (pp.85-6)</vt:lpstr>
      <vt:lpstr>and</vt:lpstr>
      <vt:lpstr>How can we bring teaching alive? We propose we can:</vt:lpstr>
      <vt:lpstr>Engagement: why talk about it? Because:</vt:lpstr>
      <vt:lpstr>Engagement of international students: some important considerations</vt:lpstr>
      <vt:lpstr>Teaching for learning</vt:lpstr>
      <vt:lpstr>Slide 16</vt:lpstr>
      <vt:lpstr>Supportiveness: we must</vt:lpstr>
      <vt:lpstr>Inclusivity: it’s helpful to ask from the outset:</vt:lpstr>
      <vt:lpstr>Active learning: we can:</vt:lpstr>
      <vt:lpstr>Some active learning!</vt:lpstr>
      <vt:lpstr>Task briefing</vt:lpstr>
      <vt:lpstr>Robust quality: we argue for</vt:lpstr>
      <vt:lpstr>Now for some students’ views:</vt:lpstr>
      <vt:lpstr>“What can I do when....?” </vt:lpstr>
      <vt:lpstr>How can we bring teaching alive? We propose we can:</vt:lpstr>
      <vt:lpstr>Conclusions: bringing teaching to life requires that</vt:lpstr>
      <vt:lpstr>Slide 27</vt:lpstr>
      <vt:lpstr>Useful references 2</vt:lpstr>
      <vt:lpstr>Useful references 3</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Steve Denton Pro-Vice-Chancellor Registrar and Secretary   Professional administration – myths, realities and challenges</dc:title>
  <dc:creator/>
  <cp:lastModifiedBy/>
  <cp:revision>210</cp:revision>
  <dcterms:created xsi:type="dcterms:W3CDTF">2006-05-11T10:54:55Z</dcterms:created>
  <dcterms:modified xsi:type="dcterms:W3CDTF">2012-02-28T18:16:54Z</dcterms:modified>
</cp:coreProperties>
</file>