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Override PartName="/ppt/notesSlides/notesSlide27.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notesSlides/notesSlide25.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Layouts/slideLayout3.xml" ContentType="application/vnd.openxmlformats-officedocument.presentationml.slideLayout+xml"/>
  <Default Extension="jpeg" ContentType="image/jpeg"/>
  <Override PartName="/ppt/notesSlides/notesSlide17.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emovePersonalInfoOnSave="1" saveSubsetFonts="1">
  <p:sldMasterIdLst>
    <p:sldMasterId id="2147483649" r:id="rId1"/>
  </p:sldMasterIdLst>
  <p:notesMasterIdLst>
    <p:notesMasterId r:id="rId29"/>
  </p:notesMasterIdLst>
  <p:handoutMasterIdLst>
    <p:handoutMasterId r:id="rId30"/>
  </p:handoutMasterIdLst>
  <p:sldIdLst>
    <p:sldId id="261" r:id="rId2"/>
    <p:sldId id="303" r:id="rId3"/>
    <p:sldId id="306" r:id="rId4"/>
    <p:sldId id="322" r:id="rId5"/>
    <p:sldId id="325" r:id="rId6"/>
    <p:sldId id="308" r:id="rId7"/>
    <p:sldId id="309" r:id="rId8"/>
    <p:sldId id="310" r:id="rId9"/>
    <p:sldId id="314" r:id="rId10"/>
    <p:sldId id="307" r:id="rId11"/>
    <p:sldId id="323" r:id="rId12"/>
    <p:sldId id="315" r:id="rId13"/>
    <p:sldId id="311" r:id="rId14"/>
    <p:sldId id="324" r:id="rId15"/>
    <p:sldId id="326" r:id="rId16"/>
    <p:sldId id="312" r:id="rId17"/>
    <p:sldId id="327" r:id="rId18"/>
    <p:sldId id="316" r:id="rId19"/>
    <p:sldId id="328" r:id="rId20"/>
    <p:sldId id="313" r:id="rId21"/>
    <p:sldId id="317" r:id="rId22"/>
    <p:sldId id="319" r:id="rId23"/>
    <p:sldId id="284" r:id="rId24"/>
    <p:sldId id="320" r:id="rId25"/>
    <p:sldId id="276" r:id="rId26"/>
    <p:sldId id="305" r:id="rId27"/>
    <p:sldId id="304" r:id="rId28"/>
  </p:sldIdLst>
  <p:sldSz cx="9144000" cy="6858000" type="screen4x3"/>
  <p:notesSz cx="6858000" cy="9144000"/>
  <p:defaultTextStyle>
    <a:defPPr>
      <a:defRPr lang="en-GB"/>
    </a:defPPr>
    <a:lvl1pPr algn="l" rtl="0" fontAlgn="base">
      <a:spcBef>
        <a:spcPct val="0"/>
      </a:spcBef>
      <a:spcAft>
        <a:spcPct val="0"/>
      </a:spcAft>
      <a:defRPr sz="3100" kern="1200">
        <a:solidFill>
          <a:schemeClr val="tx1"/>
        </a:solidFill>
        <a:latin typeface="Arial" charset="0"/>
        <a:ea typeface="+mn-ea"/>
        <a:cs typeface="+mn-cs"/>
      </a:defRPr>
    </a:lvl1pPr>
    <a:lvl2pPr marL="457200" algn="l" rtl="0" fontAlgn="base">
      <a:spcBef>
        <a:spcPct val="0"/>
      </a:spcBef>
      <a:spcAft>
        <a:spcPct val="0"/>
      </a:spcAft>
      <a:defRPr sz="3100" kern="1200">
        <a:solidFill>
          <a:schemeClr val="tx1"/>
        </a:solidFill>
        <a:latin typeface="Arial" charset="0"/>
        <a:ea typeface="+mn-ea"/>
        <a:cs typeface="+mn-cs"/>
      </a:defRPr>
    </a:lvl2pPr>
    <a:lvl3pPr marL="914400" algn="l" rtl="0" fontAlgn="base">
      <a:spcBef>
        <a:spcPct val="0"/>
      </a:spcBef>
      <a:spcAft>
        <a:spcPct val="0"/>
      </a:spcAft>
      <a:defRPr sz="3100" kern="1200">
        <a:solidFill>
          <a:schemeClr val="tx1"/>
        </a:solidFill>
        <a:latin typeface="Arial" charset="0"/>
        <a:ea typeface="+mn-ea"/>
        <a:cs typeface="+mn-cs"/>
      </a:defRPr>
    </a:lvl3pPr>
    <a:lvl4pPr marL="1371600" algn="l" rtl="0" fontAlgn="base">
      <a:spcBef>
        <a:spcPct val="0"/>
      </a:spcBef>
      <a:spcAft>
        <a:spcPct val="0"/>
      </a:spcAft>
      <a:defRPr sz="3100" kern="1200">
        <a:solidFill>
          <a:schemeClr val="tx1"/>
        </a:solidFill>
        <a:latin typeface="Arial" charset="0"/>
        <a:ea typeface="+mn-ea"/>
        <a:cs typeface="+mn-cs"/>
      </a:defRPr>
    </a:lvl4pPr>
    <a:lvl5pPr marL="1828800" algn="l" rtl="0" fontAlgn="base">
      <a:spcBef>
        <a:spcPct val="0"/>
      </a:spcBef>
      <a:spcAft>
        <a:spcPct val="0"/>
      </a:spcAft>
      <a:defRPr sz="3100" kern="1200">
        <a:solidFill>
          <a:schemeClr val="tx1"/>
        </a:solidFill>
        <a:latin typeface="Arial" charset="0"/>
        <a:ea typeface="+mn-ea"/>
        <a:cs typeface="+mn-cs"/>
      </a:defRPr>
    </a:lvl5pPr>
    <a:lvl6pPr marL="2286000" algn="l" defTabSz="914400" rtl="0" eaLnBrk="1" latinLnBrk="0" hangingPunct="1">
      <a:defRPr sz="3100" kern="1200">
        <a:solidFill>
          <a:schemeClr val="tx1"/>
        </a:solidFill>
        <a:latin typeface="Arial" charset="0"/>
        <a:ea typeface="+mn-ea"/>
        <a:cs typeface="+mn-cs"/>
      </a:defRPr>
    </a:lvl6pPr>
    <a:lvl7pPr marL="2743200" algn="l" defTabSz="914400" rtl="0" eaLnBrk="1" latinLnBrk="0" hangingPunct="1">
      <a:defRPr sz="3100" kern="1200">
        <a:solidFill>
          <a:schemeClr val="tx1"/>
        </a:solidFill>
        <a:latin typeface="Arial" charset="0"/>
        <a:ea typeface="+mn-ea"/>
        <a:cs typeface="+mn-cs"/>
      </a:defRPr>
    </a:lvl7pPr>
    <a:lvl8pPr marL="3200400" algn="l" defTabSz="914400" rtl="0" eaLnBrk="1" latinLnBrk="0" hangingPunct="1">
      <a:defRPr sz="3100" kern="1200">
        <a:solidFill>
          <a:schemeClr val="tx1"/>
        </a:solidFill>
        <a:latin typeface="Arial" charset="0"/>
        <a:ea typeface="+mn-ea"/>
        <a:cs typeface="+mn-cs"/>
      </a:defRPr>
    </a:lvl8pPr>
    <a:lvl9pPr marL="3657600" algn="l" defTabSz="914400" rtl="0" eaLnBrk="1" latinLnBrk="0" hangingPunct="1">
      <a:defRPr sz="3100"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A50021"/>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34580" autoAdjust="0"/>
    <p:restoredTop sz="86410" autoAdjust="0"/>
  </p:normalViewPr>
  <p:slideViewPr>
    <p:cSldViewPr>
      <p:cViewPr varScale="1">
        <p:scale>
          <a:sx n="64" d="100"/>
          <a:sy n="64" d="100"/>
        </p:scale>
        <p:origin x="-534" y="-9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80" d="100"/>
          <a:sy n="80" d="100"/>
        </p:scale>
        <p:origin x="-2022" y="-102"/>
      </p:cViewPr>
      <p:guideLst>
        <p:guide orient="horz" pos="2880"/>
        <p:guide pos="2160"/>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3970"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GB"/>
          </a:p>
        </p:txBody>
      </p:sp>
      <p:sp>
        <p:nvSpPr>
          <p:cNvPr id="83971" name="Rectangle 3"/>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GB"/>
          </a:p>
        </p:txBody>
      </p:sp>
      <p:sp>
        <p:nvSpPr>
          <p:cNvPr id="83972" name="Rectangle 4"/>
          <p:cNvSpPr>
            <a:spLocks noGrp="1" noChangeArrowheads="1"/>
          </p:cNvSpPr>
          <p:nvPr>
            <p:ph type="ftr" sz="quarter" idx="2"/>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GB"/>
          </a:p>
        </p:txBody>
      </p:sp>
      <p:sp>
        <p:nvSpPr>
          <p:cNvPr id="83973" name="Rectangle 5"/>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35243795-B5A9-40B2-8826-144A3A057D4E}" type="slidenum">
              <a:rPr lang="en-GB"/>
              <a:pPr>
                <a:defRPr/>
              </a:pPr>
              <a:t>‹#›</a:t>
            </a:fld>
            <a:endParaRPr lang="en-GB"/>
          </a:p>
        </p:txBody>
      </p:sp>
    </p:spTree>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867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US"/>
          </a:p>
        </p:txBody>
      </p:sp>
      <p:sp>
        <p:nvSpPr>
          <p:cNvPr id="28675"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a:p>
        </p:txBody>
      </p:sp>
      <p:sp>
        <p:nvSpPr>
          <p:cNvPr id="40964"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28677"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28678"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US"/>
          </a:p>
        </p:txBody>
      </p:sp>
    </p:spTree>
  </p:cSld>
  <p:clrMap bg1="lt1" tx1="dk1" bg2="lt2" tx2="dk2" accent1="accent1" accent2="accent2" accent3="accent3" accent4="accent4" accent5="accent5" accent6="accent6" hlink="hlink" folHlink="folHlink"/>
  <p:hf hdr="0" ftr="0" dt="0"/>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2"/>
          <p:cNvSpPr>
            <a:spLocks noGrp="1" noRot="1" noChangeAspect="1" noChangeArrowheads="1" noTextEdit="1"/>
          </p:cNvSpPr>
          <p:nvPr>
            <p:ph type="sldImg"/>
          </p:nvPr>
        </p:nvSpPr>
        <p:spPr>
          <a:ln/>
        </p:spPr>
      </p:sp>
      <p:sp>
        <p:nvSpPr>
          <p:cNvPr id="53251" name="Rectangle 3"/>
          <p:cNvSpPr>
            <a:spLocks noGrp="1" noChangeArrowheads="1"/>
          </p:cNvSpPr>
          <p:nvPr>
            <p:ph type="body" idx="1"/>
          </p:nvPr>
        </p:nvSpPr>
        <p:spPr>
          <a:noFill/>
          <a:ln/>
        </p:spPr>
        <p:txBody>
          <a:bodyPr/>
          <a:lstStyle/>
          <a:p>
            <a:pPr marL="228600" indent="-228600" eaLnBrk="1" hangingPunct="1"/>
            <a:endParaRPr lang="en-US" smtClean="0"/>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Slide Image Placeholder 1"/>
          <p:cNvSpPr>
            <a:spLocks noGrp="1" noRot="1" noChangeAspect="1" noTextEdit="1"/>
          </p:cNvSpPr>
          <p:nvPr>
            <p:ph type="sldImg"/>
          </p:nvPr>
        </p:nvSpPr>
        <p:spPr>
          <a:xfrm>
            <a:off x="1150938" y="692150"/>
            <a:ext cx="4556125" cy="3416300"/>
          </a:xfrm>
          <a:ln/>
        </p:spPr>
      </p:sp>
      <p:sp>
        <p:nvSpPr>
          <p:cNvPr id="71683" name="Notes Placeholder 2"/>
          <p:cNvSpPr>
            <a:spLocks noGrp="1"/>
          </p:cNvSpPr>
          <p:nvPr>
            <p:ph type="body" idx="1"/>
          </p:nvPr>
        </p:nvSpPr>
        <p:spPr>
          <a:noFill/>
          <a:ln/>
        </p:spPr>
        <p:txBody>
          <a:bodyPr/>
          <a:lstStyle/>
          <a:p>
            <a:endParaRPr lang="en-US" smtClean="0"/>
          </a:p>
        </p:txBody>
      </p:sp>
      <p:sp>
        <p:nvSpPr>
          <p:cNvPr id="71684" name="Slide Number Placeholder 3"/>
          <p:cNvSpPr>
            <a:spLocks noGrp="1"/>
          </p:cNvSpPr>
          <p:nvPr>
            <p:ph type="sldNum" sz="quarter" idx="5"/>
          </p:nvPr>
        </p:nvSpPr>
        <p:spPr>
          <a:xfrm>
            <a:off x="3884613" y="8685213"/>
            <a:ext cx="2971800" cy="457200"/>
          </a:xfrm>
          <a:prstGeom prst="rect">
            <a:avLst/>
          </a:prstGeom>
          <a:noFill/>
        </p:spPr>
        <p:txBody>
          <a:bodyPr/>
          <a:lstStyle/>
          <a:p>
            <a:fld id="{2A1F4496-1979-4505-8CD3-DD7F678310A6}" type="slidenum">
              <a:rPr lang="en-US" smtClean="0">
                <a:solidFill>
                  <a:srgbClr val="000000"/>
                </a:solidFill>
              </a:rPr>
              <a:pPr/>
              <a:t>4</a:t>
            </a:fld>
            <a:endParaRPr lang="en-US" smtClean="0">
              <a:solidFill>
                <a:srgbClr val="000000"/>
              </a:solidFill>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Line 2"/>
          <p:cNvSpPr>
            <a:spLocks noChangeShapeType="1"/>
          </p:cNvSpPr>
          <p:nvPr/>
        </p:nvSpPr>
        <p:spPr bwMode="auto">
          <a:xfrm>
            <a:off x="7315200" y="1066800"/>
            <a:ext cx="0" cy="4495800"/>
          </a:xfrm>
          <a:prstGeom prst="line">
            <a:avLst/>
          </a:prstGeom>
          <a:noFill/>
          <a:ln w="9525">
            <a:solidFill>
              <a:schemeClr val="tx1"/>
            </a:solidFill>
            <a:round/>
            <a:headEnd/>
            <a:tailEnd/>
          </a:ln>
          <a:effectLst/>
        </p:spPr>
        <p:txBody>
          <a:bodyPr/>
          <a:lstStyle/>
          <a:p>
            <a:pPr>
              <a:defRPr/>
            </a:pPr>
            <a:endParaRPr lang="en-GB"/>
          </a:p>
        </p:txBody>
      </p:sp>
      <p:grpSp>
        <p:nvGrpSpPr>
          <p:cNvPr id="5" name="Group 8"/>
          <p:cNvGrpSpPr>
            <a:grpSpLocks/>
          </p:cNvGrpSpPr>
          <p:nvPr/>
        </p:nvGrpSpPr>
        <p:grpSpPr bwMode="auto">
          <a:xfrm>
            <a:off x="7493000" y="2992438"/>
            <a:ext cx="1338263" cy="2189162"/>
            <a:chOff x="4720" y="1885"/>
            <a:chExt cx="843" cy="1379"/>
          </a:xfrm>
        </p:grpSpPr>
        <p:sp>
          <p:nvSpPr>
            <p:cNvPr id="6" name="Oval 9"/>
            <p:cNvSpPr>
              <a:spLocks noChangeArrowheads="1"/>
            </p:cNvSpPr>
            <p:nvPr/>
          </p:nvSpPr>
          <p:spPr bwMode="auto">
            <a:xfrm>
              <a:off x="4720" y="1885"/>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7" name="Oval 10"/>
            <p:cNvSpPr>
              <a:spLocks noChangeArrowheads="1"/>
            </p:cNvSpPr>
            <p:nvPr/>
          </p:nvSpPr>
          <p:spPr bwMode="auto">
            <a:xfrm>
              <a:off x="4899" y="1885"/>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8" name="Oval 11"/>
            <p:cNvSpPr>
              <a:spLocks noChangeArrowheads="1"/>
            </p:cNvSpPr>
            <p:nvPr/>
          </p:nvSpPr>
          <p:spPr bwMode="auto">
            <a:xfrm>
              <a:off x="5078" y="1885"/>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9" name="Oval 12"/>
            <p:cNvSpPr>
              <a:spLocks noChangeArrowheads="1"/>
            </p:cNvSpPr>
            <p:nvPr/>
          </p:nvSpPr>
          <p:spPr bwMode="auto">
            <a:xfrm>
              <a:off x="4720" y="2064"/>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0" name="Oval 13"/>
            <p:cNvSpPr>
              <a:spLocks noChangeArrowheads="1"/>
            </p:cNvSpPr>
            <p:nvPr/>
          </p:nvSpPr>
          <p:spPr bwMode="auto">
            <a:xfrm>
              <a:off x="4899" y="2064"/>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1" name="Oval 14"/>
            <p:cNvSpPr>
              <a:spLocks noChangeArrowheads="1"/>
            </p:cNvSpPr>
            <p:nvPr/>
          </p:nvSpPr>
          <p:spPr bwMode="auto">
            <a:xfrm>
              <a:off x="5078" y="2064"/>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2" name="Oval 15"/>
            <p:cNvSpPr>
              <a:spLocks noChangeArrowheads="1"/>
            </p:cNvSpPr>
            <p:nvPr/>
          </p:nvSpPr>
          <p:spPr bwMode="auto">
            <a:xfrm>
              <a:off x="5257" y="2064"/>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13" name="Oval 16"/>
            <p:cNvSpPr>
              <a:spLocks noChangeArrowheads="1"/>
            </p:cNvSpPr>
            <p:nvPr/>
          </p:nvSpPr>
          <p:spPr bwMode="auto">
            <a:xfrm>
              <a:off x="4720" y="2243"/>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4" name="Oval 17"/>
            <p:cNvSpPr>
              <a:spLocks noChangeArrowheads="1"/>
            </p:cNvSpPr>
            <p:nvPr/>
          </p:nvSpPr>
          <p:spPr bwMode="auto">
            <a:xfrm>
              <a:off x="4899" y="2243"/>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5" name="Oval 18"/>
            <p:cNvSpPr>
              <a:spLocks noChangeArrowheads="1"/>
            </p:cNvSpPr>
            <p:nvPr/>
          </p:nvSpPr>
          <p:spPr bwMode="auto">
            <a:xfrm>
              <a:off x="5078" y="2243"/>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16" name="Oval 19"/>
            <p:cNvSpPr>
              <a:spLocks noChangeArrowheads="1"/>
            </p:cNvSpPr>
            <p:nvPr/>
          </p:nvSpPr>
          <p:spPr bwMode="auto">
            <a:xfrm>
              <a:off x="5257" y="2243"/>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17" name="Oval 20"/>
            <p:cNvSpPr>
              <a:spLocks noChangeArrowheads="1"/>
            </p:cNvSpPr>
            <p:nvPr/>
          </p:nvSpPr>
          <p:spPr bwMode="auto">
            <a:xfrm>
              <a:off x="5436" y="2243"/>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18" name="Oval 21"/>
            <p:cNvSpPr>
              <a:spLocks noChangeArrowheads="1"/>
            </p:cNvSpPr>
            <p:nvPr/>
          </p:nvSpPr>
          <p:spPr bwMode="auto">
            <a:xfrm>
              <a:off x="4720" y="2421"/>
              <a:ext cx="127"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19" name="Oval 22"/>
            <p:cNvSpPr>
              <a:spLocks noChangeArrowheads="1"/>
            </p:cNvSpPr>
            <p:nvPr/>
          </p:nvSpPr>
          <p:spPr bwMode="auto">
            <a:xfrm>
              <a:off x="4899" y="2421"/>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0" name="Oval 23"/>
            <p:cNvSpPr>
              <a:spLocks noChangeArrowheads="1"/>
            </p:cNvSpPr>
            <p:nvPr/>
          </p:nvSpPr>
          <p:spPr bwMode="auto">
            <a:xfrm>
              <a:off x="5078" y="2421"/>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1" name="Oval 24"/>
            <p:cNvSpPr>
              <a:spLocks noChangeArrowheads="1"/>
            </p:cNvSpPr>
            <p:nvPr/>
          </p:nvSpPr>
          <p:spPr bwMode="auto">
            <a:xfrm>
              <a:off x="5257" y="2421"/>
              <a:ext cx="127"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22" name="Oval 25"/>
            <p:cNvSpPr>
              <a:spLocks noChangeArrowheads="1"/>
            </p:cNvSpPr>
            <p:nvPr/>
          </p:nvSpPr>
          <p:spPr bwMode="auto">
            <a:xfrm>
              <a:off x="4720" y="2600"/>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3" name="Oval 26"/>
            <p:cNvSpPr>
              <a:spLocks noChangeArrowheads="1"/>
            </p:cNvSpPr>
            <p:nvPr/>
          </p:nvSpPr>
          <p:spPr bwMode="auto">
            <a:xfrm>
              <a:off x="4899" y="2600"/>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4" name="Oval 27"/>
            <p:cNvSpPr>
              <a:spLocks noChangeArrowheads="1"/>
            </p:cNvSpPr>
            <p:nvPr/>
          </p:nvSpPr>
          <p:spPr bwMode="auto">
            <a:xfrm>
              <a:off x="5078" y="2600"/>
              <a:ext cx="127"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25" name="Oval 28"/>
            <p:cNvSpPr>
              <a:spLocks noChangeArrowheads="1"/>
            </p:cNvSpPr>
            <p:nvPr/>
          </p:nvSpPr>
          <p:spPr bwMode="auto">
            <a:xfrm>
              <a:off x="5257" y="2600"/>
              <a:ext cx="127"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26" name="Oval 29"/>
            <p:cNvSpPr>
              <a:spLocks noChangeArrowheads="1"/>
            </p:cNvSpPr>
            <p:nvPr/>
          </p:nvSpPr>
          <p:spPr bwMode="auto">
            <a:xfrm>
              <a:off x="5436" y="2600"/>
              <a:ext cx="127"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27" name="Oval 30"/>
            <p:cNvSpPr>
              <a:spLocks noChangeArrowheads="1"/>
            </p:cNvSpPr>
            <p:nvPr/>
          </p:nvSpPr>
          <p:spPr bwMode="auto">
            <a:xfrm>
              <a:off x="4720" y="2779"/>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28" name="Oval 31"/>
            <p:cNvSpPr>
              <a:spLocks noChangeArrowheads="1"/>
            </p:cNvSpPr>
            <p:nvPr/>
          </p:nvSpPr>
          <p:spPr bwMode="auto">
            <a:xfrm>
              <a:off x="4899" y="2779"/>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29" name="Oval 32"/>
            <p:cNvSpPr>
              <a:spLocks noChangeArrowheads="1"/>
            </p:cNvSpPr>
            <p:nvPr/>
          </p:nvSpPr>
          <p:spPr bwMode="auto">
            <a:xfrm>
              <a:off x="5078" y="2779"/>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30" name="Oval 33"/>
            <p:cNvSpPr>
              <a:spLocks noChangeArrowheads="1"/>
            </p:cNvSpPr>
            <p:nvPr/>
          </p:nvSpPr>
          <p:spPr bwMode="auto">
            <a:xfrm>
              <a:off x="5257" y="2779"/>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1" name="Oval 34"/>
            <p:cNvSpPr>
              <a:spLocks noChangeArrowheads="1"/>
            </p:cNvSpPr>
            <p:nvPr/>
          </p:nvSpPr>
          <p:spPr bwMode="auto">
            <a:xfrm>
              <a:off x="4720" y="2958"/>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32" name="Oval 35"/>
            <p:cNvSpPr>
              <a:spLocks noChangeArrowheads="1"/>
            </p:cNvSpPr>
            <p:nvPr/>
          </p:nvSpPr>
          <p:spPr bwMode="auto">
            <a:xfrm>
              <a:off x="4899" y="2958"/>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33" name="Oval 36"/>
            <p:cNvSpPr>
              <a:spLocks noChangeArrowheads="1"/>
            </p:cNvSpPr>
            <p:nvPr/>
          </p:nvSpPr>
          <p:spPr bwMode="auto">
            <a:xfrm>
              <a:off x="5078" y="2958"/>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4" name="Oval 37"/>
            <p:cNvSpPr>
              <a:spLocks noChangeArrowheads="1"/>
            </p:cNvSpPr>
            <p:nvPr/>
          </p:nvSpPr>
          <p:spPr bwMode="auto">
            <a:xfrm>
              <a:off x="5257" y="2958"/>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5" name="Oval 38"/>
            <p:cNvSpPr>
              <a:spLocks noChangeArrowheads="1"/>
            </p:cNvSpPr>
            <p:nvPr/>
          </p:nvSpPr>
          <p:spPr bwMode="auto">
            <a:xfrm>
              <a:off x="4899" y="3137"/>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6" name="Oval 39"/>
            <p:cNvSpPr>
              <a:spLocks noChangeArrowheads="1"/>
            </p:cNvSpPr>
            <p:nvPr/>
          </p:nvSpPr>
          <p:spPr bwMode="auto">
            <a:xfrm>
              <a:off x="5257" y="3137"/>
              <a:ext cx="127" cy="127"/>
            </a:xfrm>
            <a:prstGeom prst="ellipse">
              <a:avLst/>
            </a:prstGeom>
            <a:solidFill>
              <a:srgbClr val="CC99FF"/>
            </a:solidFill>
            <a:ln w="9525">
              <a:noFill/>
              <a:round/>
              <a:headEnd/>
              <a:tailEnd/>
            </a:ln>
            <a:effectLst/>
          </p:spPr>
          <p:txBody>
            <a:bodyPr wrap="none" anchor="ctr"/>
            <a:lstStyle/>
            <a:p>
              <a:pPr>
                <a:defRPr/>
              </a:pPr>
              <a:endParaRPr lang="en-GB"/>
            </a:p>
          </p:txBody>
        </p:sp>
      </p:grpSp>
      <p:sp>
        <p:nvSpPr>
          <p:cNvPr id="5123" name="Rectangle 3"/>
          <p:cNvSpPr>
            <a:spLocks noGrp="1" noChangeArrowheads="1"/>
          </p:cNvSpPr>
          <p:nvPr>
            <p:ph type="ctrTitle"/>
          </p:nvPr>
        </p:nvSpPr>
        <p:spPr>
          <a:xfrm>
            <a:off x="315913" y="466725"/>
            <a:ext cx="6781800" cy="5483225"/>
          </a:xfrm>
        </p:spPr>
        <p:txBody>
          <a:bodyPr/>
          <a:lstStyle>
            <a:lvl1pPr algn="r">
              <a:defRPr sz="4800"/>
            </a:lvl1pPr>
          </a:lstStyle>
          <a:p>
            <a:r>
              <a:rPr lang="en-GB" altLang="en-US"/>
              <a:t>Click to edit Master title style</a:t>
            </a:r>
          </a:p>
        </p:txBody>
      </p:sp>
      <p:sp>
        <p:nvSpPr>
          <p:cNvPr id="5124" name="Rectangle 4"/>
          <p:cNvSpPr>
            <a:spLocks noGrp="1" noChangeArrowheads="1"/>
          </p:cNvSpPr>
          <p:nvPr>
            <p:ph type="subTitle" idx="1"/>
          </p:nvPr>
        </p:nvSpPr>
        <p:spPr>
          <a:xfrm>
            <a:off x="849313" y="3049588"/>
            <a:ext cx="6248400" cy="2362200"/>
          </a:xfrm>
        </p:spPr>
        <p:txBody>
          <a:bodyPr/>
          <a:lstStyle>
            <a:lvl1pPr marL="0" indent="0" algn="r">
              <a:buFont typeface="Wingdings" pitchFamily="2" charset="2"/>
              <a:buNone/>
              <a:defRPr sz="3000"/>
            </a:lvl1pPr>
          </a:lstStyle>
          <a:p>
            <a:r>
              <a:rPr lang="en-GB" altLang="en-US"/>
              <a:t>Click to edit Master subtitle style</a:t>
            </a:r>
          </a:p>
        </p:txBody>
      </p:sp>
      <p:sp>
        <p:nvSpPr>
          <p:cNvPr id="37" name="Rectangle 5"/>
          <p:cNvSpPr>
            <a:spLocks noGrp="1" noChangeArrowheads="1"/>
          </p:cNvSpPr>
          <p:nvPr>
            <p:ph type="dt" sz="half" idx="10"/>
          </p:nvPr>
        </p:nvSpPr>
        <p:spPr>
          <a:xfrm>
            <a:off x="323850" y="6237288"/>
            <a:ext cx="2133600" cy="457200"/>
          </a:xfrm>
        </p:spPr>
        <p:txBody>
          <a:bodyPr/>
          <a:lstStyle>
            <a:lvl1pPr>
              <a:defRPr/>
            </a:lvl1pPr>
          </a:lstStyle>
          <a:p>
            <a:pPr>
              <a:defRPr/>
            </a:pPr>
            <a:endParaRPr lang="en-GB" altLang="en-US"/>
          </a:p>
        </p:txBody>
      </p:sp>
      <p:sp>
        <p:nvSpPr>
          <p:cNvPr id="38" name="Rectangle 6"/>
          <p:cNvSpPr>
            <a:spLocks noGrp="1" noChangeArrowheads="1"/>
          </p:cNvSpPr>
          <p:nvPr>
            <p:ph type="ftr" sz="quarter" idx="11"/>
          </p:nvPr>
        </p:nvSpPr>
        <p:spPr>
          <a:xfrm>
            <a:off x="3124200" y="6248400"/>
            <a:ext cx="2895600" cy="457200"/>
          </a:xfrm>
        </p:spPr>
        <p:txBody>
          <a:bodyPr/>
          <a:lstStyle>
            <a:lvl1pPr>
              <a:defRPr/>
            </a:lvl1pPr>
          </a:lstStyle>
          <a:p>
            <a:pPr>
              <a:defRPr/>
            </a:pPr>
            <a:endParaRPr lang="en-GB" altLang="en-US"/>
          </a:p>
        </p:txBody>
      </p:sp>
      <p:sp>
        <p:nvSpPr>
          <p:cNvPr id="39" name="Rectangle 7"/>
          <p:cNvSpPr>
            <a:spLocks noGrp="1" noChangeArrowheads="1"/>
          </p:cNvSpPr>
          <p:nvPr>
            <p:ph type="sldNum" sz="quarter" idx="12"/>
          </p:nvPr>
        </p:nvSpPr>
        <p:spPr>
          <a:xfrm>
            <a:off x="6553200" y="6248400"/>
            <a:ext cx="2133600" cy="457200"/>
          </a:xfrm>
        </p:spPr>
        <p:txBody>
          <a:bodyPr/>
          <a:lstStyle>
            <a:lvl1pPr>
              <a:defRPr b="0"/>
            </a:lvl1pPr>
          </a:lstStyle>
          <a:p>
            <a:pPr>
              <a:defRPr/>
            </a:pPr>
            <a:fld id="{C53ABEE8-39D5-4412-ABD3-5F4BFEF67CF8}" type="slidenum">
              <a:rPr lang="en-GB" altLang="en-US"/>
              <a:pPr>
                <a:defRPr/>
              </a:pPr>
              <a:t>‹#›</a:t>
            </a:fld>
            <a:endParaRPr lang="en-GB"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5"/>
          <p:cNvSpPr>
            <a:spLocks noGrp="1" noChangeArrowheads="1"/>
          </p:cNvSpPr>
          <p:nvPr>
            <p:ph type="dt" sz="half" idx="10"/>
          </p:nvPr>
        </p:nvSpPr>
        <p:spPr/>
        <p:txBody>
          <a:bodyPr/>
          <a:lstStyle>
            <a:lvl1pPr>
              <a:defRPr/>
            </a:lvl1pPr>
          </a:lstStyle>
          <a:p>
            <a:pPr>
              <a:defRPr/>
            </a:pPr>
            <a:endParaRPr lang="en-GB" altLang="en-US"/>
          </a:p>
        </p:txBody>
      </p:sp>
      <p:sp>
        <p:nvSpPr>
          <p:cNvPr id="5" name="Rectangle 6"/>
          <p:cNvSpPr>
            <a:spLocks noGrp="1" noChangeArrowheads="1"/>
          </p:cNvSpPr>
          <p:nvPr>
            <p:ph type="ftr" sz="quarter" idx="11"/>
          </p:nvPr>
        </p:nvSpPr>
        <p:spPr/>
        <p:txBody>
          <a:bodyPr/>
          <a:lstStyle>
            <a:lvl1pPr>
              <a:defRPr/>
            </a:lvl1pPr>
          </a:lstStyle>
          <a:p>
            <a:pPr>
              <a:defRPr/>
            </a:pPr>
            <a:endParaRPr lang="en-GB" altLang="en-US"/>
          </a:p>
        </p:txBody>
      </p:sp>
      <p:sp>
        <p:nvSpPr>
          <p:cNvPr id="6" name="Rectangle 7"/>
          <p:cNvSpPr>
            <a:spLocks noGrp="1" noChangeArrowheads="1"/>
          </p:cNvSpPr>
          <p:nvPr>
            <p:ph type="sldNum" sz="quarter" idx="12"/>
          </p:nvPr>
        </p:nvSpPr>
        <p:spPr/>
        <p:txBody>
          <a:bodyPr/>
          <a:lstStyle>
            <a:lvl1pPr>
              <a:defRPr/>
            </a:lvl1pPr>
          </a:lstStyle>
          <a:p>
            <a:pPr>
              <a:defRPr/>
            </a:pPr>
            <a:fld id="{E6B04E75-E298-4BE1-9BC3-CCD6BCBE1D7A}" type="slidenum">
              <a:rPr lang="en-GB" altLang="en-US"/>
              <a:pPr>
                <a:defRPr/>
              </a:pPr>
              <a:t>‹#›</a:t>
            </a:fld>
            <a:endParaRPr lang="en-GB"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38925" y="122238"/>
            <a:ext cx="2058988" cy="60801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122238"/>
            <a:ext cx="6029325" cy="60801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5"/>
          <p:cNvSpPr>
            <a:spLocks noGrp="1" noChangeArrowheads="1"/>
          </p:cNvSpPr>
          <p:nvPr>
            <p:ph type="dt" sz="half" idx="10"/>
          </p:nvPr>
        </p:nvSpPr>
        <p:spPr/>
        <p:txBody>
          <a:bodyPr/>
          <a:lstStyle>
            <a:lvl1pPr>
              <a:defRPr/>
            </a:lvl1pPr>
          </a:lstStyle>
          <a:p>
            <a:pPr>
              <a:defRPr/>
            </a:pPr>
            <a:endParaRPr lang="en-GB" altLang="en-US"/>
          </a:p>
        </p:txBody>
      </p:sp>
      <p:sp>
        <p:nvSpPr>
          <p:cNvPr id="5" name="Rectangle 6"/>
          <p:cNvSpPr>
            <a:spLocks noGrp="1" noChangeArrowheads="1"/>
          </p:cNvSpPr>
          <p:nvPr>
            <p:ph type="ftr" sz="quarter" idx="11"/>
          </p:nvPr>
        </p:nvSpPr>
        <p:spPr/>
        <p:txBody>
          <a:bodyPr/>
          <a:lstStyle>
            <a:lvl1pPr>
              <a:defRPr/>
            </a:lvl1pPr>
          </a:lstStyle>
          <a:p>
            <a:pPr>
              <a:defRPr/>
            </a:pPr>
            <a:endParaRPr lang="en-GB" altLang="en-US"/>
          </a:p>
        </p:txBody>
      </p:sp>
      <p:sp>
        <p:nvSpPr>
          <p:cNvPr id="6" name="Rectangle 7"/>
          <p:cNvSpPr>
            <a:spLocks noGrp="1" noChangeArrowheads="1"/>
          </p:cNvSpPr>
          <p:nvPr>
            <p:ph type="sldNum" sz="quarter" idx="12"/>
          </p:nvPr>
        </p:nvSpPr>
        <p:spPr/>
        <p:txBody>
          <a:bodyPr/>
          <a:lstStyle>
            <a:lvl1pPr>
              <a:defRPr/>
            </a:lvl1pPr>
          </a:lstStyle>
          <a:p>
            <a:pPr>
              <a:defRPr/>
            </a:pPr>
            <a:fld id="{FA82814A-EC72-4176-9D13-B4FA1C90EFE5}" type="slidenum">
              <a:rPr lang="en-GB" altLang="en-US"/>
              <a:pPr>
                <a:defRPr/>
              </a:pPr>
              <a:t>‹#›</a:t>
            </a:fld>
            <a:endParaRPr lang="en-GB"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6" name="Rectangle 7"/>
          <p:cNvSpPr>
            <a:spLocks noGrp="1" noChangeArrowheads="1"/>
          </p:cNvSpPr>
          <p:nvPr>
            <p:ph type="sldNum" sz="quarter" idx="12"/>
          </p:nvPr>
        </p:nvSpPr>
        <p:spPr>
          <a:ln/>
        </p:spPr>
        <p:txBody>
          <a:bodyPr/>
          <a:lstStyle>
            <a:lvl1pPr>
              <a:defRPr/>
            </a:lvl1pPr>
          </a:lstStyle>
          <a:p>
            <a:pPr>
              <a:defRPr/>
            </a:pPr>
            <a:endParaRPr lang="en-GB"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5"/>
          <p:cNvSpPr>
            <a:spLocks noGrp="1" noChangeArrowheads="1"/>
          </p:cNvSpPr>
          <p:nvPr>
            <p:ph type="dt" sz="half" idx="10"/>
          </p:nvPr>
        </p:nvSpPr>
        <p:spPr/>
        <p:txBody>
          <a:bodyPr/>
          <a:lstStyle>
            <a:lvl1pPr>
              <a:defRPr/>
            </a:lvl1pPr>
          </a:lstStyle>
          <a:p>
            <a:pPr>
              <a:defRPr/>
            </a:pPr>
            <a:endParaRPr lang="en-GB" altLang="en-US"/>
          </a:p>
        </p:txBody>
      </p:sp>
      <p:sp>
        <p:nvSpPr>
          <p:cNvPr id="5" name="Rectangle 6"/>
          <p:cNvSpPr>
            <a:spLocks noGrp="1" noChangeArrowheads="1"/>
          </p:cNvSpPr>
          <p:nvPr>
            <p:ph type="ftr" sz="quarter" idx="11"/>
          </p:nvPr>
        </p:nvSpPr>
        <p:spPr/>
        <p:txBody>
          <a:bodyPr/>
          <a:lstStyle>
            <a:lvl1pPr>
              <a:defRPr/>
            </a:lvl1pPr>
          </a:lstStyle>
          <a:p>
            <a:pPr>
              <a:defRPr/>
            </a:pPr>
            <a:endParaRPr lang="en-GB" altLang="en-US"/>
          </a:p>
        </p:txBody>
      </p:sp>
      <p:sp>
        <p:nvSpPr>
          <p:cNvPr id="6" name="Rectangle 7"/>
          <p:cNvSpPr>
            <a:spLocks noGrp="1" noChangeArrowheads="1"/>
          </p:cNvSpPr>
          <p:nvPr>
            <p:ph type="sldNum" sz="quarter" idx="12"/>
          </p:nvPr>
        </p:nvSpPr>
        <p:spPr/>
        <p:txBody>
          <a:bodyPr/>
          <a:lstStyle>
            <a:lvl1pPr>
              <a:defRPr/>
            </a:lvl1pPr>
          </a:lstStyle>
          <a:p>
            <a:pPr>
              <a:defRPr/>
            </a:pPr>
            <a:fld id="{D953CA21-25CB-4FEA-AC9C-88DEF31CD273}" type="slidenum">
              <a:rPr lang="en-GB" altLang="en-US"/>
              <a:pPr>
                <a:defRPr/>
              </a:pPr>
              <a:t>‹#›</a:t>
            </a:fld>
            <a:endParaRPr lang="en-GB"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68313" y="1412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59313" y="1412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Rectangle 5"/>
          <p:cNvSpPr>
            <a:spLocks noGrp="1" noChangeArrowheads="1"/>
          </p:cNvSpPr>
          <p:nvPr>
            <p:ph type="dt" sz="half" idx="10"/>
          </p:nvPr>
        </p:nvSpPr>
        <p:spPr/>
        <p:txBody>
          <a:bodyPr/>
          <a:lstStyle>
            <a:lvl1pPr>
              <a:defRPr/>
            </a:lvl1pPr>
          </a:lstStyle>
          <a:p>
            <a:pPr>
              <a:defRPr/>
            </a:pPr>
            <a:endParaRPr lang="en-GB" altLang="en-US"/>
          </a:p>
        </p:txBody>
      </p:sp>
      <p:sp>
        <p:nvSpPr>
          <p:cNvPr id="6" name="Rectangle 6"/>
          <p:cNvSpPr>
            <a:spLocks noGrp="1" noChangeArrowheads="1"/>
          </p:cNvSpPr>
          <p:nvPr>
            <p:ph type="ftr" sz="quarter" idx="11"/>
          </p:nvPr>
        </p:nvSpPr>
        <p:spPr/>
        <p:txBody>
          <a:bodyPr/>
          <a:lstStyle>
            <a:lvl1pPr>
              <a:defRPr/>
            </a:lvl1pPr>
          </a:lstStyle>
          <a:p>
            <a:pPr>
              <a:defRPr/>
            </a:pPr>
            <a:endParaRPr lang="en-GB" altLang="en-US"/>
          </a:p>
        </p:txBody>
      </p:sp>
      <p:sp>
        <p:nvSpPr>
          <p:cNvPr id="7" name="Rectangle 7"/>
          <p:cNvSpPr>
            <a:spLocks noGrp="1" noChangeArrowheads="1"/>
          </p:cNvSpPr>
          <p:nvPr>
            <p:ph type="sldNum" sz="quarter" idx="12"/>
          </p:nvPr>
        </p:nvSpPr>
        <p:spPr/>
        <p:txBody>
          <a:bodyPr/>
          <a:lstStyle>
            <a:lvl1pPr>
              <a:defRPr/>
            </a:lvl1pPr>
          </a:lstStyle>
          <a:p>
            <a:pPr>
              <a:defRPr/>
            </a:pPr>
            <a:fld id="{5228349A-6890-4133-8D0D-17D434B892D8}" type="slidenum">
              <a:rPr lang="en-GB" altLang="en-US"/>
              <a:pPr>
                <a:defRPr/>
              </a:pPr>
              <a:t>‹#›</a:t>
            </a:fld>
            <a:endParaRPr lang="en-GB"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Rectangle 5"/>
          <p:cNvSpPr>
            <a:spLocks noGrp="1" noChangeArrowheads="1"/>
          </p:cNvSpPr>
          <p:nvPr>
            <p:ph type="dt" sz="half" idx="10"/>
          </p:nvPr>
        </p:nvSpPr>
        <p:spPr/>
        <p:txBody>
          <a:bodyPr/>
          <a:lstStyle>
            <a:lvl1pPr>
              <a:defRPr/>
            </a:lvl1pPr>
          </a:lstStyle>
          <a:p>
            <a:pPr>
              <a:defRPr/>
            </a:pPr>
            <a:endParaRPr lang="en-GB" altLang="en-US"/>
          </a:p>
        </p:txBody>
      </p:sp>
      <p:sp>
        <p:nvSpPr>
          <p:cNvPr id="8" name="Rectangle 6"/>
          <p:cNvSpPr>
            <a:spLocks noGrp="1" noChangeArrowheads="1"/>
          </p:cNvSpPr>
          <p:nvPr>
            <p:ph type="ftr" sz="quarter" idx="11"/>
          </p:nvPr>
        </p:nvSpPr>
        <p:spPr/>
        <p:txBody>
          <a:bodyPr/>
          <a:lstStyle>
            <a:lvl1pPr>
              <a:defRPr/>
            </a:lvl1pPr>
          </a:lstStyle>
          <a:p>
            <a:pPr>
              <a:defRPr/>
            </a:pPr>
            <a:endParaRPr lang="en-GB" altLang="en-US"/>
          </a:p>
        </p:txBody>
      </p:sp>
      <p:sp>
        <p:nvSpPr>
          <p:cNvPr id="9" name="Rectangle 7"/>
          <p:cNvSpPr>
            <a:spLocks noGrp="1" noChangeArrowheads="1"/>
          </p:cNvSpPr>
          <p:nvPr>
            <p:ph type="sldNum" sz="quarter" idx="12"/>
          </p:nvPr>
        </p:nvSpPr>
        <p:spPr/>
        <p:txBody>
          <a:bodyPr/>
          <a:lstStyle>
            <a:lvl1pPr>
              <a:defRPr/>
            </a:lvl1pPr>
          </a:lstStyle>
          <a:p>
            <a:pPr>
              <a:defRPr/>
            </a:pPr>
            <a:fld id="{E02A6DE7-0713-4ECA-A132-893982DAB68E}" type="slidenum">
              <a:rPr lang="en-GB" altLang="en-US"/>
              <a:pPr>
                <a:defRPr/>
              </a:pPr>
              <a:t>‹#›</a:t>
            </a:fld>
            <a:endParaRPr lang="en-GB"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Rectangle 5"/>
          <p:cNvSpPr>
            <a:spLocks noGrp="1" noChangeArrowheads="1"/>
          </p:cNvSpPr>
          <p:nvPr>
            <p:ph type="dt" sz="half" idx="10"/>
          </p:nvPr>
        </p:nvSpPr>
        <p:spPr/>
        <p:txBody>
          <a:bodyPr/>
          <a:lstStyle>
            <a:lvl1pPr>
              <a:defRPr/>
            </a:lvl1pPr>
          </a:lstStyle>
          <a:p>
            <a:pPr>
              <a:defRPr/>
            </a:pPr>
            <a:endParaRPr lang="en-GB" altLang="en-US"/>
          </a:p>
        </p:txBody>
      </p:sp>
      <p:sp>
        <p:nvSpPr>
          <p:cNvPr id="4" name="Rectangle 6"/>
          <p:cNvSpPr>
            <a:spLocks noGrp="1" noChangeArrowheads="1"/>
          </p:cNvSpPr>
          <p:nvPr>
            <p:ph type="ftr" sz="quarter" idx="11"/>
          </p:nvPr>
        </p:nvSpPr>
        <p:spPr/>
        <p:txBody>
          <a:bodyPr/>
          <a:lstStyle>
            <a:lvl1pPr>
              <a:defRPr/>
            </a:lvl1pPr>
          </a:lstStyle>
          <a:p>
            <a:pPr>
              <a:defRPr/>
            </a:pPr>
            <a:endParaRPr lang="en-GB" altLang="en-US"/>
          </a:p>
        </p:txBody>
      </p:sp>
      <p:sp>
        <p:nvSpPr>
          <p:cNvPr id="5" name="Rectangle 7"/>
          <p:cNvSpPr>
            <a:spLocks noGrp="1" noChangeArrowheads="1"/>
          </p:cNvSpPr>
          <p:nvPr>
            <p:ph type="sldNum" sz="quarter" idx="12"/>
          </p:nvPr>
        </p:nvSpPr>
        <p:spPr/>
        <p:txBody>
          <a:bodyPr/>
          <a:lstStyle>
            <a:lvl1pPr>
              <a:defRPr/>
            </a:lvl1pPr>
          </a:lstStyle>
          <a:p>
            <a:pPr>
              <a:defRPr/>
            </a:pPr>
            <a:fld id="{996881C2-9613-4AF9-94CC-07B89705429D}" type="slidenum">
              <a:rPr lang="en-GB" altLang="en-US"/>
              <a:pPr>
                <a:defRPr/>
              </a:pPr>
              <a:t>‹#›</a:t>
            </a:fld>
            <a:endParaRPr lang="en-GB"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dt" sz="half" idx="10"/>
          </p:nvPr>
        </p:nvSpPr>
        <p:spPr/>
        <p:txBody>
          <a:bodyPr/>
          <a:lstStyle>
            <a:lvl1pPr>
              <a:defRPr/>
            </a:lvl1pPr>
          </a:lstStyle>
          <a:p>
            <a:pPr>
              <a:defRPr/>
            </a:pPr>
            <a:endParaRPr lang="en-GB" altLang="en-US"/>
          </a:p>
        </p:txBody>
      </p:sp>
      <p:sp>
        <p:nvSpPr>
          <p:cNvPr id="3" name="Rectangle 6"/>
          <p:cNvSpPr>
            <a:spLocks noGrp="1" noChangeArrowheads="1"/>
          </p:cNvSpPr>
          <p:nvPr>
            <p:ph type="ftr" sz="quarter" idx="11"/>
          </p:nvPr>
        </p:nvSpPr>
        <p:spPr/>
        <p:txBody>
          <a:bodyPr/>
          <a:lstStyle>
            <a:lvl1pPr>
              <a:defRPr/>
            </a:lvl1pPr>
          </a:lstStyle>
          <a:p>
            <a:pPr>
              <a:defRPr/>
            </a:pPr>
            <a:endParaRPr lang="en-GB" altLang="en-US"/>
          </a:p>
        </p:txBody>
      </p:sp>
      <p:sp>
        <p:nvSpPr>
          <p:cNvPr id="4" name="Rectangle 7"/>
          <p:cNvSpPr>
            <a:spLocks noGrp="1" noChangeArrowheads="1"/>
          </p:cNvSpPr>
          <p:nvPr>
            <p:ph type="sldNum" sz="quarter" idx="12"/>
          </p:nvPr>
        </p:nvSpPr>
        <p:spPr/>
        <p:txBody>
          <a:bodyPr/>
          <a:lstStyle>
            <a:lvl1pPr>
              <a:defRPr/>
            </a:lvl1pPr>
          </a:lstStyle>
          <a:p>
            <a:pPr>
              <a:defRPr/>
            </a:pPr>
            <a:fld id="{573C7446-95F9-4573-8F97-30BF5AF92515}" type="slidenum">
              <a:rPr lang="en-GB" altLang="en-US"/>
              <a:pPr>
                <a:defRPr/>
              </a:pPr>
              <a:t>‹#›</a:t>
            </a:fld>
            <a:endParaRPr lang="en-GB"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dt" sz="half" idx="10"/>
          </p:nvPr>
        </p:nvSpPr>
        <p:spPr/>
        <p:txBody>
          <a:bodyPr/>
          <a:lstStyle>
            <a:lvl1pPr>
              <a:defRPr/>
            </a:lvl1pPr>
          </a:lstStyle>
          <a:p>
            <a:pPr>
              <a:defRPr/>
            </a:pPr>
            <a:endParaRPr lang="en-GB" altLang="en-US"/>
          </a:p>
        </p:txBody>
      </p:sp>
      <p:sp>
        <p:nvSpPr>
          <p:cNvPr id="6" name="Rectangle 6"/>
          <p:cNvSpPr>
            <a:spLocks noGrp="1" noChangeArrowheads="1"/>
          </p:cNvSpPr>
          <p:nvPr>
            <p:ph type="ftr" sz="quarter" idx="11"/>
          </p:nvPr>
        </p:nvSpPr>
        <p:spPr/>
        <p:txBody>
          <a:bodyPr/>
          <a:lstStyle>
            <a:lvl1pPr>
              <a:defRPr/>
            </a:lvl1pPr>
          </a:lstStyle>
          <a:p>
            <a:pPr>
              <a:defRPr/>
            </a:pPr>
            <a:endParaRPr lang="en-GB" altLang="en-US"/>
          </a:p>
        </p:txBody>
      </p:sp>
      <p:sp>
        <p:nvSpPr>
          <p:cNvPr id="7" name="Rectangle 7"/>
          <p:cNvSpPr>
            <a:spLocks noGrp="1" noChangeArrowheads="1"/>
          </p:cNvSpPr>
          <p:nvPr>
            <p:ph type="sldNum" sz="quarter" idx="12"/>
          </p:nvPr>
        </p:nvSpPr>
        <p:spPr/>
        <p:txBody>
          <a:bodyPr/>
          <a:lstStyle>
            <a:lvl1pPr>
              <a:defRPr/>
            </a:lvl1pPr>
          </a:lstStyle>
          <a:p>
            <a:pPr>
              <a:defRPr/>
            </a:pPr>
            <a:fld id="{FBEAA6CF-F308-4BAC-8273-0E5F19A9404A}" type="slidenum">
              <a:rPr lang="en-GB" altLang="en-US"/>
              <a:pPr>
                <a:defRPr/>
              </a:pPr>
              <a:t>‹#›</a:t>
            </a:fld>
            <a:endParaRPr lang="en-GB"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dt" sz="half" idx="10"/>
          </p:nvPr>
        </p:nvSpPr>
        <p:spPr/>
        <p:txBody>
          <a:bodyPr/>
          <a:lstStyle>
            <a:lvl1pPr>
              <a:defRPr/>
            </a:lvl1pPr>
          </a:lstStyle>
          <a:p>
            <a:pPr>
              <a:defRPr/>
            </a:pPr>
            <a:endParaRPr lang="en-GB" altLang="en-US"/>
          </a:p>
        </p:txBody>
      </p:sp>
      <p:sp>
        <p:nvSpPr>
          <p:cNvPr id="6" name="Rectangle 6"/>
          <p:cNvSpPr>
            <a:spLocks noGrp="1" noChangeArrowheads="1"/>
          </p:cNvSpPr>
          <p:nvPr>
            <p:ph type="ftr" sz="quarter" idx="11"/>
          </p:nvPr>
        </p:nvSpPr>
        <p:spPr/>
        <p:txBody>
          <a:bodyPr/>
          <a:lstStyle>
            <a:lvl1pPr>
              <a:defRPr/>
            </a:lvl1pPr>
          </a:lstStyle>
          <a:p>
            <a:pPr>
              <a:defRPr/>
            </a:pPr>
            <a:endParaRPr lang="en-GB" altLang="en-US"/>
          </a:p>
        </p:txBody>
      </p:sp>
      <p:sp>
        <p:nvSpPr>
          <p:cNvPr id="7" name="Rectangle 7"/>
          <p:cNvSpPr>
            <a:spLocks noGrp="1" noChangeArrowheads="1"/>
          </p:cNvSpPr>
          <p:nvPr>
            <p:ph type="sldNum" sz="quarter" idx="12"/>
          </p:nvPr>
        </p:nvSpPr>
        <p:spPr/>
        <p:txBody>
          <a:bodyPr/>
          <a:lstStyle>
            <a:lvl1pPr>
              <a:defRPr/>
            </a:lvl1pPr>
          </a:lstStyle>
          <a:p>
            <a:pPr>
              <a:defRPr/>
            </a:pPr>
            <a:fld id="{58016B45-2C87-4777-9DEA-579FE428498F}" type="slidenum">
              <a:rPr lang="en-GB" altLang="en-US"/>
              <a:pPr>
                <a:defRPr/>
              </a:pPr>
              <a:t>‹#›</a:t>
            </a:fld>
            <a:endParaRPr lang="en-GB"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p:nvSpPr>
        <p:spPr bwMode="auto">
          <a:xfrm flipH="1">
            <a:off x="7956550" y="152400"/>
            <a:ext cx="6350" cy="1189038"/>
          </a:xfrm>
          <a:prstGeom prst="line">
            <a:avLst/>
          </a:prstGeom>
          <a:noFill/>
          <a:ln w="9525">
            <a:solidFill>
              <a:schemeClr val="tx1"/>
            </a:solidFill>
            <a:round/>
            <a:headEnd/>
            <a:tailEnd/>
          </a:ln>
          <a:effectLst/>
        </p:spPr>
        <p:txBody>
          <a:bodyPr/>
          <a:lstStyle/>
          <a:p>
            <a:pPr>
              <a:defRPr/>
            </a:pPr>
            <a:endParaRPr lang="en-GB"/>
          </a:p>
        </p:txBody>
      </p:sp>
      <p:sp>
        <p:nvSpPr>
          <p:cNvPr id="1027" name="Rectangle 3"/>
          <p:cNvSpPr>
            <a:spLocks noGrp="1" noChangeArrowheads="1"/>
          </p:cNvSpPr>
          <p:nvPr>
            <p:ph type="title"/>
          </p:nvPr>
        </p:nvSpPr>
        <p:spPr bwMode="auto">
          <a:xfrm>
            <a:off x="457200" y="122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altLang="en-US" smtClean="0"/>
              <a:t>Click to edit Master title style</a:t>
            </a:r>
          </a:p>
        </p:txBody>
      </p:sp>
      <p:sp>
        <p:nvSpPr>
          <p:cNvPr id="1028" name="Rectangle 4"/>
          <p:cNvSpPr>
            <a:spLocks noGrp="1" noChangeArrowheads="1"/>
          </p:cNvSpPr>
          <p:nvPr>
            <p:ph type="body" idx="1"/>
          </p:nvPr>
        </p:nvSpPr>
        <p:spPr bwMode="auto">
          <a:xfrm>
            <a:off x="468313" y="1412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smtClean="0"/>
              <a:t>Click to edit Master text styles</a:t>
            </a:r>
          </a:p>
          <a:p>
            <a:pPr lvl="1"/>
            <a:r>
              <a:rPr lang="en-GB" altLang="en-US" smtClean="0"/>
              <a:t>Second level</a:t>
            </a:r>
          </a:p>
          <a:p>
            <a:pPr lvl="2"/>
            <a:r>
              <a:rPr lang="en-GB" altLang="en-US" smtClean="0"/>
              <a:t>Third level</a:t>
            </a:r>
          </a:p>
          <a:p>
            <a:pPr lvl="3"/>
            <a:r>
              <a:rPr lang="en-GB" altLang="en-US" smtClean="0"/>
              <a:t>Fourth level</a:t>
            </a:r>
          </a:p>
          <a:p>
            <a:pPr lvl="4"/>
            <a:r>
              <a:rPr lang="en-GB" altLang="en-US" smtClean="0"/>
              <a:t>Fifth level</a:t>
            </a:r>
          </a:p>
        </p:txBody>
      </p:sp>
      <p:sp>
        <p:nvSpPr>
          <p:cNvPr id="4101" name="Rectangle 5"/>
          <p:cNvSpPr>
            <a:spLocks noGrp="1" noChangeArrowheads="1"/>
          </p:cNvSpPr>
          <p:nvPr>
            <p:ph type="dt" sz="half" idx="2"/>
          </p:nvPr>
        </p:nvSpPr>
        <p:spPr bwMode="auto">
          <a:xfrm>
            <a:off x="468313" y="6381750"/>
            <a:ext cx="1522412"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vl1pPr>
          </a:lstStyle>
          <a:p>
            <a:pPr>
              <a:defRPr/>
            </a:pPr>
            <a:endParaRPr lang="en-GB" altLang="en-US"/>
          </a:p>
        </p:txBody>
      </p:sp>
      <p:sp>
        <p:nvSpPr>
          <p:cNvPr id="4102" name="Rectangle 6"/>
          <p:cNvSpPr>
            <a:spLocks noGrp="1" noChangeArrowheads="1"/>
          </p:cNvSpPr>
          <p:nvPr>
            <p:ph type="ftr" sz="quarter" idx="3"/>
          </p:nvPr>
        </p:nvSpPr>
        <p:spPr bwMode="auto">
          <a:xfrm flipH="1">
            <a:off x="3851275" y="6165850"/>
            <a:ext cx="73025" cy="3587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a:lvl1pPr>
          </a:lstStyle>
          <a:p>
            <a:pPr>
              <a:defRPr/>
            </a:pPr>
            <a:endParaRPr lang="en-GB" altLang="en-US"/>
          </a:p>
        </p:txBody>
      </p:sp>
      <p:sp>
        <p:nvSpPr>
          <p:cNvPr id="4103" name="Rectangle 7"/>
          <p:cNvSpPr>
            <a:spLocks noGrp="1" noChangeArrowheads="1"/>
          </p:cNvSpPr>
          <p:nvPr>
            <p:ph type="sldNum" sz="quarter" idx="4"/>
          </p:nvPr>
        </p:nvSpPr>
        <p:spPr bwMode="auto">
          <a:xfrm>
            <a:off x="5867400" y="6308725"/>
            <a:ext cx="936625" cy="4127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b="1"/>
            </a:lvl1pPr>
          </a:lstStyle>
          <a:p>
            <a:pPr>
              <a:defRPr/>
            </a:pPr>
            <a:endParaRPr lang="en-GB" altLang="en-US"/>
          </a:p>
        </p:txBody>
      </p:sp>
      <p:grpSp>
        <p:nvGrpSpPr>
          <p:cNvPr id="1032" name="Group 9"/>
          <p:cNvGrpSpPr>
            <a:grpSpLocks/>
          </p:cNvGrpSpPr>
          <p:nvPr/>
        </p:nvGrpSpPr>
        <p:grpSpPr bwMode="auto">
          <a:xfrm>
            <a:off x="8101013" y="188913"/>
            <a:ext cx="574675" cy="1081087"/>
            <a:chOff x="4720" y="1885"/>
            <a:chExt cx="843" cy="1379"/>
          </a:xfrm>
        </p:grpSpPr>
        <p:sp>
          <p:nvSpPr>
            <p:cNvPr id="4106" name="Oval 10"/>
            <p:cNvSpPr>
              <a:spLocks noChangeArrowheads="1"/>
            </p:cNvSpPr>
            <p:nvPr/>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7" name="Oval 11"/>
            <p:cNvSpPr>
              <a:spLocks noChangeArrowheads="1"/>
            </p:cNvSpPr>
            <p:nvPr/>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8" name="Oval 12"/>
            <p:cNvSpPr>
              <a:spLocks noChangeArrowheads="1"/>
            </p:cNvSpPr>
            <p:nvPr/>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9" name="Oval 13"/>
            <p:cNvSpPr>
              <a:spLocks noChangeArrowheads="1"/>
            </p:cNvSpPr>
            <p:nvPr/>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0" name="Oval 14"/>
            <p:cNvSpPr>
              <a:spLocks noChangeArrowheads="1"/>
            </p:cNvSpPr>
            <p:nvPr/>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1" name="Oval 15"/>
            <p:cNvSpPr>
              <a:spLocks noChangeArrowheads="1"/>
            </p:cNvSpPr>
            <p:nvPr/>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2" name="Oval 16"/>
            <p:cNvSpPr>
              <a:spLocks noChangeArrowheads="1"/>
            </p:cNvSpPr>
            <p:nvPr/>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3" name="Oval 17"/>
            <p:cNvSpPr>
              <a:spLocks noChangeArrowheads="1"/>
            </p:cNvSpPr>
            <p:nvPr/>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4" name="Oval 18"/>
            <p:cNvSpPr>
              <a:spLocks noChangeArrowheads="1"/>
            </p:cNvSpPr>
            <p:nvPr/>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5" name="Oval 19"/>
            <p:cNvSpPr>
              <a:spLocks noChangeArrowheads="1"/>
            </p:cNvSpPr>
            <p:nvPr/>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6" name="Oval 20"/>
            <p:cNvSpPr>
              <a:spLocks noChangeArrowheads="1"/>
            </p:cNvSpPr>
            <p:nvPr/>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7" name="Oval 21"/>
            <p:cNvSpPr>
              <a:spLocks noChangeArrowheads="1"/>
            </p:cNvSpPr>
            <p:nvPr/>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18" name="Oval 22"/>
            <p:cNvSpPr>
              <a:spLocks noChangeArrowheads="1"/>
            </p:cNvSpPr>
            <p:nvPr/>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9" name="Oval 23"/>
            <p:cNvSpPr>
              <a:spLocks noChangeArrowheads="1"/>
            </p:cNvSpPr>
            <p:nvPr/>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0" name="Oval 24"/>
            <p:cNvSpPr>
              <a:spLocks noChangeArrowheads="1"/>
            </p:cNvSpPr>
            <p:nvPr/>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1" name="Oval 25"/>
            <p:cNvSpPr>
              <a:spLocks noChangeArrowheads="1"/>
            </p:cNvSpPr>
            <p:nvPr/>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2" name="Oval 26"/>
            <p:cNvSpPr>
              <a:spLocks noChangeArrowheads="1"/>
            </p:cNvSpPr>
            <p:nvPr/>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3" name="Oval 27"/>
            <p:cNvSpPr>
              <a:spLocks noChangeArrowheads="1"/>
            </p:cNvSpPr>
            <p:nvPr/>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4" name="Oval 28"/>
            <p:cNvSpPr>
              <a:spLocks noChangeArrowheads="1"/>
            </p:cNvSpPr>
            <p:nvPr/>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5" name="Oval 29"/>
            <p:cNvSpPr>
              <a:spLocks noChangeArrowheads="1"/>
            </p:cNvSpPr>
            <p:nvPr/>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6" name="Oval 30"/>
            <p:cNvSpPr>
              <a:spLocks noChangeArrowheads="1"/>
            </p:cNvSpPr>
            <p:nvPr/>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27" name="Oval 31"/>
            <p:cNvSpPr>
              <a:spLocks noChangeArrowheads="1"/>
            </p:cNvSpPr>
            <p:nvPr/>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8" name="Oval 32"/>
            <p:cNvSpPr>
              <a:spLocks noChangeArrowheads="1"/>
            </p:cNvSpPr>
            <p:nvPr/>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9" name="Oval 33"/>
            <p:cNvSpPr>
              <a:spLocks noChangeArrowheads="1"/>
            </p:cNvSpPr>
            <p:nvPr/>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0" name="Oval 34"/>
            <p:cNvSpPr>
              <a:spLocks noChangeArrowheads="1"/>
            </p:cNvSpPr>
            <p:nvPr/>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1" name="Oval 35"/>
            <p:cNvSpPr>
              <a:spLocks noChangeArrowheads="1"/>
            </p:cNvSpPr>
            <p:nvPr/>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2" name="Oval 36"/>
            <p:cNvSpPr>
              <a:spLocks noChangeArrowheads="1"/>
            </p:cNvSpPr>
            <p:nvPr/>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3" name="Oval 37"/>
            <p:cNvSpPr>
              <a:spLocks noChangeArrowheads="1"/>
            </p:cNvSpPr>
            <p:nvPr/>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4" name="Oval 38"/>
            <p:cNvSpPr>
              <a:spLocks noChangeArrowheads="1"/>
            </p:cNvSpPr>
            <p:nvPr/>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5" name="Oval 39"/>
            <p:cNvSpPr>
              <a:spLocks noChangeArrowheads="1"/>
            </p:cNvSpPr>
            <p:nvPr/>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6" name="Oval 40"/>
            <p:cNvSpPr>
              <a:spLocks noChangeArrowheads="1"/>
            </p:cNvSpPr>
            <p:nvPr/>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a:p>
          </p:txBody>
        </p:sp>
      </p:grpSp>
    </p:spTree>
  </p:cSld>
  <p:clrMap bg1="lt1" tx1="dk1" bg2="lt2" tx2="dk2" accent1="accent1" accent2="accent2" accent3="accent3" accent4="accent4" accent5="accent5" accent6="accent6" hlink="hlink" folHlink="folHlink"/>
  <p:sldLayoutIdLst>
    <p:sldLayoutId id="2147483705" r:id="rId1"/>
    <p:sldLayoutId id="2147483704" r:id="rId2"/>
    <p:sldLayoutId id="2147483706" r:id="rId3"/>
    <p:sldLayoutId id="2147483707" r:id="rId4"/>
    <p:sldLayoutId id="2147483708" r:id="rId5"/>
    <p:sldLayoutId id="2147483709" r:id="rId6"/>
    <p:sldLayoutId id="2147483710" r:id="rId7"/>
    <p:sldLayoutId id="2147483711" r:id="rId8"/>
    <p:sldLayoutId id="2147483712" r:id="rId9"/>
    <p:sldLayoutId id="2147483713" r:id="rId10"/>
    <p:sldLayoutId id="2147483714" r:id="rId11"/>
  </p:sldLayoutIdLst>
  <p:timing>
    <p:tnLst>
      <p:par>
        <p:cTn id="1" dur="indefinite" restart="never" nodeType="tmRoot"/>
      </p:par>
    </p:tnLst>
  </p:timing>
  <p:hf sldNum="0" hdr="0" ftr="0" dt="0"/>
  <p:txStyles>
    <p:titleStyle>
      <a:lvl1pPr algn="l" rtl="0" eaLnBrk="0" fontAlgn="base" hangingPunct="0">
        <a:spcBef>
          <a:spcPct val="0"/>
        </a:spcBef>
        <a:spcAft>
          <a:spcPct val="0"/>
        </a:spcAft>
        <a:defRPr sz="39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lnSpc>
          <a:spcPct val="90000"/>
        </a:lnSpc>
        <a:spcBef>
          <a:spcPct val="30000"/>
        </a:spcBef>
        <a:spcAft>
          <a:spcPct val="0"/>
        </a:spcAft>
        <a:buClr>
          <a:schemeClr val="tx2"/>
        </a:buClr>
        <a:buSzPct val="70000"/>
        <a:buFont typeface="Wingdings" pitchFamily="2" charset="2"/>
        <a:buChar char="l"/>
        <a:defRPr sz="2800" b="1">
          <a:solidFill>
            <a:schemeClr val="tx1"/>
          </a:solidFill>
          <a:latin typeface="+mn-lt"/>
          <a:ea typeface="+mn-ea"/>
          <a:cs typeface="+mn-cs"/>
        </a:defRPr>
      </a:lvl1pPr>
      <a:lvl2pPr marL="692150" indent="-347663" algn="l" rtl="0" eaLnBrk="0" fontAlgn="base" hangingPunct="0">
        <a:lnSpc>
          <a:spcPct val="90000"/>
        </a:lnSpc>
        <a:spcBef>
          <a:spcPct val="30000"/>
        </a:spcBef>
        <a:spcAft>
          <a:spcPct val="0"/>
        </a:spcAft>
        <a:buClr>
          <a:srgbClr val="339966"/>
        </a:buClr>
        <a:buSzPct val="70000"/>
        <a:buFont typeface="Wingdings" pitchFamily="2" charset="2"/>
        <a:buChar char="l"/>
        <a:defRPr sz="2600">
          <a:solidFill>
            <a:schemeClr val="tx1"/>
          </a:solidFill>
          <a:latin typeface="+mn-lt"/>
        </a:defRPr>
      </a:lvl2pPr>
      <a:lvl3pPr marL="987425" indent="-293688" algn="l" rtl="0" eaLnBrk="0" fontAlgn="base" hangingPunct="0">
        <a:lnSpc>
          <a:spcPct val="90000"/>
        </a:lnSpc>
        <a:spcBef>
          <a:spcPct val="30000"/>
        </a:spcBef>
        <a:spcAft>
          <a:spcPct val="0"/>
        </a:spcAft>
        <a:buClr>
          <a:srgbClr val="8A00C0"/>
        </a:buClr>
        <a:buSzPct val="70000"/>
        <a:buFont typeface="Wingdings" pitchFamily="2" charset="2"/>
        <a:buChar char="l"/>
        <a:defRPr sz="2300">
          <a:solidFill>
            <a:schemeClr val="tx1"/>
          </a:solidFill>
          <a:latin typeface="+mn-lt"/>
        </a:defRPr>
      </a:lvl3pPr>
      <a:lvl4pPr marL="1281113" indent="-292100" algn="l" rtl="0" eaLnBrk="0" fontAlgn="base" hangingPunct="0">
        <a:lnSpc>
          <a:spcPct val="90000"/>
        </a:lnSpc>
        <a:spcBef>
          <a:spcPct val="30000"/>
        </a:spcBef>
        <a:spcAft>
          <a:spcPct val="0"/>
        </a:spcAft>
        <a:buClr>
          <a:srgbClr val="A0C6A0"/>
        </a:buClr>
        <a:buSzPct val="75000"/>
        <a:buFont typeface="Wingdings" pitchFamily="2" charset="2"/>
        <a:buChar char="§"/>
        <a:defRPr sz="2000">
          <a:solidFill>
            <a:schemeClr val="tx1"/>
          </a:solidFill>
          <a:latin typeface="+mn-lt"/>
        </a:defRPr>
      </a:lvl4pPr>
      <a:lvl5pPr marL="1598613" indent="-315913" algn="l" rtl="0" eaLnBrk="0" fontAlgn="base" hangingPunct="0">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5pPr>
      <a:lvl6pPr marL="20558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22.xm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hyperlink" Target="http://akoaotearoa.ac.nz/download/ng/file/group-4/a-tertiary-practitioners-guide-to-collecting-evidence-of-learner-benefit.pdf" TargetMode="External"/><Relationship Id="rId2" Type="http://schemas.openxmlformats.org/officeDocument/2006/relationships/notesSlide" Target="../notesSlides/notesSlide25.xml"/><Relationship Id="rId1" Type="http://schemas.openxmlformats.org/officeDocument/2006/relationships/slideLayout" Target="../slideLayouts/slideLayout2.xml"/><Relationship Id="rId4" Type="http://schemas.openxmlformats.org/officeDocument/2006/relationships/hyperlink" Target="http://www.vetmed.wsu.edu/courses-jmgay/documents/SynopsisWhatBestCollegeTeachersDo.pdf" TargetMode="Externa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hyperlink" Target="http://www.uws.edu.au/__data/assets/pdf_file/0007/6892/AUQF_04_Paper_Scott.pdf" TargetMode="External"/><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ctrTitle"/>
          </p:nvPr>
        </p:nvSpPr>
        <p:spPr>
          <a:xfrm>
            <a:off x="250825" y="549275"/>
            <a:ext cx="6821488" cy="3384550"/>
          </a:xfrm>
        </p:spPr>
        <p:txBody>
          <a:bodyPr/>
          <a:lstStyle/>
          <a:p>
            <a:pPr eaLnBrk="1" hangingPunct="1"/>
            <a:r>
              <a:rPr lang="en-GB" sz="3600" dirty="0" smtClean="0"/>
              <a:t>Inspiring Teaching</a:t>
            </a:r>
            <a:br>
              <a:rPr lang="en-GB" sz="3600" dirty="0" smtClean="0"/>
            </a:br>
            <a:r>
              <a:rPr lang="en-GB" sz="3600" dirty="0" smtClean="0"/>
              <a:t>Liverpool John Moores University</a:t>
            </a:r>
            <a:br>
              <a:rPr lang="en-GB" sz="3600" dirty="0" smtClean="0"/>
            </a:br>
            <a:r>
              <a:rPr lang="en-GB" sz="2000" dirty="0" smtClean="0"/>
              <a:t>January 2012</a:t>
            </a:r>
            <a:br>
              <a:rPr lang="en-GB" sz="2000" dirty="0" smtClean="0"/>
            </a:br>
            <a:endParaRPr lang="en-GB" sz="2000" dirty="0" smtClean="0"/>
          </a:p>
        </p:txBody>
      </p:sp>
      <p:sp>
        <p:nvSpPr>
          <p:cNvPr id="12291" name="Rectangle 3"/>
          <p:cNvSpPr>
            <a:spLocks noGrp="1" noChangeArrowheads="1"/>
          </p:cNvSpPr>
          <p:nvPr>
            <p:ph type="subTitle" idx="1"/>
          </p:nvPr>
        </p:nvSpPr>
        <p:spPr>
          <a:xfrm>
            <a:off x="323528" y="4292600"/>
            <a:ext cx="6409060" cy="1873250"/>
          </a:xfrm>
        </p:spPr>
        <p:txBody>
          <a:bodyPr/>
          <a:lstStyle/>
          <a:p>
            <a:pPr eaLnBrk="1" hangingPunct="1">
              <a:lnSpc>
                <a:spcPct val="80000"/>
              </a:lnSpc>
            </a:pPr>
            <a:r>
              <a:rPr lang="en-GB" sz="2400" dirty="0" smtClean="0"/>
              <a:t>Professor Sally Brown</a:t>
            </a:r>
          </a:p>
          <a:p>
            <a:pPr eaLnBrk="1" hangingPunct="1"/>
            <a:r>
              <a:rPr lang="en-GB" sz="2000" dirty="0" smtClean="0"/>
              <a:t>Emeritus Professor, Leeds Metropolitan University</a:t>
            </a:r>
          </a:p>
          <a:p>
            <a:pPr eaLnBrk="1" hangingPunct="1"/>
            <a:r>
              <a:rPr lang="en-GB" sz="2000" dirty="0" smtClean="0"/>
              <a:t>Adjunct Professor, University of the Sunshine Coast and James Cook University</a:t>
            </a:r>
          </a:p>
          <a:p>
            <a:pPr eaLnBrk="1" hangingPunct="1"/>
            <a:r>
              <a:rPr lang="en-GB" sz="2000" dirty="0" smtClean="0"/>
              <a:t>Visiting Professor University of Plymouth</a:t>
            </a:r>
            <a:endParaRPr lang="en-GB" sz="2000" b="0" dirty="0" smtClean="0"/>
          </a:p>
          <a:p>
            <a:pPr eaLnBrk="1" hangingPunct="1">
              <a:lnSpc>
                <a:spcPct val="80000"/>
              </a:lnSpc>
            </a:pPr>
            <a:r>
              <a:rPr lang="en-GB" sz="2000" dirty="0" smtClean="0"/>
              <a:t> </a:t>
            </a:r>
          </a:p>
        </p:txBody>
      </p:sp>
    </p:spTree>
  </p:cSld>
  <p:clrMapOvr>
    <a:masterClrMapping/>
  </p:clrMapOvr>
  <p:transition advTm="5206"/>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 A tall order?</a:t>
            </a:r>
            <a:endParaRPr lang="en-GB" dirty="0"/>
          </a:p>
        </p:txBody>
      </p:sp>
      <p:sp>
        <p:nvSpPr>
          <p:cNvPr id="3" name="Content Placeholder 2"/>
          <p:cNvSpPr>
            <a:spLocks noGrp="1"/>
          </p:cNvSpPr>
          <p:nvPr>
            <p:ph idx="1"/>
          </p:nvPr>
        </p:nvSpPr>
        <p:spPr/>
        <p:txBody>
          <a:bodyPr/>
          <a:lstStyle/>
          <a:p>
            <a:pPr>
              <a:lnSpc>
                <a:spcPct val="100000"/>
              </a:lnSpc>
              <a:buNone/>
            </a:pPr>
            <a:r>
              <a:rPr lang="en-GB" dirty="0" smtClean="0"/>
              <a:t>Effective lecturers combine the talents of a scholar, writer, producer, comedian, showman and teacher in ways that contribute to student learning. Nevertheless it is also true that few college professors combine these talents in optimal ways and that even the best lecturers are not always on top form </a:t>
            </a:r>
          </a:p>
          <a:p>
            <a:pPr>
              <a:lnSpc>
                <a:spcPct val="100000"/>
              </a:lnSpc>
              <a:buNone/>
            </a:pPr>
            <a:r>
              <a:rPr lang="en-GB" dirty="0" err="1" smtClean="0"/>
              <a:t>McKeachie</a:t>
            </a:r>
            <a:r>
              <a:rPr lang="en-GB" dirty="0" smtClean="0"/>
              <a:t> et al p.53</a:t>
            </a:r>
            <a:endParaRPr lang="en-GB"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1" descr="192A7901.jpg"/>
          <p:cNvPicPr>
            <a:picLocks noChangeAspect="1"/>
          </p:cNvPicPr>
          <p:nvPr/>
        </p:nvPicPr>
        <p:blipFill>
          <a:blip r:embed="rId3" cstate="print"/>
          <a:srcRect/>
          <a:stretch>
            <a:fillRect/>
          </a:stretch>
        </p:blipFill>
        <p:spPr bwMode="auto">
          <a:xfrm>
            <a:off x="0" y="0"/>
            <a:ext cx="9144000" cy="6858000"/>
          </a:xfrm>
          <a:prstGeom prst="rect">
            <a:avLst/>
          </a:prstGeom>
          <a:noFill/>
          <a:ln w="9525">
            <a:noFill/>
            <a:miter lim="800000"/>
            <a:headEnd/>
            <a:tailEnd/>
          </a:ln>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2800" dirty="0" smtClean="0"/>
              <a:t>What kinds of questions might we ask ourselves before we prepare to teach?</a:t>
            </a:r>
            <a:endParaRPr lang="en-GB" sz="2800" dirty="0"/>
          </a:p>
        </p:txBody>
      </p:sp>
      <p:sp>
        <p:nvSpPr>
          <p:cNvPr id="3" name="Content Placeholder 2"/>
          <p:cNvSpPr>
            <a:spLocks noGrp="1"/>
          </p:cNvSpPr>
          <p:nvPr>
            <p:ph idx="1"/>
          </p:nvPr>
        </p:nvSpPr>
        <p:spPr/>
        <p:txBody>
          <a:bodyPr/>
          <a:lstStyle/>
          <a:p>
            <a:pPr>
              <a:lnSpc>
                <a:spcPct val="100000"/>
              </a:lnSpc>
              <a:buNone/>
            </a:pPr>
            <a:r>
              <a:rPr lang="en-GB" dirty="0" smtClean="0"/>
              <a:t>If we want to be inspiring teachers, once we have drafted the learning outcomes, what kinds of questions might we ask ourselves about how we might set about ensuring our students achieve them? </a:t>
            </a:r>
            <a:endParaRPr lang="en-GB"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2800" dirty="0" smtClean="0"/>
              <a:t>Ken Bain says excellent teachers ask these questions as they prepare to teach:</a:t>
            </a:r>
            <a:endParaRPr lang="en-GB" dirty="0"/>
          </a:p>
        </p:txBody>
      </p:sp>
      <p:sp>
        <p:nvSpPr>
          <p:cNvPr id="3" name="Content Placeholder 2"/>
          <p:cNvSpPr>
            <a:spLocks noGrp="1"/>
          </p:cNvSpPr>
          <p:nvPr>
            <p:ph idx="1"/>
          </p:nvPr>
        </p:nvSpPr>
        <p:spPr/>
        <p:txBody>
          <a:bodyPr/>
          <a:lstStyle/>
          <a:p>
            <a:pPr marL="514350" indent="-514350">
              <a:lnSpc>
                <a:spcPct val="100000"/>
              </a:lnSpc>
              <a:buSzPct val="100000"/>
              <a:buFont typeface="+mj-lt"/>
              <a:buAutoNum type="arabicPeriod"/>
            </a:pPr>
            <a:r>
              <a:rPr lang="en-GB" sz="2600" dirty="0" smtClean="0"/>
              <a:t>What should my students be able to do intellectually, physically, or emotionally as a</a:t>
            </a:r>
            <a:br>
              <a:rPr lang="en-GB" sz="2600" dirty="0" smtClean="0"/>
            </a:br>
            <a:r>
              <a:rPr lang="en-GB" sz="2600" dirty="0" smtClean="0"/>
              <a:t>result of their learning?</a:t>
            </a:r>
          </a:p>
          <a:p>
            <a:pPr marL="514350" indent="-514350">
              <a:lnSpc>
                <a:spcPct val="100000"/>
              </a:lnSpc>
              <a:buSzPct val="100000"/>
              <a:buFont typeface="+mj-lt"/>
              <a:buAutoNum type="arabicPeriod"/>
            </a:pPr>
            <a:r>
              <a:rPr lang="en-GB" sz="2600" dirty="0" smtClean="0"/>
              <a:t>How can I best help and encourage them to develop those abilities and habits of the</a:t>
            </a:r>
            <a:br>
              <a:rPr lang="en-GB" sz="2600" dirty="0" smtClean="0"/>
            </a:br>
            <a:r>
              <a:rPr lang="en-GB" sz="2600" dirty="0" smtClean="0"/>
              <a:t>heart and to use them?</a:t>
            </a:r>
          </a:p>
          <a:p>
            <a:pPr marL="514350" indent="-514350">
              <a:lnSpc>
                <a:spcPct val="100000"/>
              </a:lnSpc>
              <a:buSzPct val="100000"/>
              <a:buFont typeface="+mj-lt"/>
              <a:buAutoNum type="arabicPeriod"/>
            </a:pPr>
            <a:r>
              <a:rPr lang="en-GB" sz="2600" dirty="0" smtClean="0"/>
              <a:t>How can my students and I best understand the nature, quality, and progress of their learning?</a:t>
            </a:r>
          </a:p>
          <a:p>
            <a:pPr marL="514350" indent="-514350">
              <a:lnSpc>
                <a:spcPct val="100000"/>
              </a:lnSpc>
              <a:buSzPct val="100000"/>
              <a:buFont typeface="+mj-lt"/>
              <a:buAutoNum type="arabicPeriod"/>
            </a:pPr>
            <a:r>
              <a:rPr lang="en-GB" sz="2600" dirty="0" smtClean="0"/>
              <a:t>How can I evaluate my efforts to foster that learning? (Bain, 2004 p. 49)</a:t>
            </a:r>
            <a:endParaRPr lang="en-GB" sz="26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1" descr="2 RUN Leeds Met Live-74.jpg"/>
          <p:cNvPicPr>
            <a:picLocks noChangeAspect="1"/>
          </p:cNvPicPr>
          <p:nvPr/>
        </p:nvPicPr>
        <p:blipFill>
          <a:blip r:embed="rId3" cstate="print"/>
          <a:srcRect/>
          <a:stretch>
            <a:fillRect/>
          </a:stretch>
        </p:blipFill>
        <p:spPr bwMode="auto">
          <a:xfrm>
            <a:off x="0" y="0"/>
            <a:ext cx="9144000" cy="6858000"/>
          </a:xfrm>
          <a:prstGeom prst="rect">
            <a:avLst/>
          </a:prstGeom>
          <a:noFill/>
          <a:ln w="9525">
            <a:noFill/>
            <a:miter lim="800000"/>
            <a:headEnd/>
            <a:tailEnd/>
          </a:ln>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2844" y="122238"/>
            <a:ext cx="8143932" cy="1074737"/>
          </a:xfrm>
        </p:spPr>
        <p:txBody>
          <a:bodyPr/>
          <a:lstStyle/>
          <a:p>
            <a:r>
              <a:rPr lang="en-GB" sz="3200" dirty="0" smtClean="0"/>
              <a:t>How can we get students to fully engage? Some suggestions:</a:t>
            </a:r>
            <a:endParaRPr lang="en-GB" sz="3200" dirty="0"/>
          </a:p>
        </p:txBody>
      </p:sp>
      <p:sp>
        <p:nvSpPr>
          <p:cNvPr id="3" name="Content Placeholder 2"/>
          <p:cNvSpPr>
            <a:spLocks noGrp="1"/>
          </p:cNvSpPr>
          <p:nvPr>
            <p:ph idx="1"/>
          </p:nvPr>
        </p:nvSpPr>
        <p:spPr/>
        <p:txBody>
          <a:bodyPr/>
          <a:lstStyle/>
          <a:p>
            <a:pPr>
              <a:lnSpc>
                <a:spcPct val="100000"/>
              </a:lnSpc>
            </a:pPr>
            <a:r>
              <a:rPr lang="en-GB" sz="2600" dirty="0" smtClean="0"/>
              <a:t>Provide opportunities for students to get involved in authentic learning environments on campus or off;</a:t>
            </a:r>
          </a:p>
          <a:p>
            <a:pPr>
              <a:lnSpc>
                <a:spcPct val="100000"/>
              </a:lnSpc>
            </a:pPr>
            <a:r>
              <a:rPr lang="en-GB" sz="2600" dirty="0" smtClean="0"/>
              <a:t>Keep the curriculum current and life-relevant, without losing historical perspectives;</a:t>
            </a:r>
          </a:p>
          <a:p>
            <a:pPr>
              <a:lnSpc>
                <a:spcPct val="100000"/>
              </a:lnSpc>
            </a:pPr>
            <a:r>
              <a:rPr lang="en-GB" sz="2600" dirty="0" smtClean="0"/>
              <a:t>Give them real problems to solve and issues with which to engage;</a:t>
            </a:r>
          </a:p>
          <a:p>
            <a:pPr>
              <a:lnSpc>
                <a:spcPct val="100000"/>
              </a:lnSpc>
            </a:pPr>
            <a:r>
              <a:rPr lang="en-GB" sz="2600" dirty="0" smtClean="0"/>
              <a:t>Identify the skills they need to succeed and provide opportunities to rehearse and develop them;</a:t>
            </a:r>
          </a:p>
          <a:p>
            <a:pPr>
              <a:lnSpc>
                <a:spcPct val="100000"/>
              </a:lnSpc>
            </a:pPr>
            <a:r>
              <a:rPr lang="en-GB" sz="2600" dirty="0" smtClean="0"/>
              <a:t>Never compromise on the quality of the demands we make of them.</a:t>
            </a:r>
            <a:endParaRPr lang="en-GB" sz="26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4282" y="122238"/>
            <a:ext cx="7786718" cy="1074737"/>
          </a:xfrm>
        </p:spPr>
        <p:txBody>
          <a:bodyPr/>
          <a:lstStyle/>
          <a:p>
            <a:r>
              <a:rPr lang="en-GB" sz="3200" dirty="0" smtClean="0"/>
              <a:t>Bain on how great teachers treat their students. They... </a:t>
            </a:r>
            <a:endParaRPr lang="en-GB" sz="3200" dirty="0"/>
          </a:p>
        </p:txBody>
      </p:sp>
      <p:sp>
        <p:nvSpPr>
          <p:cNvPr id="3" name="Content Placeholder 2"/>
          <p:cNvSpPr>
            <a:spLocks noGrp="1"/>
          </p:cNvSpPr>
          <p:nvPr>
            <p:ph idx="1"/>
          </p:nvPr>
        </p:nvSpPr>
        <p:spPr>
          <a:xfrm>
            <a:off x="251520" y="1268760"/>
            <a:ext cx="8446393" cy="4933603"/>
          </a:xfrm>
        </p:spPr>
        <p:txBody>
          <a:bodyPr/>
          <a:lstStyle/>
          <a:p>
            <a:pPr marL="534988" indent="-534988">
              <a:buSzPct val="100000"/>
              <a:buFont typeface="+mj-lt"/>
              <a:buAutoNum type="arabicPeriod"/>
            </a:pPr>
            <a:r>
              <a:rPr lang="en-GB" sz="2400" dirty="0" smtClean="0"/>
              <a:t>Are willing to spend time with students, to nurture their learning.</a:t>
            </a:r>
          </a:p>
          <a:p>
            <a:pPr marL="534988" indent="-534988">
              <a:buSzPct val="100000"/>
              <a:buFont typeface="+mj-lt"/>
              <a:buAutoNum type="arabicPeriod"/>
            </a:pPr>
            <a:r>
              <a:rPr lang="en-GB" sz="2400" dirty="0" smtClean="0"/>
              <a:t>Don’t foster a feeling of power over, but investment in, students.</a:t>
            </a:r>
          </a:p>
          <a:p>
            <a:pPr marL="534988" indent="-534988">
              <a:buSzPct val="100000"/>
              <a:buFont typeface="+mj-lt"/>
              <a:buAutoNum type="arabicPeriod"/>
            </a:pPr>
            <a:r>
              <a:rPr lang="en-GB" sz="2400" dirty="0" smtClean="0"/>
              <a:t>Ensure their practices stem from a concern for learning.</a:t>
            </a:r>
          </a:p>
          <a:p>
            <a:pPr marL="534988" indent="-534988">
              <a:buSzPct val="100000"/>
              <a:buFont typeface="+mj-lt"/>
              <a:buAutoNum type="arabicPeriod"/>
            </a:pPr>
            <a:r>
              <a:rPr lang="en-GB" sz="2400" dirty="0" smtClean="0"/>
              <a:t>Make the class user-friendly by fostering trust.</a:t>
            </a:r>
          </a:p>
          <a:p>
            <a:pPr marL="534988" indent="-534988">
              <a:buSzPct val="100000"/>
              <a:buFont typeface="+mj-lt"/>
              <a:buAutoNum type="arabicPeriod"/>
            </a:pPr>
            <a:r>
              <a:rPr lang="en-GB" sz="2400" dirty="0" smtClean="0"/>
              <a:t>Employ various pedagogical tools in a search for the best way to help each student.</a:t>
            </a:r>
          </a:p>
          <a:p>
            <a:pPr marL="534988" indent="-534988">
              <a:buSzPct val="100000"/>
              <a:buFont typeface="+mj-lt"/>
              <a:buAutoNum type="arabicPeriod"/>
            </a:pPr>
            <a:r>
              <a:rPr lang="en-GB" sz="2400" dirty="0" smtClean="0"/>
              <a:t>Have the attitude that “There is no such thing as a stupid question.”</a:t>
            </a:r>
          </a:p>
          <a:p>
            <a:pPr>
              <a:buSzPct val="100000"/>
              <a:buFont typeface="+mj-lt"/>
              <a:buAutoNum type="arabicPeriod"/>
            </a:pPr>
            <a:endParaRPr lang="en-GB" sz="2400" i="1" dirty="0" smtClean="0"/>
          </a:p>
          <a:p>
            <a:pPr>
              <a:buSzPct val="100000"/>
            </a:pPr>
            <a:endParaRPr lang="en-GB" sz="2400" dirty="0" smtClean="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14290"/>
            <a:ext cx="7543800" cy="982685"/>
          </a:xfrm>
        </p:spPr>
        <p:txBody>
          <a:bodyPr/>
          <a:lstStyle/>
          <a:p>
            <a:r>
              <a:rPr lang="en-GB" sz="3200" dirty="0" smtClean="0"/>
              <a:t>More on how to treat students</a:t>
            </a:r>
            <a:r>
              <a:rPr lang="en-GB" dirty="0" smtClean="0"/>
              <a:t/>
            </a:r>
            <a:br>
              <a:rPr lang="en-GB" dirty="0" smtClean="0"/>
            </a:br>
            <a:r>
              <a:rPr lang="en-GB" sz="1800" i="1" dirty="0" smtClean="0"/>
              <a:t>Adapted and extracted from Bain (2004) p. 135</a:t>
            </a:r>
            <a:endParaRPr lang="en-GB" sz="1800" dirty="0"/>
          </a:p>
        </p:txBody>
      </p:sp>
      <p:sp>
        <p:nvSpPr>
          <p:cNvPr id="3" name="Content Placeholder 2"/>
          <p:cNvSpPr>
            <a:spLocks noGrp="1"/>
          </p:cNvSpPr>
          <p:nvPr>
            <p:ph idx="1"/>
          </p:nvPr>
        </p:nvSpPr>
        <p:spPr>
          <a:xfrm>
            <a:off x="214282" y="1268760"/>
            <a:ext cx="8483631" cy="4933603"/>
          </a:xfrm>
        </p:spPr>
        <p:txBody>
          <a:bodyPr/>
          <a:lstStyle/>
          <a:p>
            <a:pPr marL="627063" indent="-627063">
              <a:lnSpc>
                <a:spcPct val="100000"/>
              </a:lnSpc>
              <a:buNone/>
            </a:pPr>
            <a:r>
              <a:rPr lang="en-GB" sz="2400" dirty="0" smtClean="0"/>
              <a:t>7. 	Ensure that everyone can contribute and each contribution is unique.</a:t>
            </a:r>
          </a:p>
          <a:p>
            <a:pPr marL="627063" indent="-627063">
              <a:lnSpc>
                <a:spcPct val="100000"/>
              </a:lnSpc>
              <a:buNone/>
            </a:pPr>
            <a:r>
              <a:rPr lang="en-GB" sz="2400" dirty="0" smtClean="0"/>
              <a:t>8. 	Do not behave as a “high priest of arcane mysteries”.</a:t>
            </a:r>
          </a:p>
          <a:p>
            <a:pPr marL="627063" indent="-627063">
              <a:lnSpc>
                <a:spcPct val="100000"/>
              </a:lnSpc>
              <a:buNone/>
            </a:pPr>
            <a:r>
              <a:rPr lang="en-GB" sz="2400" dirty="0" smtClean="0"/>
              <a:t>9. 	Do not make the classroom an “an arena for expertise, a ledger book for the ego”.</a:t>
            </a:r>
          </a:p>
          <a:p>
            <a:pPr marL="627063" indent="-627063">
              <a:lnSpc>
                <a:spcPct val="100000"/>
              </a:lnSpc>
              <a:buNone/>
            </a:pPr>
            <a:r>
              <a:rPr lang="en-GB" sz="2400" dirty="0" smtClean="0"/>
              <a:t>10. 	Don’t expect students to see science as a “frozen body of dogma” that must be memorized and regurgitated.</a:t>
            </a:r>
          </a:p>
          <a:p>
            <a:pPr marL="627063" indent="-627063">
              <a:lnSpc>
                <a:spcPct val="100000"/>
              </a:lnSpc>
              <a:buNone/>
            </a:pPr>
            <a:r>
              <a:rPr lang="en-GB" sz="2400" dirty="0" smtClean="0"/>
              <a:t>11. 	Foster the feeling that teachers are fellow students/ human beings struggling with mysteries of the universe. </a:t>
            </a:r>
            <a:endParaRPr lang="en-GB" sz="2400" i="1" dirty="0" smtClean="0"/>
          </a:p>
          <a:p>
            <a:pPr>
              <a:lnSpc>
                <a:spcPct val="100000"/>
              </a:lnSpc>
            </a:pPr>
            <a:endParaRPr lang="en-GB" sz="24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3200" dirty="0" smtClean="0"/>
              <a:t>How do inspiring teachers treat their students?</a:t>
            </a:r>
            <a:endParaRPr lang="en-GB" sz="3200" dirty="0"/>
          </a:p>
        </p:txBody>
      </p:sp>
      <p:sp>
        <p:nvSpPr>
          <p:cNvPr id="3" name="Content Placeholder 2"/>
          <p:cNvSpPr>
            <a:spLocks noGrp="1"/>
          </p:cNvSpPr>
          <p:nvPr>
            <p:ph idx="1"/>
          </p:nvPr>
        </p:nvSpPr>
        <p:spPr/>
        <p:txBody>
          <a:bodyPr/>
          <a:lstStyle/>
          <a:p>
            <a:r>
              <a:rPr lang="en-GB" dirty="0" smtClean="0"/>
              <a:t>In pairs, formulate three more ways in which outstanding teachers treat their students.</a:t>
            </a:r>
          </a:p>
          <a:p>
            <a:r>
              <a:rPr lang="en-GB" dirty="0" smtClean="0"/>
              <a:t>Discuss which of Ken Bain’ eleven and your three are the most effective in fostering student learning. </a:t>
            </a:r>
          </a:p>
          <a:p>
            <a:r>
              <a:rPr lang="en-GB" dirty="0" smtClean="0"/>
              <a:t>Are there any reflection points for you in relation to your own teaching?</a:t>
            </a:r>
            <a:endParaRPr lang="en-GB"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2239"/>
            <a:ext cx="7543800" cy="570458"/>
          </a:xfrm>
        </p:spPr>
        <p:txBody>
          <a:bodyPr/>
          <a:lstStyle/>
          <a:p>
            <a:r>
              <a:rPr lang="en-GB" sz="3200" dirty="0" smtClean="0"/>
              <a:t>Ken Bain: great teachers... </a:t>
            </a:r>
            <a:endParaRPr lang="en-GB" sz="3200" dirty="0"/>
          </a:p>
        </p:txBody>
      </p:sp>
      <p:sp>
        <p:nvSpPr>
          <p:cNvPr id="3" name="Content Placeholder 2"/>
          <p:cNvSpPr>
            <a:spLocks noGrp="1"/>
          </p:cNvSpPr>
          <p:nvPr>
            <p:ph idx="1"/>
          </p:nvPr>
        </p:nvSpPr>
        <p:spPr>
          <a:xfrm>
            <a:off x="179512" y="692696"/>
            <a:ext cx="8784976" cy="5509667"/>
          </a:xfrm>
        </p:spPr>
        <p:txBody>
          <a:bodyPr/>
          <a:lstStyle/>
          <a:p>
            <a:pPr marL="627063" indent="-627063">
              <a:buClr>
                <a:srgbClr val="002060"/>
              </a:buClr>
              <a:buSzPct val="100000"/>
              <a:buFont typeface="+mj-lt"/>
              <a:buAutoNum type="arabicPeriod"/>
            </a:pPr>
            <a:r>
              <a:rPr lang="en-GB" sz="2000" dirty="0" smtClean="0"/>
              <a:t>Are willing to spend time with students, to nurture their learning.</a:t>
            </a:r>
          </a:p>
          <a:p>
            <a:pPr marL="627063" indent="-627063">
              <a:buClr>
                <a:srgbClr val="002060"/>
              </a:buClr>
              <a:buSzPct val="100000"/>
              <a:buFont typeface="+mj-lt"/>
              <a:buAutoNum type="arabicPeriod"/>
            </a:pPr>
            <a:r>
              <a:rPr lang="en-GB" sz="2000" dirty="0" smtClean="0"/>
              <a:t>Don’t foster a feeling of power over, but investment in, students.</a:t>
            </a:r>
          </a:p>
          <a:p>
            <a:pPr marL="627063" indent="-627063">
              <a:buClr>
                <a:srgbClr val="002060"/>
              </a:buClr>
              <a:buSzPct val="100000"/>
              <a:buFont typeface="+mj-lt"/>
              <a:buAutoNum type="arabicPeriod"/>
            </a:pPr>
            <a:r>
              <a:rPr lang="en-GB" sz="2000" dirty="0" smtClean="0"/>
              <a:t>Ensure their practices stem from a concern for learning.</a:t>
            </a:r>
          </a:p>
          <a:p>
            <a:pPr marL="627063" indent="-627063">
              <a:buClr>
                <a:srgbClr val="002060"/>
              </a:buClr>
              <a:buSzPct val="100000"/>
              <a:buFont typeface="+mj-lt"/>
              <a:buAutoNum type="arabicPeriod"/>
            </a:pPr>
            <a:r>
              <a:rPr lang="en-GB" sz="2000" dirty="0" smtClean="0"/>
              <a:t>Make the class user-friendly by fostering trust.</a:t>
            </a:r>
          </a:p>
          <a:p>
            <a:pPr marL="627063" indent="-627063">
              <a:buClr>
                <a:srgbClr val="002060"/>
              </a:buClr>
              <a:buSzPct val="100000"/>
              <a:buFont typeface="+mj-lt"/>
              <a:buAutoNum type="arabicPeriod"/>
            </a:pPr>
            <a:r>
              <a:rPr lang="en-GB" sz="2000" dirty="0" smtClean="0"/>
              <a:t>Employ various pedagogical tools in a search for the best way to help each student.</a:t>
            </a:r>
          </a:p>
          <a:p>
            <a:pPr marL="627063" indent="-627063">
              <a:buClr>
                <a:srgbClr val="002060"/>
              </a:buClr>
              <a:buSzPct val="100000"/>
              <a:buFont typeface="+mj-lt"/>
              <a:buAutoNum type="arabicPeriod"/>
            </a:pPr>
            <a:r>
              <a:rPr lang="en-GB" sz="2000" dirty="0" smtClean="0"/>
              <a:t>Have the attitude that “There is no such thing as a stupid question.”</a:t>
            </a:r>
          </a:p>
          <a:p>
            <a:pPr marL="627063" indent="-627063">
              <a:buClr>
                <a:srgbClr val="002060"/>
              </a:buClr>
              <a:buSzPct val="100000"/>
              <a:buFont typeface="+mj-lt"/>
              <a:buAutoNum type="arabicPeriod"/>
            </a:pPr>
            <a:r>
              <a:rPr lang="en-GB" sz="2000" dirty="0" smtClean="0"/>
              <a:t>Ensure that everyone can contribute and each contribution is unique.</a:t>
            </a:r>
          </a:p>
          <a:p>
            <a:pPr marL="627063" indent="-627063">
              <a:buClr>
                <a:srgbClr val="002060"/>
              </a:buClr>
              <a:buNone/>
            </a:pPr>
            <a:r>
              <a:rPr lang="en-GB" sz="2000" dirty="0" smtClean="0"/>
              <a:t>8. 	Do not behave as a “high priest of arcane mysteries”.</a:t>
            </a:r>
          </a:p>
          <a:p>
            <a:pPr marL="627063" indent="-627063">
              <a:buClr>
                <a:srgbClr val="002060"/>
              </a:buClr>
              <a:buNone/>
            </a:pPr>
            <a:r>
              <a:rPr lang="en-GB" sz="2000" dirty="0" smtClean="0"/>
              <a:t>9. 	Do not make the classroom an “an arena for expertise, a ledger book for the ego”.</a:t>
            </a:r>
          </a:p>
          <a:p>
            <a:pPr marL="627063" indent="-627063">
              <a:buClr>
                <a:srgbClr val="002060"/>
              </a:buClr>
              <a:buNone/>
            </a:pPr>
            <a:r>
              <a:rPr lang="en-GB" sz="2000" dirty="0" smtClean="0"/>
              <a:t>10. 	Don’t expect students to see science as a “frozen body of dogma” that must be memorized and regurgitated.</a:t>
            </a:r>
          </a:p>
          <a:p>
            <a:pPr marL="627063" indent="-627063">
              <a:buClr>
                <a:srgbClr val="002060"/>
              </a:buClr>
              <a:buNone/>
            </a:pPr>
            <a:r>
              <a:rPr lang="en-GB" sz="2000" dirty="0" smtClean="0"/>
              <a:t>11. 	Foster the feeling that teachers are fellow students/ human beings struggling with mysteries of the universe. </a:t>
            </a:r>
            <a:endParaRPr lang="en-GB" sz="1600" i="1" dirty="0" smtClean="0"/>
          </a:p>
          <a:p>
            <a:pPr marL="534988" indent="-534988">
              <a:buClr>
                <a:srgbClr val="002060"/>
              </a:buClr>
              <a:buSzPct val="100000"/>
              <a:buFont typeface="+mj-lt"/>
              <a:buAutoNum type="arabicPeriod"/>
            </a:pPr>
            <a:endParaRPr lang="en-GB" sz="2000" dirty="0" smtClean="0"/>
          </a:p>
          <a:p>
            <a:pPr>
              <a:buClr>
                <a:srgbClr val="002060"/>
              </a:buClr>
              <a:buNone/>
            </a:pPr>
            <a:endParaRPr lang="en-GB" sz="20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title"/>
          </p:nvPr>
        </p:nvSpPr>
        <p:spPr>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dirty="0" smtClean="0"/>
              <a:t>By the end of this workshop, you will have had opportunities to:</a:t>
            </a:r>
          </a:p>
        </p:txBody>
      </p:sp>
      <p:sp>
        <p:nvSpPr>
          <p:cNvPr id="13315" name="Content Placeholder 2"/>
          <p:cNvSpPr>
            <a:spLocks noGrp="1"/>
          </p:cNvSpPr>
          <p:nvPr>
            <p:ph idx="1"/>
          </p:nvPr>
        </p:nvSpPr>
        <p:spPr/>
        <p:txBody>
          <a:bodyPr/>
          <a:lstStyle/>
          <a:p>
            <a:pPr>
              <a:lnSpc>
                <a:spcPct val="100000"/>
              </a:lnSpc>
            </a:pPr>
            <a:r>
              <a:rPr lang="en-GB" sz="2600" dirty="0" smtClean="0"/>
              <a:t>Discuss what comprises inspiring teaching;</a:t>
            </a:r>
          </a:p>
          <a:p>
            <a:pPr>
              <a:lnSpc>
                <a:spcPct val="100000"/>
              </a:lnSpc>
            </a:pPr>
            <a:r>
              <a:rPr lang="en-GB" sz="2600" dirty="0" smtClean="0"/>
              <a:t>Review some descriptions of outstanding teaching; </a:t>
            </a:r>
          </a:p>
          <a:p>
            <a:pPr>
              <a:lnSpc>
                <a:spcPct val="100000"/>
              </a:lnSpc>
            </a:pPr>
            <a:r>
              <a:rPr lang="en-GB" sz="2600" dirty="0" smtClean="0"/>
              <a:t>Debate how we can ‘breathe life’ into our teaching;</a:t>
            </a:r>
          </a:p>
          <a:p>
            <a:pPr>
              <a:lnSpc>
                <a:spcPct val="100000"/>
              </a:lnSpc>
            </a:pPr>
            <a:r>
              <a:rPr lang="en-GB" sz="2600" dirty="0" smtClean="0"/>
              <a:t>Consider how you can adapt your approaches to make your teaching (even) more inspiring.</a:t>
            </a:r>
          </a:p>
          <a:p>
            <a:pPr>
              <a:lnSpc>
                <a:spcPct val="100000"/>
              </a:lnSpc>
              <a:buNone/>
            </a:pPr>
            <a:endParaRPr lang="en-GB" sz="2600" dirty="0" smtClean="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3200" dirty="0" smtClean="0"/>
              <a:t>High quality teaching…</a:t>
            </a:r>
            <a:endParaRPr lang="en-GB" sz="3200" dirty="0"/>
          </a:p>
        </p:txBody>
      </p:sp>
      <p:sp>
        <p:nvSpPr>
          <p:cNvPr id="3"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eaLnBrk="1" hangingPunct="1">
              <a:lnSpc>
                <a:spcPct val="100000"/>
              </a:lnSpc>
              <a:buNone/>
            </a:pPr>
            <a:r>
              <a:rPr lang="en-GB" sz="2600" dirty="0" smtClean="0"/>
              <a:t>…“implies recognising that students must be engaged with the content of learning tasks in a way that is likely to enable them to reach understanding…Sharp engagement, imaginative inquiry and finding of a suitable level and style are all more likely to occur if teaching methods that necessitate student energy, problem solving and cooperative learning are employed”. (</a:t>
            </a:r>
            <a:r>
              <a:rPr lang="en-GB" sz="2600" dirty="0" err="1" smtClean="0"/>
              <a:t>Ramsden</a:t>
            </a:r>
            <a:r>
              <a:rPr lang="en-GB" sz="2600" dirty="0" smtClean="0"/>
              <a:t>, 2003, p97)</a:t>
            </a:r>
            <a:endParaRPr lang="en-GB" sz="2600"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3200" dirty="0" smtClean="0"/>
              <a:t>Fostering high quality teaching </a:t>
            </a:r>
            <a:endParaRPr lang="en-GB" sz="3200" dirty="0"/>
          </a:p>
        </p:txBody>
      </p:sp>
      <p:sp>
        <p:nvSpPr>
          <p:cNvPr id="3" name="Content Placeholder 2"/>
          <p:cNvSpPr>
            <a:spLocks noGrp="1"/>
          </p:cNvSpPr>
          <p:nvPr>
            <p:ph idx="1"/>
          </p:nvPr>
        </p:nvSpPr>
        <p:spPr/>
        <p:txBody>
          <a:bodyPr/>
          <a:lstStyle/>
          <a:p>
            <a:pPr>
              <a:buNone/>
            </a:pPr>
            <a:r>
              <a:rPr lang="en-GB" dirty="0" smtClean="0"/>
              <a:t>How can we integrate each of the following into our teaching?</a:t>
            </a:r>
          </a:p>
          <a:p>
            <a:r>
              <a:rPr lang="en-GB" dirty="0" smtClean="0"/>
              <a:t>student energy; </a:t>
            </a:r>
          </a:p>
          <a:p>
            <a:r>
              <a:rPr lang="en-GB" dirty="0" smtClean="0"/>
              <a:t>problem solving; </a:t>
            </a:r>
          </a:p>
          <a:p>
            <a:r>
              <a:rPr lang="en-GB" dirty="0" smtClean="0"/>
              <a:t>cooperative learning.</a:t>
            </a:r>
          </a:p>
          <a:p>
            <a:pPr>
              <a:buNone/>
            </a:pPr>
            <a:r>
              <a:rPr lang="en-GB" dirty="0" smtClean="0"/>
              <a:t>What else is important?</a:t>
            </a:r>
            <a:endParaRPr lang="en-GB"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showMasterSp="0">
  <p:cSld>
    <p:bg>
      <p:bgRef idx="1001">
        <a:schemeClr val="bg1"/>
      </p:bgRef>
    </p:bg>
    <p:spTree>
      <p:nvGrpSpPr>
        <p:cNvPr id="1" name=""/>
        <p:cNvGrpSpPr/>
        <p:nvPr/>
      </p:nvGrpSpPr>
      <p:grpSpPr>
        <a:xfrm>
          <a:off x="0" y="0"/>
          <a:ext cx="0" cy="0"/>
          <a:chOff x="0" y="0"/>
          <a:chExt cx="0" cy="0"/>
        </a:xfrm>
      </p:grpSpPr>
      <p:pic>
        <p:nvPicPr>
          <p:cNvPr id="43010" name="Picture 1" descr="4 tier cake.jpg"/>
          <p:cNvPicPr>
            <a:picLocks noChangeAspect="1"/>
          </p:cNvPicPr>
          <p:nvPr/>
        </p:nvPicPr>
        <p:blipFill>
          <a:blip r:embed="rId3" cstate="print"/>
          <a:srcRect/>
          <a:stretch>
            <a:fillRect/>
          </a:stretch>
        </p:blipFill>
        <p:spPr bwMode="auto">
          <a:xfrm>
            <a:off x="2228850" y="171450"/>
            <a:ext cx="4686300" cy="6515100"/>
          </a:xfrm>
          <a:prstGeom prst="rect">
            <a:avLst/>
          </a:prstGeom>
          <a:noFill/>
          <a:ln w="9525">
            <a:noFill/>
            <a:miter lim="800000"/>
            <a:headEnd/>
            <a:tailEnd/>
          </a:ln>
        </p:spPr>
      </p:pic>
    </p:spTree>
  </p:cSld>
  <p:clrMapOvr>
    <a:overrideClrMapping bg1="dk1" tx1="lt1" bg2="dk2" tx2="lt2" accent1="accent1" accent2="accent2" accent3="accent3" accent4="accent4" accent5="accent5" accent6="accent6" hlink="hlink" folHlink="folHlink"/>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200" dirty="0" smtClean="0"/>
              <a:t>Conclusions</a:t>
            </a:r>
          </a:p>
        </p:txBody>
      </p:sp>
      <p:sp>
        <p:nvSpPr>
          <p:cNvPr id="36867" name="Rectangle 3"/>
          <p:cNvSpPr>
            <a:spLocks noGrp="1" noChangeArrowheads="1"/>
          </p:cNvSpPr>
          <p:nvPr>
            <p:ph type="body" idx="1"/>
          </p:nvPr>
        </p:nvSpPr>
        <p:spPr>
          <a:xfrm>
            <a:off x="468313" y="1214438"/>
            <a:ext cx="8229600" cy="4987925"/>
          </a:xfrm>
          <a:noFill/>
          <a:ln w="9525">
            <a:noFill/>
            <a:miter lim="800000"/>
            <a:headEnd/>
            <a:tailEnd/>
          </a:ln>
        </p:spPr>
        <p:txBody>
          <a:bodyPr vert="horz" wrap="square" lIns="91440" tIns="45720" rIns="91440" bIns="45720" numCol="1" anchor="t" anchorCtr="0" compatLnSpc="1">
            <a:prstTxWarp prst="textNoShape">
              <a:avLst/>
            </a:prstTxWarp>
          </a:bodyPr>
          <a:lstStyle/>
          <a:p>
            <a:pPr eaLnBrk="1" hangingPunct="1">
              <a:lnSpc>
                <a:spcPct val="100000"/>
              </a:lnSpc>
            </a:pPr>
            <a:r>
              <a:rPr lang="en-GB" sz="2600" dirty="0" smtClean="0"/>
              <a:t>Inspiring teachers tend to be systematic, consistent, well-prepared and compelling: they can usually work well at different levels and in diverse contexts;</a:t>
            </a:r>
          </a:p>
          <a:p>
            <a:pPr eaLnBrk="1" hangingPunct="1">
              <a:lnSpc>
                <a:spcPct val="100000"/>
              </a:lnSpc>
            </a:pPr>
            <a:r>
              <a:rPr lang="en-GB" sz="2600" dirty="0" smtClean="0"/>
              <a:t>There are no standard recipes by which we can cook up inspiring teaching, but there are some features we can combine in imaginative ways to create tasty and satisfying outcomes;</a:t>
            </a:r>
          </a:p>
          <a:p>
            <a:pPr eaLnBrk="1" hangingPunct="1">
              <a:lnSpc>
                <a:spcPct val="100000"/>
              </a:lnSpc>
            </a:pPr>
            <a:r>
              <a:rPr lang="en-GB" sz="2600" dirty="0" smtClean="0"/>
              <a:t>Inspiring teaching comes in many different forms, and inspiring teachers develop their own styles and approaches that suit them (and their learners) well.</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3200" dirty="0" smtClean="0"/>
              <a:t>So what are you going to do?</a:t>
            </a:r>
            <a:endParaRPr lang="en-GB" sz="3200" dirty="0"/>
          </a:p>
        </p:txBody>
      </p:sp>
      <p:sp>
        <p:nvSpPr>
          <p:cNvPr id="3" name="Content Placeholder 2"/>
          <p:cNvSpPr>
            <a:spLocks noGrp="1"/>
          </p:cNvSpPr>
          <p:nvPr>
            <p:ph idx="1"/>
          </p:nvPr>
        </p:nvSpPr>
        <p:spPr/>
        <p:txBody>
          <a:bodyPr/>
          <a:lstStyle/>
          <a:p>
            <a:r>
              <a:rPr lang="en-GB" dirty="0" smtClean="0"/>
              <a:t>To refresh your own practice?</a:t>
            </a:r>
          </a:p>
          <a:p>
            <a:r>
              <a:rPr lang="en-GB" dirty="0" smtClean="0"/>
              <a:t>To gain more satisfaction from teaching?</a:t>
            </a:r>
          </a:p>
          <a:p>
            <a:r>
              <a:rPr lang="en-GB" dirty="0" smtClean="0"/>
              <a:t>To mentor and support new colleagues?</a:t>
            </a:r>
          </a:p>
          <a:p>
            <a:r>
              <a:rPr lang="en-GB" dirty="0" smtClean="0"/>
              <a:t>To learn from the long-serving members of staff who may be about to leave?</a:t>
            </a:r>
          </a:p>
          <a:p>
            <a:r>
              <a:rPr lang="en-GB" dirty="0" smtClean="0"/>
              <a:t>To help your students to get the most out of their time at university?</a:t>
            </a:r>
            <a:endParaRPr lang="en-GB"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ChangeArrowheads="1"/>
          </p:cNvSpPr>
          <p:nvPr>
            <p:ph type="title"/>
          </p:nvPr>
        </p:nvSpPr>
        <p:spPr>
          <a:xfrm>
            <a:off x="381000" y="1"/>
            <a:ext cx="8382000" cy="836712"/>
          </a:xfrm>
          <a:noFill/>
        </p:spPr>
        <p:txBody>
          <a:bodyPr anchor="ctr"/>
          <a:lstStyle/>
          <a:p>
            <a:pPr eaLnBrk="1" hangingPunct="1"/>
            <a:r>
              <a:rPr lang="en-GB" sz="3200" dirty="0" smtClean="0"/>
              <a:t>References (1)</a:t>
            </a:r>
          </a:p>
        </p:txBody>
      </p:sp>
      <p:sp>
        <p:nvSpPr>
          <p:cNvPr id="35844" name="Rectangle 3"/>
          <p:cNvSpPr>
            <a:spLocks noGrp="1" noChangeArrowheads="1"/>
          </p:cNvSpPr>
          <p:nvPr>
            <p:ph type="body" idx="1"/>
          </p:nvPr>
        </p:nvSpPr>
        <p:spPr>
          <a:xfrm>
            <a:off x="179388" y="836712"/>
            <a:ext cx="8964612" cy="5832376"/>
          </a:xfrm>
        </p:spPr>
        <p:txBody>
          <a:bodyPr/>
          <a:lstStyle/>
          <a:p>
            <a:pPr marL="352425" indent="-352425" eaLnBrk="1" hangingPunct="1">
              <a:lnSpc>
                <a:spcPct val="100000"/>
              </a:lnSpc>
              <a:buNone/>
              <a:defRPr/>
            </a:pPr>
            <a:r>
              <a:rPr lang="en-GB" sz="1800" dirty="0" err="1" smtClean="0"/>
              <a:t>Alkema</a:t>
            </a:r>
            <a:r>
              <a:rPr lang="en-GB" sz="1800" dirty="0" smtClean="0"/>
              <a:t>, A. (2011) </a:t>
            </a:r>
            <a:r>
              <a:rPr lang="en-GB" sz="1800" i="1" dirty="0" smtClean="0"/>
              <a:t>A tertiary practitioner’s guide to collecting evidence of learner benefit</a:t>
            </a:r>
            <a:r>
              <a:rPr lang="en-GB" sz="1800" dirty="0" smtClean="0"/>
              <a:t>, </a:t>
            </a:r>
            <a:r>
              <a:rPr lang="en-GB" sz="1800" dirty="0" err="1" smtClean="0"/>
              <a:t>Ako</a:t>
            </a:r>
            <a:r>
              <a:rPr lang="en-GB" sz="1800" dirty="0" smtClean="0"/>
              <a:t> </a:t>
            </a:r>
            <a:r>
              <a:rPr lang="en-GB" sz="1800" dirty="0" err="1" smtClean="0"/>
              <a:t>Aotearoa</a:t>
            </a:r>
            <a:r>
              <a:rPr lang="en-GB" sz="1800" dirty="0" smtClean="0"/>
              <a:t> New Zealand see </a:t>
            </a:r>
            <a:r>
              <a:rPr lang="en-GB" sz="1800" u="sng" dirty="0" smtClean="0">
                <a:hlinkClick r:id="rId3"/>
              </a:rPr>
              <a:t>http://akoaotearoa.ac.nz/download/ng/file/group-4/a-tertiary-practitioners-guide-to-collecting-evidence-of-learner-benefit.pdf</a:t>
            </a:r>
            <a:r>
              <a:rPr lang="en-GB" sz="1800" dirty="0" smtClean="0"/>
              <a:t> (accessed January 2012).</a:t>
            </a:r>
          </a:p>
          <a:p>
            <a:pPr marL="352425" indent="-352425">
              <a:lnSpc>
                <a:spcPct val="100000"/>
              </a:lnSpc>
              <a:buNone/>
            </a:pPr>
            <a:r>
              <a:rPr lang="en-GB" sz="1800" dirty="0" smtClean="0">
                <a:cs typeface="Times New Roman" pitchFamily="18" charset="0"/>
              </a:rPr>
              <a:t>Bain, K.(2004) </a:t>
            </a:r>
            <a:r>
              <a:rPr lang="en-GB" sz="1800" i="1" dirty="0" smtClean="0"/>
              <a:t>What the Best College Teachers Do, </a:t>
            </a:r>
            <a:r>
              <a:rPr lang="en-GB" sz="1800" dirty="0" smtClean="0"/>
              <a:t>Cambridge Massachusetts</a:t>
            </a:r>
            <a:r>
              <a:rPr lang="en-GB" sz="1800" i="1" dirty="0" smtClean="0"/>
              <a:t>, </a:t>
            </a:r>
            <a:r>
              <a:rPr lang="en-GB" sz="1800" dirty="0" smtClean="0"/>
              <a:t>Harvard University Press, </a:t>
            </a:r>
            <a:r>
              <a:rPr lang="en-GB" sz="1800" dirty="0" smtClean="0">
                <a:hlinkClick r:id="rId4"/>
              </a:rPr>
              <a:t>http://www.vetmed.wsu.edu/courses-jmgay/documents/SynopsisWhatBestCollegeTeachersDo.pdf</a:t>
            </a:r>
            <a:r>
              <a:rPr lang="en-GB" sz="1800" dirty="0" smtClean="0"/>
              <a:t> </a:t>
            </a:r>
          </a:p>
          <a:p>
            <a:pPr marL="352425" indent="-352425" eaLnBrk="1" hangingPunct="1">
              <a:lnSpc>
                <a:spcPct val="100000"/>
              </a:lnSpc>
              <a:buNone/>
              <a:defRPr/>
            </a:pPr>
            <a:r>
              <a:rPr lang="en-GB" sz="1800" dirty="0" smtClean="0">
                <a:cs typeface="Times New Roman" pitchFamily="18" charset="0"/>
              </a:rPr>
              <a:t>Biggs, J. and Tang, C. (2007) </a:t>
            </a:r>
            <a:r>
              <a:rPr lang="en-GB" sz="1800" i="1" dirty="0" smtClean="0">
                <a:cs typeface="Times New Roman" pitchFamily="18" charset="0"/>
              </a:rPr>
              <a:t>Teaching for Quality Learning at University </a:t>
            </a:r>
            <a:r>
              <a:rPr lang="en-GB" sz="1800" dirty="0" smtClean="0">
                <a:cs typeface="Times New Roman" pitchFamily="18" charset="0"/>
              </a:rPr>
              <a:t>Maidenhead: Open University Press.</a:t>
            </a:r>
          </a:p>
          <a:p>
            <a:pPr marL="352425" indent="-352425">
              <a:lnSpc>
                <a:spcPct val="100000"/>
              </a:lnSpc>
              <a:buNone/>
            </a:pPr>
            <a:r>
              <a:rPr lang="en-GB" sz="1800" dirty="0" smtClean="0"/>
              <a:t>Brown, S. (2011) Bringing about positive change in higher education; a case study </a:t>
            </a:r>
            <a:r>
              <a:rPr lang="en-GB" sz="1800" i="1" dirty="0" smtClean="0"/>
              <a:t>Quality Assurance in Education</a:t>
            </a:r>
            <a:r>
              <a:rPr lang="en-GB" sz="1800" dirty="0" smtClean="0"/>
              <a:t> </a:t>
            </a:r>
            <a:r>
              <a:rPr lang="en-GB" sz="1800" i="1" dirty="0" err="1" smtClean="0"/>
              <a:t>Vol</a:t>
            </a:r>
            <a:r>
              <a:rPr lang="en-GB" sz="1800" i="1" dirty="0" smtClean="0"/>
              <a:t> 19 No 3 pp.195-207</a:t>
            </a:r>
            <a:r>
              <a:rPr lang="en-GB" sz="1800" dirty="0" smtClean="0"/>
              <a:t>.</a:t>
            </a:r>
          </a:p>
          <a:p>
            <a:pPr marL="352425" indent="-352425">
              <a:lnSpc>
                <a:spcPct val="100000"/>
              </a:lnSpc>
              <a:buNone/>
            </a:pPr>
            <a:r>
              <a:rPr lang="en-GB" sz="1800" dirty="0" smtClean="0"/>
              <a:t>Brown, S. and Race, P. (2002) </a:t>
            </a:r>
            <a:r>
              <a:rPr lang="en-GB" sz="1800" i="1" dirty="0" smtClean="0"/>
              <a:t>Lecturing – a practical guide</a:t>
            </a:r>
            <a:r>
              <a:rPr lang="en-GB" sz="1800" dirty="0" smtClean="0"/>
              <a:t>, London: Kogan Page</a:t>
            </a:r>
          </a:p>
          <a:p>
            <a:pPr marL="352425" indent="-352425">
              <a:lnSpc>
                <a:spcPct val="100000"/>
              </a:lnSpc>
              <a:buNone/>
            </a:pPr>
            <a:r>
              <a:rPr lang="en-GB" sz="1800" dirty="0" smtClean="0"/>
              <a:t>Colin Bryson &amp; Len Hand (2007): The role of engagement in inspiring teaching and learning, </a:t>
            </a:r>
            <a:r>
              <a:rPr lang="en-GB" sz="1800" i="1" dirty="0" smtClean="0"/>
              <a:t>Innovations in Education and Teaching International, 44:4, 349-362</a:t>
            </a:r>
          </a:p>
          <a:p>
            <a:pPr marL="352425" indent="-352425">
              <a:lnSpc>
                <a:spcPct val="100000"/>
              </a:lnSpc>
              <a:buNone/>
              <a:defRPr/>
            </a:pPr>
            <a:r>
              <a:rPr lang="en-GB" sz="1800" dirty="0" smtClean="0"/>
              <a:t>Boyer, E.L. (1990, reprinted 1997) </a:t>
            </a:r>
            <a:r>
              <a:rPr lang="en-GB" sz="1800" i="1" dirty="0" smtClean="0"/>
              <a:t>Scholarship reconsidered: priorities of the professoriate</a:t>
            </a:r>
            <a:r>
              <a:rPr lang="en-GB" sz="1800" dirty="0" smtClean="0"/>
              <a:t>, San Francisco: Jossey Bass, The Carnegie Foundation for the Advancement of Teaching.</a:t>
            </a: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
            <a:ext cx="7543800" cy="764704"/>
          </a:xfrm>
        </p:spPr>
        <p:txBody>
          <a:bodyPr/>
          <a:lstStyle/>
          <a:p>
            <a:r>
              <a:rPr lang="en-GB" sz="3200" dirty="0" smtClean="0"/>
              <a:t>References (2)</a:t>
            </a:r>
            <a:endParaRPr lang="en-GB" sz="3200" dirty="0"/>
          </a:p>
        </p:txBody>
      </p:sp>
      <p:sp>
        <p:nvSpPr>
          <p:cNvPr id="3" name="Content Placeholder 2"/>
          <p:cNvSpPr>
            <a:spLocks noGrp="1"/>
          </p:cNvSpPr>
          <p:nvPr>
            <p:ph idx="1"/>
          </p:nvPr>
        </p:nvSpPr>
        <p:spPr>
          <a:xfrm>
            <a:off x="251520" y="908720"/>
            <a:ext cx="8446393" cy="5293643"/>
          </a:xfrm>
        </p:spPr>
        <p:txBody>
          <a:bodyPr/>
          <a:lstStyle/>
          <a:p>
            <a:pPr marL="444500" indent="-444500">
              <a:lnSpc>
                <a:spcPct val="100000"/>
              </a:lnSpc>
              <a:buNone/>
            </a:pPr>
            <a:r>
              <a:rPr lang="en-GB" sz="1800" dirty="0" err="1" smtClean="0"/>
              <a:t>Debowski</a:t>
            </a:r>
            <a:r>
              <a:rPr lang="en-GB" sz="1800" dirty="0" smtClean="0"/>
              <a:t>, S., </a:t>
            </a:r>
            <a:r>
              <a:rPr lang="en-GB" sz="1800" dirty="0" err="1" smtClean="0"/>
              <a:t>Stefani</a:t>
            </a:r>
            <a:r>
              <a:rPr lang="en-GB" sz="1800" dirty="0" smtClean="0"/>
              <a:t>, L., Cohen, M. and Ho, A (2011) </a:t>
            </a:r>
            <a:r>
              <a:rPr lang="en-GB" sz="1800" i="1" dirty="0" smtClean="0"/>
              <a:t>Sustaining and championing teaching and learning in good times or bad</a:t>
            </a:r>
            <a:r>
              <a:rPr lang="en-GB" sz="1800" dirty="0" smtClean="0"/>
              <a:t> in </a:t>
            </a:r>
            <a:r>
              <a:rPr lang="en-GB" sz="1800" dirty="0" err="1" smtClean="0"/>
              <a:t>Groccia</a:t>
            </a:r>
            <a:r>
              <a:rPr lang="en-GB" sz="1800" dirty="0" smtClean="0"/>
              <a:t>, J., </a:t>
            </a:r>
            <a:r>
              <a:rPr lang="en-GB" sz="1800" dirty="0" err="1" smtClean="0"/>
              <a:t>Alsudairi</a:t>
            </a:r>
            <a:r>
              <a:rPr lang="en-GB" sz="1800" dirty="0" smtClean="0"/>
              <a:t>, M. and </a:t>
            </a:r>
            <a:r>
              <a:rPr lang="en-GB" sz="1800" dirty="0" err="1" smtClean="0"/>
              <a:t>Bukist</a:t>
            </a:r>
            <a:r>
              <a:rPr lang="en-GB" sz="1800" dirty="0" smtClean="0"/>
              <a:t>, B., (eds.) </a:t>
            </a:r>
            <a:r>
              <a:rPr lang="en-GB" sz="1800" i="1" dirty="0" smtClean="0"/>
              <a:t>A handbook of College and University Teaching: global perspectives, </a:t>
            </a:r>
            <a:r>
              <a:rPr lang="en-GB" sz="1800" dirty="0" smtClean="0"/>
              <a:t>London: Sage Publications.</a:t>
            </a:r>
          </a:p>
          <a:p>
            <a:pPr marL="444500" indent="-444500">
              <a:lnSpc>
                <a:spcPct val="100000"/>
              </a:lnSpc>
              <a:buNone/>
            </a:pPr>
            <a:r>
              <a:rPr lang="en-GB" sz="1800" dirty="0" err="1" smtClean="0"/>
              <a:t>Dweck</a:t>
            </a:r>
            <a:r>
              <a:rPr lang="en-GB" sz="1800" dirty="0" smtClean="0"/>
              <a:t>, C. S. (2000) </a:t>
            </a:r>
            <a:r>
              <a:rPr lang="en-GB" sz="1800" i="1" dirty="0" smtClean="0"/>
              <a:t>Self-theories: their role in motivation, personality, and development, </a:t>
            </a:r>
            <a:r>
              <a:rPr lang="en-GB" sz="1800" dirty="0" smtClean="0"/>
              <a:t>London: Psychology Press</a:t>
            </a:r>
          </a:p>
          <a:p>
            <a:pPr marL="444500" indent="-444500">
              <a:lnSpc>
                <a:spcPct val="100000"/>
              </a:lnSpc>
              <a:buNone/>
            </a:pPr>
            <a:r>
              <a:rPr lang="en-GB" sz="1800" dirty="0" smtClean="0"/>
              <a:t>Flint, N. R. and Johnson, B. (2011) </a:t>
            </a:r>
            <a:r>
              <a:rPr lang="en-GB" sz="1800" i="1" dirty="0" smtClean="0"/>
              <a:t>Towards fairer university assessment – recognising the concerns of students,</a:t>
            </a:r>
            <a:r>
              <a:rPr lang="en-GB" sz="1800" dirty="0" smtClean="0"/>
              <a:t> London: Routledge.</a:t>
            </a:r>
          </a:p>
          <a:p>
            <a:pPr marL="444500" indent="-444500" eaLnBrk="1" hangingPunct="1">
              <a:lnSpc>
                <a:spcPct val="100000"/>
              </a:lnSpc>
              <a:buNone/>
              <a:defRPr/>
            </a:pPr>
            <a:r>
              <a:rPr lang="en-GB" sz="1800" dirty="0" smtClean="0"/>
              <a:t>Kneale, P. E. (1997) </a:t>
            </a:r>
            <a:r>
              <a:rPr lang="en-GB" sz="1800" i="1" dirty="0" smtClean="0"/>
              <a:t>The rise of the "strategic student": how can we adapt to cope?</a:t>
            </a:r>
            <a:r>
              <a:rPr lang="en-GB" sz="1800" dirty="0" smtClean="0"/>
              <a:t> in Armstrong, S., Thompson, G. and Brown, S. (</a:t>
            </a:r>
            <a:r>
              <a:rPr lang="en-GB" sz="1800" dirty="0" err="1" smtClean="0"/>
              <a:t>eds</a:t>
            </a:r>
            <a:r>
              <a:rPr lang="en-GB" sz="1800" dirty="0" smtClean="0"/>
              <a:t>) </a:t>
            </a:r>
            <a:r>
              <a:rPr lang="en-GB" sz="1800" i="1" dirty="0" smtClean="0"/>
              <a:t>Facing up to Radical Changes in Universities and Colleges,</a:t>
            </a:r>
            <a:r>
              <a:rPr lang="en-GB" sz="1800" dirty="0" smtClean="0"/>
              <a:t> pp.119-139 London: Kogan Page.</a:t>
            </a:r>
          </a:p>
          <a:p>
            <a:pPr marL="444500" indent="-444500" eaLnBrk="1" hangingPunct="1">
              <a:lnSpc>
                <a:spcPct val="100000"/>
              </a:lnSpc>
              <a:buNone/>
            </a:pPr>
            <a:r>
              <a:rPr lang="en-GB" sz="1800" dirty="0" err="1" smtClean="0"/>
              <a:t>McKeachie</a:t>
            </a:r>
            <a:r>
              <a:rPr lang="en-GB" sz="1800" dirty="0" smtClean="0"/>
              <a:t>, W. J. (1951) </a:t>
            </a:r>
            <a:r>
              <a:rPr lang="en-GB" sz="1800" i="1" dirty="0" smtClean="0"/>
              <a:t>Teaching Tips: Strategies, Research and Theory for College and University Teachers,</a:t>
            </a:r>
            <a:r>
              <a:rPr lang="en-GB" sz="1800" dirty="0" smtClean="0"/>
              <a:t> Lexington MA: D. C. Heath and Company. </a:t>
            </a:r>
          </a:p>
          <a:p>
            <a:pPr marL="444500" indent="-444500" eaLnBrk="1" hangingPunct="1">
              <a:lnSpc>
                <a:spcPct val="100000"/>
              </a:lnSpc>
              <a:buNone/>
            </a:pPr>
            <a:r>
              <a:rPr lang="en-GB" sz="1800" dirty="0" smtClean="0"/>
              <a:t>Mentkowski, M. and associates (2000) p.82 </a:t>
            </a:r>
            <a:r>
              <a:rPr lang="en-GB" sz="1800" i="1" dirty="0" smtClean="0"/>
              <a:t>Learning that lasts: integrating learning development and performance in college and beyond,</a:t>
            </a:r>
            <a:r>
              <a:rPr lang="en-GB" sz="1800" dirty="0" smtClean="0"/>
              <a:t> San Francisco: Jossey-Bass.</a:t>
            </a:r>
          </a:p>
          <a:p>
            <a:pPr>
              <a:lnSpc>
                <a:spcPct val="100000"/>
              </a:lnSpc>
              <a:buNone/>
            </a:pPr>
            <a:endParaRPr lang="en-GB" sz="1800" dirty="0" smtClean="0"/>
          </a:p>
          <a:p>
            <a:pPr>
              <a:lnSpc>
                <a:spcPct val="100000"/>
              </a:lnSpc>
            </a:pPr>
            <a:endParaRPr lang="en-GB" dirty="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2239"/>
            <a:ext cx="7543800" cy="786482"/>
          </a:xfrm>
        </p:spPr>
        <p:txBody>
          <a:bodyPr/>
          <a:lstStyle/>
          <a:p>
            <a:r>
              <a:rPr lang="en-GB" sz="3200" dirty="0" smtClean="0"/>
              <a:t>References (3)</a:t>
            </a:r>
            <a:endParaRPr lang="en-GB" sz="3200" dirty="0"/>
          </a:p>
        </p:txBody>
      </p:sp>
      <p:sp>
        <p:nvSpPr>
          <p:cNvPr id="3" name="Content Placeholder 2"/>
          <p:cNvSpPr>
            <a:spLocks noGrp="1"/>
          </p:cNvSpPr>
          <p:nvPr>
            <p:ph idx="1"/>
          </p:nvPr>
        </p:nvSpPr>
        <p:spPr>
          <a:xfrm>
            <a:off x="468313" y="980728"/>
            <a:ext cx="8229600" cy="5221635"/>
          </a:xfrm>
        </p:spPr>
        <p:txBody>
          <a:bodyPr/>
          <a:lstStyle/>
          <a:p>
            <a:pPr marL="534988" indent="-534988" eaLnBrk="1" hangingPunct="1">
              <a:lnSpc>
                <a:spcPct val="100000"/>
              </a:lnSpc>
              <a:buNone/>
            </a:pPr>
            <a:r>
              <a:rPr lang="en-GB" sz="1800" dirty="0" err="1" smtClean="0"/>
              <a:t>Northedge</a:t>
            </a:r>
            <a:r>
              <a:rPr lang="en-GB" sz="1800" dirty="0" smtClean="0"/>
              <a:t>, A. (2003) Enabling participation in academic discourse, </a:t>
            </a:r>
            <a:r>
              <a:rPr lang="en-GB" sz="1800" i="1" dirty="0" smtClean="0"/>
              <a:t>Teaching in Higher Education, Vol. 8, No. 2, pp.169-180.</a:t>
            </a:r>
            <a:endParaRPr lang="en-GB" sz="1800" dirty="0" smtClean="0"/>
          </a:p>
          <a:p>
            <a:pPr marL="534988" indent="-534988" eaLnBrk="1" hangingPunct="1">
              <a:lnSpc>
                <a:spcPct val="100000"/>
              </a:lnSpc>
              <a:buNone/>
            </a:pPr>
            <a:r>
              <a:rPr lang="en-GB" sz="1800" dirty="0" smtClean="0"/>
              <a:t>Race, P. (2006) </a:t>
            </a:r>
            <a:r>
              <a:rPr lang="en-GB" sz="1800" i="1" dirty="0" smtClean="0"/>
              <a:t>The lecturer’s toolkit (3rd edition)</a:t>
            </a:r>
            <a:r>
              <a:rPr lang="en-GB" sz="1800" dirty="0" smtClean="0"/>
              <a:t> London: Routledge.</a:t>
            </a:r>
          </a:p>
          <a:p>
            <a:pPr marL="534988" indent="-534988" eaLnBrk="1" hangingPunct="1">
              <a:lnSpc>
                <a:spcPct val="100000"/>
              </a:lnSpc>
              <a:buNone/>
            </a:pPr>
            <a:r>
              <a:rPr lang="en-GB" sz="1800" dirty="0" err="1" smtClean="0"/>
              <a:t>Ramsden</a:t>
            </a:r>
            <a:r>
              <a:rPr lang="en-GB" sz="1800" dirty="0" smtClean="0"/>
              <a:t> , P.(2003) </a:t>
            </a:r>
            <a:r>
              <a:rPr lang="en-GB" sz="1800" i="1" dirty="0" smtClean="0"/>
              <a:t>Learning to teach in higher education </a:t>
            </a:r>
            <a:r>
              <a:rPr lang="en-GB" sz="1800" dirty="0" smtClean="0"/>
              <a:t>(2</a:t>
            </a:r>
            <a:r>
              <a:rPr lang="en-GB" sz="1800" baseline="30000" dirty="0" smtClean="0"/>
              <a:t>nd</a:t>
            </a:r>
            <a:r>
              <a:rPr lang="en-GB" sz="1800" dirty="0" smtClean="0"/>
              <a:t> edition) London, Routledge </a:t>
            </a:r>
            <a:r>
              <a:rPr lang="en-GB" sz="1800" dirty="0" err="1" smtClean="0"/>
              <a:t>Falmer</a:t>
            </a:r>
            <a:endParaRPr lang="en-GB" sz="1800" dirty="0" smtClean="0"/>
          </a:p>
          <a:p>
            <a:pPr marL="534988" indent="-534988" eaLnBrk="1" hangingPunct="1">
              <a:lnSpc>
                <a:spcPct val="100000"/>
              </a:lnSpc>
              <a:buNone/>
            </a:pPr>
            <a:r>
              <a:rPr lang="en-GB" sz="1800" dirty="0" smtClean="0"/>
              <a:t>Scott, G. (2004) </a:t>
            </a:r>
            <a:r>
              <a:rPr lang="en-GB" sz="1800" i="1" dirty="0" smtClean="0"/>
              <a:t>Change matters: making a difference in Higher Education</a:t>
            </a:r>
            <a:r>
              <a:rPr lang="en-GB" sz="1800" dirty="0" smtClean="0"/>
              <a:t>, keynote given at the European Universities Association Leadership Forum in Dublin </a:t>
            </a:r>
            <a:r>
              <a:rPr lang="en-GB" sz="1800" u="sng" dirty="0" smtClean="0">
                <a:hlinkClick r:id="rId3"/>
              </a:rPr>
              <a:t>http://www.uws.edu.au/__data/assets/pdf_file/0007/6892/AUQF_04_Paper_Scott.pdf</a:t>
            </a:r>
            <a:r>
              <a:rPr lang="en-GB" sz="1800" dirty="0" smtClean="0"/>
              <a:t> (Accessed April 2011)</a:t>
            </a:r>
          </a:p>
          <a:p>
            <a:pPr marL="534988" indent="-534988" eaLnBrk="1" hangingPunct="1">
              <a:lnSpc>
                <a:spcPct val="100000"/>
              </a:lnSpc>
              <a:buNone/>
            </a:pPr>
            <a:r>
              <a:rPr lang="en-GB" sz="1800" dirty="0" smtClean="0"/>
              <a:t>Wenger, E.,</a:t>
            </a:r>
            <a:r>
              <a:rPr lang="en-GB" sz="1800" i="1" dirty="0" smtClean="0"/>
              <a:t> </a:t>
            </a:r>
            <a:r>
              <a:rPr lang="en-GB" sz="1800" dirty="0" smtClean="0"/>
              <a:t>McDermott, R. and Snyder, W. (2002) </a:t>
            </a:r>
            <a:r>
              <a:rPr lang="en-GB" sz="1800" i="1" dirty="0" smtClean="0"/>
              <a:t>Cultivating communities of practice: a guide to managing knowledge,</a:t>
            </a:r>
            <a:r>
              <a:rPr lang="en-GB" sz="1800" dirty="0" smtClean="0"/>
              <a:t> Harvard: Harvard Business School Press. </a:t>
            </a:r>
          </a:p>
          <a:p>
            <a:pPr marL="534988" indent="-534988" eaLnBrk="1" hangingPunct="1">
              <a:lnSpc>
                <a:spcPct val="100000"/>
              </a:lnSpc>
              <a:buNone/>
            </a:pPr>
            <a:r>
              <a:rPr lang="en-GB" sz="1800" dirty="0" smtClean="0"/>
              <a:t>Yorke, M. (1999) </a:t>
            </a:r>
            <a:r>
              <a:rPr lang="en-GB" sz="1800" i="1" dirty="0" smtClean="0"/>
              <a:t>Leaving Early: Undergraduate Non-completion in Higher Education,</a:t>
            </a:r>
            <a:r>
              <a:rPr lang="en-GB" sz="1800" dirty="0" smtClean="0"/>
              <a:t> London: Routledge.</a:t>
            </a:r>
          </a:p>
          <a:p>
            <a:pPr>
              <a:lnSpc>
                <a:spcPct val="100000"/>
              </a:lnSpc>
            </a:pPr>
            <a:endParaRPr lang="en-GB"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Task </a:t>
            </a:r>
            <a:endParaRPr lang="en-GB" dirty="0"/>
          </a:p>
        </p:txBody>
      </p:sp>
      <p:sp>
        <p:nvSpPr>
          <p:cNvPr id="3" name="Content Placeholder 2"/>
          <p:cNvSpPr>
            <a:spLocks noGrp="1"/>
          </p:cNvSpPr>
          <p:nvPr>
            <p:ph idx="1"/>
          </p:nvPr>
        </p:nvSpPr>
        <p:spPr/>
        <p:txBody>
          <a:bodyPr/>
          <a:lstStyle/>
          <a:p>
            <a:pPr>
              <a:lnSpc>
                <a:spcPct val="100000"/>
              </a:lnSpc>
            </a:pPr>
            <a:r>
              <a:rPr lang="en-GB" sz="2600" dirty="0" smtClean="0"/>
              <a:t>Think of an inspiring educator you’ve learned from (this could be a teacher, a peer or someone whose work you admire on television or elsewhere);</a:t>
            </a:r>
          </a:p>
          <a:p>
            <a:pPr>
              <a:lnSpc>
                <a:spcPct val="100000"/>
              </a:lnSpc>
            </a:pPr>
            <a:r>
              <a:rPr lang="en-GB" sz="2600" dirty="0" smtClean="0"/>
              <a:t>Identify up to five characteristics of an inspiring teacher using this role model as a case in point;</a:t>
            </a:r>
          </a:p>
          <a:p>
            <a:pPr>
              <a:lnSpc>
                <a:spcPct val="100000"/>
              </a:lnSpc>
            </a:pPr>
            <a:r>
              <a:rPr lang="en-GB" sz="2600" dirty="0" smtClean="0"/>
              <a:t>Now identify up to five characteristics of a disappointing or uninspiring teacher of your acquaintance;</a:t>
            </a:r>
          </a:p>
          <a:p>
            <a:pPr>
              <a:lnSpc>
                <a:spcPct val="100000"/>
              </a:lnSpc>
            </a:pPr>
            <a:r>
              <a:rPr lang="en-GB" sz="2600" dirty="0" smtClean="0"/>
              <a:t>Reflect on your own characteristics and identify a couple of areas for improvement.</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4578" name="Picture 1" descr="assessment conf-29.jpg"/>
          <p:cNvPicPr>
            <a:picLocks noChangeAspect="1"/>
          </p:cNvPicPr>
          <p:nvPr/>
        </p:nvPicPr>
        <p:blipFill>
          <a:blip r:embed="rId3" cstate="email"/>
          <a:srcRect/>
          <a:stretch>
            <a:fillRect/>
          </a:stretch>
        </p:blipFill>
        <p:spPr bwMode="auto">
          <a:xfrm>
            <a:off x="2286000" y="0"/>
            <a:ext cx="4572000" cy="6858000"/>
          </a:xfrm>
          <a:prstGeom prst="rect">
            <a:avLst/>
          </a:prstGeom>
          <a:noFill/>
          <a:ln w="9525">
            <a:noFill/>
            <a:miter lim="800000"/>
            <a:headEnd/>
            <a:tailEnd/>
          </a:ln>
        </p:spPr>
      </p:pic>
      <p:sp>
        <p:nvSpPr>
          <p:cNvPr id="4" name="Title 3"/>
          <p:cNvSpPr txBox="1">
            <a:spLocks/>
          </p:cNvSpPr>
          <p:nvPr/>
        </p:nvSpPr>
        <p:spPr>
          <a:xfrm>
            <a:off x="0" y="0"/>
            <a:ext cx="6858016" cy="914400"/>
          </a:xfrm>
          <a:prstGeom prst="rect">
            <a:avLst/>
          </a:prstGeom>
          <a:solidFill>
            <a:schemeClr val="bg1"/>
          </a:solidFill>
        </p:spPr>
        <p:txBody>
          <a:bodyPr>
            <a:normAutofit/>
          </a:bodyPr>
          <a:lstStyle/>
          <a:p>
            <a:pPr fontAlgn="auto">
              <a:spcAft>
                <a:spcPts val="0"/>
              </a:spcAft>
              <a:defRPr/>
            </a:pPr>
            <a:r>
              <a:rPr lang="en-GB" sz="4400" b="1" dirty="0" smtClean="0">
                <a:solidFill>
                  <a:srgbClr val="7030A0"/>
                </a:solidFill>
                <a:latin typeface="Calibri"/>
              </a:rPr>
              <a:t>Here’s one! Ruth Pickford</a:t>
            </a:r>
            <a:endParaRPr lang="en-GB" sz="4400" b="1" dirty="0">
              <a:solidFill>
                <a:srgbClr val="66FF66"/>
              </a:solidFill>
              <a:latin typeface="Calibri"/>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dirty="0" smtClean="0"/>
              <a:t>Why is she a great teacher?</a:t>
            </a:r>
            <a:endParaRPr lang="en-GB" sz="3200" dirty="0"/>
          </a:p>
        </p:txBody>
      </p:sp>
      <p:sp>
        <p:nvSpPr>
          <p:cNvPr id="3" name="Content Placeholder 2"/>
          <p:cNvSpPr>
            <a:spLocks noGrp="1"/>
          </p:cNvSpPr>
          <p:nvPr>
            <p:ph idx="1"/>
          </p:nvPr>
        </p:nvSpPr>
        <p:spPr/>
        <p:txBody>
          <a:bodyPr/>
          <a:lstStyle/>
          <a:p>
            <a:pPr>
              <a:lnSpc>
                <a:spcPct val="100000"/>
              </a:lnSpc>
            </a:pPr>
            <a:r>
              <a:rPr lang="en-GB" sz="2600" dirty="0" smtClean="0"/>
              <a:t>Unafraid to take risks but leaves nothing to chance;</a:t>
            </a:r>
          </a:p>
          <a:p>
            <a:pPr>
              <a:lnSpc>
                <a:spcPct val="100000"/>
              </a:lnSpc>
            </a:pPr>
            <a:r>
              <a:rPr lang="en-GB" sz="2600" dirty="0" smtClean="0"/>
              <a:t>Articulates a clear rationale of what she is trying to achieve in her teaching and makes detailed plans on how to achieve it;</a:t>
            </a:r>
          </a:p>
          <a:p>
            <a:pPr>
              <a:lnSpc>
                <a:spcPct val="100000"/>
              </a:lnSpc>
            </a:pPr>
            <a:r>
              <a:rPr lang="en-GB" sz="2600" dirty="0" smtClean="0"/>
              <a:t>Worries less about what students think about her than how much they are learning;</a:t>
            </a:r>
          </a:p>
          <a:p>
            <a:pPr>
              <a:lnSpc>
                <a:spcPct val="100000"/>
              </a:lnSpc>
            </a:pPr>
            <a:r>
              <a:rPr lang="en-GB" sz="2600" dirty="0" smtClean="0"/>
              <a:t>Capable of being seriously quirky without being ‘up herself’;</a:t>
            </a:r>
          </a:p>
          <a:p>
            <a:pPr>
              <a:lnSpc>
                <a:spcPct val="100000"/>
              </a:lnSpc>
            </a:pPr>
            <a:r>
              <a:rPr lang="en-GB" sz="2600" dirty="0" smtClean="0"/>
              <a:t>Continuously challenges students out of their comfort zones.</a:t>
            </a:r>
          </a:p>
          <a:p>
            <a:pPr>
              <a:lnSpc>
                <a:spcPct val="100000"/>
              </a:lnSpc>
            </a:pPr>
            <a:endParaRPr lang="en-GB" sz="2600" dirty="0" smtClean="0"/>
          </a:p>
          <a:p>
            <a:pPr>
              <a:lnSpc>
                <a:spcPct val="100000"/>
              </a:lnSpc>
              <a:buNone/>
            </a:pPr>
            <a:endParaRPr lang="en-GB" sz="26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dirty="0" smtClean="0"/>
              <a:t>How do we know if we are offering excellent teaching?</a:t>
            </a:r>
          </a:p>
        </p:txBody>
      </p:sp>
      <p:sp>
        <p:nvSpPr>
          <p:cNvPr id="8195" name="Content Placeholder 2"/>
          <p:cNvSpPr>
            <a:spLocks noGrp="1"/>
          </p:cNvSpPr>
          <p:nvPr>
            <p:ph idx="1"/>
          </p:nvPr>
        </p:nvSpPr>
        <p:spPr/>
        <p:txBody>
          <a:bodyPr/>
          <a:lstStyle/>
          <a:p>
            <a:pPr>
              <a:lnSpc>
                <a:spcPct val="100000"/>
              </a:lnSpc>
            </a:pPr>
            <a:r>
              <a:rPr lang="en-GB" sz="2600" dirty="0" smtClean="0"/>
              <a:t>Students are satisfied, learn well, achieve highly and have fulfilling learning experiences;</a:t>
            </a:r>
          </a:p>
          <a:p>
            <a:pPr>
              <a:lnSpc>
                <a:spcPct val="100000"/>
              </a:lnSpc>
            </a:pPr>
            <a:r>
              <a:rPr lang="en-GB" sz="2600" dirty="0" smtClean="0"/>
              <a:t>We as teachers are satisfied, motivated and find their workloads manageable;</a:t>
            </a:r>
          </a:p>
          <a:p>
            <a:pPr>
              <a:lnSpc>
                <a:spcPct val="100000"/>
              </a:lnSpc>
            </a:pPr>
            <a:r>
              <a:rPr lang="en-GB" sz="2600" dirty="0" smtClean="0"/>
              <a:t>Quality assurers and Professional and Subject bodies like what we do and have no complaints about systems and processes;</a:t>
            </a:r>
          </a:p>
          <a:p>
            <a:pPr>
              <a:lnSpc>
                <a:spcPct val="100000"/>
              </a:lnSpc>
            </a:pPr>
            <a:r>
              <a:rPr lang="en-GB" sz="2600" dirty="0" smtClean="0"/>
              <a:t>University managers are confident that the student experience offered is of high quality (and deal with few complaints).</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title"/>
          </p:nvPr>
        </p:nvSpPr>
        <p:spPr>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dirty="0" smtClean="0"/>
              <a:t>What kinds of management interventions can foster inspiring teaching?</a:t>
            </a:r>
          </a:p>
        </p:txBody>
      </p:sp>
      <p:sp>
        <p:nvSpPr>
          <p:cNvPr id="9219" name="Content Placeholder 2"/>
          <p:cNvSpPr>
            <a:spLocks noGrp="1"/>
          </p:cNvSpPr>
          <p:nvPr>
            <p:ph idx="1"/>
          </p:nvPr>
        </p:nvSpPr>
        <p:spPr/>
        <p:txBody>
          <a:bodyPr/>
          <a:lstStyle/>
          <a:p>
            <a:pPr>
              <a:lnSpc>
                <a:spcPct val="100000"/>
              </a:lnSpc>
            </a:pPr>
            <a:r>
              <a:rPr lang="en-GB" sz="2600" dirty="0" smtClean="0"/>
              <a:t>Promotion and reward systems that recognise the importance of teaching;</a:t>
            </a:r>
          </a:p>
          <a:p>
            <a:pPr>
              <a:lnSpc>
                <a:spcPct val="100000"/>
              </a:lnSpc>
            </a:pPr>
            <a:r>
              <a:rPr lang="en-GB" sz="2600" dirty="0" smtClean="0"/>
              <a:t>Identifying outstanding teachers and using them as advocates for commitment to teaching;</a:t>
            </a:r>
          </a:p>
          <a:p>
            <a:pPr>
              <a:lnSpc>
                <a:spcPct val="100000"/>
              </a:lnSpc>
            </a:pPr>
            <a:r>
              <a:rPr lang="en-GB" sz="2600" dirty="0" smtClean="0"/>
              <a:t>A culture of scholarship of teaching, that encourages evidence-based dissemination of good practice;</a:t>
            </a:r>
          </a:p>
          <a:p>
            <a:pPr>
              <a:lnSpc>
                <a:spcPct val="100000"/>
              </a:lnSpc>
            </a:pPr>
            <a:r>
              <a:rPr lang="en-GB" sz="2600" dirty="0" smtClean="0"/>
              <a:t>Dialogues around what makes for excellent teaching, particularly those associated with peer observation systems.</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dirty="0" smtClean="0"/>
              <a:t>Characteristics of excellent university teachers:</a:t>
            </a:r>
          </a:p>
        </p:txBody>
      </p:sp>
      <p:sp>
        <p:nvSpPr>
          <p:cNvPr id="10243" name="Content Placeholder 2"/>
          <p:cNvSpPr>
            <a:spLocks noGrp="1"/>
          </p:cNvSpPr>
          <p:nvPr>
            <p:ph idx="1"/>
          </p:nvPr>
        </p:nvSpPr>
        <p:spPr>
          <a:xfrm>
            <a:off x="285750" y="1412875"/>
            <a:ext cx="8643938" cy="4789488"/>
          </a:xfrm>
        </p:spPr>
        <p:txBody>
          <a:bodyPr/>
          <a:lstStyle/>
          <a:p>
            <a:pPr marL="514350" indent="-514350">
              <a:buSzPct val="100000"/>
              <a:buFont typeface="Arial" charset="0"/>
              <a:buAutoNum type="arabicPeriod"/>
            </a:pPr>
            <a:r>
              <a:rPr lang="en-GB" sz="2400" dirty="0" smtClean="0"/>
              <a:t>Knows subject material thoroughly</a:t>
            </a:r>
          </a:p>
          <a:p>
            <a:pPr marL="514350" indent="-514350">
              <a:buSzPct val="100000"/>
              <a:buFont typeface="Arial" charset="0"/>
              <a:buAutoNum type="arabicPeriod"/>
            </a:pPr>
            <a:r>
              <a:rPr lang="en-GB" sz="2400" dirty="0" smtClean="0"/>
              <a:t>Adopts a scholarly approach to the practice of teaching</a:t>
            </a:r>
          </a:p>
          <a:p>
            <a:pPr marL="514350" indent="-514350">
              <a:buSzPct val="100000"/>
              <a:buFont typeface="Arial" charset="0"/>
              <a:buAutoNum type="arabicPeriod"/>
            </a:pPr>
            <a:r>
              <a:rPr lang="en-GB" sz="2400" dirty="0" smtClean="0"/>
              <a:t>Is reflective and regularly reviews own practice</a:t>
            </a:r>
          </a:p>
          <a:p>
            <a:pPr marL="514350" indent="-514350">
              <a:buSzPct val="100000"/>
              <a:buFont typeface="Arial" charset="0"/>
              <a:buAutoNum type="arabicPeriod"/>
            </a:pPr>
            <a:r>
              <a:rPr lang="en-GB" sz="2400" dirty="0" smtClean="0"/>
              <a:t>Is well organised and plans curriculum effectively</a:t>
            </a:r>
          </a:p>
          <a:p>
            <a:pPr marL="514350" indent="-514350">
              <a:buSzPct val="100000"/>
              <a:buFont typeface="Arial" charset="0"/>
              <a:buAutoNum type="arabicPeriod"/>
            </a:pPr>
            <a:r>
              <a:rPr lang="en-GB" sz="2400" dirty="0" smtClean="0"/>
              <a:t>Is passionate about teaching</a:t>
            </a:r>
          </a:p>
          <a:p>
            <a:pPr marL="514350" indent="-514350">
              <a:buSzPct val="100000"/>
              <a:buFont typeface="Arial" charset="0"/>
              <a:buAutoNum type="arabicPeriod"/>
            </a:pPr>
            <a:r>
              <a:rPr lang="en-GB" sz="2400" dirty="0" smtClean="0"/>
              <a:t>Has a student-centred orientation to teaching</a:t>
            </a:r>
          </a:p>
          <a:p>
            <a:pPr marL="514350" indent="-514350">
              <a:buSzPct val="100000"/>
              <a:buFont typeface="Arial" charset="0"/>
              <a:buAutoNum type="arabicPeriod"/>
            </a:pPr>
            <a:r>
              <a:rPr lang="en-GB" sz="2400" dirty="0" smtClean="0"/>
              <a:t>Regularly reviews innovations in learning and teaching and tries out ones relevant to own context</a:t>
            </a:r>
          </a:p>
          <a:p>
            <a:pPr marL="514350" indent="-514350">
              <a:buSzPct val="100000"/>
              <a:buFont typeface="Arial" charset="0"/>
              <a:buAutoNum type="arabicPeriod"/>
            </a:pPr>
            <a:r>
              <a:rPr lang="en-GB" sz="2400" dirty="0" smtClean="0"/>
              <a:t>Ensures that assessment practices are fit for purpose and contribute to learning</a:t>
            </a:r>
          </a:p>
          <a:p>
            <a:pPr marL="514350" indent="-514350">
              <a:buSzPct val="100000"/>
              <a:buFont typeface="Arial" charset="0"/>
              <a:buAutoNum type="arabicPeriod"/>
            </a:pPr>
            <a:r>
              <a:rPr lang="en-GB" sz="2400" dirty="0" smtClean="0"/>
              <a:t>Demonstrates empathy and emotional intelligence</a:t>
            </a:r>
          </a:p>
          <a:p>
            <a:pPr marL="514350" indent="-514350">
              <a:buSzPct val="100000"/>
              <a:buFont typeface="Arial" charset="0"/>
              <a:buAutoNum type="arabicPeriod"/>
            </a:pPr>
            <a:endParaRPr lang="en-GB" sz="2400" dirty="0" smtClean="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3"/>
          <p:cNvSpPr>
            <a:spLocks noChangeArrowheads="1"/>
          </p:cNvSpPr>
          <p:nvPr/>
        </p:nvSpPr>
        <p:spPr bwMode="auto">
          <a:xfrm>
            <a:off x="3587750" y="1987550"/>
            <a:ext cx="1968500" cy="444500"/>
          </a:xfrm>
          <a:prstGeom prst="rect">
            <a:avLst/>
          </a:prstGeom>
          <a:noFill/>
          <a:ln w="12700">
            <a:solidFill>
              <a:schemeClr val="tx1"/>
            </a:solidFill>
            <a:miter lim="800000"/>
            <a:headEnd/>
            <a:tailEnd/>
          </a:ln>
          <a:effectLst/>
        </p:spPr>
        <p:txBody>
          <a:bodyPr wrap="none" lIns="92075" tIns="46038" rIns="92075" bIns="46038" anchor="ctr"/>
          <a:lstStyle/>
          <a:p>
            <a:pPr algn="ctr"/>
            <a:r>
              <a:rPr lang="en-GB" b="1">
                <a:latin typeface="Comic Sans MS" pitchFamily="66" charset="0"/>
              </a:rPr>
              <a:t>1</a:t>
            </a:r>
          </a:p>
        </p:txBody>
      </p:sp>
      <p:sp>
        <p:nvSpPr>
          <p:cNvPr id="6" name="Rectangle 4"/>
          <p:cNvSpPr>
            <a:spLocks noChangeArrowheads="1"/>
          </p:cNvSpPr>
          <p:nvPr/>
        </p:nvSpPr>
        <p:spPr bwMode="auto">
          <a:xfrm>
            <a:off x="1758950" y="2673350"/>
            <a:ext cx="1968500" cy="444500"/>
          </a:xfrm>
          <a:prstGeom prst="rect">
            <a:avLst/>
          </a:prstGeom>
          <a:noFill/>
          <a:ln w="12700">
            <a:solidFill>
              <a:schemeClr val="tx1"/>
            </a:solidFill>
            <a:miter lim="800000"/>
            <a:headEnd/>
            <a:tailEnd/>
          </a:ln>
          <a:effectLst/>
        </p:spPr>
        <p:txBody>
          <a:bodyPr wrap="none" lIns="92075" tIns="46038" rIns="92075" bIns="46038" anchor="ctr"/>
          <a:lstStyle/>
          <a:p>
            <a:pPr algn="ctr"/>
            <a:r>
              <a:rPr lang="en-GB" b="1">
                <a:latin typeface="Comic Sans MS" pitchFamily="66" charset="0"/>
              </a:rPr>
              <a:t>2</a:t>
            </a:r>
          </a:p>
        </p:txBody>
      </p:sp>
      <p:sp>
        <p:nvSpPr>
          <p:cNvPr id="7" name="Rectangle 5"/>
          <p:cNvSpPr>
            <a:spLocks noChangeArrowheads="1"/>
          </p:cNvSpPr>
          <p:nvPr/>
        </p:nvSpPr>
        <p:spPr bwMode="auto">
          <a:xfrm>
            <a:off x="5264150" y="2749550"/>
            <a:ext cx="1968500" cy="444500"/>
          </a:xfrm>
          <a:prstGeom prst="rect">
            <a:avLst/>
          </a:prstGeom>
          <a:noFill/>
          <a:ln w="12700">
            <a:solidFill>
              <a:schemeClr val="tx1"/>
            </a:solidFill>
            <a:miter lim="800000"/>
            <a:headEnd/>
            <a:tailEnd/>
          </a:ln>
          <a:effectLst/>
        </p:spPr>
        <p:txBody>
          <a:bodyPr wrap="none" lIns="92075" tIns="46038" rIns="92075" bIns="46038" anchor="ctr"/>
          <a:lstStyle/>
          <a:p>
            <a:pPr algn="ctr"/>
            <a:r>
              <a:rPr lang="en-GB" b="1">
                <a:latin typeface="Comic Sans MS" pitchFamily="66" charset="0"/>
              </a:rPr>
              <a:t>3</a:t>
            </a:r>
          </a:p>
        </p:txBody>
      </p:sp>
      <p:sp>
        <p:nvSpPr>
          <p:cNvPr id="8" name="Rectangle 6"/>
          <p:cNvSpPr>
            <a:spLocks noChangeArrowheads="1"/>
          </p:cNvSpPr>
          <p:nvPr/>
        </p:nvSpPr>
        <p:spPr bwMode="auto">
          <a:xfrm>
            <a:off x="3663950" y="3587750"/>
            <a:ext cx="1968500" cy="444500"/>
          </a:xfrm>
          <a:prstGeom prst="rect">
            <a:avLst/>
          </a:prstGeom>
          <a:noFill/>
          <a:ln w="12700">
            <a:solidFill>
              <a:schemeClr val="tx1"/>
            </a:solidFill>
            <a:miter lim="800000"/>
            <a:headEnd/>
            <a:tailEnd/>
          </a:ln>
          <a:effectLst/>
        </p:spPr>
        <p:txBody>
          <a:bodyPr wrap="none" lIns="92075" tIns="46038" rIns="92075" bIns="46038" anchor="ctr"/>
          <a:lstStyle/>
          <a:p>
            <a:pPr algn="ctr"/>
            <a:r>
              <a:rPr lang="en-GB" b="1">
                <a:latin typeface="Comic Sans MS" pitchFamily="66" charset="0"/>
              </a:rPr>
              <a:t>5</a:t>
            </a:r>
          </a:p>
        </p:txBody>
      </p:sp>
      <p:sp>
        <p:nvSpPr>
          <p:cNvPr id="9" name="Rectangle 7"/>
          <p:cNvSpPr>
            <a:spLocks noChangeArrowheads="1"/>
          </p:cNvSpPr>
          <p:nvPr/>
        </p:nvSpPr>
        <p:spPr bwMode="auto">
          <a:xfrm>
            <a:off x="6330950" y="3587750"/>
            <a:ext cx="1968500" cy="444500"/>
          </a:xfrm>
          <a:prstGeom prst="rect">
            <a:avLst/>
          </a:prstGeom>
          <a:noFill/>
          <a:ln w="12700">
            <a:solidFill>
              <a:schemeClr val="tx1"/>
            </a:solidFill>
            <a:miter lim="800000"/>
            <a:headEnd/>
            <a:tailEnd/>
          </a:ln>
          <a:effectLst/>
        </p:spPr>
        <p:txBody>
          <a:bodyPr wrap="none" lIns="92075" tIns="46038" rIns="92075" bIns="46038" anchor="ctr"/>
          <a:lstStyle/>
          <a:p>
            <a:pPr algn="ctr"/>
            <a:r>
              <a:rPr lang="en-GB" b="1">
                <a:latin typeface="Comic Sans MS" pitchFamily="66" charset="0"/>
              </a:rPr>
              <a:t>6</a:t>
            </a:r>
          </a:p>
        </p:txBody>
      </p:sp>
      <p:sp>
        <p:nvSpPr>
          <p:cNvPr id="10" name="Rectangle 8"/>
          <p:cNvSpPr>
            <a:spLocks noChangeArrowheads="1"/>
          </p:cNvSpPr>
          <p:nvPr/>
        </p:nvSpPr>
        <p:spPr bwMode="auto">
          <a:xfrm>
            <a:off x="1073150" y="3587750"/>
            <a:ext cx="1968500" cy="444500"/>
          </a:xfrm>
          <a:prstGeom prst="rect">
            <a:avLst/>
          </a:prstGeom>
          <a:noFill/>
          <a:ln w="12700">
            <a:solidFill>
              <a:schemeClr val="tx1"/>
            </a:solidFill>
            <a:miter lim="800000"/>
            <a:headEnd/>
            <a:tailEnd/>
          </a:ln>
          <a:effectLst/>
        </p:spPr>
        <p:txBody>
          <a:bodyPr wrap="none" lIns="92075" tIns="46038" rIns="92075" bIns="46038" anchor="ctr"/>
          <a:lstStyle/>
          <a:p>
            <a:pPr algn="ctr"/>
            <a:r>
              <a:rPr lang="en-GB" b="1">
                <a:latin typeface="Comic Sans MS" pitchFamily="66" charset="0"/>
              </a:rPr>
              <a:t>4</a:t>
            </a:r>
          </a:p>
        </p:txBody>
      </p:sp>
      <p:sp>
        <p:nvSpPr>
          <p:cNvPr id="11" name="Rectangle 9"/>
          <p:cNvSpPr>
            <a:spLocks noChangeArrowheads="1"/>
          </p:cNvSpPr>
          <p:nvPr/>
        </p:nvSpPr>
        <p:spPr bwMode="auto">
          <a:xfrm>
            <a:off x="5264150" y="4349750"/>
            <a:ext cx="1968500" cy="444500"/>
          </a:xfrm>
          <a:prstGeom prst="rect">
            <a:avLst/>
          </a:prstGeom>
          <a:noFill/>
          <a:ln w="12700">
            <a:solidFill>
              <a:schemeClr val="tx1"/>
            </a:solidFill>
            <a:miter lim="800000"/>
            <a:headEnd/>
            <a:tailEnd/>
          </a:ln>
          <a:effectLst/>
        </p:spPr>
        <p:txBody>
          <a:bodyPr wrap="none" lIns="92075" tIns="46038" rIns="92075" bIns="46038" anchor="ctr"/>
          <a:lstStyle/>
          <a:p>
            <a:pPr algn="ctr"/>
            <a:r>
              <a:rPr lang="en-GB" b="1">
                <a:latin typeface="Comic Sans MS" pitchFamily="66" charset="0"/>
              </a:rPr>
              <a:t>8</a:t>
            </a:r>
          </a:p>
        </p:txBody>
      </p:sp>
      <p:sp>
        <p:nvSpPr>
          <p:cNvPr id="12" name="Rectangle 10"/>
          <p:cNvSpPr>
            <a:spLocks noChangeArrowheads="1"/>
          </p:cNvSpPr>
          <p:nvPr/>
        </p:nvSpPr>
        <p:spPr bwMode="auto">
          <a:xfrm>
            <a:off x="2139950" y="4349750"/>
            <a:ext cx="1968500" cy="444500"/>
          </a:xfrm>
          <a:prstGeom prst="rect">
            <a:avLst/>
          </a:prstGeom>
          <a:noFill/>
          <a:ln w="12700">
            <a:solidFill>
              <a:schemeClr val="tx1"/>
            </a:solidFill>
            <a:miter lim="800000"/>
            <a:headEnd/>
            <a:tailEnd/>
          </a:ln>
          <a:effectLst/>
        </p:spPr>
        <p:txBody>
          <a:bodyPr wrap="none" lIns="92075" tIns="46038" rIns="92075" bIns="46038" anchor="ctr"/>
          <a:lstStyle/>
          <a:p>
            <a:pPr algn="ctr"/>
            <a:r>
              <a:rPr lang="en-GB" b="1">
                <a:latin typeface="Comic Sans MS" pitchFamily="66" charset="0"/>
              </a:rPr>
              <a:t>7</a:t>
            </a:r>
          </a:p>
        </p:txBody>
      </p:sp>
      <p:sp>
        <p:nvSpPr>
          <p:cNvPr id="13" name="Rectangle 11"/>
          <p:cNvSpPr>
            <a:spLocks noChangeArrowheads="1"/>
          </p:cNvSpPr>
          <p:nvPr/>
        </p:nvSpPr>
        <p:spPr bwMode="auto">
          <a:xfrm>
            <a:off x="3816350" y="5187950"/>
            <a:ext cx="1968500" cy="444500"/>
          </a:xfrm>
          <a:prstGeom prst="rect">
            <a:avLst/>
          </a:prstGeom>
          <a:noFill/>
          <a:ln w="12700">
            <a:solidFill>
              <a:schemeClr val="tx1"/>
            </a:solidFill>
            <a:miter lim="800000"/>
            <a:headEnd/>
            <a:tailEnd/>
          </a:ln>
          <a:effectLst/>
        </p:spPr>
        <p:txBody>
          <a:bodyPr wrap="none" lIns="92075" tIns="46038" rIns="92075" bIns="46038" anchor="ctr"/>
          <a:lstStyle/>
          <a:p>
            <a:pPr algn="ctr"/>
            <a:r>
              <a:rPr lang="en-GB" b="1">
                <a:latin typeface="Comic Sans MS" pitchFamily="66" charset="0"/>
              </a:rPr>
              <a:t>9</a:t>
            </a:r>
          </a:p>
        </p:txBody>
      </p:sp>
      <p:sp>
        <p:nvSpPr>
          <p:cNvPr id="14" name="Title 1"/>
          <p:cNvSpPr txBox="1">
            <a:spLocks/>
          </p:cNvSpPr>
          <p:nvPr/>
        </p:nvSpPr>
        <p:spPr>
          <a:xfrm>
            <a:off x="457200" y="122238"/>
            <a:ext cx="7543800" cy="1074737"/>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GB" sz="3200" b="1" i="0" u="none" strike="noStrike" kern="0" cap="none" spc="0" normalizeH="0" baseline="0" noProof="0" dirty="0" smtClean="0">
                <a:ln>
                  <a:noFill/>
                </a:ln>
                <a:solidFill>
                  <a:schemeClr val="tx2"/>
                </a:solidFill>
                <a:effectLst/>
                <a:uLnTx/>
                <a:uFillTx/>
                <a:latin typeface="+mj-lt"/>
                <a:ea typeface="+mj-ea"/>
                <a:cs typeface="+mj-cs"/>
              </a:rPr>
              <a:t>Characteristics of excellent university teachers: diamond-9</a:t>
            </a:r>
          </a:p>
        </p:txBody>
      </p:sp>
    </p:spTree>
  </p:cSld>
  <p:clrMapOvr>
    <a:masterClrMapping/>
  </p:clrMapOvr>
</p:sld>
</file>

<file path=ppt/theme/theme1.xml><?xml version="1.0" encoding="utf-8"?>
<a:theme xmlns:a="http://schemas.openxmlformats.org/drawingml/2006/main" name="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LeedsMet templat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LeedsMet template</Template>
  <TotalTime>0</TotalTime>
  <Words>1791</Words>
  <Application>Microsoft Office PowerPoint</Application>
  <PresentationFormat>On-screen Show (4:3)</PresentationFormat>
  <Paragraphs>139</Paragraphs>
  <Slides>27</Slides>
  <Notes>27</Notes>
  <HiddenSlides>0</HiddenSlides>
  <MMClips>0</MMClips>
  <ScaleCrop>false</ScaleCrop>
  <HeadingPairs>
    <vt:vector size="4" baseType="variant">
      <vt:variant>
        <vt:lpstr>Theme</vt:lpstr>
      </vt:variant>
      <vt:variant>
        <vt:i4>1</vt:i4>
      </vt:variant>
      <vt:variant>
        <vt:lpstr>Slide Titles</vt:lpstr>
      </vt:variant>
      <vt:variant>
        <vt:i4>27</vt:i4>
      </vt:variant>
    </vt:vector>
  </HeadingPairs>
  <TitlesOfParts>
    <vt:vector size="28" baseType="lpstr">
      <vt:lpstr>LeedsMet template</vt:lpstr>
      <vt:lpstr>Inspiring Teaching Liverpool John Moores University January 2012 </vt:lpstr>
      <vt:lpstr>By the end of this workshop, you will have had opportunities to:</vt:lpstr>
      <vt:lpstr>Task </vt:lpstr>
      <vt:lpstr>Slide 4</vt:lpstr>
      <vt:lpstr>Why is she a great teacher?</vt:lpstr>
      <vt:lpstr>How do we know if we are offering excellent teaching?</vt:lpstr>
      <vt:lpstr>What kinds of management interventions can foster inspiring teaching?</vt:lpstr>
      <vt:lpstr>Characteristics of excellent university teachers:</vt:lpstr>
      <vt:lpstr>Slide 9</vt:lpstr>
      <vt:lpstr> A tall order?</vt:lpstr>
      <vt:lpstr>Slide 11</vt:lpstr>
      <vt:lpstr>What kinds of questions might we ask ourselves before we prepare to teach?</vt:lpstr>
      <vt:lpstr>Ken Bain says excellent teachers ask these questions as they prepare to teach:</vt:lpstr>
      <vt:lpstr>Slide 14</vt:lpstr>
      <vt:lpstr>How can we get students to fully engage? Some suggestions:</vt:lpstr>
      <vt:lpstr>Bain on how great teachers treat their students. They... </vt:lpstr>
      <vt:lpstr>More on how to treat students Adapted and extracted from Bain (2004) p. 135</vt:lpstr>
      <vt:lpstr>How do inspiring teachers treat their students?</vt:lpstr>
      <vt:lpstr>Ken Bain: great teachers... </vt:lpstr>
      <vt:lpstr>High quality teaching…</vt:lpstr>
      <vt:lpstr>Fostering high quality teaching </vt:lpstr>
      <vt:lpstr>Slide 22</vt:lpstr>
      <vt:lpstr>Conclusions</vt:lpstr>
      <vt:lpstr>So what are you going to do?</vt:lpstr>
      <vt:lpstr>References (1)</vt:lpstr>
      <vt:lpstr>References (2)</vt:lpstr>
      <vt:lpstr>References (3)</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Disability Research Conference</dc:title>
  <dc:creator/>
  <cp:lastModifiedBy/>
  <cp:revision>109</cp:revision>
  <dcterms:created xsi:type="dcterms:W3CDTF">2007-03-06T12:05:28Z</dcterms:created>
  <dcterms:modified xsi:type="dcterms:W3CDTF">2012-02-28T18:17:32Z</dcterms:modified>
</cp:coreProperties>
</file>