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781" r:id="rId2"/>
  </p:sldMasterIdLst>
  <p:notesMasterIdLst>
    <p:notesMasterId r:id="rId17"/>
  </p:notesMasterIdLst>
  <p:handoutMasterIdLst>
    <p:handoutMasterId r:id="rId18"/>
  </p:handoutMasterIdLst>
  <p:sldIdLst>
    <p:sldId id="370" r:id="rId3"/>
    <p:sldId id="456" r:id="rId4"/>
    <p:sldId id="463" r:id="rId5"/>
    <p:sldId id="470" r:id="rId6"/>
    <p:sldId id="466" r:id="rId7"/>
    <p:sldId id="471" r:id="rId8"/>
    <p:sldId id="467" r:id="rId9"/>
    <p:sldId id="468" r:id="rId10"/>
    <p:sldId id="469" r:id="rId11"/>
    <p:sldId id="457" r:id="rId12"/>
    <p:sldId id="459" r:id="rId13"/>
    <p:sldId id="461" r:id="rId14"/>
    <p:sldId id="472" r:id="rId15"/>
    <p:sldId id="417" r:id="rId1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9D2EBE3-A34E-4117-8228-BB904DFA607F}"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7C0211E-9C45-4E4F-AE74-7544546EE11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endParaRPr lang="en-US" smtClean="0"/>
          </a:p>
        </p:txBody>
      </p:sp>
      <p:sp>
        <p:nvSpPr>
          <p:cNvPr id="20484" name="Slide Number Placeholder 3"/>
          <p:cNvSpPr>
            <a:spLocks noGrp="1"/>
          </p:cNvSpPr>
          <p:nvPr>
            <p:ph type="sldNum" sz="quarter" idx="5"/>
          </p:nvPr>
        </p:nvSpPr>
        <p:spPr>
          <a:noFill/>
        </p:spPr>
        <p:txBody>
          <a:bodyPr/>
          <a:lstStyle/>
          <a:p>
            <a:fld id="{29AFE6A4-9D4E-4250-9C4A-77DE8D99CE41}"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smtClean="0"/>
          </a:p>
        </p:txBody>
      </p:sp>
      <p:sp>
        <p:nvSpPr>
          <p:cNvPr id="21508" name="Slide Number Placeholder 3"/>
          <p:cNvSpPr>
            <a:spLocks noGrp="1"/>
          </p:cNvSpPr>
          <p:nvPr>
            <p:ph type="sldNum" sz="quarter" idx="5"/>
          </p:nvPr>
        </p:nvSpPr>
        <p:spPr>
          <a:noFill/>
        </p:spPr>
        <p:txBody>
          <a:bodyPr/>
          <a:lstStyle/>
          <a:p>
            <a:fld id="{F6BF54FC-A35B-42CB-B6F2-C3BC67EEA596}" type="slidenum">
              <a:rPr lang="en-US" smtClean="0"/>
              <a:pPr/>
              <a:t>10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73879098-5BA4-4FC6-8005-36A748A4A4FC}" type="slidenum">
              <a:rPr lang="en-US" smtClean="0"/>
              <a:pPr/>
              <a:t>11</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a:noFill/>
        </p:spPr>
        <p:txBody>
          <a:bodyPr/>
          <a:lstStyle/>
          <a:p>
            <a:fld id="{232AE76F-068F-494C-A2D0-E119D4EF9935}"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227C8E5D-DF47-48EE-B8E2-5BF6C2EA2BA4}"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B9357BCF-C2B5-43BA-8297-C3EE1C18B9B8}" type="slidenum">
              <a:rPr lang="en-GB" altLang="en-US"/>
              <a:pPr>
                <a:defRPr/>
              </a:pPr>
              <a:t>‹#›</a:t>
            </a:fld>
            <a:endParaRPr lang="en-GB"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E388DF51-13D1-4F5D-8228-2631722AAF0E}" type="slidenum">
              <a:rPr lang="en-GB" altLang="en-US"/>
              <a:pPr>
                <a:defRPr/>
              </a:pPr>
              <a:t>‹#›</a:t>
            </a:fld>
            <a:endParaRPr lang="en-GB"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dirty="0"/>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49213E85-B705-4D96-A9AB-12E2A81A5AAD}" type="slidenum">
              <a:rPr lang="en-GB" altLang="en-US"/>
              <a:pPr>
                <a:defRPr/>
              </a:pPr>
              <a:t>‹#›</a:t>
            </a:fld>
            <a:endParaRPr lang="en-GB"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778CE157-4C62-48F5-A005-DFE967AD54FA}" type="slidenum">
              <a:rPr lang="en-GB" altLang="en-US"/>
              <a:pPr>
                <a:defRPr/>
              </a:pPr>
              <a:t>‹#›</a:t>
            </a:fld>
            <a:endParaRPr lang="en-GB"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B92BFD45-D140-46B2-96F3-DF53F2B1A415}" type="slidenum">
              <a:rPr lang="en-GB" altLang="en-US"/>
              <a:pPr>
                <a:defRPr/>
              </a:pPr>
              <a:t>‹#›</a:t>
            </a:fld>
            <a:endParaRPr lang="en-GB"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16F342F-22F3-4047-BB58-138D79F282E7}" type="slidenum">
              <a:rPr lang="en-GB" altLang="en-US"/>
              <a:pPr>
                <a:defRPr/>
              </a:pPr>
              <a:t>‹#›</a:t>
            </a:fld>
            <a:endParaRPr lang="en-GB"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6C4637C4-ABF5-4512-AFE0-23BC1C6CCEC3}" type="slidenum">
              <a:rPr lang="en-GB" altLang="en-US"/>
              <a:pPr>
                <a:defRPr/>
              </a:pPr>
              <a:t>‹#›</a:t>
            </a:fld>
            <a:endParaRPr lang="en-GB"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EADF5C31-952F-49B9-94A4-8E8474656AD2}" type="slidenum">
              <a:rPr lang="en-GB" altLang="en-US"/>
              <a:pPr>
                <a:defRPr/>
              </a:pPr>
              <a:t>‹#›</a:t>
            </a:fld>
            <a:endParaRPr lang="en-GB"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6A3E72F1-E06D-4BDA-8A87-630AE5492D73}" type="slidenum">
              <a:rPr lang="en-GB" altLang="en-US"/>
              <a:pPr>
                <a:defRPr/>
              </a:pPr>
              <a:t>‹#›</a:t>
            </a:fld>
            <a:endParaRPr lang="en-GB"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3D5A8C3E-7D1B-426E-87B0-59CAFEEA42CE}" type="slidenum">
              <a:rPr lang="en-GB" altLang="en-US"/>
              <a:pPr>
                <a:defRPr/>
              </a:pPr>
              <a:t>‹#›</a:t>
            </a:fld>
            <a:endParaRPr lang="en-GB"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F4A20626-F356-4130-919A-2E687C0B85D6}" type="slidenum">
              <a:rPr lang="en-GB" altLang="en-US"/>
              <a:pPr>
                <a:defRPr/>
              </a:pPr>
              <a:t>‹#›</a:t>
            </a:fld>
            <a:endParaRPr lang="en-GB"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dirty="0"/>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F33A2B8-71C4-46BA-BB47-5CA459A111E3}" type="slidenum">
              <a:rPr lang="en-GB" altLang="en-US"/>
              <a:pPr>
                <a:defRPr/>
              </a:pPr>
              <a:t>‹#›</a:t>
            </a:fld>
            <a:endParaRPr lang="en-GB" altLang="en-US" dirty="0"/>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65"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dirty="0"/>
          </a:p>
        </p:txBody>
      </p:sp>
      <p:sp>
        <p:nvSpPr>
          <p:cNvPr id="2051"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2052"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05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66"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260350"/>
            <a:ext cx="6118225" cy="2811463"/>
          </a:xfrm>
          <a:noFill/>
        </p:spPr>
        <p:txBody>
          <a:bodyPr anchor="ctr"/>
          <a:lstStyle/>
          <a:p>
            <a:pPr eaLnBrk="1" hangingPunct="1"/>
            <a:r>
              <a:rPr lang="en-GB" sz="4400" smtClean="0"/>
              <a:t>Improving small group teaching</a:t>
            </a:r>
            <a:endParaRPr lang="en-GB" sz="2400" b="0" smtClean="0"/>
          </a:p>
        </p:txBody>
      </p:sp>
      <p:sp>
        <p:nvSpPr>
          <p:cNvPr id="5123" name="Rectangle 3"/>
          <p:cNvSpPr>
            <a:spLocks noGrp="1" noChangeArrowheads="1"/>
          </p:cNvSpPr>
          <p:nvPr>
            <p:ph type="subTitle" idx="1"/>
          </p:nvPr>
        </p:nvSpPr>
        <p:spPr>
          <a:xfrm>
            <a:off x="571500" y="3071813"/>
            <a:ext cx="6503988" cy="3006725"/>
          </a:xfrm>
        </p:spPr>
        <p:txBody>
          <a:bodyPr/>
          <a:lstStyle/>
          <a:p>
            <a:pPr algn="l" eaLnBrk="1" hangingPunct="1"/>
            <a:r>
              <a:rPr lang="en-GB" b="1" smtClean="0">
                <a:solidFill>
                  <a:srgbClr val="002060"/>
                </a:solidFill>
              </a:rPr>
              <a:t>Sally Brown</a:t>
            </a:r>
          </a:p>
          <a:p>
            <a:pPr algn="l" eaLnBrk="1" hangingPunct="1"/>
            <a:r>
              <a:rPr lang="en-GB" sz="1600" b="1" smtClean="0">
                <a:solidFill>
                  <a:srgbClr val="002060"/>
                </a:solidFill>
              </a:rPr>
              <a:t>Emeritus Professor, Leeds Metropolitan University, </a:t>
            </a:r>
          </a:p>
          <a:p>
            <a:pPr algn="l" eaLnBrk="1" hangingPunct="1"/>
            <a:r>
              <a:rPr lang="en-GB" sz="1600" b="1" smtClean="0">
                <a:solidFill>
                  <a:srgbClr val="002060"/>
                </a:solidFill>
              </a:rPr>
              <a:t>Adjunct Professor University of Sunshine Coast, Central Queensland University, James Cook University</a:t>
            </a:r>
          </a:p>
          <a:p>
            <a:pPr algn="l" eaLnBrk="1" hangingPunct="1"/>
            <a:r>
              <a:rPr lang="en-GB" sz="1600" b="1" smtClean="0">
                <a:solidFill>
                  <a:srgbClr val="002060"/>
                </a:solidFill>
              </a:rPr>
              <a:t>Visiting Professor, University of Plymouth</a:t>
            </a:r>
          </a:p>
          <a:p>
            <a:pPr algn="l" eaLnBrk="1" hangingPunct="1"/>
            <a:endParaRPr lang="en-GB" sz="1400" smtClean="0">
              <a:solidFill>
                <a:srgbClr val="002060"/>
              </a:solidFill>
            </a:endParaRPr>
          </a:p>
          <a:p>
            <a:pPr algn="l" eaLnBrk="1" hangingPunct="1"/>
            <a:endParaRPr lang="en-GB" sz="2800" smtClean="0">
              <a:solidFill>
                <a:srgbClr val="002060"/>
              </a:solidFill>
            </a:endParaRPr>
          </a:p>
          <a:p>
            <a:pPr algn="l" eaLnBrk="1" hangingPunct="1"/>
            <a:endParaRPr lang="en-GB" sz="1400" smtClean="0">
              <a:solidFill>
                <a:srgbClr val="002060"/>
              </a:solidFill>
            </a:endParaRPr>
          </a:p>
          <a:p>
            <a:pPr eaLnBrk="1" hangingPunct="1"/>
            <a:endParaRPr lang="en-GB" sz="2800" smtClean="0"/>
          </a:p>
        </p:txBody>
      </p:sp>
      <p:sp>
        <p:nvSpPr>
          <p:cNvPr id="5124"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609600"/>
            <a:ext cx="8458200" cy="1143000"/>
          </a:xfrm>
          <a:noFill/>
        </p:spPr>
        <p:txBody>
          <a:bodyPr/>
          <a:lstStyle/>
          <a:p>
            <a:pPr eaLnBrk="1" hangingPunct="1"/>
            <a:r>
              <a:rPr lang="en-GB" sz="3600" smtClean="0"/>
              <a:t>Involving students in assessing </a:t>
            </a:r>
            <a:br>
              <a:rPr lang="en-GB" sz="3600" smtClean="0"/>
            </a:br>
            <a:r>
              <a:rPr lang="en-GB" sz="3600" smtClean="0"/>
              <a:t>peers in groups. Why?</a:t>
            </a:r>
          </a:p>
        </p:txBody>
      </p:sp>
      <p:sp>
        <p:nvSpPr>
          <p:cNvPr id="14339" name="Rectangle 3"/>
          <p:cNvSpPr>
            <a:spLocks noGrp="1" noChangeArrowheads="1"/>
          </p:cNvSpPr>
          <p:nvPr>
            <p:ph type="body" idx="1"/>
          </p:nvPr>
        </p:nvSpPr>
        <p:spPr>
          <a:xfrm>
            <a:off x="304800" y="1916113"/>
            <a:ext cx="8534400" cy="4179887"/>
          </a:xfrm>
        </p:spPr>
        <p:txBody>
          <a:bodyPr/>
          <a:lstStyle/>
          <a:p>
            <a:pPr eaLnBrk="1" hangingPunct="1"/>
            <a:r>
              <a:rPr lang="en-GB" smtClean="0"/>
              <a:t>Available research indicates that involving students in their own assessment makes them better learners (deep not surface learning);</a:t>
            </a:r>
          </a:p>
          <a:p>
            <a:pPr eaLnBrk="1" hangingPunct="1"/>
            <a:r>
              <a:rPr lang="en-GB" smtClean="0"/>
              <a:t>If students feel they can get away with a free ride, then engagement may be harder to promote;</a:t>
            </a:r>
          </a:p>
          <a:p>
            <a:pPr eaLnBrk="1" hangingPunct="1"/>
            <a:r>
              <a:rPr lang="en-GB" smtClean="0"/>
              <a:t>Assessing group participation really needs the involvement of peers to be meaningful;</a:t>
            </a:r>
          </a:p>
          <a:p>
            <a:pPr eaLnBrk="1" hangingPunct="1"/>
            <a:r>
              <a:rPr lang="en-GB" smtClean="0"/>
              <a:t>Students can get inside the criteria and start to work out what they really mean in practice. </a:t>
            </a:r>
          </a:p>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381000"/>
            <a:ext cx="7772400" cy="1143000"/>
          </a:xfrm>
          <a:noFill/>
        </p:spPr>
        <p:txBody>
          <a:bodyPr/>
          <a:lstStyle/>
          <a:p>
            <a:pPr eaLnBrk="1" hangingPunct="1"/>
            <a:r>
              <a:rPr lang="en-GB" sz="3600" smtClean="0"/>
              <a:t>However:</a:t>
            </a:r>
          </a:p>
        </p:txBody>
      </p:sp>
      <p:sp>
        <p:nvSpPr>
          <p:cNvPr id="15363" name="Rectangle 3"/>
          <p:cNvSpPr>
            <a:spLocks noGrp="1" noChangeArrowheads="1"/>
          </p:cNvSpPr>
          <p:nvPr>
            <p:ph type="body" idx="1"/>
          </p:nvPr>
        </p:nvSpPr>
        <p:spPr>
          <a:xfrm>
            <a:off x="457200" y="1524000"/>
            <a:ext cx="8305800" cy="4267200"/>
          </a:xfrm>
          <a:noFill/>
        </p:spPr>
        <p:txBody>
          <a:bodyPr/>
          <a:lstStyle/>
          <a:p>
            <a:pPr eaLnBrk="1" hangingPunct="1"/>
            <a:r>
              <a:rPr lang="en-GB" smtClean="0"/>
              <a:t>Criteria need to be explicit and clear to all concerned from the outset;</a:t>
            </a:r>
          </a:p>
          <a:p>
            <a:pPr eaLnBrk="1" hangingPunct="1"/>
            <a:r>
              <a:rPr lang="en-GB" smtClean="0"/>
              <a:t>Assessment must use evidence matched against the criteria;</a:t>
            </a:r>
          </a:p>
          <a:p>
            <a:pPr eaLnBrk="1" hangingPunct="1"/>
            <a:r>
              <a:rPr lang="en-GB" smtClean="0"/>
              <a:t>Students and staff need training and rehearsal before it is implemented ‘for real’.</a:t>
            </a:r>
          </a:p>
          <a:p>
            <a:pPr eaLnBrk="1" hangingPunct="1">
              <a:buFontTx/>
              <a:buNone/>
            </a:pPr>
            <a:r>
              <a:rPr lang="en-GB" smtClean="0">
                <a:cs typeface="Times New Roman" pitchFamily="18" charset="0"/>
              </a:rPr>
              <a:t>	</a:t>
            </a:r>
            <a:endParaRPr lang="en-GB"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p:spPr>
        <p:txBody>
          <a:bodyPr/>
          <a:lstStyle/>
          <a:p>
            <a:pPr eaLnBrk="1" hangingPunct="1"/>
            <a:r>
              <a:rPr lang="en-GB" sz="3600" smtClean="0"/>
              <a:t>Implementing self and peer assessment</a:t>
            </a:r>
          </a:p>
        </p:txBody>
      </p:sp>
      <p:sp>
        <p:nvSpPr>
          <p:cNvPr id="16387" name="Rectangle 3"/>
          <p:cNvSpPr>
            <a:spLocks noGrp="1" noChangeArrowheads="1"/>
          </p:cNvSpPr>
          <p:nvPr>
            <p:ph type="body" idx="1"/>
          </p:nvPr>
        </p:nvSpPr>
        <p:spPr>
          <a:noFill/>
        </p:spPr>
        <p:txBody>
          <a:bodyPr/>
          <a:lstStyle/>
          <a:p>
            <a:pPr eaLnBrk="1" hangingPunct="1"/>
            <a:r>
              <a:rPr lang="en-GB" smtClean="0"/>
              <a:t>There are no quick fixes in assessment;</a:t>
            </a:r>
          </a:p>
          <a:p>
            <a:pPr eaLnBrk="1" hangingPunct="1"/>
            <a:r>
              <a:rPr lang="en-GB" smtClean="0"/>
              <a:t>Effective implementation needs careful briefing of all parties , rehearsal and unpacking;</a:t>
            </a:r>
          </a:p>
          <a:p>
            <a:pPr eaLnBrk="1" hangingPunct="1"/>
            <a:r>
              <a:rPr lang="en-GB" smtClean="0"/>
              <a:t>Self and peer assessment rely on the provision of appropriate evidence against clear explicit and readily-available criteria;</a:t>
            </a:r>
          </a:p>
          <a:p>
            <a:pPr eaLnBrk="1" hangingPunct="1"/>
            <a:r>
              <a:rPr lang="en-GB" smtClean="0"/>
              <a:t>You need to decide who (self, intra-peer, inter-peer) and how (formatively or summatively) you will assess any elem,ent of group work.</a:t>
            </a:r>
          </a:p>
          <a:p>
            <a:pPr eaLnBrk="1" hangingPunct="1"/>
            <a:endParaRPr lang="en-GB"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smtClean="0"/>
              <a:t>Planning to maximize the effectiveness of small group work</a:t>
            </a:r>
          </a:p>
        </p:txBody>
      </p:sp>
      <p:sp>
        <p:nvSpPr>
          <p:cNvPr id="17411" name="Content Placeholder 2"/>
          <p:cNvSpPr>
            <a:spLocks noGrp="1"/>
          </p:cNvSpPr>
          <p:nvPr>
            <p:ph idx="1"/>
          </p:nvPr>
        </p:nvSpPr>
        <p:spPr/>
        <p:txBody>
          <a:bodyPr/>
          <a:lstStyle/>
          <a:p>
            <a:r>
              <a:rPr lang="en-GB" smtClean="0"/>
              <a:t>Which of the ideas you have discussed today would you like to implement in your practice?</a:t>
            </a:r>
          </a:p>
          <a:p>
            <a:r>
              <a:rPr lang="en-GB" smtClean="0"/>
              <a:t>Are these likely to be individual or course team activities?</a:t>
            </a:r>
          </a:p>
          <a:p>
            <a:r>
              <a:rPr lang="en-GB" smtClean="0"/>
              <a:t>What support might you need to make this happen? (Timetable flexibility, space swap, financial support?)</a:t>
            </a:r>
          </a:p>
          <a:p>
            <a:r>
              <a:rPr lang="en-GB" smtClean="0"/>
              <a:t>How will you know if you have been successful               ?</a:t>
            </a:r>
          </a:p>
          <a:p>
            <a:r>
              <a:rPr lang="en-GB" smtClean="0"/>
              <a:t>How can you share your success?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z="3200" smtClean="0"/>
              <a:t>References</a:t>
            </a:r>
          </a:p>
        </p:txBody>
      </p:sp>
      <p:sp>
        <p:nvSpPr>
          <p:cNvPr id="18435" name="Content Placeholder 2"/>
          <p:cNvSpPr>
            <a:spLocks noGrp="1"/>
          </p:cNvSpPr>
          <p:nvPr>
            <p:ph idx="1"/>
          </p:nvPr>
        </p:nvSpPr>
        <p:spPr>
          <a:xfrm>
            <a:off x="214313" y="1214438"/>
            <a:ext cx="8715375" cy="4987925"/>
          </a:xfrm>
        </p:spPr>
        <p:txBody>
          <a:bodyPr/>
          <a:lstStyle/>
          <a:p>
            <a:pPr eaLnBrk="1" hangingPunct="1">
              <a:buFont typeface="Wingdings" pitchFamily="2" charset="2"/>
              <a:buNone/>
            </a:pPr>
            <a:r>
              <a:rPr lang="en-GB" sz="1800" smtClean="0"/>
              <a:t>Brown, S. (September 2006 and January 2007) ‘The art of small group teaching’ in the ‘New Academic’, Birmingham: SEDA</a:t>
            </a:r>
          </a:p>
          <a:p>
            <a:pPr eaLnBrk="1" hangingPunct="1">
              <a:buFont typeface="Wingdings" pitchFamily="2" charset="2"/>
              <a:buNone/>
            </a:pPr>
            <a:r>
              <a:rPr lang="en-GB" sz="1800" smtClean="0"/>
              <a:t>Brown, S. and Race, P. (2005) </a:t>
            </a:r>
            <a:r>
              <a:rPr lang="en-GB" sz="1800" i="1" smtClean="0"/>
              <a:t>500 Tips for tutors: 2</a:t>
            </a:r>
            <a:r>
              <a:rPr lang="en-GB" sz="1800" i="1" baseline="30000" smtClean="0"/>
              <a:t>nd</a:t>
            </a:r>
            <a:r>
              <a:rPr lang="en-GB" sz="1800" i="1" smtClean="0"/>
              <a:t> edition, </a:t>
            </a:r>
            <a:r>
              <a:rPr lang="en-GB" sz="1800" smtClean="0"/>
              <a:t>London: Routledge</a:t>
            </a:r>
          </a:p>
          <a:p>
            <a:pPr eaLnBrk="1" hangingPunct="1">
              <a:buFont typeface="Wingdings" pitchFamily="2" charset="2"/>
              <a:buNone/>
            </a:pPr>
            <a:r>
              <a:rPr lang="en-GB" sz="1800" smtClean="0"/>
              <a:t>Brown, S. (2001)</a:t>
            </a:r>
            <a:r>
              <a:rPr lang="en-GB" sz="1800" i="1" smtClean="0"/>
              <a:t>New at this,</a:t>
            </a:r>
            <a:r>
              <a:rPr lang="en-GB" sz="1800" smtClean="0"/>
              <a:t> Case study in </a:t>
            </a:r>
            <a:r>
              <a:rPr lang="en-GB" sz="1800" i="1" smtClean="0"/>
              <a:t>Lecturing: case studies, experience and practice from Higher education</a:t>
            </a:r>
            <a:r>
              <a:rPr lang="en-GB" sz="1800" smtClean="0"/>
              <a:t> (eds Edwards, H, Smith, B and Webb G) London: Kogan Page. </a:t>
            </a:r>
          </a:p>
          <a:p>
            <a:pPr eaLnBrk="1" hangingPunct="1">
              <a:buFont typeface="Wingdings" pitchFamily="2" charset="2"/>
              <a:buNone/>
            </a:pPr>
            <a:r>
              <a:rPr lang="en-GB" sz="1800" smtClean="0"/>
              <a:t>Jaques, D. and Salmon, G. (2007)Learning in groups: a handbook for face-to-face and on-line environments (4</a:t>
            </a:r>
            <a:r>
              <a:rPr lang="en-GB" sz="1800" baseline="30000" smtClean="0"/>
              <a:t>th</a:t>
            </a:r>
            <a:r>
              <a:rPr lang="en-GB" sz="1800" smtClean="0"/>
              <a:t> edition) London: Routledge.</a:t>
            </a:r>
          </a:p>
          <a:p>
            <a:pPr eaLnBrk="1" hangingPunct="1">
              <a:buFont typeface="Wingdings" pitchFamily="2" charset="2"/>
              <a:buNone/>
            </a:pPr>
            <a:r>
              <a:rPr lang="en-GB" sz="1800" smtClean="0"/>
              <a:t>Race, P. (2001) </a:t>
            </a:r>
            <a:r>
              <a:rPr lang="en-GB" sz="1800" i="1" smtClean="0"/>
              <a:t>A Briefing on Self, Peer &amp; Group Assessment</a:t>
            </a:r>
            <a:r>
              <a:rPr lang="en-GB" sz="1800" smtClean="0"/>
              <a:t> in LTSN Generic Centre Assessment Series No 9 LTSN York.</a:t>
            </a:r>
          </a:p>
          <a:p>
            <a:pPr eaLnBrk="1" hangingPunct="1">
              <a:buFont typeface="Wingdings" pitchFamily="2" charset="2"/>
              <a:buNone/>
            </a:pPr>
            <a:r>
              <a:rPr lang="en-GB" sz="1800" smtClean="0"/>
              <a:t>Race, P. (2006) </a:t>
            </a:r>
            <a:r>
              <a:rPr lang="en-GB" sz="1800" i="1" smtClean="0"/>
              <a:t>The lecturer’s toolkit (3rd edition)</a:t>
            </a:r>
            <a:r>
              <a:rPr lang="en-GB" sz="1800" smtClean="0"/>
              <a:t> London: Routledge.</a:t>
            </a:r>
          </a:p>
          <a:p>
            <a:pPr eaLnBrk="1" hangingPunct="1">
              <a:buFont typeface="Wingdings" pitchFamily="2" charset="2"/>
              <a:buNone/>
            </a:pPr>
            <a:r>
              <a:rPr lang="en-GB" sz="1800" smtClean="0"/>
              <a:t>Race, P. and Pickford, R. (2007) </a:t>
            </a:r>
            <a:r>
              <a:rPr lang="en-GB" sz="1800" i="1" smtClean="0"/>
              <a:t>Making Teaching work: Teaching smarter in post-compulsory education</a:t>
            </a:r>
            <a:r>
              <a:rPr lang="en-GB" sz="1800" smtClean="0"/>
              <a:t>, London: Sage.</a:t>
            </a:r>
          </a:p>
          <a:p>
            <a:endParaRPr lang="en-GB"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mtClean="0"/>
              <a:t>Activities today will include (at some point) thinking about</a:t>
            </a:r>
          </a:p>
        </p:txBody>
      </p:sp>
      <p:sp>
        <p:nvSpPr>
          <p:cNvPr id="6147" name="Content Placeholder 2"/>
          <p:cNvSpPr>
            <a:spLocks noGrp="1"/>
          </p:cNvSpPr>
          <p:nvPr>
            <p:ph idx="1"/>
          </p:nvPr>
        </p:nvSpPr>
        <p:spPr>
          <a:xfrm>
            <a:off x="468313" y="1143000"/>
            <a:ext cx="8229600" cy="5059363"/>
          </a:xfrm>
        </p:spPr>
        <p:txBody>
          <a:bodyPr/>
          <a:lstStyle/>
          <a:p>
            <a:r>
              <a:rPr lang="en-GB" sz="2000" smtClean="0"/>
              <a:t>Why work in small groups?</a:t>
            </a:r>
          </a:p>
          <a:p>
            <a:r>
              <a:rPr lang="en-GB" sz="2000" smtClean="0"/>
              <a:t>Problems associated with small group teaching; </a:t>
            </a:r>
          </a:p>
          <a:p>
            <a:r>
              <a:rPr lang="en-GB" sz="2000" smtClean="0"/>
              <a:t>Planning for productive outcomes </a:t>
            </a:r>
          </a:p>
          <a:p>
            <a:r>
              <a:rPr lang="en-GB" sz="2000" smtClean="0"/>
              <a:t>Group size: what is the impact of working in groups of different sizes; </a:t>
            </a:r>
          </a:p>
          <a:p>
            <a:r>
              <a:rPr lang="en-GB" sz="2000" smtClean="0"/>
              <a:t>Group formation: tutor directed or self-selected? </a:t>
            </a:r>
          </a:p>
          <a:p>
            <a:r>
              <a:rPr lang="en-GB" sz="2000" smtClean="0"/>
              <a:t>Learning teams or learning groups?</a:t>
            </a:r>
          </a:p>
          <a:p>
            <a:r>
              <a:rPr lang="en-GB" sz="2000" smtClean="0"/>
              <a:t>Assessing students in small groups; </a:t>
            </a:r>
          </a:p>
          <a:p>
            <a:r>
              <a:rPr lang="en-GB" sz="2000" smtClean="0"/>
              <a:t>Ensuring all participate </a:t>
            </a:r>
          </a:p>
          <a:p>
            <a:r>
              <a:rPr lang="en-GB" sz="2000" smtClean="0"/>
              <a:t>Fairness and parity; </a:t>
            </a:r>
          </a:p>
          <a:p>
            <a:r>
              <a:rPr lang="en-GB" sz="2000" smtClean="0"/>
              <a:t>Self and peer assessment; </a:t>
            </a:r>
          </a:p>
          <a:p>
            <a:r>
              <a:rPr lang="en-GB" sz="2000" smtClean="0"/>
              <a:t>Assessing individual contributions; </a:t>
            </a:r>
          </a:p>
          <a:p>
            <a:r>
              <a:rPr lang="en-GB" sz="2000" smtClean="0"/>
              <a:t>Planning to maximize the effectiveness of small group 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4000" smtClean="0"/>
              <a:t>Why work in small groups?</a:t>
            </a:r>
            <a:br>
              <a:rPr lang="en-GB" sz="4000" smtClean="0"/>
            </a:br>
            <a:endParaRPr lang="en-GB" smtClean="0"/>
          </a:p>
        </p:txBody>
      </p:sp>
      <p:sp>
        <p:nvSpPr>
          <p:cNvPr id="7171" name="Content Placeholder 2"/>
          <p:cNvSpPr>
            <a:spLocks noGrp="1"/>
          </p:cNvSpPr>
          <p:nvPr>
            <p:ph idx="1"/>
          </p:nvPr>
        </p:nvSpPr>
        <p:spPr/>
        <p:txBody>
          <a:bodyPr/>
          <a:lstStyle/>
          <a:p>
            <a:r>
              <a:rPr lang="en-GB" smtClean="0"/>
              <a:t>Individually, consider what are some of the benefits of getting students working in groups from the point of view of the teacher;</a:t>
            </a:r>
          </a:p>
          <a:p>
            <a:r>
              <a:rPr lang="en-GB" smtClean="0"/>
              <a:t>In pairs, consider what are some of the benefits of getting students working in groups from the point of view of the student;</a:t>
            </a:r>
          </a:p>
          <a:p>
            <a:r>
              <a:rPr lang="en-GB" smtClean="0"/>
              <a:t>In fours, list on a flipchart some of the problems associated with small group work;</a:t>
            </a:r>
          </a:p>
          <a:p>
            <a:r>
              <a:rPr lang="en-GB" smtClean="0"/>
              <a:t>In the same fours, examine the posters produced by the other groups and suggest some remedies for these problems.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smtClean="0"/>
              <a:t>Group work and employability</a:t>
            </a:r>
          </a:p>
        </p:txBody>
      </p:sp>
      <p:sp>
        <p:nvSpPr>
          <p:cNvPr id="8195" name="Content Placeholder 2"/>
          <p:cNvSpPr>
            <a:spLocks noGrp="1"/>
          </p:cNvSpPr>
          <p:nvPr>
            <p:ph idx="1"/>
          </p:nvPr>
        </p:nvSpPr>
        <p:spPr/>
        <p:txBody>
          <a:bodyPr/>
          <a:lstStyle/>
          <a:p>
            <a:r>
              <a:rPr lang="en-GB" smtClean="0"/>
              <a:t>Students on graduation will usually work in teams and so employers expect graduates to have enhanced group work skills;</a:t>
            </a:r>
          </a:p>
          <a:p>
            <a:r>
              <a:rPr lang="en-GB" smtClean="0"/>
              <a:t>Such skills need to be developed and honed, with students able to make good judgments about their own group work skills;</a:t>
            </a:r>
          </a:p>
          <a:p>
            <a:r>
              <a:rPr lang="en-GB" smtClean="0"/>
              <a:t> Assessed task in the curriculum provide opportunities for rehearsal and learning through experience about balancing personal contribution with facilitating others.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mtClean="0"/>
              <a:t>Linking group work tasks to lectures</a:t>
            </a:r>
          </a:p>
        </p:txBody>
      </p:sp>
      <p:sp>
        <p:nvSpPr>
          <p:cNvPr id="9219" name="Content Placeholder 2"/>
          <p:cNvSpPr>
            <a:spLocks noGrp="1"/>
          </p:cNvSpPr>
          <p:nvPr>
            <p:ph idx="1"/>
          </p:nvPr>
        </p:nvSpPr>
        <p:spPr/>
        <p:txBody>
          <a:bodyPr/>
          <a:lstStyle/>
          <a:p>
            <a:r>
              <a:rPr lang="en-GB" smtClean="0"/>
              <a:t>Where large group lectures are given to student cohorts with different subject specialisms, the small group sessions can enable application of generic principles to applied contexts;</a:t>
            </a:r>
          </a:p>
          <a:p>
            <a:r>
              <a:rPr lang="en-GB" smtClean="0"/>
              <a:t>Where the large size of year groups mitigates against cohort cohesion, group activities can help students feel they belong; </a:t>
            </a:r>
          </a:p>
          <a:p>
            <a:r>
              <a:rPr lang="en-GB" smtClean="0"/>
              <a:t>Students unwilling to speak up in large groups are often happy to particpate in smaller groups.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mtClean="0"/>
              <a:t>Implicit values in group work</a:t>
            </a:r>
            <a:br>
              <a:rPr lang="en-GB" smtClean="0"/>
            </a:br>
            <a:r>
              <a:rPr lang="en-GB" sz="2000" smtClean="0"/>
              <a:t>(from Foreman-Peck 2010)</a:t>
            </a:r>
          </a:p>
        </p:txBody>
      </p:sp>
      <p:sp>
        <p:nvSpPr>
          <p:cNvPr id="10243" name="Content Placeholder 2"/>
          <p:cNvSpPr>
            <a:spLocks noGrp="1"/>
          </p:cNvSpPr>
          <p:nvPr>
            <p:ph idx="1"/>
          </p:nvPr>
        </p:nvSpPr>
        <p:spPr>
          <a:xfrm>
            <a:off x="214313" y="1285875"/>
            <a:ext cx="8643937" cy="4916488"/>
          </a:xfrm>
        </p:spPr>
        <p:txBody>
          <a:bodyPr/>
          <a:lstStyle/>
          <a:p>
            <a:r>
              <a:rPr lang="en-GB" smtClean="0"/>
              <a:t>Respect fro the opinions and viewpoints of others, listening and responding appropriately;</a:t>
            </a:r>
          </a:p>
          <a:p>
            <a:r>
              <a:rPr lang="en-GB" smtClean="0"/>
              <a:t>Respect for valid reasoning. The ability to detect poor argument and to engage in respectful dialogue;</a:t>
            </a:r>
          </a:p>
          <a:p>
            <a:r>
              <a:rPr lang="en-GB" smtClean="0"/>
              <a:t>A commitment to regular attendance and to cooperation with others  in independent group work involving debate and dialogue;</a:t>
            </a:r>
          </a:p>
          <a:p>
            <a:r>
              <a:rPr lang="en-GB" smtClean="0"/>
              <a:t>Active use of concepts and modes of reasoning introduced in the module content;</a:t>
            </a:r>
          </a:p>
          <a:p>
            <a:r>
              <a:rPr lang="en-GB" smtClean="0"/>
              <a:t>A commitment to shared reflection on course processes.</a:t>
            </a:r>
          </a:p>
          <a:p>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smtClean="0"/>
              <a:t>Strategies for assessing students in groups</a:t>
            </a:r>
          </a:p>
        </p:txBody>
      </p:sp>
      <p:sp>
        <p:nvSpPr>
          <p:cNvPr id="11267" name="Content Placeholder 2"/>
          <p:cNvSpPr>
            <a:spLocks noGrp="1"/>
          </p:cNvSpPr>
          <p:nvPr>
            <p:ph idx="1"/>
          </p:nvPr>
        </p:nvSpPr>
        <p:spPr/>
        <p:txBody>
          <a:bodyPr/>
          <a:lstStyle/>
          <a:p>
            <a:r>
              <a:rPr lang="en-GB" smtClean="0"/>
              <a:t>If the task is small and early and the weighting of marks in relation to the overall module mark is minor, give the students a group mark with no differentiation (but then talk to them about the implications of this);</a:t>
            </a:r>
          </a:p>
          <a:p>
            <a:r>
              <a:rPr lang="en-GB" smtClean="0"/>
              <a:t>Break up the group task into separate equivalent elements and assess student individually on these tasks;</a:t>
            </a:r>
          </a:p>
          <a:p>
            <a:r>
              <a:rPr lang="en-GB" smtClean="0"/>
              <a:t>Give an overall mark to the group assignment, but give each student an additional individual task (for example, a reflection) to differentiate effort;</a:t>
            </a:r>
          </a:p>
          <a:p>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mtClean="0"/>
              <a:t>Further strategies</a:t>
            </a:r>
          </a:p>
        </p:txBody>
      </p:sp>
      <p:sp>
        <p:nvSpPr>
          <p:cNvPr id="12291" name="Content Placeholder 2"/>
          <p:cNvSpPr>
            <a:spLocks noGrp="1"/>
          </p:cNvSpPr>
          <p:nvPr>
            <p:ph idx="1"/>
          </p:nvPr>
        </p:nvSpPr>
        <p:spPr>
          <a:xfrm>
            <a:off x="285750" y="1214438"/>
            <a:ext cx="8412163" cy="4987925"/>
          </a:xfrm>
        </p:spPr>
        <p:txBody>
          <a:bodyPr/>
          <a:lstStyle/>
          <a:p>
            <a:r>
              <a:rPr lang="en-GB" smtClean="0"/>
              <a:t>Give an overall mark to the group assignment outcome, and then viva the students individually on their learning from the task;</a:t>
            </a:r>
          </a:p>
          <a:p>
            <a:r>
              <a:rPr lang="en-GB" smtClean="0"/>
              <a:t>Give an overall mark to the group assignment outcome, and then set an exam question at the end of the module to enable students individually to demonstrate their learning from the group task;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Further strategies</a:t>
            </a:r>
          </a:p>
        </p:txBody>
      </p:sp>
      <p:sp>
        <p:nvSpPr>
          <p:cNvPr id="13315" name="Content Placeholder 2"/>
          <p:cNvSpPr>
            <a:spLocks noGrp="1"/>
          </p:cNvSpPr>
          <p:nvPr>
            <p:ph idx="1"/>
          </p:nvPr>
        </p:nvSpPr>
        <p:spPr>
          <a:xfrm>
            <a:off x="285750" y="1214438"/>
            <a:ext cx="8412163" cy="4987925"/>
          </a:xfrm>
        </p:spPr>
        <p:txBody>
          <a:bodyPr/>
          <a:lstStyle/>
          <a:p>
            <a:r>
              <a:rPr lang="en-GB"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smtClean="0"/>
              <a:t>Give an overall mark to the group assignment outcome, divide that mark by the number of students in the group and then ask the students to decide whether each student in the group merits the average mark, the average +1 or +2 or the -1 or 2</a:t>
            </a:r>
          </a:p>
          <a:p>
            <a:endParaRPr lang="en-GB" smtClean="0"/>
          </a:p>
          <a:p>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1544</TotalTime>
  <Words>1071</Words>
  <Application>Microsoft Office PowerPoint</Application>
  <PresentationFormat>On-screen Show (4:3)</PresentationFormat>
  <Paragraphs>82</Paragraphs>
  <Slides>14</Slides>
  <Notes>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Wingdings</vt:lpstr>
      <vt:lpstr>Times New Roman</vt:lpstr>
      <vt:lpstr>LeedsMet template</vt:lpstr>
      <vt:lpstr>1_LeedsMet template</vt:lpstr>
      <vt:lpstr>Improving small group teaching</vt:lpstr>
      <vt:lpstr>Activities today will include (at some point) thinking about</vt:lpstr>
      <vt:lpstr>Why work in small groups? </vt:lpstr>
      <vt:lpstr>Group work and employability</vt:lpstr>
      <vt:lpstr>Linking group work tasks to lectures</vt:lpstr>
      <vt:lpstr>Implicit values in group work (from Foreman-Peck 2010)</vt:lpstr>
      <vt:lpstr>Strategies for assessing students in groups</vt:lpstr>
      <vt:lpstr>Further strategies</vt:lpstr>
      <vt:lpstr>Further strategies</vt:lpstr>
      <vt:lpstr>Involving students in assessing  peers in groups. Why?</vt:lpstr>
      <vt:lpstr>However:</vt:lpstr>
      <vt:lpstr>Implementing self and peer assessment</vt:lpstr>
      <vt:lpstr>Planning to maximize the effectiveness of small group work</vt:lpstr>
      <vt:lpstr>References</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164</cp:revision>
  <dcterms:created xsi:type="dcterms:W3CDTF">2007-03-06T12:05:28Z</dcterms:created>
  <dcterms:modified xsi:type="dcterms:W3CDTF">2012-02-28T18:15:37Z</dcterms:modified>
</cp:coreProperties>
</file>