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781" r:id="rId2"/>
    <p:sldMasterId id="2147483839" r:id="rId3"/>
    <p:sldMasterId id="2147483841" r:id="rId4"/>
  </p:sldMasterIdLst>
  <p:notesMasterIdLst>
    <p:notesMasterId r:id="rId54"/>
  </p:notesMasterIdLst>
  <p:handoutMasterIdLst>
    <p:handoutMasterId r:id="rId55"/>
  </p:handoutMasterIdLst>
  <p:sldIdLst>
    <p:sldId id="370" r:id="rId5"/>
    <p:sldId id="456" r:id="rId6"/>
    <p:sldId id="476" r:id="rId7"/>
    <p:sldId id="442" r:id="rId8"/>
    <p:sldId id="443" r:id="rId9"/>
    <p:sldId id="468" r:id="rId10"/>
    <p:sldId id="470" r:id="rId11"/>
    <p:sldId id="389" r:id="rId12"/>
    <p:sldId id="444" r:id="rId13"/>
    <p:sldId id="427" r:id="rId14"/>
    <p:sldId id="438" r:id="rId15"/>
    <p:sldId id="439" r:id="rId16"/>
    <p:sldId id="440" r:id="rId17"/>
    <p:sldId id="437" r:id="rId18"/>
    <p:sldId id="419" r:id="rId19"/>
    <p:sldId id="418" r:id="rId20"/>
    <p:sldId id="477" r:id="rId21"/>
    <p:sldId id="433" r:id="rId22"/>
    <p:sldId id="436" r:id="rId23"/>
    <p:sldId id="434" r:id="rId24"/>
    <p:sldId id="445" r:id="rId25"/>
    <p:sldId id="446" r:id="rId26"/>
    <p:sldId id="460" r:id="rId27"/>
    <p:sldId id="463" r:id="rId28"/>
    <p:sldId id="462" r:id="rId29"/>
    <p:sldId id="472" r:id="rId30"/>
    <p:sldId id="464" r:id="rId31"/>
    <p:sldId id="424" r:id="rId32"/>
    <p:sldId id="469" r:id="rId33"/>
    <p:sldId id="420" r:id="rId34"/>
    <p:sldId id="422" r:id="rId35"/>
    <p:sldId id="423" r:id="rId36"/>
    <p:sldId id="448" r:id="rId37"/>
    <p:sldId id="455" r:id="rId38"/>
    <p:sldId id="473" r:id="rId39"/>
    <p:sldId id="421" r:id="rId40"/>
    <p:sldId id="465" r:id="rId41"/>
    <p:sldId id="466" r:id="rId42"/>
    <p:sldId id="478" r:id="rId43"/>
    <p:sldId id="475" r:id="rId44"/>
    <p:sldId id="474" r:id="rId45"/>
    <p:sldId id="284" r:id="rId46"/>
    <p:sldId id="417" r:id="rId47"/>
    <p:sldId id="426" r:id="rId48"/>
    <p:sldId id="459" r:id="rId49"/>
    <p:sldId id="457" r:id="rId50"/>
    <p:sldId id="454" r:id="rId51"/>
    <p:sldId id="461" r:id="rId52"/>
    <p:sldId id="467" r:id="rId5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50" d="100"/>
          <a:sy n="50" d="100"/>
        </p:scale>
        <p:origin x="-924"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602"/>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E9999D-CAA0-4A7B-9CC7-515D386F1716}" type="slidenum">
              <a:rPr lang="en-GB"/>
              <a:pPr>
                <a:defRPr/>
              </a:pPr>
              <a:t>‹#›</a:t>
            </a:fld>
            <a:endParaRPr lang="en-GB"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3B878EF-FD9A-4263-89C1-26CE094FC911}"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280EE4B8-BD0F-46D8-8BF7-E012F71F0A95}"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3C5C0FF-67A7-491B-89B0-760DEDFA75DE}" type="slidenum">
              <a:rPr lang="en-GB" smtClean="0"/>
              <a:pPr/>
              <a:t>13</a:t>
            </a:fld>
            <a:endParaRPr lang="en-GB" smtClean="0"/>
          </a:p>
        </p:txBody>
      </p:sp>
      <p:sp>
        <p:nvSpPr>
          <p:cNvPr id="70659" name="Rectangle 2"/>
          <p:cNvSpPr>
            <a:spLocks noGrp="1" noRot="1" noChangeAspect="1" noChangeArrowheads="1" noTextEdit="1"/>
          </p:cNvSpPr>
          <p:nvPr>
            <p:ph type="sldImg"/>
          </p:nvPr>
        </p:nvSpPr>
        <p:spPr>
          <a:xfrm>
            <a:off x="1150938" y="692150"/>
            <a:ext cx="4556125" cy="3416300"/>
          </a:xfrm>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2A1F4496-1979-4505-8CD3-DD7F678310A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17</a:t>
            </a:fld>
            <a:endParaRPr lang="en-GB"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7213CC11-39A6-4789-BFB9-082BB867DC3E}" type="slidenum">
              <a:rPr lang="en-GB" smtClean="0"/>
              <a:pPr/>
              <a:t>18</a:t>
            </a:fld>
            <a:endParaRPr lang="en-GB" smtClean="0"/>
          </a:p>
        </p:txBody>
      </p:sp>
      <p:sp>
        <p:nvSpPr>
          <p:cNvPr id="72707" name="Rectangle 2"/>
          <p:cNvSpPr>
            <a:spLocks noGrp="1" noRot="1" noChangeAspect="1" noChangeArrowheads="1" noTextEdit="1"/>
          </p:cNvSpPr>
          <p:nvPr>
            <p:ph type="sldImg"/>
          </p:nvPr>
        </p:nvSpPr>
        <p:spPr>
          <a:xfrm>
            <a:off x="1150938" y="692150"/>
            <a:ext cx="4556125" cy="3416300"/>
          </a:xfrm>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362B45D-5628-42ED-923A-2C4634FABFE5}" type="slidenum">
              <a:rPr lang="en-GB" smtClean="0"/>
              <a:pPr/>
              <a:t>19</a:t>
            </a:fld>
            <a:endParaRPr lang="en-GB" smtClean="0"/>
          </a:p>
        </p:txBody>
      </p:sp>
      <p:sp>
        <p:nvSpPr>
          <p:cNvPr id="73731" name="Rectangle 2"/>
          <p:cNvSpPr>
            <a:spLocks noGrp="1" noRot="1" noChangeAspect="1" noChangeArrowheads="1" noTextEdit="1"/>
          </p:cNvSpPr>
          <p:nvPr>
            <p:ph type="sldImg"/>
          </p:nvPr>
        </p:nvSpPr>
        <p:spPr>
          <a:xfrm>
            <a:off x="1150938" y="692150"/>
            <a:ext cx="4556125" cy="3416300"/>
          </a:xfrm>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F6CE09DA-72D0-4576-9538-CCDBCEEB79DB}" type="slidenum">
              <a:rPr lang="en-GB" smtClean="0"/>
              <a:pPr/>
              <a:t>20</a:t>
            </a:fld>
            <a:endParaRPr lang="en-GB" smtClean="0"/>
          </a:p>
        </p:txBody>
      </p:sp>
      <p:sp>
        <p:nvSpPr>
          <p:cNvPr id="74755" name="Rectangle 2"/>
          <p:cNvSpPr>
            <a:spLocks noGrp="1" noRot="1" noChangeAspect="1" noChangeArrowheads="1" noTextEdit="1"/>
          </p:cNvSpPr>
          <p:nvPr>
            <p:ph type="sldImg"/>
          </p:nvPr>
        </p:nvSpPr>
        <p:spPr>
          <a:xfrm>
            <a:off x="1150938" y="692150"/>
            <a:ext cx="4556125" cy="3416300"/>
          </a:xfrm>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39059F5F-9091-4DB1-9DBC-E5478A91E66B}" type="slidenum">
              <a:rPr lang="en-GB" smtClean="0"/>
              <a:pPr/>
              <a:t>21</a:t>
            </a:fld>
            <a:endParaRPr lang="en-GB" smtClean="0"/>
          </a:p>
        </p:txBody>
      </p:sp>
      <p:sp>
        <p:nvSpPr>
          <p:cNvPr id="75779" name="Rectangle 2"/>
          <p:cNvSpPr>
            <a:spLocks noGrp="1" noRot="1" noChangeAspect="1" noChangeArrowheads="1" noTextEdit="1"/>
          </p:cNvSpPr>
          <p:nvPr>
            <p:ph type="sldImg"/>
          </p:nvPr>
        </p:nvSpPr>
        <p:spPr>
          <a:xfrm>
            <a:off x="1150938" y="692150"/>
            <a:ext cx="4556125" cy="3416300"/>
          </a:xfrm>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A36D85C-C0E8-4105-8BD0-41F60CE54587}" type="slidenum">
              <a:rPr lang="en-GB" smtClean="0"/>
              <a:pPr/>
              <a:t>22</a:t>
            </a:fld>
            <a:endParaRPr lang="en-GB" smtClean="0"/>
          </a:p>
        </p:txBody>
      </p:sp>
      <p:sp>
        <p:nvSpPr>
          <p:cNvPr id="76803" name="Rectangle 2"/>
          <p:cNvSpPr>
            <a:spLocks noGrp="1" noRot="1" noChangeAspect="1" noChangeArrowheads="1" noTextEdit="1"/>
          </p:cNvSpPr>
          <p:nvPr>
            <p:ph type="sldImg"/>
          </p:nvPr>
        </p:nvSpPr>
        <p:spPr>
          <a:xfrm>
            <a:off x="1150938" y="692150"/>
            <a:ext cx="4556125" cy="3416300"/>
          </a:xfrm>
          <a:ln/>
        </p:spPr>
      </p:sp>
      <p:sp>
        <p:nvSpPr>
          <p:cNvPr id="76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pPr>
              <a:spcBef>
                <a:spcPct val="0"/>
              </a:spcBef>
            </a:pPr>
            <a:endParaRPr lang="en-US" smtClean="0"/>
          </a:p>
        </p:txBody>
      </p:sp>
      <p:sp>
        <p:nvSpPr>
          <p:cNvPr id="77828" name="Slide Number Placeholder 3"/>
          <p:cNvSpPr>
            <a:spLocks noGrp="1"/>
          </p:cNvSpPr>
          <p:nvPr>
            <p:ph type="sldNum" sz="quarter" idx="5"/>
          </p:nvPr>
        </p:nvSpPr>
        <p:spPr>
          <a:noFill/>
        </p:spPr>
        <p:txBody>
          <a:bodyPr/>
          <a:lstStyle/>
          <a:p>
            <a:fld id="{8D47A5CE-59E9-44C1-9219-0450D9663EAC}" type="slidenum">
              <a:rPr lang="en-US" smtClean="0"/>
              <a:pPr/>
              <a:t>26</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33</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3</a:t>
            </a:fld>
            <a:endParaRPr lang="en-GB" smtClean="0">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35</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smtClean="0"/>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41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D92EA94C-1802-42A2-9F73-51278F2513E9}" type="slidenum">
              <a:rPr lang="en-US" smtClean="0"/>
              <a:pPr/>
              <a:t>42</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36F8DFA-95B0-4270-83D7-A2193F211940}" type="slidenum">
              <a:rPr lang="en-GB" smtClean="0"/>
              <a:pPr/>
              <a:t>44</a:t>
            </a:fld>
            <a:endParaRPr lang="en-GB" smtClean="0"/>
          </a:p>
        </p:txBody>
      </p:sp>
      <p:sp>
        <p:nvSpPr>
          <p:cNvPr id="81923" name="Rectangle 2"/>
          <p:cNvSpPr>
            <a:spLocks noGrp="1" noRot="1" noChangeAspect="1" noChangeArrowheads="1" noTextEdit="1"/>
          </p:cNvSpPr>
          <p:nvPr>
            <p:ph type="sldImg"/>
          </p:nvPr>
        </p:nvSpPr>
        <p:spPr>
          <a:xfrm>
            <a:off x="1150938" y="692150"/>
            <a:ext cx="4556125" cy="3416300"/>
          </a:xfrm>
          <a:ln/>
        </p:spPr>
      </p:sp>
      <p:sp>
        <p:nvSpPr>
          <p:cNvPr id="819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B393F71-03E7-4C81-96F1-66372BC9D645}" type="slidenum">
              <a:rPr lang="en-GB" smtClean="0"/>
              <a:pPr/>
              <a:t>4</a:t>
            </a:fld>
            <a:endParaRPr lang="en-GB" smtClean="0"/>
          </a:p>
        </p:txBody>
      </p:sp>
      <p:sp>
        <p:nvSpPr>
          <p:cNvPr id="63491" name="Rectangle 2"/>
          <p:cNvSpPr>
            <a:spLocks noGrp="1" noRot="1" noChangeAspect="1" noChangeArrowheads="1" noTextEdit="1"/>
          </p:cNvSpPr>
          <p:nvPr>
            <p:ph type="sldImg"/>
          </p:nvPr>
        </p:nvSpPr>
        <p:spPr>
          <a:xfrm>
            <a:off x="1150938" y="692150"/>
            <a:ext cx="4556125" cy="3416300"/>
          </a:xfrm>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22CB4021-3DC5-4339-9BE2-97492FD5E19B}" type="slidenum">
              <a:rPr lang="en-GB" smtClean="0"/>
              <a:pPr/>
              <a:t>5</a:t>
            </a:fld>
            <a:endParaRPr lang="en-GB" smtClean="0"/>
          </a:p>
        </p:txBody>
      </p:sp>
      <p:sp>
        <p:nvSpPr>
          <p:cNvPr id="64515" name="Rectangle 2"/>
          <p:cNvSpPr>
            <a:spLocks noGrp="1" noRot="1" noChangeAspect="1" noChangeArrowheads="1" noTextEdit="1"/>
          </p:cNvSpPr>
          <p:nvPr>
            <p:ph type="sldImg"/>
          </p:nvPr>
        </p:nvSpPr>
        <p:spPr>
          <a:xfrm>
            <a:off x="1150938" y="692150"/>
            <a:ext cx="4556125" cy="3416300"/>
          </a:xfrm>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8</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D0B0FE3-6B90-417E-B5E2-7A34723AC364}" type="slidenum">
              <a:rPr lang="en-GB" smtClean="0"/>
              <a:pPr/>
              <a:t>9</a:t>
            </a:fld>
            <a:endParaRPr lang="en-GB" smtClean="0"/>
          </a:p>
        </p:txBody>
      </p:sp>
      <p:sp>
        <p:nvSpPr>
          <p:cNvPr id="66563" name="Rectangle 2"/>
          <p:cNvSpPr>
            <a:spLocks noGrp="1" noRot="1" noChangeAspect="1" noChangeArrowheads="1" noTextEdit="1"/>
          </p:cNvSpPr>
          <p:nvPr>
            <p:ph type="sldImg"/>
          </p:nvPr>
        </p:nvSpPr>
        <p:spPr>
          <a:xfrm>
            <a:off x="1150938" y="692150"/>
            <a:ext cx="4556125" cy="3416300"/>
          </a:xfrm>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1150938" y="692150"/>
            <a:ext cx="4556125" cy="3416300"/>
          </a:xfrm>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DF47BCEF-E67B-4A41-B680-3C678FD97CAC}" type="slidenum">
              <a:rPr lang="en-GB" smtClean="0"/>
              <a:pPr/>
              <a:t>10</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BEE7E076-C2D3-432A-934A-B383C3DE109E}" type="slidenum">
              <a:rPr lang="en-GB" smtClean="0"/>
              <a:pPr/>
              <a:t>11</a:t>
            </a:fld>
            <a:endParaRPr lang="en-GB" smtClean="0"/>
          </a:p>
        </p:txBody>
      </p:sp>
      <p:sp>
        <p:nvSpPr>
          <p:cNvPr id="68611" name="Rectangle 2"/>
          <p:cNvSpPr>
            <a:spLocks noGrp="1" noRot="1" noChangeAspect="1" noChangeArrowheads="1" noTextEdit="1"/>
          </p:cNvSpPr>
          <p:nvPr>
            <p:ph type="sldImg"/>
          </p:nvPr>
        </p:nvSpPr>
        <p:spPr>
          <a:xfrm>
            <a:off x="1150938" y="692150"/>
            <a:ext cx="4556125" cy="3416300"/>
          </a:xfrm>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1912ECB-D1C2-49B3-B025-76B582122CE8}" type="slidenum">
              <a:rPr lang="en-GB" smtClean="0"/>
              <a:pPr/>
              <a:t>12</a:t>
            </a:fld>
            <a:endParaRPr lang="en-GB" smtClean="0"/>
          </a:p>
        </p:txBody>
      </p:sp>
      <p:sp>
        <p:nvSpPr>
          <p:cNvPr id="69635" name="Rectangle 2"/>
          <p:cNvSpPr>
            <a:spLocks noGrp="1" noRot="1" noChangeAspect="1" noChangeArrowheads="1" noTextEdit="1"/>
          </p:cNvSpPr>
          <p:nvPr>
            <p:ph type="sldImg"/>
          </p:nvPr>
        </p:nvSpPr>
        <p:spPr>
          <a:xfrm>
            <a:off x="1150938" y="692150"/>
            <a:ext cx="4556125" cy="3416300"/>
          </a:xfrm>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8BC37819-772B-4360-B2A8-8240E53A56CA}" type="slidenum">
              <a:rPr lang="en-GB" altLang="en-US"/>
              <a:pPr>
                <a:defRPr/>
              </a:pPr>
              <a:t>‹#›</a:t>
            </a:fld>
            <a:endParaRPr lang="en-GB"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076F393-6939-4FE2-8B7C-37C92709B7F6}" type="slidenum">
              <a:rPr lang="en-GB" altLang="en-US"/>
              <a:pPr>
                <a:defRPr/>
              </a:pPr>
              <a:t>‹#›</a:t>
            </a:fld>
            <a:endParaRPr lang="en-GB"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8E1A117-858E-458C-9DFA-9F7A55D8B361}" type="slidenum">
              <a:rPr lang="en-GB" altLang="en-US"/>
              <a:pPr>
                <a:defRPr/>
              </a:pPr>
              <a:t>‹#›</a:t>
            </a:fld>
            <a:endParaRPr lang="en-GB"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dirty="0"/>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dirty="0"/>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dirty="0"/>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B3D6AC7C-2D4F-42E0-9A1E-E92D84551760}" type="slidenum">
              <a:rPr lang="en-GB" altLang="en-US"/>
              <a:pPr>
                <a:defRPr/>
              </a:pPr>
              <a:t>‹#›</a:t>
            </a:fld>
            <a:endParaRPr lang="en-GB"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2/28/2012</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01CAA10B-8B0A-4C5E-980F-BBFBFCB941BD}" type="datetimeFigureOut">
              <a:rPr lang="en-US"/>
              <a:pPr>
                <a:defRPr/>
              </a:pPr>
              <a:t>2/28/2012</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8C038DE9-FDFB-406B-BC9E-6CF0B4B1C70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2D2A321-4148-45C2-9E40-40B1A8645786}" type="slidenum">
              <a:rPr lang="en-GB" altLang="en-US"/>
              <a:pPr>
                <a:defRPr/>
              </a:pPr>
              <a:t>‹#›</a:t>
            </a:fld>
            <a:endParaRPr lang="en-GB"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91046D3-6759-45B6-8C72-8EC0031234FC}" type="slidenum">
              <a:rPr lang="en-GB" altLang="en-US"/>
              <a:pPr>
                <a:defRPr/>
              </a:pPr>
              <a:t>‹#›</a:t>
            </a:fld>
            <a:endParaRPr lang="en-GB"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4CB6EA8F-297A-4D18-BFC5-C5BB859CE4DC}" type="slidenum">
              <a:rPr lang="en-GB" altLang="en-US"/>
              <a:pPr>
                <a:defRPr/>
              </a:pPr>
              <a:t>‹#›</a:t>
            </a:fld>
            <a:endParaRPr lang="en-GB"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A0B07745-62AC-4A76-8EA6-94C2009A746B}" type="slidenum">
              <a:rPr lang="en-GB" altLang="en-US"/>
              <a:pPr>
                <a:defRPr/>
              </a:pPr>
              <a:t>‹#›</a:t>
            </a:fld>
            <a:endParaRPr lang="en-GB"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735CC85A-A853-450E-A367-854007832AAE}" type="slidenum">
              <a:rPr lang="en-GB" altLang="en-US"/>
              <a:pPr>
                <a:defRPr/>
              </a:pPr>
              <a:t>‹#›</a:t>
            </a:fld>
            <a:endParaRPr lang="en-GB"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C51E3EF3-CD4E-44A2-AD8A-F30B2AF5C2C9}" type="slidenum">
              <a:rPr lang="en-GB" altLang="en-US"/>
              <a:pPr>
                <a:defRPr/>
              </a:pPr>
              <a:t>‹#›</a:t>
            </a:fld>
            <a:endParaRPr lang="en-GB"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9F7B3378-8D7C-4720-A99D-8CAC25555738}" type="slidenum">
              <a:rPr lang="en-GB" altLang="en-US"/>
              <a:pPr>
                <a:defRPr/>
              </a:pPr>
              <a:t>‹#›</a:t>
            </a:fld>
            <a:endParaRPr lang="en-GB"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276DC7-2962-42FF-9160-CD9A2723286E}" type="slidenum">
              <a:rPr lang="en-GB" altLang="en-US"/>
              <a:pPr>
                <a:defRPr/>
              </a:pPr>
              <a:t>‹#›</a:t>
            </a:fld>
            <a:endParaRPr lang="en-GB"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B1105DB1-D96E-41FB-8F45-515394EDDEE7}" type="slidenum">
              <a:rPr lang="en-GB" altLang="en-US"/>
              <a:pPr>
                <a:defRPr/>
              </a:pPr>
              <a:t>‹#›</a:t>
            </a:fld>
            <a:endParaRPr lang="en-GB" altLang="en-US" dirty="0"/>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75"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dirty="0"/>
          </a:p>
        </p:txBody>
      </p:sp>
      <p:sp>
        <p:nvSpPr>
          <p:cNvPr id="2051"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2052"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05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dirty="0"/>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dirty="0"/>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dirty="0"/>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dirty="0"/>
            </a:p>
          </p:txBody>
        </p:sp>
      </p:grpSp>
    </p:spTree>
  </p:cSld>
  <p:clrMap bg1="lt1" tx1="dk1" bg2="lt2" tx2="dk2" accent1="accent1" accent2="accent2" accent3="accent3" accent4="accent4" accent5="accent5" accent6="accent6" hlink="hlink" folHlink="folHlink"/>
  <p:sldLayoutIdLst>
    <p:sldLayoutId id="2147483876"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7"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D8ADA295-BA31-4993-A1E4-6D466C2A9047}" type="datetimeFigureOut">
              <a:rPr lang="en-US"/>
              <a:pPr>
                <a:defRPr/>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50CCB132-66CC-4C2B-9874-9D50434E304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8"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260350"/>
            <a:ext cx="6118225" cy="2811463"/>
          </a:xfrm>
          <a:noFill/>
        </p:spPr>
        <p:txBody>
          <a:bodyPr anchor="ctr"/>
          <a:lstStyle/>
          <a:p>
            <a:pPr eaLnBrk="1" hangingPunct="1"/>
            <a:r>
              <a:rPr lang="en-GB" sz="4400" smtClean="0"/>
              <a:t>Lecturing to large classes</a:t>
            </a:r>
            <a:endParaRPr lang="en-GB" sz="2400" b="0" smtClean="0"/>
          </a:p>
        </p:txBody>
      </p:sp>
      <p:sp>
        <p:nvSpPr>
          <p:cNvPr id="9219" name="Rectangle 3"/>
          <p:cNvSpPr>
            <a:spLocks noGrp="1" noChangeArrowheads="1"/>
          </p:cNvSpPr>
          <p:nvPr>
            <p:ph type="subTitle" idx="1"/>
          </p:nvPr>
        </p:nvSpPr>
        <p:spPr>
          <a:xfrm>
            <a:off x="571500" y="3071813"/>
            <a:ext cx="6503988" cy="3006725"/>
          </a:xfrm>
        </p:spPr>
        <p:txBody>
          <a:bodyPr/>
          <a:lstStyle/>
          <a:p>
            <a:pPr algn="l" eaLnBrk="1" hangingPunct="1"/>
            <a:r>
              <a:rPr lang="en-GB" b="1" smtClean="0">
                <a:solidFill>
                  <a:srgbClr val="002060"/>
                </a:solidFill>
              </a:rPr>
              <a:t>Sally Brown</a:t>
            </a:r>
          </a:p>
          <a:p>
            <a:pPr algn="l" eaLnBrk="1" hangingPunct="1"/>
            <a:r>
              <a:rPr lang="en-GB" sz="1600" b="1" smtClean="0">
                <a:solidFill>
                  <a:srgbClr val="002060"/>
                </a:solidFill>
              </a:rPr>
              <a:t>Emeritus Professor:Leeds Metropolitan University, </a:t>
            </a:r>
          </a:p>
          <a:p>
            <a:pPr algn="l" eaLnBrk="1" hangingPunct="1"/>
            <a:r>
              <a:rPr lang="en-GB" sz="1600" b="1" smtClean="0">
                <a:solidFill>
                  <a:srgbClr val="002060"/>
                </a:solidFill>
              </a:rPr>
              <a:t>Adjunct Professor :University of Sunshine Coast, Central Queensland University, James Cook University</a:t>
            </a:r>
          </a:p>
          <a:p>
            <a:pPr algn="l" eaLnBrk="1" hangingPunct="1"/>
            <a:r>
              <a:rPr lang="en-GB" sz="1600" b="1" smtClean="0">
                <a:solidFill>
                  <a:srgbClr val="002060"/>
                </a:solidFill>
              </a:rPr>
              <a:t>Visiting Professor: University of Plymouth</a:t>
            </a:r>
          </a:p>
          <a:p>
            <a:pPr algn="l" eaLnBrk="1" hangingPunct="1"/>
            <a:endParaRPr lang="en-GB" sz="1400" smtClean="0">
              <a:solidFill>
                <a:srgbClr val="002060"/>
              </a:solidFill>
            </a:endParaRPr>
          </a:p>
          <a:p>
            <a:pPr algn="l" eaLnBrk="1" hangingPunct="1"/>
            <a:endParaRPr lang="en-GB" sz="2800" smtClean="0">
              <a:solidFill>
                <a:srgbClr val="002060"/>
              </a:solidFill>
            </a:endParaRPr>
          </a:p>
          <a:p>
            <a:pPr algn="l" eaLnBrk="1" hangingPunct="1"/>
            <a:endParaRPr lang="en-GB" sz="1400" smtClean="0">
              <a:solidFill>
                <a:srgbClr val="002060"/>
              </a:solidFill>
            </a:endParaRPr>
          </a:p>
          <a:p>
            <a:pPr eaLnBrk="1" hangingPunct="1"/>
            <a:endParaRPr lang="en-GB" sz="2800" smtClean="0"/>
          </a:p>
        </p:txBody>
      </p:sp>
      <p:sp>
        <p:nvSpPr>
          <p:cNvPr id="9220"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42875" y="122238"/>
            <a:ext cx="7786688" cy="1074737"/>
          </a:xfrm>
        </p:spPr>
        <p:txBody>
          <a:bodyPr/>
          <a:lstStyle/>
          <a:p>
            <a:r>
              <a:rPr lang="en-GB" sz="2800" smtClean="0"/>
              <a:t>UK National Student Survey asks students to rate universities on whether…</a:t>
            </a:r>
            <a:endParaRPr lang="en-US" sz="2800" smtClean="0"/>
          </a:p>
        </p:txBody>
      </p:sp>
      <p:sp>
        <p:nvSpPr>
          <p:cNvPr id="3" name="Content Placeholder 2"/>
          <p:cNvSpPr>
            <a:spLocks noGrp="1"/>
          </p:cNvSpPr>
          <p:nvPr>
            <p:ph idx="1"/>
          </p:nvPr>
        </p:nvSpPr>
        <p:spPr/>
        <p:txBody>
          <a:bodyPr/>
          <a:lstStyle/>
          <a:p>
            <a:pPr marL="542925" indent="-542925">
              <a:lnSpc>
                <a:spcPct val="150000"/>
              </a:lnSpc>
              <a:buSzPct val="100000"/>
              <a:buFont typeface="Wingdings" pitchFamily="2" charset="2"/>
              <a:buAutoNum type="arabicPeriod"/>
              <a:defRPr/>
            </a:pPr>
            <a:r>
              <a:rPr lang="en-US" sz="2400" dirty="0" smtClean="0"/>
              <a:t>Staff are good at explaining things</a:t>
            </a:r>
          </a:p>
          <a:p>
            <a:pPr marL="542925" indent="-542925">
              <a:lnSpc>
                <a:spcPct val="150000"/>
              </a:lnSpc>
              <a:buSzPct val="100000"/>
              <a:buFont typeface="Wingdings" pitchFamily="2" charset="2"/>
              <a:buAutoNum type="arabicPeriod"/>
              <a:defRPr/>
            </a:pPr>
            <a:r>
              <a:rPr lang="en-US" sz="2400" dirty="0" smtClean="0"/>
              <a:t>Staff have made the subject interesting</a:t>
            </a:r>
          </a:p>
          <a:p>
            <a:pPr marL="542925" indent="-542925">
              <a:lnSpc>
                <a:spcPct val="150000"/>
              </a:lnSpc>
              <a:buSzPct val="100000"/>
              <a:buFont typeface="Wingdings" pitchFamily="2" charset="2"/>
              <a:buAutoNum type="arabicPeriod"/>
              <a:defRPr/>
            </a:pPr>
            <a:r>
              <a:rPr lang="en-US" sz="2400" dirty="0" smtClean="0"/>
              <a:t>Staff are enthusiastic about what they are teaching</a:t>
            </a:r>
          </a:p>
          <a:p>
            <a:pPr marL="542925" indent="-542925">
              <a:lnSpc>
                <a:spcPct val="150000"/>
              </a:lnSpc>
              <a:buSzPct val="100000"/>
              <a:buFont typeface="Wingdings" pitchFamily="2" charset="2"/>
              <a:buAutoNum type="arabicPeriod"/>
              <a:defRPr/>
            </a:pPr>
            <a:r>
              <a:rPr lang="en-US" sz="2400" dirty="0" smtClean="0"/>
              <a:t>The course is intellectually stimulating</a:t>
            </a:r>
          </a:p>
          <a:p>
            <a:pPr>
              <a:buSzPct val="100000"/>
              <a:defRPr/>
            </a:pPr>
            <a:endParaRPr lang="en-US"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sz="3200" smtClean="0"/>
              <a:t>Why do we lecture?</a:t>
            </a:r>
          </a:p>
        </p:txBody>
      </p:sp>
      <p:sp>
        <p:nvSpPr>
          <p:cNvPr id="21507" name="Rectangle 3"/>
          <p:cNvSpPr>
            <a:spLocks noGrp="1" noChangeArrowheads="1"/>
          </p:cNvSpPr>
          <p:nvPr>
            <p:ph idx="1"/>
          </p:nvPr>
        </p:nvSpPr>
        <p:spPr/>
        <p:txBody>
          <a:bodyPr/>
          <a:lstStyle/>
          <a:p>
            <a:pPr>
              <a:lnSpc>
                <a:spcPct val="100000"/>
              </a:lnSpc>
            </a:pPr>
            <a:r>
              <a:rPr lang="en-GB" sz="2400" smtClean="0"/>
              <a:t>To get a lot of info across to a lot of students?</a:t>
            </a:r>
          </a:p>
          <a:p>
            <a:pPr>
              <a:lnSpc>
                <a:spcPct val="100000"/>
              </a:lnSpc>
            </a:pPr>
            <a:r>
              <a:rPr lang="en-GB" sz="2400" smtClean="0"/>
              <a:t>To give students a framework into which they can integrate new material?</a:t>
            </a:r>
          </a:p>
          <a:p>
            <a:pPr>
              <a:lnSpc>
                <a:spcPct val="100000"/>
              </a:lnSpc>
            </a:pPr>
            <a:r>
              <a:rPr lang="en-GB" sz="2400" smtClean="0"/>
              <a:t>To highlight what we want students to be aware of?</a:t>
            </a:r>
          </a:p>
          <a:p>
            <a:pPr>
              <a:lnSpc>
                <a:spcPct val="100000"/>
              </a:lnSpc>
            </a:pPr>
            <a:r>
              <a:rPr lang="en-GB" sz="2400" smtClean="0"/>
              <a:t>To get them interested?</a:t>
            </a:r>
          </a:p>
          <a:p>
            <a:pPr>
              <a:lnSpc>
                <a:spcPct val="100000"/>
              </a:lnSpc>
            </a:pPr>
            <a:r>
              <a:rPr lang="en-GB" sz="2400" smtClean="0"/>
              <a:t>To pave the way towards them passing the assessment?</a:t>
            </a:r>
          </a:p>
          <a:p>
            <a:pPr>
              <a:lnSpc>
                <a:spcPct val="100000"/>
              </a:lnSpc>
            </a:pPr>
            <a:endParaRPr lang="en-GB" sz="24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sz="3200" smtClean="0"/>
              <a:t>What are we trying to do?</a:t>
            </a:r>
          </a:p>
        </p:txBody>
      </p:sp>
      <p:sp>
        <p:nvSpPr>
          <p:cNvPr id="22531" name="Rectangle 3"/>
          <p:cNvSpPr>
            <a:spLocks noGrp="1" noChangeArrowheads="1"/>
          </p:cNvSpPr>
          <p:nvPr>
            <p:ph idx="1"/>
          </p:nvPr>
        </p:nvSpPr>
        <p:spPr/>
        <p:txBody>
          <a:bodyPr/>
          <a:lstStyle/>
          <a:p>
            <a:pPr>
              <a:lnSpc>
                <a:spcPct val="100000"/>
              </a:lnSpc>
            </a:pPr>
            <a:r>
              <a:rPr lang="en-GB" sz="2400" smtClean="0"/>
              <a:t>Offer a shared learning experience;</a:t>
            </a:r>
          </a:p>
          <a:p>
            <a:pPr>
              <a:lnSpc>
                <a:spcPct val="100000"/>
              </a:lnSpc>
            </a:pPr>
            <a:r>
              <a:rPr lang="en-GB" sz="2400" smtClean="0"/>
              <a:t>Inspire and motivate students;</a:t>
            </a:r>
          </a:p>
          <a:p>
            <a:pPr>
              <a:lnSpc>
                <a:spcPct val="100000"/>
              </a:lnSpc>
            </a:pPr>
            <a:r>
              <a:rPr lang="en-GB" sz="2400" smtClean="0"/>
              <a:t>Provide a topical/relevant gloss to our material;</a:t>
            </a:r>
          </a:p>
          <a:p>
            <a:pPr>
              <a:lnSpc>
                <a:spcPct val="100000"/>
              </a:lnSpc>
            </a:pPr>
            <a:r>
              <a:rPr lang="en-GB" sz="2400" smtClean="0"/>
              <a:t>Help students make sense of what they are learning;</a:t>
            </a:r>
          </a:p>
          <a:p>
            <a:pPr>
              <a:lnSpc>
                <a:spcPct val="100000"/>
              </a:lnSpc>
            </a:pPr>
            <a:r>
              <a:rPr lang="en-GB" sz="2400" smtClean="0"/>
              <a:t>Provide course cohesion;</a:t>
            </a:r>
          </a:p>
          <a:p>
            <a:pPr>
              <a:lnSpc>
                <a:spcPct val="100000"/>
              </a:lnSpc>
            </a:pPr>
            <a:r>
              <a:rPr lang="en-GB" sz="2400" smtClean="0"/>
              <a:t>Brief students about what we expect of them;</a:t>
            </a:r>
          </a:p>
          <a:p>
            <a:pPr>
              <a:lnSpc>
                <a:spcPct val="100000"/>
              </a:lnSpc>
            </a:pPr>
            <a:r>
              <a:rPr lang="en-GB" sz="2400" smtClean="0"/>
              <a:t>Help them see the wood for the trees;</a:t>
            </a:r>
          </a:p>
          <a:p>
            <a:pPr>
              <a:lnSpc>
                <a:spcPct val="100000"/>
              </a:lnSpc>
            </a:pPr>
            <a:r>
              <a:rPr lang="en-GB" sz="2400" smtClean="0"/>
              <a:t>Tell them things.</a:t>
            </a:r>
          </a:p>
          <a:p>
            <a:pPr>
              <a:lnSpc>
                <a:spcPct val="100000"/>
              </a:lnSpc>
            </a:pPr>
            <a:endParaRPr lang="en-GB"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sz="3200" smtClean="0"/>
              <a:t>Some less positive reasons</a:t>
            </a:r>
          </a:p>
        </p:txBody>
      </p:sp>
      <p:sp>
        <p:nvSpPr>
          <p:cNvPr id="23555" name="Rectangle 3"/>
          <p:cNvSpPr>
            <a:spLocks noGrp="1" noChangeArrowheads="1"/>
          </p:cNvSpPr>
          <p:nvPr>
            <p:ph idx="1"/>
          </p:nvPr>
        </p:nvSpPr>
        <p:spPr/>
        <p:txBody>
          <a:bodyPr/>
          <a:lstStyle/>
          <a:p>
            <a:pPr>
              <a:lnSpc>
                <a:spcPct val="100000"/>
              </a:lnSpc>
            </a:pPr>
            <a:r>
              <a:rPr lang="en-GB" sz="2400" smtClean="0"/>
              <a:t>It’s what students expect.</a:t>
            </a:r>
          </a:p>
          <a:p>
            <a:pPr>
              <a:lnSpc>
                <a:spcPct val="100000"/>
              </a:lnSpc>
            </a:pPr>
            <a:r>
              <a:rPr lang="en-GB" sz="2400" smtClean="0"/>
              <a:t>It’s what I’m timetabled to do.</a:t>
            </a:r>
          </a:p>
          <a:p>
            <a:pPr>
              <a:lnSpc>
                <a:spcPct val="100000"/>
              </a:lnSpc>
            </a:pPr>
            <a:r>
              <a:rPr lang="en-GB" sz="2400" smtClean="0"/>
              <a:t>It’s the way it’s done round here.</a:t>
            </a:r>
          </a:p>
          <a:p>
            <a:pPr>
              <a:lnSpc>
                <a:spcPct val="100000"/>
              </a:lnSpc>
            </a:pPr>
            <a:r>
              <a:rPr lang="en-GB" sz="2400" smtClean="0"/>
              <a:t>I haven’t time/energy/resources to do it any other way.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92500"/>
          </a:bodyPr>
          <a:lstStyle/>
          <a:p>
            <a:pPr fontAlgn="auto">
              <a:spcAft>
                <a:spcPts val="0"/>
              </a:spcAft>
              <a:defRPr/>
            </a:pPr>
            <a:r>
              <a:rPr lang="en-GB" sz="4800" dirty="0">
                <a:solidFill>
                  <a:srgbClr val="7030A0"/>
                </a:solidFill>
                <a:latin typeface="Calibri"/>
              </a:rPr>
              <a:t>Ruth Pickford: the best lecturer I know</a:t>
            </a:r>
            <a:r>
              <a:rPr lang="en-GB" sz="4800" dirty="0">
                <a:solidFill>
                  <a:srgbClr val="66FF66"/>
                </a:solidFill>
                <a:latin typeface="Calibri"/>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p:spPr>
        <p:txBody>
          <a:bodyPr/>
          <a:lstStyle/>
          <a:p>
            <a:r>
              <a:rPr lang="en-GB" sz="3200" smtClean="0"/>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3200" smtClean="0"/>
              <a:t>Characteristics of an effective lecture</a:t>
            </a:r>
          </a:p>
        </p:txBody>
      </p:sp>
      <p:sp>
        <p:nvSpPr>
          <p:cNvPr id="26627" name="Content Placeholder 2"/>
          <p:cNvSpPr>
            <a:spLocks noGrp="1"/>
          </p:cNvSpPr>
          <p:nvPr>
            <p:ph idx="1"/>
          </p:nvPr>
        </p:nvSpPr>
        <p:spPr/>
        <p:txBody>
          <a:bodyPr/>
          <a:lstStyle/>
          <a:p>
            <a:pPr>
              <a:lnSpc>
                <a:spcPct val="100000"/>
              </a:lnSpc>
            </a:pPr>
            <a:r>
              <a:rPr lang="en-GB" sz="2400" smtClean="0"/>
              <a:t>Students actively engage with the material being presented;</a:t>
            </a:r>
          </a:p>
          <a:p>
            <a:pPr>
              <a:lnSpc>
                <a:spcPct val="100000"/>
              </a:lnSpc>
            </a:pPr>
            <a:r>
              <a:rPr lang="en-GB" sz="2400" smtClean="0"/>
              <a:t>The period of time available is used constructively;</a:t>
            </a:r>
          </a:p>
          <a:p>
            <a:pPr>
              <a:lnSpc>
                <a:spcPct val="100000"/>
              </a:lnSpc>
            </a:pPr>
            <a:r>
              <a:rPr lang="en-GB" sz="2400" smtClean="0"/>
              <a:t>Students of all abilities are able to follow the train of thought of the lecturer to some extent and learn from the experience;</a:t>
            </a:r>
          </a:p>
          <a:p>
            <a:pPr>
              <a:lnSpc>
                <a:spcPct val="100000"/>
              </a:lnSpc>
            </a:pPr>
            <a:r>
              <a:rPr lang="en-GB" sz="2400" smtClean="0"/>
              <a:t>Learning happens.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1384300"/>
          </a:xfrm>
          <a:prstGeom prst="rect">
            <a:avLst/>
          </a:prstGeom>
          <a:noFill/>
          <a:ln w="9525">
            <a:noFill/>
            <a:miter lim="800000"/>
            <a:headEnd/>
            <a:tailEnd/>
          </a:ln>
        </p:spPr>
        <p:txBody>
          <a:bodyPr>
            <a:spAutoFit/>
          </a:bodyPr>
          <a:lstStyle/>
          <a:p>
            <a:pPr algn="ctr"/>
            <a:r>
              <a:rPr lang="en-GB" sz="2800" b="1">
                <a:solidFill>
                  <a:srgbClr val="FFFFFF"/>
                </a:solidFill>
                <a:latin typeface="Calibri" pitchFamily="34" charset="0"/>
              </a:rPr>
              <a:t>William Hogarth</a:t>
            </a:r>
          </a:p>
          <a:p>
            <a:pPr algn="ctr"/>
            <a:r>
              <a:rPr lang="en-GB" sz="2800" b="1">
                <a:solidFill>
                  <a:srgbClr val="FFFFFF"/>
                </a:solidFill>
                <a:latin typeface="Calibri" pitchFamily="34" charset="0"/>
              </a:rPr>
              <a:t>1736</a:t>
            </a:r>
          </a:p>
          <a:p>
            <a:pPr algn="ctr"/>
            <a:r>
              <a:rPr lang="en-GB" sz="2800" b="1">
                <a:solidFill>
                  <a:srgbClr val="FFFFFF"/>
                </a:solidFill>
                <a:latin typeface="Calibri" pitchFamily="34" charset="0"/>
              </a:rPr>
              <a:t>‘Scholars at a lecture’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28625" y="0"/>
            <a:ext cx="8715375" cy="714375"/>
          </a:xfrm>
        </p:spPr>
        <p:txBody>
          <a:bodyPr/>
          <a:lstStyle/>
          <a:p>
            <a:r>
              <a:rPr lang="en-GB" sz="3200" smtClean="0"/>
              <a:t>Some views</a:t>
            </a:r>
          </a:p>
        </p:txBody>
      </p:sp>
      <p:sp>
        <p:nvSpPr>
          <p:cNvPr id="27651" name="Rectangle 3"/>
          <p:cNvSpPr>
            <a:spLocks noGrp="1" noChangeArrowheads="1"/>
          </p:cNvSpPr>
          <p:nvPr>
            <p:ph idx="1"/>
          </p:nvPr>
        </p:nvSpPr>
        <p:spPr>
          <a:xfrm>
            <a:off x="357188" y="765175"/>
            <a:ext cx="8786812" cy="6092825"/>
          </a:xfrm>
        </p:spPr>
        <p:txBody>
          <a:bodyPr/>
          <a:lstStyle/>
          <a:p>
            <a:pPr eaLnBrk="1" hangingPunct="1">
              <a:lnSpc>
                <a:spcPct val="100000"/>
              </a:lnSpc>
            </a:pPr>
            <a:r>
              <a:rPr lang="en-GB" sz="2400" smtClean="0"/>
              <a:t>The mediocre teacher tells. The good teacher explains. The superior teacher demonstrates. The great teacher inspires.</a:t>
            </a:r>
            <a:r>
              <a:rPr lang="en-GB" sz="2400" smtClean="0">
                <a:solidFill>
                  <a:srgbClr val="7030A0"/>
                </a:solidFill>
              </a:rPr>
              <a:t> William Arthur Ward.</a:t>
            </a:r>
          </a:p>
          <a:p>
            <a:pPr eaLnBrk="1" hangingPunct="1">
              <a:lnSpc>
                <a:spcPct val="100000"/>
              </a:lnSpc>
            </a:pPr>
            <a:r>
              <a:rPr lang="en-GB" sz="2400" smtClean="0"/>
              <a:t>The biggest enemy to learning is the talking teacher. </a:t>
            </a:r>
            <a:r>
              <a:rPr lang="en-GB" sz="2400" smtClean="0">
                <a:solidFill>
                  <a:srgbClr val="7030A0"/>
                </a:solidFill>
              </a:rPr>
              <a:t>John Holt.</a:t>
            </a:r>
          </a:p>
          <a:p>
            <a:pPr eaLnBrk="1" hangingPunct="1">
              <a:lnSpc>
                <a:spcPct val="100000"/>
              </a:lnSpc>
            </a:pPr>
            <a:r>
              <a:rPr lang="en-GB" sz="2400" smtClean="0"/>
              <a:t>Education is what survives when what has been learned has been forgotten. </a:t>
            </a:r>
            <a:r>
              <a:rPr lang="en-GB" sz="2400" smtClean="0">
                <a:solidFill>
                  <a:srgbClr val="7030A0"/>
                </a:solidFill>
              </a:rPr>
              <a:t>B. F. Skinner.</a:t>
            </a:r>
          </a:p>
          <a:p>
            <a:pPr eaLnBrk="1" hangingPunct="1">
              <a:lnSpc>
                <a:spcPct val="100000"/>
              </a:lnSpc>
            </a:pPr>
            <a:r>
              <a:rPr lang="en-GB" sz="2400" smtClean="0"/>
              <a:t>To know yet to think that one does not know is best; </a:t>
            </a:r>
            <a:br>
              <a:rPr lang="en-GB" sz="2400" smtClean="0"/>
            </a:br>
            <a:r>
              <a:rPr lang="en-GB" sz="2400" smtClean="0"/>
              <a:t>Not to know yet to think that one knows will lead to difficulty. </a:t>
            </a:r>
            <a:r>
              <a:rPr lang="en-GB" sz="2400" smtClean="0">
                <a:solidFill>
                  <a:srgbClr val="7030A0"/>
                </a:solidFill>
              </a:rPr>
              <a:t>Lao-Tzu (6th century B.C.)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sz="3200" smtClean="0"/>
              <a:t>More views about lectures</a:t>
            </a:r>
          </a:p>
        </p:txBody>
      </p:sp>
      <p:sp>
        <p:nvSpPr>
          <p:cNvPr id="28675" name="Rectangle 3"/>
          <p:cNvSpPr>
            <a:spLocks noGrp="1" noChangeArrowheads="1"/>
          </p:cNvSpPr>
          <p:nvPr>
            <p:ph idx="1"/>
          </p:nvPr>
        </p:nvSpPr>
        <p:spPr>
          <a:xfrm>
            <a:off x="468313" y="1196975"/>
            <a:ext cx="8229600" cy="5327650"/>
          </a:xfrm>
        </p:spPr>
        <p:txBody>
          <a:bodyPr/>
          <a:lstStyle/>
          <a:p>
            <a:pPr eaLnBrk="1" hangingPunct="1">
              <a:lnSpc>
                <a:spcPct val="100000"/>
              </a:lnSpc>
            </a:pPr>
            <a:r>
              <a:rPr lang="en-GB" sz="2400" smtClean="0"/>
              <a:t>I would deliver lectures that got standing ovations, but later in the tests and essays, it was clear to me that the students just didn’t get it. </a:t>
            </a:r>
            <a:r>
              <a:rPr lang="en-GB" sz="2400" smtClean="0">
                <a:solidFill>
                  <a:srgbClr val="7030A0"/>
                </a:solidFill>
              </a:rPr>
              <a:t>(Daniel Greenberg)</a:t>
            </a:r>
          </a:p>
          <a:p>
            <a:pPr eaLnBrk="1" hangingPunct="1">
              <a:lnSpc>
                <a:spcPct val="100000"/>
              </a:lnSpc>
            </a:pPr>
            <a:r>
              <a:rPr lang="en-GB" sz="2400" smtClean="0"/>
              <a:t>The first duty of a lecturer – to hand you after an hour’s discourse a nugget of pure truth to wrap up between the pages of your notebooks and keep on the mantelpiece for ever. </a:t>
            </a:r>
            <a:r>
              <a:rPr lang="en-GB" sz="2400" smtClean="0">
                <a:solidFill>
                  <a:srgbClr val="7030A0"/>
                </a:solidFill>
              </a:rPr>
              <a:t>(Virginia Woolf)</a:t>
            </a:r>
          </a:p>
          <a:p>
            <a:pPr eaLnBrk="1" hangingPunct="1">
              <a:lnSpc>
                <a:spcPct val="100000"/>
              </a:lnSpc>
            </a:pPr>
            <a:r>
              <a:rPr lang="en-GB" sz="2400" smtClean="0"/>
              <a:t>The lecture should be the jewel in the crown of both the student and lecturer experience in the 21</a:t>
            </a:r>
            <a:r>
              <a:rPr lang="en-GB" sz="2400" baseline="30000" smtClean="0"/>
              <a:t>st</a:t>
            </a:r>
            <a:r>
              <a:rPr lang="en-GB" sz="2400" smtClean="0"/>
              <a:t> century. Never before has there been such an opportunity to inspire in the lecture theatre. </a:t>
            </a:r>
            <a:r>
              <a:rPr lang="en-GB" sz="2400" smtClean="0">
                <a:solidFill>
                  <a:srgbClr val="7030A0"/>
                </a:solidFill>
              </a:rPr>
              <a:t>(Ruth Pickford).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z="2800" smtClean="0"/>
              <a:t>Activities today will include (at some point) thinking about</a:t>
            </a:r>
          </a:p>
        </p:txBody>
      </p:sp>
      <p:sp>
        <p:nvSpPr>
          <p:cNvPr id="13315" name="Content Placeholder 2"/>
          <p:cNvSpPr>
            <a:spLocks noGrp="1"/>
          </p:cNvSpPr>
          <p:nvPr>
            <p:ph idx="1"/>
          </p:nvPr>
        </p:nvSpPr>
        <p:spPr/>
        <p:txBody>
          <a:bodyPr/>
          <a:lstStyle/>
          <a:p>
            <a:r>
              <a:rPr lang="en-GB" sz="2400" smtClean="0"/>
              <a:t>The purposes of lectures: should we be doing it at all? </a:t>
            </a:r>
          </a:p>
          <a:p>
            <a:r>
              <a:rPr lang="en-GB" sz="2400" smtClean="0"/>
              <a:t>Voice and presence; </a:t>
            </a:r>
          </a:p>
          <a:p>
            <a:r>
              <a:rPr lang="en-GB" sz="2400" smtClean="0"/>
              <a:t>Interactivity and participation; </a:t>
            </a:r>
          </a:p>
          <a:p>
            <a:r>
              <a:rPr lang="en-GB" sz="2400" smtClean="0"/>
              <a:t>Technology enhanced learning to enhance large group teaching; </a:t>
            </a:r>
          </a:p>
          <a:p>
            <a:r>
              <a:rPr lang="en-GB" sz="2400" smtClean="0"/>
              <a:t>Quizzes and questions;</a:t>
            </a:r>
          </a:p>
          <a:p>
            <a:r>
              <a:rPr lang="en-GB" sz="2400" smtClean="0"/>
              <a:t>Dealing with disruptive behaviour in large groups; </a:t>
            </a:r>
          </a:p>
          <a:p>
            <a:r>
              <a:rPr lang="en-GB" sz="2400" smtClean="0"/>
              <a:t>Activities to promote improved attention span in large groups;</a:t>
            </a:r>
          </a:p>
          <a:p>
            <a:r>
              <a:rPr lang="en-GB" sz="2400" smtClean="0"/>
              <a:t>Using lectures for assessment briefings and feedback;</a:t>
            </a:r>
          </a:p>
          <a:p>
            <a:r>
              <a:rPr lang="en-GB" sz="2400" smtClean="0"/>
              <a:t>Action planning to enhance large group teaching.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14313" y="122238"/>
            <a:ext cx="8143875" cy="1074737"/>
          </a:xfrm>
        </p:spPr>
        <p:txBody>
          <a:bodyPr/>
          <a:lstStyle/>
          <a:p>
            <a:r>
              <a:rPr lang="en-GB" sz="3200" smtClean="0"/>
              <a:t>Anxieties about large-group teaching…</a:t>
            </a:r>
          </a:p>
        </p:txBody>
      </p:sp>
      <p:sp>
        <p:nvSpPr>
          <p:cNvPr id="29699" name="Rectangle 3"/>
          <p:cNvSpPr>
            <a:spLocks noGrp="1" noChangeArrowheads="1"/>
          </p:cNvSpPr>
          <p:nvPr>
            <p:ph idx="1"/>
          </p:nvPr>
        </p:nvSpPr>
        <p:spPr/>
        <p:txBody>
          <a:bodyPr/>
          <a:lstStyle/>
          <a:p>
            <a:pPr eaLnBrk="1" hangingPunct="1">
              <a:lnSpc>
                <a:spcPct val="100000"/>
              </a:lnSpc>
            </a:pPr>
            <a:r>
              <a:rPr lang="en-GB" sz="2400" smtClean="0"/>
              <a:t>Some people are ‘naturals’ at large-group teaching, and don’t mind working with hundreds of students at a time.</a:t>
            </a:r>
          </a:p>
          <a:p>
            <a:pPr eaLnBrk="1" hangingPunct="1">
              <a:lnSpc>
                <a:spcPct val="100000"/>
              </a:lnSpc>
            </a:pPr>
            <a:r>
              <a:rPr lang="en-GB" sz="2400" smtClean="0"/>
              <a:t>Some find it very stressful, particularly at first.</a:t>
            </a:r>
          </a:p>
          <a:p>
            <a:pPr eaLnBrk="1" hangingPunct="1">
              <a:lnSpc>
                <a:spcPct val="100000"/>
              </a:lnSpc>
              <a:buFont typeface="Wingdings" pitchFamily="2" charset="2"/>
              <a:buNone/>
            </a:pPr>
            <a:r>
              <a:rPr lang="en-GB" sz="2400" smtClean="0">
                <a:cs typeface="Times New Roman" pitchFamily="18" charset="0"/>
              </a:rPr>
              <a:t>“I was sick. I threw up in the toilets before and after my first lecture. I’d done my preparation, but I walked into the room shaking”.</a:t>
            </a:r>
            <a:endParaRPr lang="en-GB" sz="2400" smtClean="0"/>
          </a:p>
          <a:p>
            <a:pPr eaLnBrk="1" hangingPunct="1">
              <a:lnSpc>
                <a:spcPct val="100000"/>
              </a:lnSpc>
            </a:pPr>
            <a:r>
              <a:rPr lang="en-GB" sz="2400" smtClean="0"/>
              <a:t>But if we concentrate on what </a:t>
            </a:r>
            <a:r>
              <a:rPr lang="en-GB" sz="2400" smtClean="0">
                <a:solidFill>
                  <a:srgbClr val="7030A0"/>
                </a:solidFill>
              </a:rPr>
              <a:t>learners</a:t>
            </a:r>
            <a:r>
              <a:rPr lang="en-GB" sz="2400" smtClean="0"/>
              <a:t> do during our sessions, rather than on what </a:t>
            </a:r>
            <a:r>
              <a:rPr lang="en-GB" sz="2400" smtClean="0">
                <a:solidFill>
                  <a:srgbClr val="7030A0"/>
                </a:solidFill>
              </a:rPr>
              <a:t>we </a:t>
            </a:r>
            <a:r>
              <a:rPr lang="en-GB" sz="2400" smtClean="0"/>
              <a:t>do, it often gets a great deal better.</a:t>
            </a:r>
          </a:p>
        </p:txBody>
      </p:sp>
      <p:sp>
        <p:nvSpPr>
          <p:cNvPr id="29700"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sz="3200" smtClean="0"/>
              <a:t>What goes wrong? (students)</a:t>
            </a:r>
          </a:p>
        </p:txBody>
      </p:sp>
      <p:sp>
        <p:nvSpPr>
          <p:cNvPr id="30723" name="Rectangle 3"/>
          <p:cNvSpPr>
            <a:spLocks noGrp="1" noChangeArrowheads="1"/>
          </p:cNvSpPr>
          <p:nvPr>
            <p:ph idx="1"/>
          </p:nvPr>
        </p:nvSpPr>
        <p:spPr/>
        <p:txBody>
          <a:bodyPr/>
          <a:lstStyle/>
          <a:p>
            <a:pPr marL="285750" indent="0" eaLnBrk="1" hangingPunct="1">
              <a:lnSpc>
                <a:spcPct val="100000"/>
              </a:lnSpc>
              <a:buFont typeface="Wingdings" pitchFamily="2" charset="2"/>
              <a:buNone/>
            </a:pPr>
            <a:r>
              <a:rPr lang="en-GB" sz="2400" smtClean="0"/>
              <a:t>Boredom, attention deficit, alternative activities, getting lost, getting annoyed with other students, getting irritated by the lecturer, sleeping, struggling to make links, finding the material going over your head, failing to keep up with note making, copying things down wrongly, failing to see the point, writing down without understanding</a:t>
            </a:r>
            <a:r>
              <a:rPr lang="en-GB" sz="2400" smtClean="0">
                <a:solidFill>
                  <a:srgbClr val="7030A0"/>
                </a:solidFill>
              </a:rPr>
              <a:t>… (you can extend this list a lot!)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sz="3200" smtClean="0"/>
              <a:t>What goes wrong? (staff)</a:t>
            </a:r>
          </a:p>
        </p:txBody>
      </p:sp>
      <p:sp>
        <p:nvSpPr>
          <p:cNvPr id="31747" name="Rectangle 3"/>
          <p:cNvSpPr>
            <a:spLocks noGrp="1" noChangeArrowheads="1"/>
          </p:cNvSpPr>
          <p:nvPr>
            <p:ph idx="1"/>
          </p:nvPr>
        </p:nvSpPr>
        <p:spPr/>
        <p:txBody>
          <a:bodyPr/>
          <a:lstStyle/>
          <a:p>
            <a:pPr marL="227013" indent="0" eaLnBrk="1" hangingPunct="1">
              <a:lnSpc>
                <a:spcPct val="100000"/>
              </a:lnSpc>
              <a:buFont typeface="Wingdings" pitchFamily="2" charset="2"/>
              <a:buNone/>
            </a:pPr>
            <a:r>
              <a:rPr lang="en-GB" sz="2400" smtClean="0"/>
              <a:t>Anxiety, going too fast, going too slowly, losing your place, forgetting where you left off last week, interruptions from students, not knowing answers to questions, equipment failure, external interruptions, running out of material, getting tongue tied</a:t>
            </a:r>
            <a:r>
              <a:rPr lang="en-GB" sz="2400" smtClean="0">
                <a:solidFill>
                  <a:srgbClr val="7030A0"/>
                </a:solidFill>
              </a:rPr>
              <a:t>… (you can extend this list too!)</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2800" smtClean="0"/>
              <a:t>Voice and presence: my tips:</a:t>
            </a:r>
            <a:br>
              <a:rPr lang="en-GB" sz="2800" smtClean="0"/>
            </a:br>
            <a:r>
              <a:rPr lang="en-GB" sz="2800" smtClean="0"/>
              <a:t>Take great care of your voice: </a:t>
            </a:r>
          </a:p>
        </p:txBody>
      </p:sp>
      <p:sp>
        <p:nvSpPr>
          <p:cNvPr id="32771" name="Content Placeholder 2"/>
          <p:cNvSpPr>
            <a:spLocks noGrp="1"/>
          </p:cNvSpPr>
          <p:nvPr>
            <p:ph idx="1"/>
          </p:nvPr>
        </p:nvSpPr>
        <p:spPr/>
        <p:txBody>
          <a:bodyPr/>
          <a:lstStyle/>
          <a:p>
            <a:r>
              <a:rPr lang="en-GB" sz="2600" smtClean="0"/>
              <a:t>Try warming up exercises to avoid injury; </a:t>
            </a:r>
          </a:p>
          <a:p>
            <a:r>
              <a:rPr lang="en-GB" sz="2600" smtClean="0"/>
              <a:t>Never use chalk (!)</a:t>
            </a:r>
          </a:p>
          <a:p>
            <a:r>
              <a:rPr lang="en-GB" sz="2600" smtClean="0"/>
              <a:t>Always have water with you and throat sweets if you have a cold);</a:t>
            </a:r>
          </a:p>
          <a:p>
            <a:r>
              <a:rPr lang="en-GB" sz="2600" smtClean="0"/>
              <a:t> Don’t strain your voice by shouting, instead learn to project from the diaphragm;</a:t>
            </a:r>
          </a:p>
          <a:p>
            <a:r>
              <a:rPr lang="en-GB" sz="2600" smtClean="0"/>
              <a:t>Modulate the tone: lower high voices and raise low ones;</a:t>
            </a:r>
          </a:p>
          <a:p>
            <a:r>
              <a:rPr lang="en-GB" sz="2600" smtClean="0"/>
              <a:t>Articulate clearly (practice in front of a mirror).</a:t>
            </a:r>
          </a:p>
          <a:p>
            <a:endParaRPr lang="en-GB" sz="26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z="2800" smtClean="0"/>
              <a:t>Taking care of your voice</a:t>
            </a:r>
          </a:p>
        </p:txBody>
      </p:sp>
      <p:sp>
        <p:nvSpPr>
          <p:cNvPr id="33795" name="Content Placeholder 2"/>
          <p:cNvSpPr>
            <a:spLocks noGrp="1"/>
          </p:cNvSpPr>
          <p:nvPr>
            <p:ph idx="1"/>
          </p:nvPr>
        </p:nvSpPr>
        <p:spPr/>
        <p:txBody>
          <a:bodyPr/>
          <a:lstStyle/>
          <a:p>
            <a:r>
              <a:rPr lang="en-GB" sz="2600" smtClean="0"/>
              <a:t>Think about your breathing and use more breath than in ordinary conversation;</a:t>
            </a:r>
          </a:p>
          <a:p>
            <a:r>
              <a:rPr lang="en-GB" sz="2600" smtClean="0"/>
              <a:t>Always stand up if you are short;</a:t>
            </a:r>
          </a:p>
          <a:p>
            <a:r>
              <a:rPr lang="en-GB" sz="2600" smtClean="0"/>
              <a:t>Don’t aim to talk for the whole lecture period: intersperse tasks and interruptions to give your voice a break (it’s possible to give lectures when you have lost your voice!);</a:t>
            </a:r>
          </a:p>
          <a:p>
            <a:r>
              <a:rPr lang="en-GB" sz="2600" smtClean="0"/>
              <a:t>Always use a microphone other than in a tiny room whether you feel you need one or not as hearing impaired students may rely on it.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sz="2800" smtClean="0"/>
              <a:t>Work the space:</a:t>
            </a:r>
          </a:p>
        </p:txBody>
      </p:sp>
      <p:sp>
        <p:nvSpPr>
          <p:cNvPr id="34819" name="Content Placeholder 2"/>
          <p:cNvSpPr>
            <a:spLocks noGrp="1"/>
          </p:cNvSpPr>
          <p:nvPr>
            <p:ph idx="1"/>
          </p:nvPr>
        </p:nvSpPr>
        <p:spPr/>
        <p:txBody>
          <a:bodyPr/>
          <a:lstStyle/>
          <a:p>
            <a:r>
              <a:rPr lang="en-GB" sz="2600" smtClean="0"/>
              <a:t>Move around in any space other than a tiny one (be a moving target);</a:t>
            </a:r>
          </a:p>
          <a:p>
            <a:r>
              <a:rPr lang="en-GB" sz="2600" smtClean="0"/>
              <a:t>Look at your students when talking to them: systematically address different parts of the auditorium, make eye contact with at elast some of them;</a:t>
            </a:r>
          </a:p>
          <a:p>
            <a:r>
              <a:rPr lang="en-GB" sz="2600" smtClean="0"/>
              <a:t>Get out and about to engage students (be careful on stairs);</a:t>
            </a:r>
          </a:p>
          <a:p>
            <a:r>
              <a:rPr lang="en-GB" sz="2600" smtClean="0"/>
              <a:t> Don’t allow yourself to be constrained by a podium mic (hold out for a radio mic!);</a:t>
            </a:r>
          </a:p>
          <a:p>
            <a:endParaRPr lang="en-GB" sz="26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 descr="DSC_0173.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smtClean="0"/>
              <a:t>Overcoming nerves</a:t>
            </a:r>
          </a:p>
        </p:txBody>
      </p:sp>
      <p:sp>
        <p:nvSpPr>
          <p:cNvPr id="36867" name="Content Placeholder 2"/>
          <p:cNvSpPr>
            <a:spLocks noGrp="1"/>
          </p:cNvSpPr>
          <p:nvPr>
            <p:ph idx="1"/>
          </p:nvPr>
        </p:nvSpPr>
        <p:spPr/>
        <p:txBody>
          <a:bodyPr/>
          <a:lstStyle/>
          <a:p>
            <a:r>
              <a:rPr lang="en-GB" sz="2600" smtClean="0"/>
              <a:t>Prepare thoroughly, thinking about the presentation of the material as much as the content;</a:t>
            </a:r>
          </a:p>
          <a:p>
            <a:r>
              <a:rPr lang="en-GB" sz="2600" smtClean="0"/>
              <a:t>Prepare more content than you know you will need; </a:t>
            </a:r>
          </a:p>
          <a:p>
            <a:r>
              <a:rPr lang="en-GB" sz="2600" smtClean="0"/>
              <a:t>Include elements of the lecture period where someone else is doing talking e.g. by using short video extracts or expert witnesses;</a:t>
            </a:r>
          </a:p>
          <a:p>
            <a:r>
              <a:rPr lang="en-GB" sz="2600" smtClean="0"/>
              <a:t>Think about your pace: practice delivery and build time checks into your lecture. Think about ‘elastic’ and ‘plasticene’.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z="2800" smtClean="0"/>
              <a:t>Distractions and interruptions: what do you do about students in your lectures...</a:t>
            </a:r>
          </a:p>
        </p:txBody>
      </p:sp>
      <p:sp>
        <p:nvSpPr>
          <p:cNvPr id="37891" name="Content Placeholder 2"/>
          <p:cNvSpPr>
            <a:spLocks noGrp="1"/>
          </p:cNvSpPr>
          <p:nvPr>
            <p:ph idx="1"/>
          </p:nvPr>
        </p:nvSpPr>
        <p:spPr/>
        <p:txBody>
          <a:bodyPr/>
          <a:lstStyle/>
          <a:p>
            <a:pPr>
              <a:lnSpc>
                <a:spcPct val="100000"/>
              </a:lnSpc>
            </a:pPr>
            <a:r>
              <a:rPr lang="en-GB" sz="2400" smtClean="0"/>
              <a:t>Answering mobile phone calls;</a:t>
            </a:r>
          </a:p>
          <a:p>
            <a:pPr>
              <a:lnSpc>
                <a:spcPct val="100000"/>
              </a:lnSpc>
            </a:pPr>
            <a:r>
              <a:rPr lang="en-GB" sz="2400" smtClean="0"/>
              <a:t>Sending and receiving texts;</a:t>
            </a:r>
          </a:p>
          <a:p>
            <a:pPr>
              <a:lnSpc>
                <a:spcPct val="100000"/>
              </a:lnSpc>
            </a:pPr>
            <a:r>
              <a:rPr lang="en-GB" sz="2400" smtClean="0"/>
              <a:t>Being on Facebook on their laptops;</a:t>
            </a:r>
          </a:p>
          <a:p>
            <a:pPr>
              <a:lnSpc>
                <a:spcPct val="100000"/>
              </a:lnSpc>
            </a:pPr>
            <a:r>
              <a:rPr lang="en-GB" sz="2400" smtClean="0"/>
              <a:t>Using Google and Wikipedia;</a:t>
            </a:r>
          </a:p>
          <a:p>
            <a:pPr>
              <a:lnSpc>
                <a:spcPct val="100000"/>
              </a:lnSpc>
            </a:pPr>
            <a:r>
              <a:rPr lang="en-GB" sz="2400" smtClean="0"/>
              <a:t>Falling asleep;</a:t>
            </a:r>
          </a:p>
          <a:p>
            <a:pPr>
              <a:lnSpc>
                <a:spcPct val="100000"/>
              </a:lnSpc>
            </a:pPr>
            <a:r>
              <a:rPr lang="en-GB" sz="2400" smtClean="0"/>
              <a:t>Having noisy private conversations;</a:t>
            </a:r>
          </a:p>
          <a:p>
            <a:pPr>
              <a:lnSpc>
                <a:spcPct val="100000"/>
              </a:lnSpc>
            </a:pPr>
            <a:r>
              <a:rPr lang="en-GB" sz="2400" smtClean="0"/>
              <a:t>Tweeting.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091027_bigdraw_DSC_6259.JPG"/>
          <p:cNvPicPr>
            <a:picLocks noChangeAspect="1"/>
          </p:cNvPicPr>
          <p:nvPr/>
        </p:nvPicPr>
        <p:blipFill>
          <a:blip r:embed="rId2"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748463" y="5934075"/>
            <a:ext cx="2395537" cy="923925"/>
          </a:xfrm>
          <a:prstGeom prst="rect">
            <a:avLst/>
          </a:prstGeom>
          <a:solidFill>
            <a:schemeClr val="accent2"/>
          </a:solidFill>
          <a:ln w="9525">
            <a:noFill/>
            <a:miter lim="800000"/>
            <a:headEnd/>
            <a:tailEnd/>
          </a:ln>
        </p:spPr>
        <p:txBody>
          <a:bodyPr wrap="none">
            <a:spAutoFit/>
          </a:bodyPr>
          <a:lstStyle/>
          <a:p>
            <a:r>
              <a:rPr lang="en-GB" sz="1800">
                <a:solidFill>
                  <a:srgbClr val="FFFFFF"/>
                </a:solidFill>
                <a:latin typeface="Calibri" pitchFamily="34" charset="0"/>
              </a:rPr>
              <a:t>Laurentius de Voltolina </a:t>
            </a:r>
          </a:p>
          <a:p>
            <a:r>
              <a:rPr lang="en-GB" sz="1800">
                <a:solidFill>
                  <a:srgbClr val="FFFFFF"/>
                </a:solidFill>
                <a:latin typeface="Calibri" pitchFamily="34" charset="0"/>
              </a:rPr>
              <a:t>2</a:t>
            </a:r>
            <a:r>
              <a:rPr lang="en-GB" sz="1800" baseline="30000">
                <a:solidFill>
                  <a:srgbClr val="FFFFFF"/>
                </a:solidFill>
                <a:latin typeface="Calibri" pitchFamily="34" charset="0"/>
              </a:rPr>
              <a:t>nd</a:t>
            </a:r>
            <a:r>
              <a:rPr lang="en-GB" sz="1800">
                <a:solidFill>
                  <a:srgbClr val="FFFFFF"/>
                </a:solidFill>
                <a:latin typeface="Calibri" pitchFamily="34" charset="0"/>
              </a:rPr>
              <a:t> half of 14</a:t>
            </a:r>
            <a:r>
              <a:rPr lang="en-GB" sz="1800" baseline="30000">
                <a:solidFill>
                  <a:srgbClr val="FFFFFF"/>
                </a:solidFill>
                <a:latin typeface="Calibri" pitchFamily="34" charset="0"/>
              </a:rPr>
              <a:t>th</a:t>
            </a:r>
            <a:r>
              <a:rPr lang="en-GB" sz="1800">
                <a:solidFill>
                  <a:srgbClr val="FFFFFF"/>
                </a:solidFill>
                <a:latin typeface="Calibri" pitchFamily="34" charset="0"/>
              </a:rPr>
              <a:t> Century</a:t>
            </a:r>
          </a:p>
          <a:p>
            <a:r>
              <a:rPr lang="en-GB" sz="180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GB" sz="3200" smtClean="0"/>
              <a:t>What kinds of activities foster engagement?</a:t>
            </a:r>
          </a:p>
        </p:txBody>
      </p:sp>
      <p:sp>
        <p:nvSpPr>
          <p:cNvPr id="39939" name="Content Placeholder 2"/>
          <p:cNvSpPr>
            <a:spLocks noGrp="1"/>
          </p:cNvSpPr>
          <p:nvPr>
            <p:ph idx="1"/>
          </p:nvPr>
        </p:nvSpPr>
        <p:spPr>
          <a:xfrm>
            <a:off x="357188" y="1412875"/>
            <a:ext cx="8340725" cy="4789488"/>
          </a:xfrm>
        </p:spPr>
        <p:txBody>
          <a:bodyPr/>
          <a:lstStyle/>
          <a:p>
            <a:pPr>
              <a:lnSpc>
                <a:spcPct val="100000"/>
              </a:lnSpc>
            </a:pPr>
            <a:r>
              <a:rPr lang="en-GB" sz="2400" smtClean="0"/>
              <a:t>Providing learning outcomes of the session at the start of the lecture?</a:t>
            </a:r>
          </a:p>
          <a:p>
            <a:pPr>
              <a:lnSpc>
                <a:spcPct val="100000"/>
              </a:lnSpc>
            </a:pPr>
            <a:r>
              <a:rPr lang="en-GB" sz="2400" smtClean="0"/>
              <a:t>Indicating how the subject discussed in today’s lecture was assessed in last year’s examination?</a:t>
            </a:r>
          </a:p>
          <a:p>
            <a:pPr>
              <a:lnSpc>
                <a:spcPct val="100000"/>
              </a:lnSpc>
            </a:pPr>
            <a:r>
              <a:rPr lang="en-GB" sz="2400" smtClean="0"/>
              <a:t>Asking students questions (and using various means to garner responses rather than inviting individuals to respond orally)?</a:t>
            </a:r>
          </a:p>
          <a:p>
            <a:pPr>
              <a:lnSpc>
                <a:spcPct val="100000"/>
              </a:lnSpc>
            </a:pPr>
            <a:r>
              <a:rPr lang="en-GB" sz="2400" smtClean="0"/>
              <a:t>Returning to learning outcomes at the end to check whether students feel they have achieved them? (and doing something about it if they don’t)</a:t>
            </a:r>
          </a:p>
          <a:p>
            <a:pPr>
              <a:lnSpc>
                <a:spcPct val="100000"/>
              </a:lnSpc>
            </a:pPr>
            <a:endParaRPr lang="en-GB" sz="24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GB" sz="3200" smtClean="0"/>
              <a:t>Attention recall points can include</a:t>
            </a:r>
          </a:p>
        </p:txBody>
      </p:sp>
      <p:sp>
        <p:nvSpPr>
          <p:cNvPr id="40963" name="Content Placeholder 2"/>
          <p:cNvSpPr>
            <a:spLocks noGrp="1"/>
          </p:cNvSpPr>
          <p:nvPr>
            <p:ph idx="1"/>
          </p:nvPr>
        </p:nvSpPr>
        <p:spPr/>
        <p:txBody>
          <a:bodyPr/>
          <a:lstStyle/>
          <a:p>
            <a:pPr>
              <a:lnSpc>
                <a:spcPct val="100000"/>
              </a:lnSpc>
            </a:pPr>
            <a:r>
              <a:rPr lang="en-GB" sz="2400" smtClean="0"/>
              <a:t>Including short, relevant video or audio clips;</a:t>
            </a:r>
          </a:p>
          <a:p>
            <a:pPr>
              <a:lnSpc>
                <a:spcPct val="100000"/>
              </a:lnSpc>
            </a:pPr>
            <a:r>
              <a:rPr lang="en-GB" sz="2400" smtClean="0"/>
              <a:t>Using brief role plays to illustrate key issues;</a:t>
            </a:r>
          </a:p>
          <a:p>
            <a:pPr>
              <a:lnSpc>
                <a:spcPct val="100000"/>
              </a:lnSpc>
            </a:pPr>
            <a:r>
              <a:rPr lang="en-GB" sz="2400" smtClean="0"/>
              <a:t>Providing tasks on handouts that each student needs to complete and share;</a:t>
            </a:r>
          </a:p>
          <a:p>
            <a:pPr>
              <a:lnSpc>
                <a:spcPct val="100000"/>
              </a:lnSpc>
            </a:pPr>
            <a:r>
              <a:rPr lang="en-GB" sz="2400" smtClean="0"/>
              <a:t>Giving short reading tasks and then using these to promote interaction;</a:t>
            </a:r>
          </a:p>
          <a:p>
            <a:pPr>
              <a:lnSpc>
                <a:spcPct val="100000"/>
              </a:lnSpc>
            </a:pPr>
            <a:r>
              <a:rPr lang="en-GB" sz="2400" smtClean="0"/>
              <a:t>Using individual tasks which lead to pair tasks and then small group discussions.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GB" sz="3200" smtClean="0"/>
              <a:t>More attention recall points</a:t>
            </a:r>
          </a:p>
        </p:txBody>
      </p:sp>
      <p:sp>
        <p:nvSpPr>
          <p:cNvPr id="41987" name="Content Placeholder 2"/>
          <p:cNvSpPr>
            <a:spLocks noGrp="1"/>
          </p:cNvSpPr>
          <p:nvPr>
            <p:ph idx="1"/>
          </p:nvPr>
        </p:nvSpPr>
        <p:spPr/>
        <p:txBody>
          <a:bodyPr/>
          <a:lstStyle/>
          <a:p>
            <a:pPr>
              <a:lnSpc>
                <a:spcPct val="100000"/>
              </a:lnSpc>
            </a:pPr>
            <a:r>
              <a:rPr lang="en-GB" sz="2400" smtClean="0"/>
              <a:t>Asking students to design an exam or assignment question based on the material covered so far;</a:t>
            </a:r>
          </a:p>
          <a:p>
            <a:pPr>
              <a:lnSpc>
                <a:spcPct val="100000"/>
              </a:lnSpc>
            </a:pPr>
            <a:r>
              <a:rPr lang="en-GB" sz="2400" smtClean="0"/>
              <a:t>Solicit multiple questions from students and respond to them in batches;</a:t>
            </a:r>
          </a:p>
          <a:p>
            <a:pPr>
              <a:lnSpc>
                <a:spcPct val="100000"/>
              </a:lnSpc>
            </a:pPr>
            <a:r>
              <a:rPr lang="en-GB" sz="2400" smtClean="0"/>
              <a:t>Using brief intervals of individual silent reflection, then asking students to discuss in pairs their views and outputs.</a:t>
            </a:r>
          </a:p>
          <a:p>
            <a:pPr>
              <a:lnSpc>
                <a:spcPct val="100000"/>
              </a:lnSpc>
            </a:pPr>
            <a:endParaRPr lang="en-GB" sz="2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p:spPr>
        <p:txBody>
          <a:bodyPr/>
          <a:lstStyle/>
          <a:p>
            <a:r>
              <a:rPr lang="en-GB" sz="3200" smtClean="0"/>
              <a:t>Things </a:t>
            </a:r>
            <a:r>
              <a:rPr lang="en-GB" sz="3200" smtClean="0">
                <a:solidFill>
                  <a:srgbClr val="7030A0"/>
                </a:solidFill>
              </a:rPr>
              <a:t>we</a:t>
            </a:r>
            <a:r>
              <a:rPr lang="en-GB" sz="3200" smtClean="0"/>
              <a:t> can do to make lectures effective</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smtClean="0"/>
              <a:t>Be enthusiastic</a:t>
            </a:r>
          </a:p>
          <a:p>
            <a:pPr>
              <a:lnSpc>
                <a:spcPct val="100000"/>
              </a:lnSpc>
            </a:pPr>
            <a:r>
              <a:rPr lang="en-GB" sz="2400" smtClean="0"/>
              <a:t>Do a variety of things</a:t>
            </a:r>
          </a:p>
          <a:p>
            <a:pPr>
              <a:lnSpc>
                <a:spcPct val="100000"/>
              </a:lnSpc>
            </a:pPr>
            <a:r>
              <a:rPr lang="en-GB" sz="2400" smtClean="0"/>
              <a:t>Prepare properly</a:t>
            </a:r>
          </a:p>
          <a:p>
            <a:pPr>
              <a:lnSpc>
                <a:spcPct val="100000"/>
              </a:lnSpc>
            </a:pPr>
            <a:r>
              <a:rPr lang="en-GB" sz="2400" smtClean="0"/>
              <a:t>Signpost the intended learning</a:t>
            </a:r>
          </a:p>
          <a:p>
            <a:pPr>
              <a:lnSpc>
                <a:spcPct val="100000"/>
              </a:lnSpc>
            </a:pPr>
            <a:r>
              <a:rPr lang="en-GB" sz="2400" smtClean="0"/>
              <a:t>Setting the scene about how the learning should happen</a:t>
            </a:r>
          </a:p>
          <a:p>
            <a:pPr>
              <a:lnSpc>
                <a:spcPct val="100000"/>
              </a:lnSpc>
            </a:pPr>
            <a:r>
              <a:rPr lang="en-GB" sz="2400" smtClean="0"/>
              <a:t>Be inspiring</a:t>
            </a:r>
          </a:p>
          <a:p>
            <a:pPr>
              <a:lnSpc>
                <a:spcPct val="100000"/>
              </a:lnSpc>
            </a:pPr>
            <a:r>
              <a:rPr lang="en-GB" sz="2400" smtClean="0"/>
              <a:t>Give added-value to person who bothers to turn up</a:t>
            </a:r>
          </a:p>
          <a:p>
            <a:pPr>
              <a:lnSpc>
                <a:spcPct val="100000"/>
              </a:lnSpc>
            </a:pPr>
            <a:r>
              <a:rPr lang="en-GB" sz="2400" smtClean="0"/>
              <a:t>Be accessible and approachable</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GB" sz="3200" smtClean="0"/>
              <a:t>And we can:</a:t>
            </a:r>
          </a:p>
        </p:txBody>
      </p:sp>
      <p:sp>
        <p:nvSpPr>
          <p:cNvPr id="44035" name="Content Placeholder 2"/>
          <p:cNvSpPr>
            <a:spLocks noGrp="1"/>
          </p:cNvSpPr>
          <p:nvPr>
            <p:ph idx="1"/>
          </p:nvPr>
        </p:nvSpPr>
        <p:spPr/>
        <p:txBody>
          <a:bodyPr/>
          <a:lstStyle/>
          <a:p>
            <a:pPr>
              <a:lnSpc>
                <a:spcPct val="100000"/>
              </a:lnSpc>
            </a:pPr>
            <a:r>
              <a:rPr lang="en-GB" sz="2400" smtClean="0"/>
              <a:t>Make it relevant to students – use real examples</a:t>
            </a:r>
          </a:p>
          <a:p>
            <a:pPr>
              <a:lnSpc>
                <a:spcPct val="100000"/>
              </a:lnSpc>
            </a:pPr>
            <a:r>
              <a:rPr lang="en-GB" sz="2400" smtClean="0"/>
              <a:t>Adapt the lecture to the actual needs of the group at that time and the context</a:t>
            </a:r>
          </a:p>
          <a:p>
            <a:pPr>
              <a:lnSpc>
                <a:spcPct val="100000"/>
              </a:lnSpc>
            </a:pPr>
            <a:r>
              <a:rPr lang="en-GB" sz="2400" smtClean="0"/>
              <a:t>Be flexible</a:t>
            </a:r>
          </a:p>
          <a:p>
            <a:pPr>
              <a:lnSpc>
                <a:spcPct val="100000"/>
              </a:lnSpc>
            </a:pPr>
            <a:r>
              <a:rPr lang="en-GB" sz="2400" smtClean="0"/>
              <a:t>Challenge students’ thinking</a:t>
            </a:r>
          </a:p>
          <a:p>
            <a:pPr>
              <a:lnSpc>
                <a:spcPct val="100000"/>
              </a:lnSpc>
            </a:pPr>
            <a:r>
              <a:rPr lang="en-GB" sz="2400" smtClean="0"/>
              <a:t>Manage the time well</a:t>
            </a:r>
          </a:p>
          <a:p>
            <a:pPr>
              <a:lnSpc>
                <a:spcPct val="100000"/>
              </a:lnSpc>
            </a:pPr>
            <a:r>
              <a:rPr lang="en-GB" sz="2400" smtClean="0"/>
              <a:t>Give them practical examples</a:t>
            </a:r>
          </a:p>
          <a:p>
            <a:pPr>
              <a:lnSpc>
                <a:spcPct val="100000"/>
              </a:lnSpc>
            </a:pPr>
            <a:r>
              <a:rPr lang="en-GB" sz="2400" smtClean="0"/>
              <a:t>Relate their work to the forthcoming/ongoing assignment</a:t>
            </a:r>
          </a:p>
          <a:p>
            <a:pPr>
              <a:lnSpc>
                <a:spcPct val="100000"/>
              </a:lnSpc>
            </a:pPr>
            <a:r>
              <a:rPr lang="en-GB" sz="2400" smtClean="0"/>
              <a:t>Orientate and guide their thinking</a:t>
            </a:r>
          </a:p>
          <a:p>
            <a:pPr>
              <a:lnSpc>
                <a:spcPct val="100000"/>
              </a:lnSpc>
            </a:pPr>
            <a:endParaRPr lang="en-GB" sz="2400" smtClean="0"/>
          </a:p>
          <a:p>
            <a:pPr>
              <a:lnSpc>
                <a:spcPct val="100000"/>
              </a:lnSpc>
            </a:pPr>
            <a:endParaRPr lang="en-GB" sz="24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GB" sz="3200" smtClean="0"/>
              <a:t>Gauging engagement: you can:</a:t>
            </a:r>
          </a:p>
        </p:txBody>
      </p:sp>
      <p:sp>
        <p:nvSpPr>
          <p:cNvPr id="46083" name="Content Placeholder 2"/>
          <p:cNvSpPr>
            <a:spLocks noGrp="1"/>
          </p:cNvSpPr>
          <p:nvPr>
            <p:ph idx="1"/>
          </p:nvPr>
        </p:nvSpPr>
        <p:spPr/>
        <p:txBody>
          <a:bodyPr/>
          <a:lstStyle/>
          <a:p>
            <a:pPr>
              <a:lnSpc>
                <a:spcPct val="100000"/>
              </a:lnSpc>
            </a:pPr>
            <a:r>
              <a:rPr lang="en-GB" sz="2400" smtClean="0"/>
              <a:t>Ask questions that can be responded to with a show of hands (including two hands, one hand, zero hands);</a:t>
            </a:r>
          </a:p>
          <a:p>
            <a:pPr>
              <a:lnSpc>
                <a:spcPct val="100000"/>
              </a:lnSpc>
            </a:pPr>
            <a:r>
              <a:rPr lang="en-GB" sz="2400" smtClean="0"/>
              <a:t>Set small tasks/ quizzes and ask students to respond to whole cohort questions using clickers or low-tech alternatives;</a:t>
            </a:r>
          </a:p>
          <a:p>
            <a:pPr>
              <a:lnSpc>
                <a:spcPct val="100000"/>
              </a:lnSpc>
            </a:pPr>
            <a:r>
              <a:rPr lang="en-GB" sz="2400" smtClean="0"/>
              <a:t>Enabling tweets to be sent to you, to which you respond at intervals in the lecture.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GB" sz="2800" smtClean="0"/>
              <a:t>Technology enhanced learning to enhance large group teaching </a:t>
            </a:r>
          </a:p>
        </p:txBody>
      </p:sp>
      <p:sp>
        <p:nvSpPr>
          <p:cNvPr id="47107" name="Content Placeholder 2"/>
          <p:cNvSpPr>
            <a:spLocks noGrp="1"/>
          </p:cNvSpPr>
          <p:nvPr>
            <p:ph idx="1"/>
          </p:nvPr>
        </p:nvSpPr>
        <p:spPr/>
        <p:txBody>
          <a:bodyPr/>
          <a:lstStyle/>
          <a:p>
            <a:r>
              <a:rPr lang="en-GB" sz="2600" smtClean="0"/>
              <a:t>Insert mini-quizzes into the lecture to check understanding;</a:t>
            </a:r>
          </a:p>
          <a:p>
            <a:r>
              <a:rPr lang="en-GB" sz="2600" smtClean="0"/>
              <a:t>Use audio and video clips to illustrate your points;</a:t>
            </a:r>
          </a:p>
          <a:p>
            <a:r>
              <a:rPr lang="en-GB" sz="2600" smtClean="0"/>
              <a:t>Twitter can be used to receive and review students comments in class;</a:t>
            </a:r>
          </a:p>
          <a:p>
            <a:r>
              <a:rPr lang="en-GB" sz="2600" smtClean="0"/>
              <a:t>Use the technologies you have available to promote engagement: clickers if you have them, coloured paper if you haven’t.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42875" y="122238"/>
            <a:ext cx="7858125" cy="1074737"/>
          </a:xfrm>
        </p:spPr>
        <p:txBody>
          <a:bodyPr/>
          <a:lstStyle/>
          <a:p>
            <a:r>
              <a:rPr lang="en-GB" sz="2800" smtClean="0"/>
              <a:t>Using lectures for assessment briefings and feedback </a:t>
            </a:r>
          </a:p>
        </p:txBody>
      </p:sp>
      <p:sp>
        <p:nvSpPr>
          <p:cNvPr id="48131" name="Content Placeholder 2"/>
          <p:cNvSpPr>
            <a:spLocks noGrp="1"/>
          </p:cNvSpPr>
          <p:nvPr>
            <p:ph idx="1"/>
          </p:nvPr>
        </p:nvSpPr>
        <p:spPr/>
        <p:txBody>
          <a:bodyPr/>
          <a:lstStyle/>
          <a:p>
            <a:r>
              <a:rPr lang="en-GB" sz="2600" smtClean="0"/>
              <a:t>Whole group briefings offer the chance for students to raise queries and clarify intended outcomes;</a:t>
            </a:r>
          </a:p>
          <a:p>
            <a:r>
              <a:rPr lang="en-GB" sz="2600" smtClean="0"/>
              <a:t>It’s good, especially in the early days to show examples of what kinds of thing you are looking for;</a:t>
            </a:r>
          </a:p>
          <a:p>
            <a:r>
              <a:rPr lang="en-GB" sz="2600" smtClean="0"/>
              <a:t>Whole cohort feedback can save some time and energy when marking;</a:t>
            </a:r>
          </a:p>
          <a:p>
            <a:r>
              <a:rPr lang="en-GB" sz="2600" smtClean="0"/>
              <a:t>It’s good to stress the importance of attendance, but as a back up, routinely video the session and make them available to absentees.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Quizzes: some ideas</a:t>
            </a:r>
            <a:endParaRPr lang="en-GB" dirty="0"/>
          </a:p>
        </p:txBody>
      </p:sp>
      <p:sp>
        <p:nvSpPr>
          <p:cNvPr id="3" name="Content Placeholder 2"/>
          <p:cNvSpPr>
            <a:spLocks noGrp="1"/>
          </p:cNvSpPr>
          <p:nvPr>
            <p:ph idx="1"/>
          </p:nvPr>
        </p:nvSpPr>
        <p:spPr/>
        <p:txBody>
          <a:bodyPr/>
          <a:lstStyle/>
          <a:p>
            <a:r>
              <a:rPr lang="en-GB" dirty="0" smtClean="0"/>
              <a:t>Use quick multi-choice tests in lectures to gauge engagement and understanding;</a:t>
            </a:r>
          </a:p>
          <a:p>
            <a:r>
              <a:rPr lang="en-GB" dirty="0" smtClean="0"/>
              <a:t>Ask questions and get students to consider the answers in groups before volunteering answers on request;</a:t>
            </a:r>
          </a:p>
          <a:p>
            <a:r>
              <a:rPr lang="en-GB" dirty="0" smtClean="0"/>
              <a:t>Keep the mood light and maybe use daft prizes to encourage participation;</a:t>
            </a:r>
          </a:p>
          <a:p>
            <a:r>
              <a:rPr lang="en-GB" dirty="0" smtClean="0"/>
              <a:t>Vary the question type (true or false, pick right answer from five, free response;  best explanation etc)  </a:t>
            </a:r>
            <a:r>
              <a:rPr lang="en-GB" smtClean="0"/>
              <a:t>for diversity.</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85813" y="0"/>
            <a:ext cx="8358187" cy="1524000"/>
          </a:xfrm>
        </p:spPr>
        <p:txBody>
          <a:bodyPr/>
          <a:lstStyle/>
          <a:p>
            <a:r>
              <a:rPr lang="en-GB" sz="2800" smtClean="0"/>
              <a:t>The context: </a:t>
            </a:r>
            <a:br>
              <a:rPr lang="en-GB" sz="2800" smtClean="0"/>
            </a:br>
            <a:r>
              <a:rPr lang="en-GB" sz="2800" smtClean="0"/>
              <a:t>What’s different nowadays?</a:t>
            </a:r>
          </a:p>
        </p:txBody>
      </p:sp>
      <p:sp>
        <p:nvSpPr>
          <p:cNvPr id="14339" name="Rectangle 3"/>
          <p:cNvSpPr>
            <a:spLocks noGrp="1" noChangeArrowheads="1"/>
          </p:cNvSpPr>
          <p:nvPr>
            <p:ph idx="1"/>
          </p:nvPr>
        </p:nvSpPr>
        <p:spPr>
          <a:xfrm>
            <a:off x="500063" y="1857375"/>
            <a:ext cx="8072437" cy="4286250"/>
          </a:xfrm>
        </p:spPr>
        <p:txBody>
          <a:bodyPr/>
          <a:lstStyle/>
          <a:p>
            <a:pPr>
              <a:lnSpc>
                <a:spcPct val="100000"/>
              </a:lnSpc>
            </a:pPr>
            <a:r>
              <a:rPr lang="en-GB" sz="2400" smtClean="0"/>
              <a:t>The impact of IT in the classroom (PowerPoint, interactive opportunities e.g. Twitter and clickers, multimedia);</a:t>
            </a:r>
          </a:p>
          <a:p>
            <a:pPr>
              <a:lnSpc>
                <a:spcPct val="100000"/>
              </a:lnSpc>
            </a:pPr>
            <a:r>
              <a:rPr lang="en-GB" sz="2400" smtClean="0"/>
              <a:t>The impact of IT outside the classroom (access to web-based resources);</a:t>
            </a:r>
          </a:p>
          <a:p>
            <a:pPr>
              <a:lnSpc>
                <a:spcPct val="100000"/>
              </a:lnSpc>
            </a:pPr>
            <a:r>
              <a:rPr lang="en-GB" sz="2400" smtClean="0"/>
              <a:t>Changes in student expectations / experiences (MTV generation, paying customers, earning, caring responsibilities).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GB" sz="4000" dirty="0" smtClean="0"/>
              <a:t>Questions </a:t>
            </a:r>
            <a:endParaRPr lang="en-GB" dirty="0" smtClean="0"/>
          </a:p>
        </p:txBody>
      </p:sp>
      <p:sp>
        <p:nvSpPr>
          <p:cNvPr id="49155" name="Content Placeholder 2"/>
          <p:cNvSpPr>
            <a:spLocks noGrp="1"/>
          </p:cNvSpPr>
          <p:nvPr>
            <p:ph idx="1"/>
          </p:nvPr>
        </p:nvSpPr>
        <p:spPr/>
        <p:txBody>
          <a:bodyPr/>
          <a:lstStyle/>
          <a:p>
            <a:r>
              <a:rPr lang="en-US" dirty="0" smtClean="0"/>
              <a:t>Asking all students to write the answer to a question and then asking volunteers to read out the answers will get more interaction than just picking on individuals;</a:t>
            </a:r>
          </a:p>
          <a:p>
            <a:r>
              <a:rPr lang="en-US" dirty="0" smtClean="0"/>
              <a:t>Make clear your expectations about when and how students can ask questions in your lectures, rather than just asking ‘Any questions?’ as you pack up;</a:t>
            </a:r>
          </a:p>
          <a:p>
            <a:r>
              <a:rPr lang="en-US" dirty="0" smtClean="0"/>
              <a:t>Consider using a questions box for students to pop questions in at the end of the lecture  and then be sure to answer them at the start of the next lecture to provide a link to new material</a:t>
            </a:r>
          </a:p>
          <a:p>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663575"/>
          </a:xfrm>
        </p:spPr>
        <p:txBody>
          <a:bodyPr/>
          <a:lstStyle/>
          <a:p>
            <a:r>
              <a:rPr lang="en-GB" sz="3200" smtClean="0"/>
              <a:t>Conclusions</a:t>
            </a:r>
          </a:p>
        </p:txBody>
      </p:sp>
      <p:sp>
        <p:nvSpPr>
          <p:cNvPr id="50179" name="Rectangle 3"/>
          <p:cNvSpPr>
            <a:spLocks noGrp="1" noChangeArrowheads="1"/>
          </p:cNvSpPr>
          <p:nvPr>
            <p:ph type="body" idx="1"/>
          </p:nvPr>
        </p:nvSpPr>
        <p:spPr>
          <a:xfrm>
            <a:off x="214313" y="857250"/>
            <a:ext cx="8643937" cy="5416550"/>
          </a:xfrm>
        </p:spPr>
        <p:txBody>
          <a:bodyPr/>
          <a:lstStyle/>
          <a:p>
            <a:pPr>
              <a:lnSpc>
                <a:spcPct val="100000"/>
              </a:lnSpc>
            </a:pPr>
            <a:r>
              <a:rPr lang="en-GB" sz="2400" smtClean="0"/>
              <a:t>Lectures to large groups are likely to be used in universities for the foreseeable future;</a:t>
            </a:r>
          </a:p>
          <a:p>
            <a:pPr>
              <a:lnSpc>
                <a:spcPct val="100000"/>
              </a:lnSpc>
            </a:pPr>
            <a:r>
              <a:rPr lang="en-GB" sz="2400" smtClean="0"/>
              <a:t>Many managers regard them as highly cost effective, but they don’t have high learning payoff for students unless we work hard to engage students;</a:t>
            </a:r>
          </a:p>
          <a:p>
            <a:pPr>
              <a:lnSpc>
                <a:spcPct val="100000"/>
              </a:lnSpc>
            </a:pPr>
            <a:r>
              <a:rPr lang="en-GB" sz="2400" smtClean="0"/>
              <a:t>Students often remember excellent (and appalling) lectures for life;</a:t>
            </a:r>
          </a:p>
          <a:p>
            <a:pPr>
              <a:lnSpc>
                <a:spcPct val="100000"/>
              </a:lnSpc>
            </a:pPr>
            <a:r>
              <a:rPr lang="en-GB" sz="2400" smtClean="0"/>
              <a:t>It isn’t possible to turn a dreadful lecturer into an excellent one overnight, but it is possible to help someone in that position cease to do the things that really annoy students;</a:t>
            </a:r>
          </a:p>
          <a:p>
            <a:pPr>
              <a:lnSpc>
                <a:spcPct val="100000"/>
              </a:lnSpc>
            </a:pPr>
            <a:r>
              <a:rPr lang="en-GB" sz="2400" smtClean="0"/>
              <a:t>Ubiquitous, reflective non-judgmental peer observation of teaching is the best way for everyone to improve.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GB" sz="3200" smtClean="0"/>
              <a:t>References</a:t>
            </a:r>
          </a:p>
        </p:txBody>
      </p:sp>
      <p:sp>
        <p:nvSpPr>
          <p:cNvPr id="51203" name="Content Placeholder 2"/>
          <p:cNvSpPr>
            <a:spLocks noGrp="1"/>
          </p:cNvSpPr>
          <p:nvPr>
            <p:ph idx="1"/>
          </p:nvPr>
        </p:nvSpPr>
        <p:spPr>
          <a:xfrm>
            <a:off x="214313" y="1214438"/>
            <a:ext cx="8715375" cy="4987925"/>
          </a:xfrm>
        </p:spPr>
        <p:txBody>
          <a:bodyPr/>
          <a:lstStyle/>
          <a:p>
            <a:pPr>
              <a:buFont typeface="Wingdings" pitchFamily="2" charset="2"/>
              <a:buNone/>
            </a:pPr>
            <a:r>
              <a:rPr lang="en-US" sz="1800" dirty="0" smtClean="0"/>
              <a:t>Bligh, D. (2002) </a:t>
            </a:r>
            <a:r>
              <a:rPr lang="en-US" sz="1800" i="1" dirty="0" smtClean="0"/>
              <a:t>What’s the use of lectures </a:t>
            </a:r>
            <a:r>
              <a:rPr lang="en-US" sz="1800" dirty="0" smtClean="0"/>
              <a:t>Jossey Bass San Francisco</a:t>
            </a:r>
          </a:p>
          <a:p>
            <a:pPr>
              <a:buFont typeface="Wingdings" pitchFamily="2" charset="2"/>
              <a:buNone/>
            </a:pPr>
            <a:r>
              <a:rPr lang="en-US" sz="1800" dirty="0" smtClean="0"/>
              <a:t>Brown, S. and Race, P. </a:t>
            </a:r>
            <a:r>
              <a:rPr lang="en-GB" sz="1800" dirty="0" smtClean="0"/>
              <a:t>(2002) </a:t>
            </a:r>
            <a:r>
              <a:rPr lang="en-GB" sz="1800" i="1" dirty="0" smtClean="0"/>
              <a:t>Lecturing – a practical guide</a:t>
            </a:r>
            <a:r>
              <a:rPr lang="en-GB" sz="1800" dirty="0" smtClean="0"/>
              <a:t>, London: Kogan Page.</a:t>
            </a:r>
          </a:p>
          <a:p>
            <a:pPr>
              <a:buFont typeface="Wingdings" pitchFamily="2" charset="2"/>
              <a:buNone/>
            </a:pPr>
            <a:r>
              <a:rPr lang="en-GB" sz="1800" dirty="0" smtClean="0"/>
              <a:t>Edwards, H., Smith, B. and Webb, G. (2001) </a:t>
            </a:r>
            <a:r>
              <a:rPr lang="en-GB" sz="1800" i="1" dirty="0" smtClean="0"/>
              <a:t>Lecturing: case studies, experience and practice</a:t>
            </a:r>
            <a:r>
              <a:rPr lang="en-GB" sz="1800" dirty="0" smtClean="0"/>
              <a:t>. London: Kogan Page.</a:t>
            </a:r>
          </a:p>
          <a:p>
            <a:pPr>
              <a:buFont typeface="Wingdings" pitchFamily="2" charset="2"/>
              <a:buNone/>
            </a:pPr>
            <a:r>
              <a:rPr lang="en-GB" sz="1800" dirty="0" smtClean="0"/>
              <a:t>Foreman-Peck, L. and McDowell, L. </a:t>
            </a:r>
            <a:r>
              <a:rPr lang="en-GB" sz="1800" i="1" dirty="0" smtClean="0"/>
              <a:t>Aims, ethics and values in group work assessment , Newcastle:  </a:t>
            </a:r>
            <a:r>
              <a:rPr lang="en-GB" sz="1800" dirty="0" smtClean="0"/>
              <a:t>Northumbria University</a:t>
            </a:r>
          </a:p>
          <a:p>
            <a:pPr>
              <a:buFont typeface="Wingdings" pitchFamily="2" charset="2"/>
              <a:buNone/>
            </a:pPr>
            <a:r>
              <a:rPr lang="en-GB" sz="1800" dirty="0" smtClean="0"/>
              <a:t>Kneale, P. E. (1997) </a:t>
            </a:r>
            <a:r>
              <a:rPr lang="en-GB" sz="1800" i="1" dirty="0" smtClean="0"/>
              <a:t>The rise of the "strategic student": how can we adapt to cope?</a:t>
            </a:r>
            <a:r>
              <a:rPr lang="en-GB" sz="1800" dirty="0" smtClean="0"/>
              <a:t> in Armstrong, S., Thompson, G. and Brown, S. (eds.) </a:t>
            </a:r>
            <a:r>
              <a:rPr lang="en-GB" sz="1800" i="1" dirty="0" smtClean="0"/>
              <a:t>Facing up to Radical Changes in Universities and Colleges,</a:t>
            </a:r>
            <a:r>
              <a:rPr lang="en-GB" sz="1800" dirty="0" smtClean="0"/>
              <a:t> pp.119-139 London: Kogan Page. </a:t>
            </a:r>
          </a:p>
          <a:p>
            <a:pPr>
              <a:buFont typeface="Wingdings" pitchFamily="2" charset="2"/>
              <a:buNone/>
            </a:pPr>
            <a:r>
              <a:rPr lang="en-GB" sz="1800" dirty="0" smtClean="0"/>
              <a:t>Mentkowski, M. and associates (2000) </a:t>
            </a:r>
            <a:r>
              <a:rPr lang="en-GB" sz="1800" i="1" dirty="0" smtClean="0"/>
              <a:t>Learning that lasts: integrating learning development and performance in college and beyond,</a:t>
            </a:r>
            <a:r>
              <a:rPr lang="en-GB" sz="1800" dirty="0" smtClean="0"/>
              <a:t> p.82, San Francisco: Jossey-Bass.</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Race, P. and Pickford, R. (2007) </a:t>
            </a:r>
            <a:r>
              <a:rPr lang="en-GB" sz="1800" i="1" dirty="0" smtClean="0"/>
              <a:t>Making Teaching work: Teaching smarter in post-compulsory education</a:t>
            </a:r>
            <a:r>
              <a:rPr lang="en-GB" sz="1800" dirty="0" smtClean="0"/>
              <a:t>, London: Sage.</a:t>
            </a:r>
          </a:p>
          <a:p>
            <a:endParaRPr lang="en-GB"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lect book 2"/>
          <p:cNvPicPr>
            <a:picLocks noChangeAspect="1" noChangeArrowheads="1"/>
          </p:cNvPicPr>
          <p:nvPr/>
        </p:nvPicPr>
        <p:blipFill>
          <a:blip r:embed="rId3" cstate="email">
            <a:lum bright="-18000" contrast="42000"/>
          </a:blip>
          <a:srcRect/>
          <a:stretch>
            <a:fillRect/>
          </a:stretch>
        </p:blipFill>
        <p:spPr bwMode="auto">
          <a:xfrm>
            <a:off x="4356100" y="404813"/>
            <a:ext cx="4572000" cy="5903912"/>
          </a:xfrm>
          <a:prstGeom prst="rect">
            <a:avLst/>
          </a:prstGeom>
          <a:noFill/>
          <a:ln w="9525">
            <a:noFill/>
            <a:miter lim="800000"/>
            <a:headEnd/>
            <a:tailEnd/>
          </a:ln>
        </p:spPr>
      </p:pic>
      <p:sp>
        <p:nvSpPr>
          <p:cNvPr id="52227" name="Text Box 3"/>
          <p:cNvSpPr txBox="1">
            <a:spLocks noChangeArrowheads="1"/>
          </p:cNvSpPr>
          <p:nvPr/>
        </p:nvSpPr>
        <p:spPr bwMode="auto">
          <a:xfrm>
            <a:off x="228600" y="1752600"/>
            <a:ext cx="3810000" cy="2308225"/>
          </a:xfrm>
          <a:prstGeom prst="rect">
            <a:avLst/>
          </a:prstGeom>
          <a:noFill/>
          <a:ln w="9525" algn="ctr">
            <a:noFill/>
            <a:miter lim="800000"/>
            <a:headEnd/>
            <a:tailEnd/>
          </a:ln>
        </p:spPr>
        <p:txBody>
          <a:bodyPr>
            <a:spAutoFit/>
          </a:bodyPr>
          <a:lstStyle/>
          <a:p>
            <a:pPr>
              <a:spcBef>
                <a:spcPct val="50000"/>
              </a:spcBef>
            </a:pPr>
            <a:r>
              <a:rPr lang="en-GB" sz="2400" b="1"/>
              <a:t>Lecturing – a Practical Guide</a:t>
            </a:r>
          </a:p>
          <a:p>
            <a:pPr>
              <a:spcBef>
                <a:spcPct val="50000"/>
              </a:spcBef>
            </a:pPr>
            <a:r>
              <a:rPr lang="en-GB" sz="2400" b="1"/>
              <a:t>Sally Brown and Phil Race</a:t>
            </a:r>
          </a:p>
          <a:p>
            <a:pPr>
              <a:spcBef>
                <a:spcPct val="50000"/>
              </a:spcBef>
            </a:pPr>
            <a:r>
              <a:rPr lang="en-GB" sz="2400" b="1"/>
              <a:t>Routledge, London, 2002</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928813"/>
            <a:ext cx="7772400" cy="3840162"/>
          </a:xfrm>
        </p:spPr>
        <p:txBody>
          <a:bodyPr/>
          <a:lstStyle/>
          <a:p>
            <a:pPr>
              <a:defRPr/>
            </a:pPr>
            <a:r>
              <a:rPr lang="en-GB" dirty="0" smtClean="0"/>
              <a:t>Tasks</a:t>
            </a:r>
            <a:endParaRPr lang="en-GB" dirty="0"/>
          </a:p>
        </p:txBody>
      </p:sp>
      <p:sp>
        <p:nvSpPr>
          <p:cNvPr id="53251" name="Text Placeholder 4"/>
          <p:cNvSpPr>
            <a:spLocks noGrp="1"/>
          </p:cNvSpPr>
          <p:nvPr>
            <p:ph type="body" idx="1"/>
          </p:nvPr>
        </p:nvSpPr>
        <p:spPr/>
        <p:txBody>
          <a:bodyPr/>
          <a:lstStyle/>
          <a:p>
            <a:endParaRPr lang="en-US"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GB" sz="2800" smtClean="0"/>
              <a:t>What’s the use of lectures?</a:t>
            </a:r>
          </a:p>
        </p:txBody>
      </p:sp>
      <p:sp>
        <p:nvSpPr>
          <p:cNvPr id="54275" name="Content Placeholder 2"/>
          <p:cNvSpPr>
            <a:spLocks noGrp="1"/>
          </p:cNvSpPr>
          <p:nvPr>
            <p:ph idx="1"/>
          </p:nvPr>
        </p:nvSpPr>
        <p:spPr/>
        <p:txBody>
          <a:bodyPr/>
          <a:lstStyle/>
          <a:p>
            <a:pPr>
              <a:buFont typeface="Wingdings" pitchFamily="2" charset="2"/>
              <a:buNone/>
            </a:pPr>
            <a:r>
              <a:rPr lang="en-GB" sz="2600" smtClean="0"/>
              <a:t>From your own experience of both lecturing and being lectured:</a:t>
            </a:r>
          </a:p>
          <a:p>
            <a:r>
              <a:rPr lang="en-GB" sz="2600" smtClean="0"/>
              <a:t>What can lectures do really well?</a:t>
            </a:r>
          </a:p>
          <a:p>
            <a:r>
              <a:rPr lang="en-GB" sz="2600" smtClean="0"/>
              <a:t>What are lectures poor at achieving?</a:t>
            </a:r>
          </a:p>
          <a:p>
            <a:r>
              <a:rPr lang="en-GB" sz="2600" smtClean="0"/>
              <a:t>In what ways do we need to change lectures to match students nowadays?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GB" sz="3200" smtClean="0"/>
              <a:t>Task</a:t>
            </a:r>
          </a:p>
        </p:txBody>
      </p:sp>
      <p:sp>
        <p:nvSpPr>
          <p:cNvPr id="55299" name="Content Placeholder 2"/>
          <p:cNvSpPr>
            <a:spLocks noGrp="1"/>
          </p:cNvSpPr>
          <p:nvPr>
            <p:ph idx="1"/>
          </p:nvPr>
        </p:nvSpPr>
        <p:spPr/>
        <p:txBody>
          <a:bodyPr/>
          <a:lstStyle/>
          <a:p>
            <a:pPr>
              <a:lnSpc>
                <a:spcPct val="100000"/>
              </a:lnSpc>
            </a:pPr>
            <a:r>
              <a:rPr lang="en-GB" sz="2400" smtClean="0"/>
              <a:t>Think about a lecturer who has really impressed you with his/her lecturing. What was that lecturer like?</a:t>
            </a:r>
          </a:p>
          <a:p>
            <a:pPr>
              <a:lnSpc>
                <a:spcPct val="100000"/>
              </a:lnSpc>
            </a:pPr>
            <a:r>
              <a:rPr lang="en-GB" sz="2400" smtClean="0"/>
              <a:t>Now think of an unimpressive lecturer. What was that lecturer like?</a:t>
            </a:r>
          </a:p>
          <a:p>
            <a:pPr>
              <a:lnSpc>
                <a:spcPct val="100000"/>
              </a:lnSpc>
            </a:pPr>
            <a:r>
              <a:rPr lang="en-GB" sz="2400" smtClean="0"/>
              <a:t>What does this tell you about the characteristics of a good lecturer?</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GB" sz="2800" smtClean="0"/>
              <a:t>What’s the worst thing that has ever happened to you in a lecture theatre?</a:t>
            </a:r>
          </a:p>
        </p:txBody>
      </p:sp>
      <p:sp>
        <p:nvSpPr>
          <p:cNvPr id="56323" name="Content Placeholder 2"/>
          <p:cNvSpPr>
            <a:spLocks noGrp="1"/>
          </p:cNvSpPr>
          <p:nvPr>
            <p:ph idx="1"/>
          </p:nvPr>
        </p:nvSpPr>
        <p:spPr/>
        <p:txBody>
          <a:bodyPr/>
          <a:lstStyle/>
          <a:p>
            <a:r>
              <a:rPr lang="en-GB" sz="2600" smtClean="0"/>
              <a:t>In your groups, list the dreadful experiences on post-its;</a:t>
            </a:r>
          </a:p>
          <a:p>
            <a:pPr>
              <a:buFont typeface="Wingdings" pitchFamily="2" charset="2"/>
              <a:buNone/>
            </a:pPr>
            <a:r>
              <a:rPr lang="en-GB" sz="2600" smtClean="0"/>
              <a:t>(You may include your own appalling behaviour if you wish, as well as incidents you have experienced or witnessed!)</a:t>
            </a:r>
          </a:p>
          <a:p>
            <a:r>
              <a:rPr lang="en-GB" sz="2600" smtClean="0"/>
              <a:t>Exchange post-its and suggests ways to either prevent or ameliorate the situation.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GB" sz="2800" smtClean="0"/>
              <a:t>Action planning to enhance large group teaching</a:t>
            </a:r>
          </a:p>
        </p:txBody>
      </p:sp>
      <p:sp>
        <p:nvSpPr>
          <p:cNvPr id="57347" name="Content Placeholder 2"/>
          <p:cNvSpPr>
            <a:spLocks noGrp="1"/>
          </p:cNvSpPr>
          <p:nvPr>
            <p:ph idx="1"/>
          </p:nvPr>
        </p:nvSpPr>
        <p:spPr/>
        <p:txBody>
          <a:bodyPr/>
          <a:lstStyle/>
          <a:p>
            <a:r>
              <a:rPr lang="en-GB" sz="2600" smtClean="0"/>
              <a:t>Identify up to five actions you can take to enhance your lectures.</a:t>
            </a:r>
          </a:p>
          <a:p>
            <a:r>
              <a:rPr lang="en-GB" sz="2600" smtClean="0"/>
              <a:t>What could you do to make sure these changes have a real impact?</a:t>
            </a:r>
          </a:p>
          <a:p>
            <a:r>
              <a:rPr lang="en-GB" sz="2600" smtClean="0"/>
              <a:t>Who or what could block these changes?</a:t>
            </a:r>
          </a:p>
          <a:p>
            <a:r>
              <a:rPr lang="en-GB" sz="2600" smtClean="0"/>
              <a:t>How can you prevent these preventions?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z="3200" smtClean="0"/>
              <a:t>What is very much the same?</a:t>
            </a:r>
          </a:p>
        </p:txBody>
      </p:sp>
      <p:sp>
        <p:nvSpPr>
          <p:cNvPr id="15363" name="Rectangle 3"/>
          <p:cNvSpPr>
            <a:spLocks noGrp="1" noChangeArrowheads="1"/>
          </p:cNvSpPr>
          <p:nvPr>
            <p:ph idx="1"/>
          </p:nvPr>
        </p:nvSpPr>
        <p:spPr/>
        <p:txBody>
          <a:bodyPr/>
          <a:lstStyle/>
          <a:p>
            <a:pPr>
              <a:lnSpc>
                <a:spcPct val="100000"/>
              </a:lnSpc>
            </a:pPr>
            <a:r>
              <a:rPr lang="en-GB" sz="2400" smtClean="0"/>
              <a:t>Large numbers of students;</a:t>
            </a:r>
          </a:p>
          <a:p>
            <a:pPr>
              <a:lnSpc>
                <a:spcPct val="100000"/>
              </a:lnSpc>
            </a:pPr>
            <a:r>
              <a:rPr lang="en-GB" sz="2400" smtClean="0"/>
              <a:t>Uncomfortable/unhelpful environments;</a:t>
            </a:r>
          </a:p>
          <a:p>
            <a:pPr>
              <a:lnSpc>
                <a:spcPct val="100000"/>
              </a:lnSpc>
            </a:pPr>
            <a:r>
              <a:rPr lang="en-GB" sz="2400" smtClean="0"/>
              <a:t>Poor liaison between building designers and users;</a:t>
            </a:r>
          </a:p>
          <a:p>
            <a:pPr>
              <a:lnSpc>
                <a:spcPct val="100000"/>
              </a:lnSpc>
            </a:pPr>
            <a:r>
              <a:rPr lang="en-GB" sz="2400" smtClean="0"/>
              <a:t>A dependency culture;</a:t>
            </a:r>
          </a:p>
          <a:p>
            <a:pPr>
              <a:lnSpc>
                <a:spcPct val="100000"/>
              </a:lnSpc>
            </a:pPr>
            <a:r>
              <a:rPr lang="en-GB" sz="2400" smtClean="0"/>
              <a:t>Timeslots of 1 hour or less;</a:t>
            </a:r>
          </a:p>
          <a:p>
            <a:pPr>
              <a:lnSpc>
                <a:spcPct val="100000"/>
              </a:lnSpc>
            </a:pPr>
            <a:r>
              <a:rPr lang="en-GB" sz="2400" smtClean="0"/>
              <a:t>Pressure to get through the material.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smtClean="0"/>
              <a:t>The </a:t>
            </a:r>
            <a:r>
              <a:rPr lang="en-US" sz="2800" smtClean="0"/>
              <a:t>Maieutic model</a:t>
            </a:r>
            <a:endParaRPr lang="en-GB" sz="2800" smtClean="0"/>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smtClean="0"/>
              <a:t>Maieutics is a complex procedure of research introduced bySocrates, embracing the Socratic method in its widest sense. It is based on the idea that the truth is latent in the mind of every human being due to her/his innate reason but has to be "given birth" by answering questions (or problems) intelligently proposed.The word is derived from the Greek "μαιευτικός," pertaining to midwifery midwifery.</a:t>
            </a:r>
            <a:r>
              <a:rPr lang="en-GB" sz="2400" smtClean="0"/>
              <a:t> </a:t>
            </a:r>
          </a:p>
          <a:p>
            <a:pPr>
              <a:lnSpc>
                <a:spcPct val="100000"/>
              </a:lnSpc>
              <a:buFont typeface="Wingdings" pitchFamily="2" charset="2"/>
              <a:buNone/>
            </a:pPr>
            <a:endParaRPr lang="en-GB"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 descr="QL8F41&amp;5.JPG"/>
          <p:cNvPicPr>
            <a:picLocks noChangeAspect="1"/>
          </p:cNvPicPr>
          <p:nvPr/>
        </p:nvPicPr>
        <p:blipFill>
          <a:blip r:embed="rId2"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sz="3200" smtClean="0"/>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sz="3200" smtClean="0"/>
              <a:t>What do students (say they) want?</a:t>
            </a:r>
          </a:p>
        </p:txBody>
      </p:sp>
      <p:sp>
        <p:nvSpPr>
          <p:cNvPr id="19459" name="Rectangle 3"/>
          <p:cNvSpPr>
            <a:spLocks noGrp="1" noChangeArrowheads="1"/>
          </p:cNvSpPr>
          <p:nvPr>
            <p:ph idx="1"/>
          </p:nvPr>
        </p:nvSpPr>
        <p:spPr/>
        <p:txBody>
          <a:bodyPr/>
          <a:lstStyle/>
          <a:p>
            <a:pPr>
              <a:lnSpc>
                <a:spcPct val="100000"/>
              </a:lnSpc>
            </a:pPr>
            <a:r>
              <a:rPr lang="en-GB" sz="2400" smtClean="0"/>
              <a:t>A good set of notes?</a:t>
            </a:r>
          </a:p>
          <a:p>
            <a:pPr>
              <a:lnSpc>
                <a:spcPct val="100000"/>
              </a:lnSpc>
            </a:pPr>
            <a:r>
              <a:rPr lang="en-GB" sz="2400" smtClean="0"/>
              <a:t>The answers to the exam questions?</a:t>
            </a:r>
          </a:p>
          <a:p>
            <a:pPr>
              <a:lnSpc>
                <a:spcPct val="100000"/>
              </a:lnSpc>
            </a:pPr>
            <a:r>
              <a:rPr lang="en-GB" sz="2400" smtClean="0"/>
              <a:t>Explanations, illumination, inspiration?</a:t>
            </a:r>
          </a:p>
          <a:p>
            <a:pPr>
              <a:lnSpc>
                <a:spcPct val="100000"/>
              </a:lnSpc>
            </a:pPr>
            <a:r>
              <a:rPr lang="en-GB" sz="2400" smtClean="0"/>
              <a:t>The chance to feel part of the collective learning experience?</a:t>
            </a:r>
          </a:p>
          <a:p>
            <a:pPr>
              <a:lnSpc>
                <a:spcPct val="100000"/>
              </a:lnSpc>
            </a:pPr>
            <a:r>
              <a:rPr lang="en-GB" sz="2400" smtClean="0"/>
              <a:t>Opportunities to ask questions and seek clarification?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2710</Words>
  <Application>Microsoft Office PowerPoint</Application>
  <PresentationFormat>On-screen Show (4:3)</PresentationFormat>
  <Paragraphs>248</Paragraphs>
  <Slides>49</Slides>
  <Notes>23</Notes>
  <HiddenSlides>0</HiddenSlides>
  <MMClips>0</MMClips>
  <ScaleCrop>false</ScaleCrop>
  <HeadingPairs>
    <vt:vector size="4" baseType="variant">
      <vt:variant>
        <vt:lpstr>Theme</vt:lpstr>
      </vt:variant>
      <vt:variant>
        <vt:i4>4</vt:i4>
      </vt:variant>
      <vt:variant>
        <vt:lpstr>Slide Titles</vt:lpstr>
      </vt:variant>
      <vt:variant>
        <vt:i4>49</vt:i4>
      </vt:variant>
    </vt:vector>
  </HeadingPairs>
  <TitlesOfParts>
    <vt:vector size="53" baseType="lpstr">
      <vt:lpstr>LeedsMet template</vt:lpstr>
      <vt:lpstr>1_LeedsMet template</vt:lpstr>
      <vt:lpstr>Office Theme</vt:lpstr>
      <vt:lpstr>1_Office Theme</vt:lpstr>
      <vt:lpstr>Lecturing to large classes</vt:lpstr>
      <vt:lpstr>Activities today will include (at some point) thinking about</vt:lpstr>
      <vt:lpstr>Slide 3</vt:lpstr>
      <vt:lpstr>The context:  What’s different nowadays?</vt:lpstr>
      <vt:lpstr>What is very much the same?</vt:lpstr>
      <vt:lpstr>The Maieutic model</vt:lpstr>
      <vt:lpstr>Slide 7</vt:lpstr>
      <vt:lpstr>Delivering content…..</vt:lpstr>
      <vt:lpstr>What do students (say they) want?</vt:lpstr>
      <vt:lpstr>UK National Student Survey asks students to rate universities on whether…</vt:lpstr>
      <vt:lpstr>Why do we lecture?</vt:lpstr>
      <vt:lpstr>What are we trying to do?</vt:lpstr>
      <vt:lpstr>Some less positive reasons</vt:lpstr>
      <vt:lpstr>Slide 14</vt:lpstr>
      <vt:lpstr>Characteristics of an effective lecturer (the research suggests)</vt:lpstr>
      <vt:lpstr>Characteristics of an effective lecture</vt:lpstr>
      <vt:lpstr>Slide 17</vt:lpstr>
      <vt:lpstr>Some views</vt:lpstr>
      <vt:lpstr>More views about lectures</vt:lpstr>
      <vt:lpstr>Anxieties about large-group teaching…</vt:lpstr>
      <vt:lpstr>What goes wrong? (students)</vt:lpstr>
      <vt:lpstr>What goes wrong? (staff)</vt:lpstr>
      <vt:lpstr>Voice and presence: my tips: Take great care of your voice: </vt:lpstr>
      <vt:lpstr>Taking care of your voice</vt:lpstr>
      <vt:lpstr>Work the space:</vt:lpstr>
      <vt:lpstr>Slide 26</vt:lpstr>
      <vt:lpstr>Overcoming nerves</vt:lpstr>
      <vt:lpstr>Distractions and interruptions: what do you do about students in your lectures...</vt:lpstr>
      <vt:lpstr>Slide 29</vt:lpstr>
      <vt:lpstr>What kinds of activities foster engagement?</vt:lpstr>
      <vt:lpstr>Attention recall points can include</vt:lpstr>
      <vt:lpstr>More attention recall points</vt:lpstr>
      <vt:lpstr>Things we can do to make lectures effective</vt:lpstr>
      <vt:lpstr>And we can:</vt:lpstr>
      <vt:lpstr>Slide 35</vt:lpstr>
      <vt:lpstr>Gauging engagement: you can:</vt:lpstr>
      <vt:lpstr>Technology enhanced learning to enhance large group teaching </vt:lpstr>
      <vt:lpstr>Using lectures for assessment briefings and feedback </vt:lpstr>
      <vt:lpstr>Quizzes: some ideas</vt:lpstr>
      <vt:lpstr>Questions </vt:lpstr>
      <vt:lpstr>Slide 41</vt:lpstr>
      <vt:lpstr>Conclusions</vt:lpstr>
      <vt:lpstr>References</vt:lpstr>
      <vt:lpstr>Slide 44</vt:lpstr>
      <vt:lpstr>Tasks</vt:lpstr>
      <vt:lpstr>What’s the use of lectures?</vt:lpstr>
      <vt:lpstr>Task</vt:lpstr>
      <vt:lpstr>What’s the worst thing that has ever happened to you in a lecture theatre?</vt:lpstr>
      <vt:lpstr>Action planning to enhance large group teaching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136</cp:revision>
  <dcterms:created xsi:type="dcterms:W3CDTF">2007-03-06T12:05:28Z</dcterms:created>
  <dcterms:modified xsi:type="dcterms:W3CDTF">2012-02-28T18:16:21Z</dcterms:modified>
</cp:coreProperties>
</file>