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4"/>
  </p:notesMasterIdLst>
  <p:handoutMasterIdLst>
    <p:handoutMasterId r:id="rId45"/>
  </p:handoutMasterIdLst>
  <p:sldIdLst>
    <p:sldId id="370" r:id="rId2"/>
    <p:sldId id="453" r:id="rId3"/>
    <p:sldId id="454" r:id="rId4"/>
    <p:sldId id="419" r:id="rId5"/>
    <p:sldId id="468" r:id="rId6"/>
    <p:sldId id="469" r:id="rId7"/>
    <p:sldId id="428" r:id="rId8"/>
    <p:sldId id="422" r:id="rId9"/>
    <p:sldId id="423" r:id="rId10"/>
    <p:sldId id="424" r:id="rId11"/>
    <p:sldId id="425" r:id="rId12"/>
    <p:sldId id="426" r:id="rId13"/>
    <p:sldId id="427" r:id="rId14"/>
    <p:sldId id="420" r:id="rId15"/>
    <p:sldId id="462" r:id="rId16"/>
    <p:sldId id="455" r:id="rId17"/>
    <p:sldId id="432" r:id="rId18"/>
    <p:sldId id="433" r:id="rId19"/>
    <p:sldId id="435" r:id="rId20"/>
    <p:sldId id="434" r:id="rId21"/>
    <p:sldId id="429" r:id="rId22"/>
    <p:sldId id="430" r:id="rId23"/>
    <p:sldId id="431" r:id="rId24"/>
    <p:sldId id="441" r:id="rId25"/>
    <p:sldId id="442" r:id="rId26"/>
    <p:sldId id="463" r:id="rId27"/>
    <p:sldId id="461" r:id="rId28"/>
    <p:sldId id="464" r:id="rId29"/>
    <p:sldId id="465" r:id="rId30"/>
    <p:sldId id="466" r:id="rId31"/>
    <p:sldId id="467" r:id="rId32"/>
    <p:sldId id="443" r:id="rId33"/>
    <p:sldId id="456" r:id="rId34"/>
    <p:sldId id="460" r:id="rId35"/>
    <p:sldId id="457" r:id="rId36"/>
    <p:sldId id="458" r:id="rId37"/>
    <p:sldId id="459" r:id="rId38"/>
    <p:sldId id="452" r:id="rId39"/>
    <p:sldId id="421" r:id="rId40"/>
    <p:sldId id="436" r:id="rId41"/>
    <p:sldId id="437" r:id="rId42"/>
    <p:sldId id="438" r:id="rId43"/>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64" d="100"/>
          <a:sy n="64" d="100"/>
        </p:scale>
        <p:origin x="-5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6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3161197-D23D-45C9-A64E-464F736A65A0}"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47DF6D7-D271-4E95-9EA0-5008FF5AB9C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42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47DF6D7-D271-4E95-9EA0-5008FF5AB9C4}"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fld id="{BCCE166B-DA9F-44F9-91F8-E07D1CAA8383}" type="datetime1">
              <a:rPr lang="en-GB"/>
              <a:pPr>
                <a:defRPr/>
              </a:pPr>
              <a:t>28/02/2012</a:t>
            </a:fld>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F7889892-21C3-4693-A6D4-820FBAB79543}"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A66C5B8F-3C3B-4D2E-948C-BEB579DAF3FF}"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E9A58FD-5D3F-4309-A6F7-BFAF27F76144}"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75BB984D-FC88-4E8B-9D94-E3F614F7A707}"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0D62CE-1875-44E4-A9CA-2E38116D6600}"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EB7DAC89-8795-4098-A64E-FBD94340E8C7}"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B0D201BE-9720-4AA1-B652-971A228A026A}"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D2D15F68-1D94-4B69-AE09-B2B6C6C44120}"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3055A5C-5DFB-4B47-AF4C-4F68C3873BCD}"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91D17C66-9DA6-47EF-BB54-BE1118F88E86}"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69CB4240-4A8C-4152-AAA5-4FA88009FBC0}"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6BF81FF-769C-4247-AE87-2E9A050BEEFF}" type="slidenum">
              <a:rPr lang="en-GB" altLang="en-US"/>
              <a:pPr>
                <a:defRPr/>
              </a:pPr>
              <a:t>‹#›</a:t>
            </a:fld>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28"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heacademy.ac.uk/resources/detail/resource_database/id170_constructive_alignment_in_the_world"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uws.edu.au/__data/assets/pdf_file/0007/6892/AUQF_04_Paper_Scott.pdf"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85813" y="214313"/>
            <a:ext cx="6118225" cy="2811462"/>
          </a:xfrm>
          <a:noFill/>
        </p:spPr>
        <p:txBody>
          <a:bodyPr anchor="ctr"/>
          <a:lstStyle/>
          <a:p>
            <a:pPr algn="l"/>
            <a:r>
              <a:rPr lang="en-GB" sz="3200" dirty="0" smtClean="0"/>
              <a:t>Enhancing the student experience workshops </a:t>
            </a:r>
            <a:br>
              <a:rPr lang="en-GB" sz="3200" dirty="0" smtClean="0"/>
            </a:br>
            <a:r>
              <a:rPr lang="en-GB" sz="3200" dirty="0" smtClean="0"/>
              <a:t>November 2011</a:t>
            </a:r>
            <a:br>
              <a:rPr lang="en-GB" sz="3200" dirty="0" smtClean="0"/>
            </a:br>
            <a:r>
              <a:rPr lang="en-GB" sz="3200" dirty="0" smtClean="0"/>
              <a:t>Liverpool John </a:t>
            </a:r>
            <a:r>
              <a:rPr lang="en-GB" sz="3200" dirty="0" err="1" smtClean="0"/>
              <a:t>Moores</a:t>
            </a:r>
            <a:r>
              <a:rPr lang="en-GB" sz="3200" dirty="0" smtClean="0"/>
              <a:t> University</a:t>
            </a:r>
            <a:r>
              <a:rPr lang="en-GB" sz="4400" dirty="0" smtClean="0"/>
              <a:t/>
            </a:r>
            <a:br>
              <a:rPr lang="en-GB" sz="4400" dirty="0" smtClean="0"/>
            </a:br>
            <a:endParaRPr lang="en-GB" sz="2000" b="0" dirty="0" smtClean="0"/>
          </a:p>
        </p:txBody>
      </p:sp>
      <p:sp>
        <p:nvSpPr>
          <p:cNvPr id="3075" name="Rectangle 3"/>
          <p:cNvSpPr>
            <a:spLocks noGrp="1" noChangeArrowheads="1"/>
          </p:cNvSpPr>
          <p:nvPr>
            <p:ph type="subTitle" idx="1"/>
          </p:nvPr>
        </p:nvSpPr>
        <p:spPr>
          <a:xfrm>
            <a:off x="571500" y="3071813"/>
            <a:ext cx="6503988" cy="3006725"/>
          </a:xfrm>
        </p:spPr>
        <p:txBody>
          <a:bodyPr/>
          <a:lstStyle/>
          <a:p>
            <a:pPr algn="l"/>
            <a:r>
              <a:rPr lang="en-GB" sz="2800" dirty="0" smtClean="0">
                <a:solidFill>
                  <a:srgbClr val="002060"/>
                </a:solidFill>
              </a:rPr>
              <a:t>Sally Brown</a:t>
            </a:r>
          </a:p>
          <a:p>
            <a:pPr algn="l"/>
            <a:r>
              <a:rPr lang="en-GB" sz="1400" dirty="0" smtClean="0">
                <a:solidFill>
                  <a:srgbClr val="002060"/>
                </a:solidFill>
              </a:rPr>
              <a:t>Emeritus Professor, Leeds Metropolitan University, </a:t>
            </a:r>
          </a:p>
          <a:p>
            <a:pPr algn="l"/>
            <a:r>
              <a:rPr lang="en-GB" sz="1400" dirty="0" smtClean="0">
                <a:solidFill>
                  <a:srgbClr val="002060"/>
                </a:solidFill>
              </a:rPr>
              <a:t>Adjunct Professor:  University of Sunshine Coast, Central Queensland and James Cook University .</a:t>
            </a:r>
          </a:p>
          <a:p>
            <a:pPr algn="l"/>
            <a:r>
              <a:rPr lang="en-GB" sz="1400" dirty="0" smtClean="0">
                <a:solidFill>
                  <a:srgbClr val="002060"/>
                </a:solidFill>
              </a:rPr>
              <a:t>Visiting Professor, Plymouth University</a:t>
            </a:r>
          </a:p>
          <a:p>
            <a:pPr algn="l"/>
            <a:endParaRPr lang="en-GB" sz="1400" dirty="0" smtClean="0">
              <a:solidFill>
                <a:srgbClr val="002060"/>
              </a:solidFill>
            </a:endParaRPr>
          </a:p>
          <a:p>
            <a:pPr algn="l"/>
            <a:endParaRPr lang="en-GB" sz="1400" dirty="0" smtClean="0">
              <a:solidFill>
                <a:srgbClr val="002060"/>
              </a:solidFill>
            </a:endParaRPr>
          </a:p>
          <a:p>
            <a:endParaRPr lang="en-GB" sz="2800" dirty="0" smtClean="0"/>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122238"/>
            <a:ext cx="8429625" cy="1074737"/>
          </a:xfrm>
        </p:spPr>
        <p:txBody>
          <a:bodyPr/>
          <a:lstStyle/>
          <a:p>
            <a:pPr marL="514350" indent="-514350"/>
            <a:r>
              <a:rPr lang="en-GB" dirty="0" smtClean="0"/>
              <a:t>2. Learning, teaching &amp; assessment</a:t>
            </a:r>
            <a:endParaRPr lang="en-US" dirty="0" smtClean="0"/>
          </a:p>
        </p:txBody>
      </p:sp>
      <p:sp>
        <p:nvSpPr>
          <p:cNvPr id="12291" name="Content Placeholder 2"/>
          <p:cNvSpPr>
            <a:spLocks noGrp="1"/>
          </p:cNvSpPr>
          <p:nvPr>
            <p:ph idx="1"/>
          </p:nvPr>
        </p:nvSpPr>
        <p:spPr>
          <a:xfrm>
            <a:off x="214313" y="1285875"/>
            <a:ext cx="8643937" cy="4916488"/>
          </a:xfrm>
        </p:spPr>
        <p:txBody>
          <a:bodyPr/>
          <a:lstStyle/>
          <a:p>
            <a:r>
              <a:rPr lang="en-GB" smtClean="0"/>
              <a:t>Student success in terms of employability and ‘good honours’;</a:t>
            </a:r>
          </a:p>
          <a:p>
            <a:r>
              <a:rPr lang="en-GB" smtClean="0"/>
              <a:t>A curriculum that is challenging, current and informed by research and scholarship and the world of work;</a:t>
            </a:r>
          </a:p>
          <a:p>
            <a:r>
              <a:rPr lang="en-GB" smtClean="0"/>
              <a:t>A high standard of teaching with innovation and enhancement in teaching methods, learner support and assessment;</a:t>
            </a:r>
          </a:p>
          <a:p>
            <a:r>
              <a:rPr lang="en-GB" smtClean="0"/>
              <a:t>The programme of study as the primary ‘product’ with which each student identifies;</a:t>
            </a:r>
          </a:p>
          <a:p>
            <a:r>
              <a:rPr lang="en-GB" smtClean="0"/>
              <a:t>Market responsive programmes, so more frequent changes in our programme portfolio.</a:t>
            </a:r>
          </a:p>
          <a:p>
            <a:endParaRPr lang="en-US" smtClean="0"/>
          </a:p>
        </p:txBody>
      </p:sp>
      <p:sp>
        <p:nvSpPr>
          <p:cNvPr id="12292" name="Slide Number Placeholder 3"/>
          <p:cNvSpPr>
            <a:spLocks noGrp="1"/>
          </p:cNvSpPr>
          <p:nvPr>
            <p:ph type="sldNum" sz="quarter" idx="12"/>
          </p:nvPr>
        </p:nvSpPr>
        <p:spPr>
          <a:noFill/>
        </p:spPr>
        <p:txBody>
          <a:bodyPr/>
          <a:lstStyle/>
          <a:p>
            <a:fld id="{7243D21F-7463-48ED-A827-865B61F2B1C5}" type="slidenum">
              <a:rPr lang="en-GB" altLang="en-US" smtClean="0"/>
              <a:pPr/>
              <a:t>10</a:t>
            </a:fld>
            <a:endParaRPr lang="en-GB"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marL="514350" indent="-514350"/>
            <a:r>
              <a:rPr lang="en-GB" dirty="0" smtClean="0"/>
              <a:t>3. Research and scholarship;</a:t>
            </a:r>
            <a:endParaRPr lang="en-US" dirty="0" smtClean="0"/>
          </a:p>
        </p:txBody>
      </p:sp>
      <p:sp>
        <p:nvSpPr>
          <p:cNvPr id="13315" name="Content Placeholder 2"/>
          <p:cNvSpPr>
            <a:spLocks noGrp="1"/>
          </p:cNvSpPr>
          <p:nvPr>
            <p:ph idx="1"/>
          </p:nvPr>
        </p:nvSpPr>
        <p:spPr/>
        <p:txBody>
          <a:bodyPr/>
          <a:lstStyle/>
          <a:p>
            <a:r>
              <a:rPr lang="en-GB" sz="2400" dirty="0" smtClean="0"/>
              <a:t>A continuing focus on supporting areas of world-leading and international research standing, whilst encouraging the development of those areas of high national potential;</a:t>
            </a:r>
          </a:p>
          <a:p>
            <a:r>
              <a:rPr lang="en-GB" sz="2400" dirty="0" smtClean="0"/>
              <a:t>A positive REF outcome in 2014 and continued success in research beyond this (grants, publications etc);</a:t>
            </a:r>
          </a:p>
          <a:p>
            <a:r>
              <a:rPr lang="en-GB" sz="2400" dirty="0" smtClean="0"/>
              <a:t>A clearer definition of scholarship in all aspects of academic delivery (teaching &amp; assessment process, the curriculum, employability agenda and commercial capabilities). This will be an essential differentiator in relation to Private and FE-delivered degree programmes.</a:t>
            </a:r>
            <a:endParaRPr lang="en-US" sz="2400" dirty="0" smtClean="0"/>
          </a:p>
        </p:txBody>
      </p:sp>
      <p:sp>
        <p:nvSpPr>
          <p:cNvPr id="13316" name="Slide Number Placeholder 3"/>
          <p:cNvSpPr>
            <a:spLocks noGrp="1"/>
          </p:cNvSpPr>
          <p:nvPr>
            <p:ph type="sldNum" sz="quarter" idx="12"/>
          </p:nvPr>
        </p:nvSpPr>
        <p:spPr>
          <a:noFill/>
        </p:spPr>
        <p:txBody>
          <a:bodyPr/>
          <a:lstStyle/>
          <a:p>
            <a:fld id="{195B0A77-47E6-4A1B-9A5B-30390D081799}" type="slidenum">
              <a:rPr lang="en-GB" altLang="en-US" smtClean="0"/>
              <a:pPr/>
              <a:t>11</a:t>
            </a:fld>
            <a:endParaRPr lang="en-GB"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marL="514350" indent="-514350"/>
            <a:r>
              <a:rPr lang="en-GB" dirty="0" smtClean="0"/>
              <a:t>4. Commercial and international development;</a:t>
            </a:r>
            <a:endParaRPr lang="en-US" dirty="0" smtClean="0"/>
          </a:p>
        </p:txBody>
      </p:sp>
      <p:sp>
        <p:nvSpPr>
          <p:cNvPr id="14339" name="Content Placeholder 2"/>
          <p:cNvSpPr>
            <a:spLocks noGrp="1"/>
          </p:cNvSpPr>
          <p:nvPr>
            <p:ph idx="1"/>
          </p:nvPr>
        </p:nvSpPr>
        <p:spPr>
          <a:xfrm>
            <a:off x="214313" y="1214438"/>
            <a:ext cx="8483600" cy="4987925"/>
          </a:xfrm>
        </p:spPr>
        <p:txBody>
          <a:bodyPr/>
          <a:lstStyle/>
          <a:p>
            <a:r>
              <a:rPr lang="en-GB" smtClean="0"/>
              <a:t>It must enhance LJMU’s corporate reputation;</a:t>
            </a:r>
          </a:p>
          <a:p>
            <a:r>
              <a:rPr lang="en-GB" smtClean="0"/>
              <a:t>It should generate high value business income for the University in ways that complement, promote and support our core academic strengths, at home and internationally;</a:t>
            </a:r>
          </a:p>
          <a:p>
            <a:r>
              <a:rPr lang="en-GB" smtClean="0"/>
              <a:t>It can bring an international dimension to the work of the university;</a:t>
            </a:r>
          </a:p>
          <a:p>
            <a:r>
              <a:rPr lang="en-GB" smtClean="0"/>
              <a:t>It can promote staff engagement with the business world which is critical to the success and credibility of employability/ world of work initiatives.</a:t>
            </a:r>
          </a:p>
          <a:p>
            <a:endParaRPr lang="en-US" smtClean="0"/>
          </a:p>
        </p:txBody>
      </p:sp>
      <p:sp>
        <p:nvSpPr>
          <p:cNvPr id="14340" name="Slide Number Placeholder 3"/>
          <p:cNvSpPr>
            <a:spLocks noGrp="1"/>
          </p:cNvSpPr>
          <p:nvPr>
            <p:ph type="sldNum" sz="quarter" idx="12"/>
          </p:nvPr>
        </p:nvSpPr>
        <p:spPr>
          <a:noFill/>
        </p:spPr>
        <p:txBody>
          <a:bodyPr/>
          <a:lstStyle/>
          <a:p>
            <a:fld id="{6E01AD5A-7F30-4FF5-9F4A-BF001AF4944A}" type="slidenum">
              <a:rPr lang="en-GB" altLang="en-US" smtClean="0"/>
              <a:pPr/>
              <a:t>12</a:t>
            </a:fld>
            <a:endParaRPr lang="en-GB"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marL="514350" indent="-514350"/>
            <a:r>
              <a:rPr lang="en-GB" dirty="0" smtClean="0"/>
              <a:t/>
            </a:r>
            <a:br>
              <a:rPr lang="en-GB" dirty="0" smtClean="0"/>
            </a:br>
            <a:r>
              <a:rPr lang="en-GB" dirty="0" smtClean="0"/>
              <a:t>5. Excellence in delivery</a:t>
            </a:r>
            <a:endParaRPr lang="en-US" dirty="0" smtClean="0"/>
          </a:p>
        </p:txBody>
      </p:sp>
      <p:sp>
        <p:nvSpPr>
          <p:cNvPr id="15363" name="Content Placeholder 2"/>
          <p:cNvSpPr>
            <a:spLocks noGrp="1"/>
          </p:cNvSpPr>
          <p:nvPr>
            <p:ph idx="1"/>
          </p:nvPr>
        </p:nvSpPr>
        <p:spPr>
          <a:xfrm>
            <a:off x="214313" y="1412875"/>
            <a:ext cx="8715375" cy="4789488"/>
          </a:xfrm>
        </p:spPr>
        <p:txBody>
          <a:bodyPr/>
          <a:lstStyle/>
          <a:p>
            <a:r>
              <a:rPr lang="en-GB" sz="2400" smtClean="0"/>
              <a:t>Balanced budgets and financial stability in an increasingly competitive market; including responsibility as a major employer in the city and economic driver for the region;</a:t>
            </a:r>
          </a:p>
          <a:p>
            <a:r>
              <a:rPr lang="en-GB" sz="2400" smtClean="0"/>
              <a:t>Adding value for students, employers, and research and commercial clients; contribution to society;</a:t>
            </a:r>
          </a:p>
          <a:p>
            <a:r>
              <a:rPr lang="en-GB" sz="2400" smtClean="0"/>
              <a:t>Improving business processes and monitoring performance;</a:t>
            </a:r>
          </a:p>
          <a:p>
            <a:r>
              <a:rPr lang="en-GB" sz="2400" smtClean="0"/>
              <a:t>Recruiting, developing and supporting employees;</a:t>
            </a:r>
          </a:p>
          <a:p>
            <a:r>
              <a:rPr lang="en-GB" sz="2400" smtClean="0"/>
              <a:t>Corporate governance, ethical standards and environmental sustainability.</a:t>
            </a:r>
          </a:p>
          <a:p>
            <a:endParaRPr lang="en-US" smtClean="0"/>
          </a:p>
        </p:txBody>
      </p:sp>
      <p:sp>
        <p:nvSpPr>
          <p:cNvPr id="15364" name="Slide Number Placeholder 3"/>
          <p:cNvSpPr>
            <a:spLocks noGrp="1"/>
          </p:cNvSpPr>
          <p:nvPr>
            <p:ph type="sldNum" sz="quarter" idx="12"/>
          </p:nvPr>
        </p:nvSpPr>
        <p:spPr>
          <a:noFill/>
        </p:spPr>
        <p:txBody>
          <a:bodyPr/>
          <a:lstStyle/>
          <a:p>
            <a:fld id="{98F93513-9D25-4791-B704-CD4461E4A0FB}" type="slidenum">
              <a:rPr lang="en-GB" altLang="en-US" smtClean="0"/>
              <a:pPr/>
              <a:t>13</a:t>
            </a:fld>
            <a:endParaRPr lang="en-GB"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smtClean="0"/>
              <a:t>Working together: flip chart task in Centre groups</a:t>
            </a:r>
          </a:p>
        </p:txBody>
      </p:sp>
      <p:sp>
        <p:nvSpPr>
          <p:cNvPr id="16387" name="Content Placeholder 2"/>
          <p:cNvSpPr>
            <a:spLocks noGrp="1"/>
          </p:cNvSpPr>
          <p:nvPr>
            <p:ph idx="1"/>
          </p:nvPr>
        </p:nvSpPr>
        <p:spPr/>
        <p:txBody>
          <a:bodyPr/>
          <a:lstStyle/>
          <a:p>
            <a:pPr marL="514350" indent="-514350">
              <a:buFont typeface="Arial" charset="0"/>
              <a:buAutoNum type="arabicPeriod"/>
            </a:pPr>
            <a:r>
              <a:rPr lang="en-GB" smtClean="0"/>
              <a:t>What environmental factors are necessary to enable faculty colleagues to work together?</a:t>
            </a:r>
          </a:p>
          <a:p>
            <a:pPr marL="514350" indent="-514350">
              <a:buFont typeface="Arial" charset="0"/>
              <a:buAutoNum type="arabicPeriod"/>
            </a:pPr>
            <a:r>
              <a:rPr lang="en-GB" smtClean="0"/>
              <a:t>What factors might prevent good collegial working (and what can we do to mitigate these)?</a:t>
            </a:r>
          </a:p>
          <a:p>
            <a:pPr marL="514350" indent="-514350">
              <a:buFont typeface="Arial" charset="0"/>
              <a:buAutoNum type="arabicPeriod"/>
            </a:pPr>
            <a:r>
              <a:rPr lang="en-GB" smtClean="0"/>
              <a:t>How many of our issues we need to deal with are common and how many are specific to our Centre?</a:t>
            </a:r>
          </a:p>
          <a:p>
            <a:pPr marL="514350" indent="-514350">
              <a:buFont typeface="Arial" charset="0"/>
              <a:buAutoNum type="arabicPeriod"/>
            </a:pPr>
            <a:r>
              <a:rPr lang="en-GB" smtClean="0"/>
              <a:t>One short term, one medium and one long term priority for your Centre.</a:t>
            </a:r>
            <a:endParaRPr lang="en-US" smtClean="0"/>
          </a:p>
        </p:txBody>
      </p:sp>
      <p:sp>
        <p:nvSpPr>
          <p:cNvPr id="16388" name="Slide Number Placeholder 3"/>
          <p:cNvSpPr>
            <a:spLocks noGrp="1"/>
          </p:cNvSpPr>
          <p:nvPr>
            <p:ph type="sldNum" sz="quarter" idx="12"/>
          </p:nvPr>
        </p:nvSpPr>
        <p:spPr>
          <a:noFill/>
        </p:spPr>
        <p:txBody>
          <a:bodyPr/>
          <a:lstStyle/>
          <a:p>
            <a:fld id="{E9251241-85AF-479F-A9AE-01B8E95458A0}" type="slidenum">
              <a:rPr lang="en-GB" altLang="en-US" smtClean="0"/>
              <a:pPr/>
              <a:t>14</a:t>
            </a:fld>
            <a:endParaRPr lang="en-GB"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a:xfrm>
            <a:off x="214313" y="122238"/>
            <a:ext cx="7786687" cy="1074737"/>
          </a:xfrm>
        </p:spPr>
        <p:txBody>
          <a:bodyPr/>
          <a:lstStyle/>
          <a:p>
            <a:r>
              <a:rPr lang="en-GB" dirty="0" smtClean="0"/>
              <a:t>What prevents good collegial working?</a:t>
            </a:r>
            <a:endParaRPr lang="en-US" dirty="0" smtClean="0"/>
          </a:p>
        </p:txBody>
      </p:sp>
      <p:sp>
        <p:nvSpPr>
          <p:cNvPr id="17411" name="Content Placeholder 5"/>
          <p:cNvSpPr>
            <a:spLocks noGrp="1"/>
          </p:cNvSpPr>
          <p:nvPr>
            <p:ph sz="half" idx="1"/>
          </p:nvPr>
        </p:nvSpPr>
        <p:spPr/>
        <p:txBody>
          <a:bodyPr/>
          <a:lstStyle/>
          <a:p>
            <a:pPr>
              <a:buFont typeface="Wingdings" pitchFamily="2" charset="2"/>
              <a:buNone/>
            </a:pPr>
            <a:r>
              <a:rPr lang="en-GB" smtClean="0"/>
              <a:t>Blockages</a:t>
            </a:r>
          </a:p>
          <a:p>
            <a:pPr>
              <a:buFont typeface="Wingdings" pitchFamily="2" charset="2"/>
              <a:buNone/>
            </a:pPr>
            <a:endParaRPr lang="en-GB" smtClean="0"/>
          </a:p>
          <a:p>
            <a:pPr>
              <a:buFont typeface="Wingdings" pitchFamily="2" charset="2"/>
              <a:buNone/>
            </a:pPr>
            <a:r>
              <a:rPr lang="en-GB" smtClean="0"/>
              <a:t>1</a:t>
            </a:r>
          </a:p>
          <a:p>
            <a:pPr>
              <a:buFont typeface="Wingdings" pitchFamily="2" charset="2"/>
              <a:buNone/>
            </a:pPr>
            <a:r>
              <a:rPr lang="en-GB" smtClean="0"/>
              <a:t>2</a:t>
            </a:r>
          </a:p>
          <a:p>
            <a:pPr>
              <a:buFont typeface="Wingdings" pitchFamily="2" charset="2"/>
              <a:buNone/>
            </a:pPr>
            <a:r>
              <a:rPr lang="en-GB" smtClean="0"/>
              <a:t>3</a:t>
            </a:r>
          </a:p>
          <a:p>
            <a:pPr>
              <a:buFont typeface="Wingdings" pitchFamily="2" charset="2"/>
              <a:buNone/>
            </a:pPr>
            <a:r>
              <a:rPr lang="en-GB" smtClean="0"/>
              <a:t>4</a:t>
            </a:r>
          </a:p>
          <a:p>
            <a:pPr>
              <a:buFont typeface="Wingdings" pitchFamily="2" charset="2"/>
              <a:buNone/>
            </a:pPr>
            <a:r>
              <a:rPr lang="en-GB" smtClean="0"/>
              <a:t>5</a:t>
            </a:r>
            <a:endParaRPr lang="en-US" smtClean="0"/>
          </a:p>
        </p:txBody>
      </p:sp>
      <p:sp>
        <p:nvSpPr>
          <p:cNvPr id="17412" name="Content Placeholder 6"/>
          <p:cNvSpPr>
            <a:spLocks noGrp="1"/>
          </p:cNvSpPr>
          <p:nvPr>
            <p:ph sz="half" idx="2"/>
          </p:nvPr>
        </p:nvSpPr>
        <p:spPr/>
        <p:txBody>
          <a:bodyPr/>
          <a:lstStyle/>
          <a:p>
            <a:pPr>
              <a:buFont typeface="Wingdings" pitchFamily="2" charset="2"/>
              <a:buNone/>
            </a:pPr>
            <a:r>
              <a:rPr lang="en-GB" smtClean="0"/>
              <a:t>What we can do about it?</a:t>
            </a:r>
          </a:p>
          <a:p>
            <a:pPr>
              <a:buFont typeface="Wingdings" pitchFamily="2" charset="2"/>
              <a:buNone/>
            </a:pPr>
            <a:r>
              <a:rPr lang="en-GB" smtClean="0"/>
              <a:t>1</a:t>
            </a:r>
          </a:p>
          <a:p>
            <a:pPr>
              <a:buFont typeface="Wingdings" pitchFamily="2" charset="2"/>
              <a:buNone/>
            </a:pPr>
            <a:r>
              <a:rPr lang="en-GB" smtClean="0"/>
              <a:t>2</a:t>
            </a:r>
          </a:p>
          <a:p>
            <a:pPr>
              <a:buFont typeface="Wingdings" pitchFamily="2" charset="2"/>
              <a:buNone/>
            </a:pPr>
            <a:r>
              <a:rPr lang="en-GB" smtClean="0"/>
              <a:t>3</a:t>
            </a:r>
          </a:p>
          <a:p>
            <a:pPr>
              <a:buFont typeface="Wingdings" pitchFamily="2" charset="2"/>
              <a:buNone/>
            </a:pPr>
            <a:r>
              <a:rPr lang="en-GB" smtClean="0"/>
              <a:t>4</a:t>
            </a:r>
          </a:p>
          <a:p>
            <a:pPr>
              <a:buFont typeface="Wingdings" pitchFamily="2" charset="2"/>
              <a:buNone/>
            </a:pPr>
            <a:r>
              <a:rPr lang="en-GB" smtClean="0"/>
              <a:t>5</a:t>
            </a:r>
            <a:endParaRPr lang="en-US" smtClean="0"/>
          </a:p>
        </p:txBody>
      </p:sp>
      <p:sp>
        <p:nvSpPr>
          <p:cNvPr id="17413" name="Slide Number Placeholder 3"/>
          <p:cNvSpPr>
            <a:spLocks noGrp="1"/>
          </p:cNvSpPr>
          <p:nvPr>
            <p:ph type="sldNum" sz="quarter" idx="12"/>
          </p:nvPr>
        </p:nvSpPr>
        <p:spPr>
          <a:noFill/>
        </p:spPr>
        <p:txBody>
          <a:bodyPr/>
          <a:lstStyle/>
          <a:p>
            <a:fld id="{A868BFD0-1FD6-493D-B336-6E6B3DC735A7}" type="slidenum">
              <a:rPr lang="en-GB" altLang="en-US" smtClean="0"/>
              <a:pPr/>
              <a:t>15</a:t>
            </a:fld>
            <a:endParaRPr lang="en-GB"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dirty="0" smtClean="0"/>
              <a:t>Behaving strategically to enact change?</a:t>
            </a:r>
            <a:endParaRPr lang="en-US" dirty="0" smtClean="0"/>
          </a:p>
        </p:txBody>
      </p:sp>
      <p:sp>
        <p:nvSpPr>
          <p:cNvPr id="18435" name="Content Placeholder 2"/>
          <p:cNvSpPr>
            <a:spLocks noGrp="1"/>
          </p:cNvSpPr>
          <p:nvPr>
            <p:ph idx="1"/>
          </p:nvPr>
        </p:nvSpPr>
        <p:spPr/>
        <p:txBody>
          <a:bodyPr/>
          <a:lstStyle/>
          <a:p>
            <a:pPr>
              <a:buFont typeface="Wingdings" pitchFamily="2" charset="2"/>
              <a:buNone/>
            </a:pPr>
            <a:r>
              <a:rPr lang="en-GB" smtClean="0"/>
              <a:t>How does change happen: some thoughts from  theorists</a:t>
            </a:r>
            <a:endParaRPr lang="en-US" smtClean="0"/>
          </a:p>
        </p:txBody>
      </p:sp>
      <p:sp>
        <p:nvSpPr>
          <p:cNvPr id="18436" name="Slide Number Placeholder 3"/>
          <p:cNvSpPr>
            <a:spLocks noGrp="1"/>
          </p:cNvSpPr>
          <p:nvPr>
            <p:ph type="sldNum" sz="quarter" idx="12"/>
          </p:nvPr>
        </p:nvSpPr>
        <p:spPr>
          <a:noFill/>
        </p:spPr>
        <p:txBody>
          <a:bodyPr/>
          <a:lstStyle/>
          <a:p>
            <a:fld id="{E6C41878-4BB3-4E70-97EF-1B43EEBEC9A8}" type="slidenum">
              <a:rPr lang="en-GB" altLang="en-US" smtClean="0"/>
              <a:pPr/>
              <a:t>16</a:t>
            </a:fld>
            <a:endParaRPr lang="en-GB" alt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dirty="0" smtClean="0"/>
              <a:t>Top down or participatory?</a:t>
            </a:r>
            <a:endParaRPr lang="en-US" dirty="0" smtClean="0"/>
          </a:p>
        </p:txBody>
      </p:sp>
      <p:sp>
        <p:nvSpPr>
          <p:cNvPr id="19459" name="Content Placeholder 2"/>
          <p:cNvSpPr>
            <a:spLocks noGrp="1"/>
          </p:cNvSpPr>
          <p:nvPr>
            <p:ph idx="1"/>
          </p:nvPr>
        </p:nvSpPr>
        <p:spPr/>
        <p:txBody>
          <a:bodyPr/>
          <a:lstStyle/>
          <a:p>
            <a:pPr>
              <a:buFont typeface="Wingdings" pitchFamily="2" charset="2"/>
              <a:buNone/>
            </a:pPr>
            <a:r>
              <a:rPr lang="en-GB" smtClean="0"/>
              <a:t>“Too often new approaches are introduced by executive fiat or though a centralist management strategy, or, at worst through </a:t>
            </a:r>
            <a:r>
              <a:rPr lang="en-GB" i="1" smtClean="0"/>
              <a:t>ad hoc</a:t>
            </a:r>
            <a:r>
              <a:rPr lang="en-GB" smtClean="0"/>
              <a:t> and hurried planning interventions in response to years of benign neglect. It seems a rarity indeed for academics to genuinely feel that they are part of a meaningful, participatory decision-making process that values their experience or even their instinct for seeing potential pitfalls.” (Lueddeke, 1999 p236)</a:t>
            </a:r>
            <a:endParaRPr lang="en-US" smtClean="0"/>
          </a:p>
          <a:p>
            <a:endParaRPr lang="en-US" smtClean="0"/>
          </a:p>
        </p:txBody>
      </p:sp>
      <p:sp>
        <p:nvSpPr>
          <p:cNvPr id="19460" name="Slide Number Placeholder 3"/>
          <p:cNvSpPr>
            <a:spLocks noGrp="1"/>
          </p:cNvSpPr>
          <p:nvPr>
            <p:ph type="sldNum" sz="quarter" idx="12"/>
          </p:nvPr>
        </p:nvSpPr>
        <p:spPr>
          <a:noFill/>
        </p:spPr>
        <p:txBody>
          <a:bodyPr/>
          <a:lstStyle/>
          <a:p>
            <a:fld id="{D0D76D1D-A124-4698-9796-F322C46791F8}" type="slidenum">
              <a:rPr lang="en-GB" altLang="en-US" smtClean="0"/>
              <a:pPr/>
              <a:t>17</a:t>
            </a:fld>
            <a:endParaRPr lang="en-GB"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dirty="0" smtClean="0"/>
              <a:t>Compliance or commitment?</a:t>
            </a:r>
            <a:endParaRPr lang="en-US" dirty="0" smtClean="0"/>
          </a:p>
        </p:txBody>
      </p:sp>
      <p:sp>
        <p:nvSpPr>
          <p:cNvPr id="20483" name="Content Placeholder 2"/>
          <p:cNvSpPr>
            <a:spLocks noGrp="1"/>
          </p:cNvSpPr>
          <p:nvPr>
            <p:ph idx="1"/>
          </p:nvPr>
        </p:nvSpPr>
        <p:spPr>
          <a:xfrm>
            <a:off x="214313" y="1412875"/>
            <a:ext cx="8643937" cy="4789488"/>
          </a:xfrm>
        </p:spPr>
        <p:txBody>
          <a:bodyPr/>
          <a:lstStyle/>
          <a:p>
            <a:pPr>
              <a:buFont typeface="Wingdings" pitchFamily="2" charset="2"/>
              <a:buNone/>
            </a:pPr>
            <a:r>
              <a:rPr lang="en-GB" smtClean="0"/>
              <a:t>“…</a:t>
            </a:r>
            <a:r>
              <a:rPr lang="en-GB" i="1" smtClean="0"/>
              <a:t>values are only values if they are chosen voluntarily</a:t>
            </a:r>
            <a:r>
              <a:rPr lang="en-GB" smtClean="0"/>
              <a:t> and as such cannot be imposed from the top. </a:t>
            </a:r>
          </a:p>
          <a:p>
            <a:pPr>
              <a:buFont typeface="Wingdings" pitchFamily="2" charset="2"/>
              <a:buNone/>
            </a:pPr>
            <a:r>
              <a:rPr lang="en-GB" smtClean="0"/>
              <a:t>Thus initiatives that are solely top down are at best likely to evoke </a:t>
            </a:r>
            <a:r>
              <a:rPr lang="en-GB" i="1" smtClean="0"/>
              <a:t>compliance</a:t>
            </a:r>
            <a:r>
              <a:rPr lang="en-GB" smtClean="0"/>
              <a:t> with change rather than a genuine </a:t>
            </a:r>
            <a:r>
              <a:rPr lang="en-GB" i="1" smtClean="0"/>
              <a:t>commitment </a:t>
            </a:r>
            <a:r>
              <a:rPr lang="en-GB" smtClean="0"/>
              <a:t>to it.” (McCaffery, 2004 p237)</a:t>
            </a:r>
            <a:endParaRPr lang="en-US" smtClean="0"/>
          </a:p>
          <a:p>
            <a:endParaRPr lang="en-US" smtClean="0"/>
          </a:p>
        </p:txBody>
      </p:sp>
      <p:sp>
        <p:nvSpPr>
          <p:cNvPr id="20484" name="Slide Number Placeholder 3"/>
          <p:cNvSpPr>
            <a:spLocks noGrp="1"/>
          </p:cNvSpPr>
          <p:nvPr>
            <p:ph type="sldNum" sz="quarter" idx="12"/>
          </p:nvPr>
        </p:nvSpPr>
        <p:spPr>
          <a:noFill/>
        </p:spPr>
        <p:txBody>
          <a:bodyPr/>
          <a:lstStyle/>
          <a:p>
            <a:fld id="{4DA4C791-7A0A-46F6-8025-D34402B267FA}" type="slidenum">
              <a:rPr lang="en-GB" altLang="en-US" smtClean="0"/>
              <a:pPr/>
              <a:t>18</a:t>
            </a:fld>
            <a:endParaRPr lang="en-GB"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smtClean="0"/>
              <a:t>The necessity of trust</a:t>
            </a:r>
            <a:endParaRPr lang="en-US" dirty="0" smtClean="0"/>
          </a:p>
        </p:txBody>
      </p:sp>
      <p:sp>
        <p:nvSpPr>
          <p:cNvPr id="21507" name="Content Placeholder 2"/>
          <p:cNvSpPr>
            <a:spLocks noGrp="1"/>
          </p:cNvSpPr>
          <p:nvPr>
            <p:ph idx="1"/>
          </p:nvPr>
        </p:nvSpPr>
        <p:spPr/>
        <p:txBody>
          <a:bodyPr/>
          <a:lstStyle/>
          <a:p>
            <a:pPr>
              <a:buFont typeface="Wingdings" pitchFamily="2" charset="2"/>
              <a:buNone/>
            </a:pPr>
            <a:r>
              <a:rPr lang="en-GB" dirty="0" smtClean="0"/>
              <a:t>“Little progress is likely within the current external quality monitoring regime unless there is a radical shift to an integrated process of trust that prioritises improvement of learning” (Harvey, 2005, p.274). </a:t>
            </a:r>
          </a:p>
          <a:p>
            <a:pPr>
              <a:buFont typeface="Wingdings" pitchFamily="2" charset="2"/>
              <a:buNone/>
            </a:pPr>
            <a:r>
              <a:rPr lang="en-GB" dirty="0" smtClean="0"/>
              <a:t>“A fundamental factor in reshaping culture is how well the senior management consistently model good practice” (Scott, 2004, p.5).</a:t>
            </a:r>
            <a:endParaRPr lang="en-US" dirty="0" smtClean="0"/>
          </a:p>
          <a:p>
            <a:endParaRPr lang="en-US" dirty="0" smtClean="0"/>
          </a:p>
        </p:txBody>
      </p:sp>
      <p:sp>
        <p:nvSpPr>
          <p:cNvPr id="21508" name="Slide Number Placeholder 3"/>
          <p:cNvSpPr>
            <a:spLocks noGrp="1"/>
          </p:cNvSpPr>
          <p:nvPr>
            <p:ph type="sldNum" sz="quarter" idx="12"/>
          </p:nvPr>
        </p:nvSpPr>
        <p:spPr>
          <a:noFill/>
        </p:spPr>
        <p:txBody>
          <a:bodyPr/>
          <a:lstStyle/>
          <a:p>
            <a:fld id="{47BEE4D1-2E4D-4946-BDF5-FD45F2F73686}" type="slidenum">
              <a:rPr lang="en-GB" altLang="en-US" smtClean="0"/>
              <a:pPr/>
              <a:t>19</a:t>
            </a:fld>
            <a:endParaRPr lang="en-GB"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dirty="0" smtClean="0"/>
              <a:t>What we are aiming to achieve today</a:t>
            </a:r>
            <a:endParaRPr lang="en-US" dirty="0" smtClean="0"/>
          </a:p>
        </p:txBody>
      </p:sp>
      <p:sp>
        <p:nvSpPr>
          <p:cNvPr id="4099" name="Content Placeholder 2"/>
          <p:cNvSpPr>
            <a:spLocks noGrp="1"/>
          </p:cNvSpPr>
          <p:nvPr>
            <p:ph idx="1"/>
          </p:nvPr>
        </p:nvSpPr>
        <p:spPr>
          <a:xfrm>
            <a:off x="428625" y="1428750"/>
            <a:ext cx="8229600" cy="4789488"/>
          </a:xfrm>
        </p:spPr>
        <p:txBody>
          <a:bodyPr/>
          <a:lstStyle/>
          <a:p>
            <a:r>
              <a:rPr lang="en-GB" sz="2400" smtClean="0"/>
              <a:t>Discuss how we can behave strategically to enact change</a:t>
            </a:r>
          </a:p>
          <a:p>
            <a:r>
              <a:rPr lang="en-GB" sz="2400" smtClean="0"/>
              <a:t>Consider how this group can take learning, teaching and assessment forward  in the faculty;</a:t>
            </a:r>
          </a:p>
          <a:p>
            <a:r>
              <a:rPr lang="en-GB" sz="2400" smtClean="0"/>
              <a:t>Do groundwork on the targets for the Learning, Teaching and Assessment Plan;</a:t>
            </a:r>
          </a:p>
          <a:p>
            <a:r>
              <a:rPr lang="en-GB" sz="2400" smtClean="0"/>
              <a:t>Discuss what excellent teaching looks like and how we can foster it;</a:t>
            </a:r>
          </a:p>
          <a:p>
            <a:r>
              <a:rPr lang="en-GB" sz="2400" smtClean="0"/>
              <a:t>Consider who we can propose for Teaching Excellence awards;</a:t>
            </a:r>
          </a:p>
          <a:p>
            <a:r>
              <a:rPr lang="en-GB" sz="2400" smtClean="0"/>
              <a:t>Discuss how we can showcase and disseminate good practice</a:t>
            </a:r>
            <a:r>
              <a:rPr lang="en-GB" smtClean="0"/>
              <a:t>.</a:t>
            </a:r>
          </a:p>
          <a:p>
            <a:endParaRPr lang="en-US" smtClean="0"/>
          </a:p>
        </p:txBody>
      </p:sp>
      <p:sp>
        <p:nvSpPr>
          <p:cNvPr id="4100" name="Slide Number Placeholder 3"/>
          <p:cNvSpPr>
            <a:spLocks noGrp="1"/>
          </p:cNvSpPr>
          <p:nvPr>
            <p:ph type="sldNum" sz="quarter" idx="12"/>
          </p:nvPr>
        </p:nvSpPr>
        <p:spPr>
          <a:noFill/>
        </p:spPr>
        <p:txBody>
          <a:bodyPr/>
          <a:lstStyle/>
          <a:p>
            <a:fld id="{91FCF33B-4E99-47A0-8F43-E9D8554F3D94}" type="slidenum">
              <a:rPr lang="en-GB" altLang="en-US" smtClean="0"/>
              <a:pPr/>
              <a:t>2</a:t>
            </a:fld>
            <a:endParaRPr lang="en-GB" alt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The need to bring staff with you</a:t>
            </a:r>
            <a:endParaRPr lang="en-US" dirty="0" smtClean="0"/>
          </a:p>
        </p:txBody>
      </p:sp>
      <p:sp>
        <p:nvSpPr>
          <p:cNvPr id="22531" name="Content Placeholder 2"/>
          <p:cNvSpPr>
            <a:spLocks noGrp="1"/>
          </p:cNvSpPr>
          <p:nvPr>
            <p:ph idx="1"/>
          </p:nvPr>
        </p:nvSpPr>
        <p:spPr>
          <a:xfrm>
            <a:off x="214313" y="1412875"/>
            <a:ext cx="8483600" cy="4789488"/>
          </a:xfrm>
        </p:spPr>
        <p:txBody>
          <a:bodyPr/>
          <a:lstStyle/>
          <a:p>
            <a:pPr>
              <a:buFont typeface="Wingdings" pitchFamily="2" charset="2"/>
              <a:buNone/>
            </a:pPr>
            <a:r>
              <a:rPr lang="en-GB" dirty="0" smtClean="0"/>
              <a:t>“Staff will not engage in a change effort and the learning that goes with it unless they can personally see that doing so is relevant, desirable, clear, distinctive and importantly feasible. Being appropriately involved in shaping an agreed change project and being clear on what is envisaged are also powerful motivators. Right from the outset, staff affected by each change will be weighing up the benefits of engaging and persevering with it against the costs. This is a process that carries on over the whole life cycle of every change effort” (Scott, 2004, p4).</a:t>
            </a:r>
            <a:endParaRPr lang="en-US" dirty="0" smtClean="0"/>
          </a:p>
          <a:p>
            <a:endParaRPr lang="en-US" dirty="0" smtClean="0"/>
          </a:p>
        </p:txBody>
      </p:sp>
      <p:sp>
        <p:nvSpPr>
          <p:cNvPr id="22532" name="Slide Number Placeholder 3"/>
          <p:cNvSpPr>
            <a:spLocks noGrp="1"/>
          </p:cNvSpPr>
          <p:nvPr>
            <p:ph type="sldNum" sz="quarter" idx="12"/>
          </p:nvPr>
        </p:nvSpPr>
        <p:spPr>
          <a:noFill/>
        </p:spPr>
        <p:txBody>
          <a:bodyPr/>
          <a:lstStyle/>
          <a:p>
            <a:fld id="{EBF3E5C2-3F0E-4484-808C-FE01B3B207FD}" type="slidenum">
              <a:rPr lang="en-GB" altLang="en-US" smtClean="0"/>
              <a:pPr/>
              <a:t>20</a:t>
            </a:fld>
            <a:endParaRPr lang="en-GB"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14313" y="122238"/>
            <a:ext cx="7786687" cy="1074737"/>
          </a:xfrm>
        </p:spPr>
        <p:txBody>
          <a:bodyPr/>
          <a:lstStyle/>
          <a:p>
            <a:r>
              <a:rPr lang="en-GB" sz="3200" dirty="0" smtClean="0"/>
              <a:t>Making changes to the student experience: some issues</a:t>
            </a:r>
            <a:endParaRPr lang="en-US" sz="3200" dirty="0" smtClean="0"/>
          </a:p>
        </p:txBody>
      </p:sp>
      <p:sp>
        <p:nvSpPr>
          <p:cNvPr id="23555" name="Content Placeholder 2"/>
          <p:cNvSpPr>
            <a:spLocks noGrp="1"/>
          </p:cNvSpPr>
          <p:nvPr>
            <p:ph idx="1"/>
          </p:nvPr>
        </p:nvSpPr>
        <p:spPr/>
        <p:txBody>
          <a:bodyPr/>
          <a:lstStyle/>
          <a:p>
            <a:pPr marL="514350" indent="-514350">
              <a:buFont typeface="Arial" charset="0"/>
              <a:buAutoNum type="arabicPeriod"/>
            </a:pPr>
            <a:r>
              <a:rPr lang="en-GB" dirty="0" smtClean="0"/>
              <a:t>NSS scores: what next after the number crunching?</a:t>
            </a:r>
          </a:p>
          <a:p>
            <a:pPr marL="514350" indent="-514350">
              <a:buFont typeface="Arial" charset="0"/>
              <a:buAutoNum type="arabicPeriod"/>
            </a:pPr>
            <a:r>
              <a:rPr lang="en-GB" dirty="0" smtClean="0"/>
              <a:t>Risk analyses and contingency planning: what do we need to anticipate?</a:t>
            </a:r>
          </a:p>
          <a:p>
            <a:pPr marL="514350" indent="-514350">
              <a:buFont typeface="Arial" charset="0"/>
              <a:buAutoNum type="arabicPeriod"/>
            </a:pPr>
            <a:r>
              <a:rPr lang="en-GB" dirty="0" smtClean="0"/>
              <a:t>What can we afford to do? (And what can’t we afford not to do?)</a:t>
            </a:r>
          </a:p>
          <a:p>
            <a:pPr marL="514350" indent="-514350">
              <a:buFont typeface="Arial" charset="0"/>
              <a:buAutoNum type="arabicPeriod"/>
            </a:pPr>
            <a:r>
              <a:rPr lang="en-GB" dirty="0" smtClean="0"/>
              <a:t>How can we best work closely with student representatives including focus groups and Liverpool Students’ Union?</a:t>
            </a:r>
            <a:endParaRPr lang="en-US" dirty="0" smtClean="0"/>
          </a:p>
        </p:txBody>
      </p:sp>
      <p:sp>
        <p:nvSpPr>
          <p:cNvPr id="23556" name="Slide Number Placeholder 3"/>
          <p:cNvSpPr>
            <a:spLocks noGrp="1"/>
          </p:cNvSpPr>
          <p:nvPr>
            <p:ph type="sldNum" sz="quarter" idx="12"/>
          </p:nvPr>
        </p:nvSpPr>
        <p:spPr>
          <a:noFill/>
        </p:spPr>
        <p:txBody>
          <a:bodyPr/>
          <a:lstStyle/>
          <a:p>
            <a:fld id="{A2106278-98A1-4845-B769-34F3CA2E31EF}" type="slidenum">
              <a:rPr lang="en-GB" altLang="en-US" smtClean="0"/>
              <a:pPr/>
              <a:t>21</a:t>
            </a:fld>
            <a:endParaRPr lang="en-GB"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dirty="0" smtClean="0"/>
              <a:t>Making changes to teaching and learning. How can we</a:t>
            </a:r>
            <a:endParaRPr lang="en-US" dirty="0" smtClean="0"/>
          </a:p>
        </p:txBody>
      </p:sp>
      <p:sp>
        <p:nvSpPr>
          <p:cNvPr id="24579" name="Content Placeholder 2"/>
          <p:cNvSpPr>
            <a:spLocks noGrp="1"/>
          </p:cNvSpPr>
          <p:nvPr>
            <p:ph idx="1"/>
          </p:nvPr>
        </p:nvSpPr>
        <p:spPr/>
        <p:txBody>
          <a:bodyPr/>
          <a:lstStyle/>
          <a:p>
            <a:r>
              <a:rPr lang="en-GB" dirty="0" smtClean="0"/>
              <a:t>Further use Technology enhanced learning to enhance curriculum delivery?</a:t>
            </a:r>
          </a:p>
          <a:p>
            <a:r>
              <a:rPr lang="en-GB" dirty="0" smtClean="0"/>
              <a:t>Use Computer-aided assessment to avoid drudgery?</a:t>
            </a:r>
          </a:p>
          <a:p>
            <a:r>
              <a:rPr lang="en-GB" dirty="0" smtClean="0"/>
              <a:t>Making better use of learning resources, including Open Educational Resources?</a:t>
            </a:r>
          </a:p>
          <a:p>
            <a:r>
              <a:rPr lang="en-GB" dirty="0" smtClean="0"/>
              <a:t>Integrate information literacy better into our programmes?</a:t>
            </a:r>
          </a:p>
          <a:p>
            <a:r>
              <a:rPr lang="en-GB" dirty="0" smtClean="0"/>
              <a:t>Ensure our programmes are constructively aligned?</a:t>
            </a:r>
          </a:p>
          <a:p>
            <a:r>
              <a:rPr lang="en-GB" dirty="0" smtClean="0"/>
              <a:t>Ensure we are not over-assessing?</a:t>
            </a:r>
            <a:endParaRPr lang="en-US" dirty="0" smtClean="0"/>
          </a:p>
        </p:txBody>
      </p:sp>
      <p:sp>
        <p:nvSpPr>
          <p:cNvPr id="24580" name="Slide Number Placeholder 3"/>
          <p:cNvSpPr>
            <a:spLocks noGrp="1"/>
          </p:cNvSpPr>
          <p:nvPr>
            <p:ph type="sldNum" sz="quarter" idx="12"/>
          </p:nvPr>
        </p:nvSpPr>
        <p:spPr>
          <a:noFill/>
        </p:spPr>
        <p:txBody>
          <a:bodyPr/>
          <a:lstStyle/>
          <a:p>
            <a:fld id="{D317731C-BA20-4FFE-949F-E3C70CCB0DE0}" type="slidenum">
              <a:rPr lang="en-GB" altLang="en-US" smtClean="0"/>
              <a:pPr/>
              <a:t>22</a:t>
            </a:fld>
            <a:endParaRPr lang="en-GB"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dirty="0" smtClean="0"/>
              <a:t>Improving organisational management</a:t>
            </a:r>
            <a:endParaRPr lang="en-US" dirty="0" smtClean="0"/>
          </a:p>
        </p:txBody>
      </p:sp>
      <p:sp>
        <p:nvSpPr>
          <p:cNvPr id="25603" name="Content Placeholder 2"/>
          <p:cNvSpPr>
            <a:spLocks noGrp="1"/>
          </p:cNvSpPr>
          <p:nvPr>
            <p:ph idx="1"/>
          </p:nvPr>
        </p:nvSpPr>
        <p:spPr/>
        <p:txBody>
          <a:bodyPr/>
          <a:lstStyle/>
          <a:p>
            <a:r>
              <a:rPr lang="en-GB" smtClean="0"/>
              <a:t>The timetable;</a:t>
            </a:r>
          </a:p>
          <a:p>
            <a:r>
              <a:rPr lang="en-GB" smtClean="0"/>
              <a:t>Rescheduling rather than cancelling lectures;</a:t>
            </a:r>
          </a:p>
          <a:p>
            <a:r>
              <a:rPr lang="en-GB" smtClean="0"/>
              <a:t>Responding to student feedback (and letting them know promptly what we have done);</a:t>
            </a:r>
          </a:p>
          <a:p>
            <a:r>
              <a:rPr lang="en-GB" smtClean="0"/>
              <a:t>Improving communications pathways;</a:t>
            </a:r>
          </a:p>
          <a:p>
            <a:r>
              <a:rPr lang="en-GB" smtClean="0"/>
              <a:t>Nipping problems in the bud. </a:t>
            </a:r>
            <a:endParaRPr lang="en-US" smtClean="0"/>
          </a:p>
        </p:txBody>
      </p:sp>
      <p:sp>
        <p:nvSpPr>
          <p:cNvPr id="25604" name="Slide Number Placeholder 3"/>
          <p:cNvSpPr>
            <a:spLocks noGrp="1"/>
          </p:cNvSpPr>
          <p:nvPr>
            <p:ph type="sldNum" sz="quarter" idx="12"/>
          </p:nvPr>
        </p:nvSpPr>
        <p:spPr>
          <a:noFill/>
        </p:spPr>
        <p:txBody>
          <a:bodyPr/>
          <a:lstStyle/>
          <a:p>
            <a:fld id="{BB16E33B-9B34-4481-BCFB-1E427971298A}" type="slidenum">
              <a:rPr lang="en-GB" altLang="en-US" smtClean="0"/>
              <a:pPr/>
              <a:t>23</a:t>
            </a:fld>
            <a:endParaRPr lang="en-GB" alt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dirty="0" smtClean="0"/>
              <a:t>Driving the LTA forward in centres. Task</a:t>
            </a:r>
            <a:endParaRPr lang="en-US" dirty="0" smtClean="0"/>
          </a:p>
        </p:txBody>
      </p:sp>
      <p:sp>
        <p:nvSpPr>
          <p:cNvPr id="26627" name="Content Placeholder 2"/>
          <p:cNvSpPr>
            <a:spLocks noGrp="1"/>
          </p:cNvSpPr>
          <p:nvPr>
            <p:ph idx="1"/>
          </p:nvPr>
        </p:nvSpPr>
        <p:spPr/>
        <p:txBody>
          <a:bodyPr/>
          <a:lstStyle/>
          <a:p>
            <a:r>
              <a:rPr lang="en-GB" smtClean="0"/>
              <a:t>Which areas of LT&amp;A need most of our energies?</a:t>
            </a:r>
          </a:p>
          <a:p>
            <a:r>
              <a:rPr lang="en-GB" smtClean="0"/>
              <a:t>What areas do we feel reasonably comfortable about?</a:t>
            </a:r>
          </a:p>
          <a:p>
            <a:r>
              <a:rPr lang="en-GB" smtClean="0"/>
              <a:t>Are there any areas  which do not concern us?</a:t>
            </a:r>
          </a:p>
          <a:p>
            <a:r>
              <a:rPr lang="en-GB" smtClean="0"/>
              <a:t>Which are going to be the hardest tasks to tackle?</a:t>
            </a:r>
          </a:p>
          <a:p>
            <a:r>
              <a:rPr lang="en-GB" smtClean="0"/>
              <a:t>What is urgent? What is important?</a:t>
            </a:r>
          </a:p>
          <a:p>
            <a:r>
              <a:rPr lang="en-GB" smtClean="0"/>
              <a:t>What are the priorities for our centre in 2011-2012 and 2012-3? </a:t>
            </a:r>
            <a:endParaRPr lang="en-US" smtClean="0"/>
          </a:p>
        </p:txBody>
      </p:sp>
      <p:sp>
        <p:nvSpPr>
          <p:cNvPr id="26628" name="Slide Number Placeholder 3"/>
          <p:cNvSpPr>
            <a:spLocks noGrp="1"/>
          </p:cNvSpPr>
          <p:nvPr>
            <p:ph type="sldNum" sz="quarter" idx="12"/>
          </p:nvPr>
        </p:nvSpPr>
        <p:spPr>
          <a:noFill/>
        </p:spPr>
        <p:txBody>
          <a:bodyPr/>
          <a:lstStyle/>
          <a:p>
            <a:fld id="{92D9DDD4-1BC8-4DD1-A8D8-B681EF06F0ED}" type="slidenum">
              <a:rPr lang="en-GB" altLang="en-US" smtClean="0"/>
              <a:pPr/>
              <a:t>24</a:t>
            </a:fld>
            <a:endParaRPr lang="en-GB"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dirty="0" smtClean="0"/>
              <a:t>Fostering great teaching: discussion</a:t>
            </a:r>
            <a:endParaRPr lang="en-US" dirty="0" smtClean="0"/>
          </a:p>
        </p:txBody>
      </p:sp>
      <p:sp>
        <p:nvSpPr>
          <p:cNvPr id="27651" name="Content Placeholder 2"/>
          <p:cNvSpPr>
            <a:spLocks noGrp="1"/>
          </p:cNvSpPr>
          <p:nvPr>
            <p:ph idx="1"/>
          </p:nvPr>
        </p:nvSpPr>
        <p:spPr/>
        <p:txBody>
          <a:bodyPr/>
          <a:lstStyle/>
          <a:p>
            <a:pPr marL="514350" indent="-514350">
              <a:buFont typeface="Arial" charset="0"/>
              <a:buAutoNum type="arabicPeriod"/>
            </a:pPr>
            <a:r>
              <a:rPr lang="en-GB" dirty="0" smtClean="0"/>
              <a:t>What makes great teaching / teachers?</a:t>
            </a:r>
          </a:p>
          <a:p>
            <a:pPr marL="514350" indent="-514350">
              <a:buFont typeface="Arial" charset="0"/>
              <a:buAutoNum type="arabicPeriod"/>
            </a:pPr>
            <a:r>
              <a:rPr lang="en-GB" dirty="0" smtClean="0"/>
              <a:t>How can we foster communities of practice?</a:t>
            </a:r>
          </a:p>
          <a:p>
            <a:pPr marL="514350" indent="-514350">
              <a:buFont typeface="Arial" charset="0"/>
              <a:buAutoNum type="arabicPeriod"/>
            </a:pPr>
            <a:r>
              <a:rPr lang="en-GB" dirty="0" smtClean="0"/>
              <a:t>How can we further energise our staff to value and fully engage in teaching?</a:t>
            </a:r>
          </a:p>
          <a:p>
            <a:pPr marL="514350" indent="-514350">
              <a:buFont typeface="Arial" charset="0"/>
              <a:buAutoNum type="arabicPeriod"/>
            </a:pPr>
            <a:r>
              <a:rPr lang="en-GB" dirty="0" smtClean="0"/>
              <a:t>Who should we be encouraging to go for Teaching Excellence awards?</a:t>
            </a:r>
            <a:endParaRPr lang="en-US" dirty="0" smtClean="0"/>
          </a:p>
        </p:txBody>
      </p:sp>
      <p:sp>
        <p:nvSpPr>
          <p:cNvPr id="27652" name="Slide Number Placeholder 3"/>
          <p:cNvSpPr>
            <a:spLocks noGrp="1"/>
          </p:cNvSpPr>
          <p:nvPr>
            <p:ph type="sldNum" sz="quarter" idx="12"/>
          </p:nvPr>
        </p:nvSpPr>
        <p:spPr>
          <a:noFill/>
        </p:spPr>
        <p:txBody>
          <a:bodyPr/>
          <a:lstStyle/>
          <a:p>
            <a:fld id="{D33A3BB4-41A7-4660-9CFE-7A9CFF081890}" type="slidenum">
              <a:rPr lang="en-GB" altLang="en-US" smtClean="0"/>
              <a:pPr/>
              <a:t>25</a:t>
            </a:fld>
            <a:endParaRPr lang="en-GB" alt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2"/>
          </p:nvPr>
        </p:nvSpPr>
        <p:spPr>
          <a:noFill/>
        </p:spPr>
        <p:txBody>
          <a:bodyPr/>
          <a:lstStyle/>
          <a:p>
            <a:fld id="{95667C5C-45F2-4D9A-9D01-37618E103465}" type="slidenum">
              <a:rPr lang="en-GB" altLang="en-US" smtClean="0"/>
              <a:pPr/>
              <a:t>26</a:t>
            </a:fld>
            <a:endParaRPr lang="en-GB" altLang="en-US" smtClean="0"/>
          </a:p>
        </p:txBody>
      </p:sp>
      <p:sp>
        <p:nvSpPr>
          <p:cNvPr id="28675" name="Rectangle 4"/>
          <p:cNvSpPr>
            <a:spLocks noChangeArrowheads="1"/>
          </p:cNvSpPr>
          <p:nvPr/>
        </p:nvSpPr>
        <p:spPr bwMode="auto">
          <a:xfrm>
            <a:off x="2286000" y="2667000"/>
            <a:ext cx="4572000" cy="1524000"/>
          </a:xfrm>
          <a:prstGeom prst="rect">
            <a:avLst/>
          </a:prstGeom>
          <a:noFill/>
          <a:ln w="9525">
            <a:noFill/>
            <a:miter lim="800000"/>
            <a:headEnd/>
            <a:tailEnd/>
          </a:ln>
        </p:spPr>
        <p:txBody>
          <a:bodyPr>
            <a:spAutoFit/>
          </a:bodyPr>
          <a:lstStyle/>
          <a:p>
            <a:r>
              <a:rPr lang="en-GB" b="1"/>
              <a:t>What are the characteristics of a great Teacher?</a:t>
            </a:r>
            <a:endParaRPr lang="en-US" b="1"/>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smtClean="0"/>
              <a:t>Fostering great teaching: quick tips</a:t>
            </a:r>
            <a:endParaRPr lang="en-US" dirty="0" smtClean="0"/>
          </a:p>
        </p:txBody>
      </p:sp>
      <p:sp>
        <p:nvSpPr>
          <p:cNvPr id="29699" name="Content Placeholder 2"/>
          <p:cNvSpPr>
            <a:spLocks noGrp="1"/>
          </p:cNvSpPr>
          <p:nvPr>
            <p:ph idx="1"/>
          </p:nvPr>
        </p:nvSpPr>
        <p:spPr>
          <a:xfrm>
            <a:off x="214313" y="1412875"/>
            <a:ext cx="8715375" cy="4789488"/>
          </a:xfrm>
        </p:spPr>
        <p:txBody>
          <a:bodyPr/>
          <a:lstStyle/>
          <a:p>
            <a:r>
              <a:rPr lang="en-GB" smtClean="0"/>
              <a:t>Watch lots of other people teach and talk about it;</a:t>
            </a:r>
          </a:p>
          <a:p>
            <a:r>
              <a:rPr lang="en-GB" smtClean="0"/>
              <a:t>Consider reviewing  teaching contexts beyond just lectures;</a:t>
            </a:r>
          </a:p>
          <a:p>
            <a:r>
              <a:rPr lang="en-GB" smtClean="0"/>
              <a:t>Articulate your own diverse models of great teaching and try different things out;</a:t>
            </a:r>
          </a:p>
          <a:p>
            <a:r>
              <a:rPr lang="en-GB" smtClean="0"/>
              <a:t>Have people watch you teach and ask for focused feedback;</a:t>
            </a:r>
          </a:p>
          <a:p>
            <a:r>
              <a:rPr lang="en-GB" smtClean="0"/>
              <a:t>Ask for and learn from regular student feedback;</a:t>
            </a:r>
          </a:p>
          <a:p>
            <a:r>
              <a:rPr lang="en-GB" smtClean="0"/>
              <a:t>Take (medium sized) risks in your own teaching.</a:t>
            </a:r>
            <a:endParaRPr lang="en-US" smtClean="0"/>
          </a:p>
        </p:txBody>
      </p:sp>
      <p:sp>
        <p:nvSpPr>
          <p:cNvPr id="29700" name="Slide Number Placeholder 3"/>
          <p:cNvSpPr>
            <a:spLocks noGrp="1"/>
          </p:cNvSpPr>
          <p:nvPr>
            <p:ph type="sldNum" sz="quarter" idx="12"/>
          </p:nvPr>
        </p:nvSpPr>
        <p:spPr>
          <a:noFill/>
        </p:spPr>
        <p:txBody>
          <a:bodyPr/>
          <a:lstStyle/>
          <a:p>
            <a:fld id="{71F88F59-3A38-422B-9C27-739796D37ADA}" type="slidenum">
              <a:rPr lang="en-GB" altLang="en-US" smtClean="0"/>
              <a:pPr/>
              <a:t>27</a:t>
            </a:fld>
            <a:endParaRPr lang="en-GB" alt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dirty="0" smtClean="0"/>
              <a:t>Communities of practice</a:t>
            </a:r>
            <a:endParaRPr lang="en-US" dirty="0" smtClean="0"/>
          </a:p>
        </p:txBody>
      </p:sp>
      <p:sp>
        <p:nvSpPr>
          <p:cNvPr id="30723" name="Content Placeholder 2"/>
          <p:cNvSpPr>
            <a:spLocks noGrp="1"/>
          </p:cNvSpPr>
          <p:nvPr>
            <p:ph idx="1"/>
          </p:nvPr>
        </p:nvSpPr>
        <p:spPr>
          <a:xfrm>
            <a:off x="214313" y="1285875"/>
            <a:ext cx="8643937" cy="4916488"/>
          </a:xfrm>
        </p:spPr>
        <p:txBody>
          <a:bodyPr/>
          <a:lstStyle/>
          <a:p>
            <a:r>
              <a:rPr lang="en-US" smtClean="0"/>
              <a:t>Etienne Wenger (2002) describes these as “groups of people who share a concern or a passion for something they do and learn how to do it better as they interact regularly.” </a:t>
            </a:r>
          </a:p>
          <a:p>
            <a:r>
              <a:rPr lang="en-GB" smtClean="0"/>
              <a:t>Communities of practice don’t just happen by accident. They need shared purposes,  supportive conditions and an agent or agents to look after the practical aspects;</a:t>
            </a:r>
          </a:p>
          <a:p>
            <a:r>
              <a:rPr lang="en-GB" smtClean="0"/>
              <a:t>‘Learning how to do it better’ needs to be an overt purpose of the Community of Practice;</a:t>
            </a:r>
          </a:p>
          <a:p>
            <a:r>
              <a:rPr lang="en-GB" smtClean="0"/>
              <a:t>Can we help our Centres become such communities?</a:t>
            </a:r>
            <a:endParaRPr lang="en-US" smtClean="0"/>
          </a:p>
          <a:p>
            <a:endParaRPr lang="en-US" smtClean="0"/>
          </a:p>
        </p:txBody>
      </p:sp>
      <p:sp>
        <p:nvSpPr>
          <p:cNvPr id="30724" name="Slide Number Placeholder 3"/>
          <p:cNvSpPr>
            <a:spLocks noGrp="1"/>
          </p:cNvSpPr>
          <p:nvPr>
            <p:ph type="sldNum" sz="quarter" idx="12"/>
          </p:nvPr>
        </p:nvSpPr>
        <p:spPr>
          <a:noFill/>
        </p:spPr>
        <p:txBody>
          <a:bodyPr/>
          <a:lstStyle/>
          <a:p>
            <a:fld id="{A69DEB30-0B09-4772-8D58-3C6D9CDDCAB5}" type="slidenum">
              <a:rPr lang="en-GB" altLang="en-US" smtClean="0"/>
              <a:pPr/>
              <a:t>28</a:t>
            </a:fld>
            <a:endParaRPr lang="en-GB" alt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dirty="0" smtClean="0"/>
              <a:t>Energising staff; quick tips</a:t>
            </a:r>
            <a:endParaRPr lang="en-US" dirty="0" smtClean="0"/>
          </a:p>
        </p:txBody>
      </p:sp>
      <p:sp>
        <p:nvSpPr>
          <p:cNvPr id="31747" name="Content Placeholder 2"/>
          <p:cNvSpPr>
            <a:spLocks noGrp="1"/>
          </p:cNvSpPr>
          <p:nvPr>
            <p:ph idx="1"/>
          </p:nvPr>
        </p:nvSpPr>
        <p:spPr>
          <a:xfrm>
            <a:off x="214313" y="1285875"/>
            <a:ext cx="8715375" cy="4916488"/>
          </a:xfrm>
        </p:spPr>
        <p:txBody>
          <a:bodyPr/>
          <a:lstStyle/>
          <a:p>
            <a:r>
              <a:rPr lang="en-GB" smtClean="0"/>
              <a:t>Demonstrate that good teaching is really valued by the Faculty;</a:t>
            </a:r>
          </a:p>
          <a:p>
            <a:r>
              <a:rPr lang="en-GB" smtClean="0"/>
              <a:t>Get new staff working with experienced staff for high energy mutual benefit;</a:t>
            </a:r>
          </a:p>
          <a:p>
            <a:r>
              <a:rPr lang="en-GB" smtClean="0"/>
              <a:t>Foster a culture of managed risk acceptance where innovation is prized (rather than automatic risk aversion);</a:t>
            </a:r>
          </a:p>
          <a:p>
            <a:r>
              <a:rPr lang="en-GB" smtClean="0"/>
              <a:t>Take advantage of home-grown expertise as well as external advisors;</a:t>
            </a:r>
          </a:p>
          <a:p>
            <a:r>
              <a:rPr lang="en-GB" smtClean="0"/>
              <a:t>Protect some budget to support learning, teaching and assessment development activities.</a:t>
            </a:r>
            <a:endParaRPr lang="en-US" smtClean="0"/>
          </a:p>
        </p:txBody>
      </p:sp>
      <p:sp>
        <p:nvSpPr>
          <p:cNvPr id="31748" name="Slide Number Placeholder 3"/>
          <p:cNvSpPr>
            <a:spLocks noGrp="1"/>
          </p:cNvSpPr>
          <p:nvPr>
            <p:ph type="sldNum" sz="quarter" idx="12"/>
          </p:nvPr>
        </p:nvSpPr>
        <p:spPr>
          <a:noFill/>
        </p:spPr>
        <p:txBody>
          <a:bodyPr/>
          <a:lstStyle/>
          <a:p>
            <a:fld id="{C1CE01F6-62C0-44B0-BEE8-CA6D028A5EDE}" type="slidenum">
              <a:rPr lang="en-GB" altLang="en-US" smtClean="0"/>
              <a:pPr/>
              <a:t>29</a:t>
            </a:fld>
            <a:endParaRPr lang="en-GB"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dirty="0" smtClean="0"/>
              <a:t>But first a few words from the Faculty LTA coordinators</a:t>
            </a:r>
            <a:endParaRPr lang="en-US" dirty="0" smtClean="0"/>
          </a:p>
        </p:txBody>
      </p:sp>
      <p:sp>
        <p:nvSpPr>
          <p:cNvPr id="5123" name="Content Placeholder 2"/>
          <p:cNvSpPr>
            <a:spLocks noGrp="1"/>
          </p:cNvSpPr>
          <p:nvPr>
            <p:ph idx="1"/>
          </p:nvPr>
        </p:nvSpPr>
        <p:spPr/>
        <p:txBody>
          <a:bodyPr/>
          <a:lstStyle/>
          <a:p>
            <a:r>
              <a:rPr lang="en-GB" smtClean="0"/>
              <a:t>Liz Mahon, Claire Hennesey and Louise Williams will report back from yesterday’s LTA coordinators half day conversations;</a:t>
            </a:r>
          </a:p>
          <a:p>
            <a:r>
              <a:rPr lang="en-GB" smtClean="0"/>
              <a:t>Discussions covered contextual issues, managing change in the wider context and promoting student engagement;</a:t>
            </a:r>
          </a:p>
          <a:p>
            <a:r>
              <a:rPr lang="en-GB" smtClean="0"/>
              <a:t>They identified three priorities for action.</a:t>
            </a:r>
            <a:endParaRPr lang="en-US" smtClean="0"/>
          </a:p>
        </p:txBody>
      </p:sp>
      <p:sp>
        <p:nvSpPr>
          <p:cNvPr id="5124" name="Slide Number Placeholder 3"/>
          <p:cNvSpPr>
            <a:spLocks noGrp="1"/>
          </p:cNvSpPr>
          <p:nvPr>
            <p:ph type="sldNum" sz="quarter" idx="12"/>
          </p:nvPr>
        </p:nvSpPr>
        <p:spPr>
          <a:noFill/>
        </p:spPr>
        <p:txBody>
          <a:bodyPr/>
          <a:lstStyle/>
          <a:p>
            <a:fld id="{45A03391-D968-48F6-8E93-B4C82B91365E}" type="slidenum">
              <a:rPr lang="en-GB" altLang="en-US" smtClean="0"/>
              <a:pPr/>
              <a:t>3</a:t>
            </a:fld>
            <a:endParaRPr lang="en-GB" alt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sz="3200" dirty="0" smtClean="0"/>
              <a:t>Who should we encourage to go for Teaching Excellence awards?</a:t>
            </a:r>
            <a:endParaRPr lang="en-US" sz="3200" dirty="0" smtClean="0"/>
          </a:p>
        </p:txBody>
      </p:sp>
      <p:sp>
        <p:nvSpPr>
          <p:cNvPr id="32771" name="Content Placeholder 2"/>
          <p:cNvSpPr>
            <a:spLocks noGrp="1"/>
          </p:cNvSpPr>
          <p:nvPr>
            <p:ph idx="1"/>
          </p:nvPr>
        </p:nvSpPr>
        <p:spPr>
          <a:xfrm>
            <a:off x="214313" y="1412875"/>
            <a:ext cx="8483600" cy="4789488"/>
          </a:xfrm>
        </p:spPr>
        <p:txBody>
          <a:bodyPr/>
          <a:lstStyle/>
          <a:p>
            <a:r>
              <a:rPr lang="en-GB" dirty="0" smtClean="0"/>
              <a:t>It’s an emergent system at LJMU;</a:t>
            </a:r>
          </a:p>
          <a:p>
            <a:r>
              <a:rPr lang="en-GB" dirty="0" smtClean="0"/>
              <a:t>Awards must be evidence-based. Evidence could include evidence of positive peer-observations, comments from senior staff, comments from external examiners etc. </a:t>
            </a:r>
          </a:p>
          <a:p>
            <a:r>
              <a:rPr lang="en-GB" dirty="0" smtClean="0"/>
              <a:t>They must include strong evidence from students e.g. Course evaluations, outputs from focus groups, awards from the SU, individual student testimonials etc.</a:t>
            </a:r>
          </a:p>
          <a:p>
            <a:r>
              <a:rPr lang="en-GB" dirty="0" smtClean="0"/>
              <a:t>Internal awards can be precursors to nomination for National Teaching Fellowships.</a:t>
            </a:r>
          </a:p>
          <a:p>
            <a:endParaRPr lang="en-US" dirty="0" smtClean="0"/>
          </a:p>
        </p:txBody>
      </p:sp>
      <p:sp>
        <p:nvSpPr>
          <p:cNvPr id="32772" name="Slide Number Placeholder 3"/>
          <p:cNvSpPr>
            <a:spLocks noGrp="1"/>
          </p:cNvSpPr>
          <p:nvPr>
            <p:ph type="sldNum" sz="quarter" idx="12"/>
          </p:nvPr>
        </p:nvSpPr>
        <p:spPr>
          <a:noFill/>
        </p:spPr>
        <p:txBody>
          <a:bodyPr/>
          <a:lstStyle/>
          <a:p>
            <a:fld id="{F0F9D7E4-E2F2-456E-B610-39A3D62EB837}" type="slidenum">
              <a:rPr lang="en-GB" altLang="en-US" smtClean="0"/>
              <a:pPr/>
              <a:t>30</a:t>
            </a:fld>
            <a:endParaRPr lang="en-GB" alt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dirty="0" smtClean="0"/>
              <a:t>For NTFS nominees are likely to need all of the above plus…</a:t>
            </a:r>
            <a:endParaRPr lang="en-US" dirty="0" smtClean="0"/>
          </a:p>
        </p:txBody>
      </p:sp>
      <p:sp>
        <p:nvSpPr>
          <p:cNvPr id="33795" name="Content Placeholder 2"/>
          <p:cNvSpPr>
            <a:spLocks noGrp="1"/>
          </p:cNvSpPr>
          <p:nvPr>
            <p:ph idx="1"/>
          </p:nvPr>
        </p:nvSpPr>
        <p:spPr/>
        <p:txBody>
          <a:bodyPr/>
          <a:lstStyle/>
          <a:p>
            <a:r>
              <a:rPr lang="en-GB" dirty="0" smtClean="0"/>
              <a:t>Evidence of successful external influence;</a:t>
            </a:r>
          </a:p>
          <a:p>
            <a:r>
              <a:rPr lang="en-GB" dirty="0" smtClean="0"/>
              <a:t>Publications and conference workshops/papers on learning, teaching and assessment;</a:t>
            </a:r>
          </a:p>
          <a:p>
            <a:r>
              <a:rPr lang="en-GB" dirty="0" smtClean="0"/>
              <a:t>Involvement in subject orientated LTA activities e.g. former HEA Subject Centres;</a:t>
            </a:r>
          </a:p>
          <a:p>
            <a:r>
              <a:rPr lang="en-GB" dirty="0" smtClean="0"/>
              <a:t>A track record of bidding for and achieving funding for LTA projects within the university and beyond;</a:t>
            </a:r>
          </a:p>
          <a:p>
            <a:pPr>
              <a:buFont typeface="Wingdings" pitchFamily="2" charset="2"/>
              <a:buNone/>
            </a:pPr>
            <a:r>
              <a:rPr lang="en-GB" dirty="0" smtClean="0"/>
              <a:t>And even people who have all this aren’t guaranteed success!</a:t>
            </a:r>
            <a:endParaRPr lang="en-US" dirty="0" smtClean="0"/>
          </a:p>
        </p:txBody>
      </p:sp>
      <p:sp>
        <p:nvSpPr>
          <p:cNvPr id="33796" name="Slide Number Placeholder 3"/>
          <p:cNvSpPr>
            <a:spLocks noGrp="1"/>
          </p:cNvSpPr>
          <p:nvPr>
            <p:ph type="sldNum" sz="quarter" idx="12"/>
          </p:nvPr>
        </p:nvSpPr>
        <p:spPr>
          <a:noFill/>
        </p:spPr>
        <p:txBody>
          <a:bodyPr/>
          <a:lstStyle/>
          <a:p>
            <a:fld id="{EADF346A-A745-43D3-8A91-99A72BAF1322}" type="slidenum">
              <a:rPr lang="en-GB" altLang="en-US" smtClean="0"/>
              <a:pPr/>
              <a:t>31</a:t>
            </a:fld>
            <a:endParaRPr lang="en-GB" alt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GB" dirty="0" smtClean="0"/>
              <a:t>Working together across the faculty</a:t>
            </a:r>
            <a:endParaRPr lang="en-US" dirty="0" smtClean="0"/>
          </a:p>
        </p:txBody>
      </p:sp>
      <p:sp>
        <p:nvSpPr>
          <p:cNvPr id="34819" name="Content Placeholder 2"/>
          <p:cNvSpPr>
            <a:spLocks noGrp="1"/>
          </p:cNvSpPr>
          <p:nvPr>
            <p:ph idx="1"/>
          </p:nvPr>
        </p:nvSpPr>
        <p:spPr/>
        <p:txBody>
          <a:bodyPr/>
          <a:lstStyle/>
          <a:p>
            <a:r>
              <a:rPr lang="en-GB" smtClean="0"/>
              <a:t>Keeping it real while making the most of what we’ve got;</a:t>
            </a:r>
          </a:p>
          <a:p>
            <a:r>
              <a:rPr lang="en-GB" smtClean="0"/>
              <a:t>Can we collectively write joint project bids?</a:t>
            </a:r>
          </a:p>
          <a:p>
            <a:r>
              <a:rPr lang="en-GB" smtClean="0"/>
              <a:t>Are there faculty Teaching Initiatives we need to seed?</a:t>
            </a:r>
          </a:p>
          <a:p>
            <a:r>
              <a:rPr lang="en-GB" smtClean="0"/>
              <a:t>How can we foster writing for publication about learning and teaching?</a:t>
            </a:r>
          </a:p>
          <a:p>
            <a:r>
              <a:rPr lang="en-GB" smtClean="0"/>
              <a:t>What channels exist for effective dissemination of good practice?</a:t>
            </a:r>
            <a:endParaRPr lang="en-US" smtClean="0"/>
          </a:p>
        </p:txBody>
      </p:sp>
      <p:sp>
        <p:nvSpPr>
          <p:cNvPr id="34820" name="Slide Number Placeholder 3"/>
          <p:cNvSpPr>
            <a:spLocks noGrp="1"/>
          </p:cNvSpPr>
          <p:nvPr>
            <p:ph type="sldNum" sz="quarter" idx="12"/>
          </p:nvPr>
        </p:nvSpPr>
        <p:spPr>
          <a:noFill/>
        </p:spPr>
        <p:txBody>
          <a:bodyPr/>
          <a:lstStyle/>
          <a:p>
            <a:fld id="{5F4BA107-593A-44B1-BB1B-BFCABA66A31E}" type="slidenum">
              <a:rPr lang="en-GB" altLang="en-US" smtClean="0"/>
              <a:pPr/>
              <a:t>32</a:t>
            </a:fld>
            <a:endParaRPr lang="en-GB" alt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dirty="0" smtClean="0"/>
              <a:t>Writing for publication about LT&amp;A</a:t>
            </a:r>
            <a:endParaRPr lang="en-US" dirty="0" smtClean="0"/>
          </a:p>
        </p:txBody>
      </p:sp>
      <p:sp>
        <p:nvSpPr>
          <p:cNvPr id="35843" name="Content Placeholder 2"/>
          <p:cNvSpPr>
            <a:spLocks noGrp="1"/>
          </p:cNvSpPr>
          <p:nvPr>
            <p:ph idx="1"/>
          </p:nvPr>
        </p:nvSpPr>
        <p:spPr>
          <a:xfrm>
            <a:off x="0" y="1285875"/>
            <a:ext cx="8929688" cy="4916488"/>
          </a:xfrm>
        </p:spPr>
        <p:txBody>
          <a:bodyPr/>
          <a:lstStyle/>
          <a:p>
            <a:r>
              <a:rPr lang="en-GB" dirty="0" smtClean="0"/>
              <a:t>It  provides  opportunities to demonstrate scholarship of teaching;</a:t>
            </a:r>
          </a:p>
          <a:p>
            <a:r>
              <a:rPr lang="en-GB" dirty="0" smtClean="0"/>
              <a:t>Staff just starting researching often find writing about LT&amp;A a good way in (and staff on the </a:t>
            </a:r>
            <a:r>
              <a:rPr lang="en-GB" dirty="0" err="1" smtClean="0"/>
              <a:t>PGCert</a:t>
            </a:r>
            <a:r>
              <a:rPr lang="en-GB" dirty="0" smtClean="0"/>
              <a:t> often have something they can use immediately);</a:t>
            </a:r>
          </a:p>
          <a:p>
            <a:r>
              <a:rPr lang="en-GB" dirty="0" smtClean="0"/>
              <a:t>It enables staff to showcase what’s going well in the Faculty, drawing attention to good practice;</a:t>
            </a:r>
          </a:p>
          <a:p>
            <a:r>
              <a:rPr lang="en-GB" dirty="0" smtClean="0"/>
              <a:t>People writing about their teaching can make use of their day-today experiences.</a:t>
            </a:r>
          </a:p>
          <a:p>
            <a:r>
              <a:rPr lang="en-GB" dirty="0" smtClean="0"/>
              <a:t>Staff writing together build collegiality.</a:t>
            </a:r>
          </a:p>
          <a:p>
            <a:endParaRPr lang="en-US" dirty="0" smtClean="0"/>
          </a:p>
        </p:txBody>
      </p:sp>
      <p:sp>
        <p:nvSpPr>
          <p:cNvPr id="35844" name="Slide Number Placeholder 3"/>
          <p:cNvSpPr>
            <a:spLocks noGrp="1"/>
          </p:cNvSpPr>
          <p:nvPr>
            <p:ph type="sldNum" sz="quarter" idx="12"/>
          </p:nvPr>
        </p:nvSpPr>
        <p:spPr>
          <a:noFill/>
        </p:spPr>
        <p:txBody>
          <a:bodyPr/>
          <a:lstStyle/>
          <a:p>
            <a:fld id="{CEA0F47C-E0E2-40A6-93A2-DD6A1ED4E7A8}" type="slidenum">
              <a:rPr lang="en-GB" altLang="en-US" smtClean="0"/>
              <a:pPr/>
              <a:t>33</a:t>
            </a:fld>
            <a:endParaRPr lang="en-GB" alt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GB" dirty="0" smtClean="0"/>
              <a:t>Writing for publication about LT&amp;A. Quick tips</a:t>
            </a:r>
            <a:endParaRPr lang="en-US" dirty="0" smtClean="0"/>
          </a:p>
        </p:txBody>
      </p:sp>
      <p:sp>
        <p:nvSpPr>
          <p:cNvPr id="36867" name="Content Placeholder 2"/>
          <p:cNvSpPr>
            <a:spLocks noGrp="1"/>
          </p:cNvSpPr>
          <p:nvPr>
            <p:ph idx="1"/>
          </p:nvPr>
        </p:nvSpPr>
        <p:spPr/>
        <p:txBody>
          <a:bodyPr/>
          <a:lstStyle/>
          <a:p>
            <a:r>
              <a:rPr lang="en-GB" smtClean="0"/>
              <a:t>Write every day in 30 min – 60 min snatches to get you going;</a:t>
            </a:r>
          </a:p>
          <a:p>
            <a:r>
              <a:rPr lang="en-GB" smtClean="0"/>
              <a:t>Devise 10 questions you want to answer and write 500 words on each;</a:t>
            </a:r>
          </a:p>
          <a:p>
            <a:r>
              <a:rPr lang="en-GB" smtClean="0"/>
              <a:t>Start writing in the middle and do the introduction and the conclusion last;</a:t>
            </a:r>
          </a:p>
          <a:p>
            <a:r>
              <a:rPr lang="en-GB" smtClean="0"/>
              <a:t>Check out your targeted journal early on and focus your writing to their requirements;</a:t>
            </a:r>
          </a:p>
          <a:p>
            <a:r>
              <a:rPr lang="en-GB" smtClean="0"/>
              <a:t>Get local peer review before you send it away;</a:t>
            </a:r>
          </a:p>
          <a:p>
            <a:r>
              <a:rPr lang="en-GB" smtClean="0"/>
              <a:t>Be robust in the face of discouragement.</a:t>
            </a:r>
          </a:p>
          <a:p>
            <a:endParaRPr lang="en-US" smtClean="0"/>
          </a:p>
        </p:txBody>
      </p:sp>
      <p:sp>
        <p:nvSpPr>
          <p:cNvPr id="36868" name="Slide Number Placeholder 3"/>
          <p:cNvSpPr>
            <a:spLocks noGrp="1"/>
          </p:cNvSpPr>
          <p:nvPr>
            <p:ph type="sldNum" sz="quarter" idx="12"/>
          </p:nvPr>
        </p:nvSpPr>
        <p:spPr>
          <a:noFill/>
        </p:spPr>
        <p:txBody>
          <a:bodyPr/>
          <a:lstStyle/>
          <a:p>
            <a:fld id="{EC4F60E6-DD74-4D00-8CD3-10F06A1A344A}" type="slidenum">
              <a:rPr lang="en-GB" altLang="en-US" smtClean="0"/>
              <a:pPr/>
              <a:t>34</a:t>
            </a:fld>
            <a:endParaRPr lang="en-GB" alt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dirty="0" smtClean="0"/>
              <a:t>Writing successful bids for external funding</a:t>
            </a:r>
            <a:endParaRPr lang="en-US" dirty="0" smtClean="0"/>
          </a:p>
        </p:txBody>
      </p:sp>
      <p:sp>
        <p:nvSpPr>
          <p:cNvPr id="37891" name="Content Placeholder 2"/>
          <p:cNvSpPr>
            <a:spLocks noGrp="1"/>
          </p:cNvSpPr>
          <p:nvPr>
            <p:ph idx="1"/>
          </p:nvPr>
        </p:nvSpPr>
        <p:spPr/>
        <p:txBody>
          <a:bodyPr/>
          <a:lstStyle/>
          <a:p>
            <a:r>
              <a:rPr lang="en-GB" dirty="0" smtClean="0"/>
              <a:t>Needs coordination and prioritisation to avoid internal competition;</a:t>
            </a:r>
          </a:p>
          <a:p>
            <a:r>
              <a:rPr lang="en-GB" dirty="0" smtClean="0"/>
              <a:t>The more bids you write, the better you get;</a:t>
            </a:r>
          </a:p>
          <a:p>
            <a:r>
              <a:rPr lang="en-GB" dirty="0" smtClean="0"/>
              <a:t>A team of specialists working together gets more funding than individuals trying to do everything;</a:t>
            </a:r>
          </a:p>
          <a:p>
            <a:r>
              <a:rPr lang="en-GB" dirty="0" smtClean="0"/>
              <a:t>Lots of great bids get rejected, and a hit rte of one in three is brilliant;</a:t>
            </a:r>
          </a:p>
          <a:p>
            <a:r>
              <a:rPr lang="en-GB" dirty="0" smtClean="0"/>
              <a:t>Successful bidders tend to get more success.</a:t>
            </a:r>
            <a:endParaRPr lang="en-US" dirty="0" smtClean="0"/>
          </a:p>
        </p:txBody>
      </p:sp>
      <p:sp>
        <p:nvSpPr>
          <p:cNvPr id="37892" name="Slide Number Placeholder 3"/>
          <p:cNvSpPr>
            <a:spLocks noGrp="1"/>
          </p:cNvSpPr>
          <p:nvPr>
            <p:ph type="sldNum" sz="quarter" idx="12"/>
          </p:nvPr>
        </p:nvSpPr>
        <p:spPr>
          <a:noFill/>
        </p:spPr>
        <p:txBody>
          <a:bodyPr/>
          <a:lstStyle/>
          <a:p>
            <a:fld id="{19E6516D-7FD6-4670-8487-D9E6F56A4CE8}" type="slidenum">
              <a:rPr lang="en-GB" altLang="en-US" smtClean="0"/>
              <a:pPr/>
              <a:t>35</a:t>
            </a:fld>
            <a:endParaRPr lang="en-GB" alt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GB" dirty="0" smtClean="0"/>
              <a:t>Quick tips on funding bids</a:t>
            </a:r>
            <a:endParaRPr lang="en-US" dirty="0" smtClean="0"/>
          </a:p>
        </p:txBody>
      </p:sp>
      <p:sp>
        <p:nvSpPr>
          <p:cNvPr id="38915" name="Content Placeholder 2"/>
          <p:cNvSpPr>
            <a:spLocks noGrp="1"/>
          </p:cNvSpPr>
          <p:nvPr>
            <p:ph idx="1"/>
          </p:nvPr>
        </p:nvSpPr>
        <p:spPr/>
        <p:txBody>
          <a:bodyPr/>
          <a:lstStyle/>
          <a:p>
            <a:r>
              <a:rPr lang="en-GB" smtClean="0"/>
              <a:t>What on earth is this all about and why should I care? </a:t>
            </a:r>
          </a:p>
          <a:p>
            <a:r>
              <a:rPr lang="en-GB" smtClean="0"/>
              <a:t>Having they taken any notice whatsoever of what’s been done before? </a:t>
            </a:r>
          </a:p>
          <a:p>
            <a:r>
              <a:rPr lang="en-GB" smtClean="0"/>
              <a:t>Is it worth the substantial amount of money they are seeking?</a:t>
            </a:r>
          </a:p>
          <a:p>
            <a:r>
              <a:rPr lang="en-GB" smtClean="0"/>
              <a:t>What could possibly go wrong?</a:t>
            </a:r>
          </a:p>
          <a:p>
            <a:r>
              <a:rPr lang="en-GB" smtClean="0"/>
              <a:t>Who are these people anyway?</a:t>
            </a:r>
            <a:endParaRPr lang="en-US" smtClean="0"/>
          </a:p>
        </p:txBody>
      </p:sp>
      <p:sp>
        <p:nvSpPr>
          <p:cNvPr id="38916" name="Slide Number Placeholder 3"/>
          <p:cNvSpPr>
            <a:spLocks noGrp="1"/>
          </p:cNvSpPr>
          <p:nvPr>
            <p:ph type="sldNum" sz="quarter" idx="12"/>
          </p:nvPr>
        </p:nvSpPr>
        <p:spPr>
          <a:noFill/>
        </p:spPr>
        <p:txBody>
          <a:bodyPr/>
          <a:lstStyle/>
          <a:p>
            <a:fld id="{8009FDC8-EE0D-445F-9BFF-3756917A644C}" type="slidenum">
              <a:rPr lang="en-GB" altLang="en-US" smtClean="0"/>
              <a:pPr/>
              <a:t>36</a:t>
            </a:fld>
            <a:endParaRPr lang="en-GB" alt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GB" dirty="0" smtClean="0"/>
              <a:t>Or in the jargon</a:t>
            </a:r>
            <a:endParaRPr lang="en-US" dirty="0" smtClean="0"/>
          </a:p>
        </p:txBody>
      </p:sp>
      <p:sp>
        <p:nvSpPr>
          <p:cNvPr id="39939" name="Content Placeholder 2"/>
          <p:cNvSpPr>
            <a:spLocks noGrp="1"/>
          </p:cNvSpPr>
          <p:nvPr>
            <p:ph idx="1"/>
          </p:nvPr>
        </p:nvSpPr>
        <p:spPr/>
        <p:txBody>
          <a:bodyPr/>
          <a:lstStyle/>
          <a:p>
            <a:r>
              <a:rPr lang="en-GB" smtClean="0"/>
              <a:t>Is there a clear focus to the bid? Is it interesting/original?</a:t>
            </a:r>
          </a:p>
          <a:p>
            <a:r>
              <a:rPr lang="en-GB" smtClean="0"/>
              <a:t>Are they building on existing work? (and have they referred to the literature in the field?)</a:t>
            </a:r>
          </a:p>
          <a:p>
            <a:r>
              <a:rPr lang="en-GB" smtClean="0"/>
              <a:t>Does it offer the funders value for money (and are they putting in anything themselves?)</a:t>
            </a:r>
          </a:p>
          <a:p>
            <a:r>
              <a:rPr lang="en-GB" smtClean="0"/>
              <a:t>Have they done a realistic risk analysis with mitigation plans?</a:t>
            </a:r>
          </a:p>
          <a:p>
            <a:r>
              <a:rPr lang="en-GB" smtClean="0"/>
              <a:t>Does the bidding team have a track record?</a:t>
            </a:r>
            <a:endParaRPr lang="en-US" smtClean="0"/>
          </a:p>
        </p:txBody>
      </p:sp>
      <p:sp>
        <p:nvSpPr>
          <p:cNvPr id="39940" name="Slide Number Placeholder 3"/>
          <p:cNvSpPr>
            <a:spLocks noGrp="1"/>
          </p:cNvSpPr>
          <p:nvPr>
            <p:ph type="sldNum" sz="quarter" idx="12"/>
          </p:nvPr>
        </p:nvSpPr>
        <p:spPr>
          <a:noFill/>
        </p:spPr>
        <p:txBody>
          <a:bodyPr/>
          <a:lstStyle/>
          <a:p>
            <a:fld id="{93E44C1B-BBC2-48E7-B4E1-E35B8AB45512}" type="slidenum">
              <a:rPr lang="en-GB" altLang="en-US" smtClean="0"/>
              <a:pPr/>
              <a:t>37</a:t>
            </a:fld>
            <a:endParaRPr lang="en-GB" alt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GB" dirty="0" smtClean="0"/>
              <a:t>Faculty L&amp;T enhancement plans</a:t>
            </a:r>
            <a:endParaRPr lang="en-US" dirty="0" smtClean="0"/>
          </a:p>
        </p:txBody>
      </p:sp>
      <p:sp>
        <p:nvSpPr>
          <p:cNvPr id="40963" name="Content Placeholder 2"/>
          <p:cNvSpPr>
            <a:spLocks noGrp="1"/>
          </p:cNvSpPr>
          <p:nvPr>
            <p:ph idx="1"/>
          </p:nvPr>
        </p:nvSpPr>
        <p:spPr>
          <a:xfrm>
            <a:off x="468313" y="1214438"/>
            <a:ext cx="8229600" cy="4987925"/>
          </a:xfrm>
        </p:spPr>
        <p:txBody>
          <a:bodyPr/>
          <a:lstStyle/>
          <a:p>
            <a:pPr>
              <a:buFont typeface="Wingdings" pitchFamily="2" charset="2"/>
              <a:buNone/>
            </a:pPr>
            <a:r>
              <a:rPr lang="en-GB" smtClean="0"/>
              <a:t>Brief summary of 2011-12 enhancement activities;</a:t>
            </a:r>
          </a:p>
          <a:p>
            <a:pPr>
              <a:buFont typeface="Wingdings" pitchFamily="2" charset="2"/>
              <a:buNone/>
            </a:pPr>
            <a:r>
              <a:rPr lang="en-GB" smtClean="0"/>
              <a:t>3-5 Priority areas for enhancement to include:</a:t>
            </a:r>
          </a:p>
          <a:p>
            <a:r>
              <a:rPr lang="en-GB" smtClean="0"/>
              <a:t>Aim/objective</a:t>
            </a:r>
          </a:p>
          <a:p>
            <a:r>
              <a:rPr lang="en-GB" smtClean="0"/>
              <a:t>Background/rationale</a:t>
            </a:r>
          </a:p>
          <a:p>
            <a:r>
              <a:rPr lang="en-GB" smtClean="0"/>
              <a:t>Action</a:t>
            </a:r>
          </a:p>
          <a:p>
            <a:r>
              <a:rPr lang="en-GB" smtClean="0"/>
              <a:t>Led by</a:t>
            </a:r>
          </a:p>
          <a:p>
            <a:r>
              <a:rPr lang="en-GB" smtClean="0"/>
              <a:t>Timescale</a:t>
            </a:r>
          </a:p>
          <a:p>
            <a:r>
              <a:rPr lang="en-GB" smtClean="0"/>
              <a:t>Support /resources needed</a:t>
            </a:r>
          </a:p>
          <a:p>
            <a:r>
              <a:rPr lang="en-GB" smtClean="0"/>
              <a:t>Impact measured by?</a:t>
            </a:r>
          </a:p>
          <a:p>
            <a:pPr>
              <a:buFont typeface="Wingdings" pitchFamily="2" charset="2"/>
              <a:buNone/>
            </a:pPr>
            <a:endParaRPr lang="en-GB" smtClean="0"/>
          </a:p>
          <a:p>
            <a:endParaRPr lang="en-US" smtClean="0"/>
          </a:p>
        </p:txBody>
      </p:sp>
      <p:sp>
        <p:nvSpPr>
          <p:cNvPr id="40964" name="Slide Number Placeholder 3"/>
          <p:cNvSpPr>
            <a:spLocks noGrp="1"/>
          </p:cNvSpPr>
          <p:nvPr>
            <p:ph type="sldNum" sz="quarter" idx="12"/>
          </p:nvPr>
        </p:nvSpPr>
        <p:spPr>
          <a:noFill/>
        </p:spPr>
        <p:txBody>
          <a:bodyPr/>
          <a:lstStyle/>
          <a:p>
            <a:fld id="{3C5EDD84-46D6-408C-8D85-4819E2931A4A}" type="slidenum">
              <a:rPr lang="en-GB" altLang="en-US" smtClean="0"/>
              <a:pPr/>
              <a:t>38</a:t>
            </a:fld>
            <a:endParaRPr lang="en-GB" alt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GB" dirty="0" smtClean="0"/>
              <a:t>Individual prioritised action plans</a:t>
            </a:r>
          </a:p>
        </p:txBody>
      </p:sp>
      <p:sp>
        <p:nvSpPr>
          <p:cNvPr id="41987" name="Content Placeholder 2"/>
          <p:cNvSpPr>
            <a:spLocks noGrp="1"/>
          </p:cNvSpPr>
          <p:nvPr>
            <p:ph idx="1"/>
          </p:nvPr>
        </p:nvSpPr>
        <p:spPr/>
        <p:txBody>
          <a:bodyPr/>
          <a:lstStyle/>
          <a:p>
            <a:r>
              <a:rPr lang="en-GB" smtClean="0"/>
              <a:t>What needs urgent/immediate action? What might block progress? How can we  work around this?</a:t>
            </a:r>
          </a:p>
          <a:p>
            <a:r>
              <a:rPr lang="en-GB" smtClean="0"/>
              <a:t>What important tasks are there coming up that needed focussed attention?</a:t>
            </a:r>
          </a:p>
          <a:p>
            <a:r>
              <a:rPr lang="en-GB" smtClean="0"/>
              <a:t>What longer term goals need addressing?</a:t>
            </a:r>
          </a:p>
          <a:p>
            <a:r>
              <a:rPr lang="en-GB" smtClean="0"/>
              <a:t>What are the success measures?</a:t>
            </a:r>
          </a:p>
          <a:p>
            <a:r>
              <a:rPr lang="en-GB" smtClean="0"/>
              <a:t>What are the keys risks and how can we mitigate them?</a:t>
            </a:r>
            <a:endParaRPr lang="en-US" smtClean="0"/>
          </a:p>
        </p:txBody>
      </p:sp>
      <p:sp>
        <p:nvSpPr>
          <p:cNvPr id="41988" name="Slide Number Placeholder 3"/>
          <p:cNvSpPr>
            <a:spLocks noGrp="1"/>
          </p:cNvSpPr>
          <p:nvPr>
            <p:ph type="sldNum" sz="quarter" idx="12"/>
          </p:nvPr>
        </p:nvSpPr>
        <p:spPr>
          <a:noFill/>
        </p:spPr>
        <p:txBody>
          <a:bodyPr/>
          <a:lstStyle/>
          <a:p>
            <a:fld id="{A8EEFCD2-2BB3-4818-B5D0-7C3F3F4529AD}" type="slidenum">
              <a:rPr lang="en-GB" altLang="en-US" smtClean="0"/>
              <a:pPr/>
              <a:t>39</a:t>
            </a:fld>
            <a:endParaRPr lang="en-GB"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dirty="0" smtClean="0"/>
              <a:t>Introductory task: imagine</a:t>
            </a:r>
          </a:p>
        </p:txBody>
      </p:sp>
      <p:sp>
        <p:nvSpPr>
          <p:cNvPr id="6147" name="Content Placeholder 2"/>
          <p:cNvSpPr>
            <a:spLocks noGrp="1"/>
          </p:cNvSpPr>
          <p:nvPr>
            <p:ph idx="1"/>
          </p:nvPr>
        </p:nvSpPr>
        <p:spPr/>
        <p:txBody>
          <a:bodyPr/>
          <a:lstStyle/>
          <a:p>
            <a:pPr>
              <a:buFont typeface="Wingdings" pitchFamily="2" charset="2"/>
              <a:buNone/>
            </a:pPr>
            <a:r>
              <a:rPr lang="en-GB" dirty="0" smtClean="0"/>
              <a:t>What would an ideal university look like?</a:t>
            </a:r>
          </a:p>
          <a:p>
            <a:pPr>
              <a:buFont typeface="Wingdings" pitchFamily="2" charset="2"/>
              <a:buNone/>
            </a:pPr>
            <a:r>
              <a:rPr lang="en-GB" dirty="0" smtClean="0"/>
              <a:t>How does an ideal student behave?</a:t>
            </a:r>
          </a:p>
          <a:p>
            <a:pPr>
              <a:buFont typeface="Wingdings" pitchFamily="2" charset="2"/>
              <a:buNone/>
            </a:pPr>
            <a:r>
              <a:rPr lang="en-GB" dirty="0" smtClean="0"/>
              <a:t>What are the features of an ideal colleague?</a:t>
            </a:r>
          </a:p>
          <a:p>
            <a:pPr>
              <a:buFont typeface="Wingdings" pitchFamily="2" charset="2"/>
              <a:buNone/>
            </a:pPr>
            <a:r>
              <a:rPr lang="en-GB" dirty="0" smtClean="0"/>
              <a:t>Or</a:t>
            </a:r>
          </a:p>
          <a:p>
            <a:pPr>
              <a:buFont typeface="Wingdings" pitchFamily="2" charset="2"/>
              <a:buNone/>
            </a:pPr>
            <a:r>
              <a:rPr lang="en-GB" dirty="0" smtClean="0"/>
              <a:t>What would a </a:t>
            </a:r>
            <a:r>
              <a:rPr lang="en-GB" dirty="0" err="1" smtClean="0"/>
              <a:t>nighmarish</a:t>
            </a:r>
            <a:r>
              <a:rPr lang="en-GB" dirty="0" smtClean="0"/>
              <a:t> university look like?</a:t>
            </a:r>
          </a:p>
          <a:p>
            <a:pPr>
              <a:buFont typeface="Wingdings" pitchFamily="2" charset="2"/>
              <a:buNone/>
            </a:pPr>
            <a:r>
              <a:rPr lang="en-GB" dirty="0" smtClean="0"/>
              <a:t>How does the ‘student from hell’ behave?</a:t>
            </a:r>
          </a:p>
          <a:p>
            <a:pPr>
              <a:buFont typeface="Wingdings" pitchFamily="2" charset="2"/>
              <a:buNone/>
            </a:pPr>
            <a:r>
              <a:rPr lang="en-GB" dirty="0" smtClean="0"/>
              <a:t>What are the features of a sub-prime/toxic colleague?</a:t>
            </a:r>
          </a:p>
        </p:txBody>
      </p:sp>
      <p:sp>
        <p:nvSpPr>
          <p:cNvPr id="6148" name="Slide Number Placeholder 3"/>
          <p:cNvSpPr>
            <a:spLocks noGrp="1"/>
          </p:cNvSpPr>
          <p:nvPr>
            <p:ph type="sldNum" sz="quarter" idx="12"/>
          </p:nvPr>
        </p:nvSpPr>
        <p:spPr>
          <a:noFill/>
        </p:spPr>
        <p:txBody>
          <a:bodyPr/>
          <a:lstStyle/>
          <a:p>
            <a:fld id="{0BC49F2A-0269-48CC-8618-764CFDE66AC3}" type="slidenum">
              <a:rPr lang="en-GB" altLang="en-US" smtClean="0"/>
              <a:pPr/>
              <a:t>4</a:t>
            </a:fld>
            <a:endParaRPr lang="en-GB" alt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GB" dirty="0" smtClean="0"/>
              <a:t>References on change management</a:t>
            </a:r>
            <a:endParaRPr lang="en-US" dirty="0" smtClean="0"/>
          </a:p>
        </p:txBody>
      </p:sp>
      <p:sp>
        <p:nvSpPr>
          <p:cNvPr id="43011" name="Content Placeholder 2"/>
          <p:cNvSpPr>
            <a:spLocks noGrp="1"/>
          </p:cNvSpPr>
          <p:nvPr>
            <p:ph idx="1"/>
          </p:nvPr>
        </p:nvSpPr>
        <p:spPr/>
        <p:txBody>
          <a:bodyPr/>
          <a:lstStyle/>
          <a:p>
            <a:pPr>
              <a:buFont typeface="Wingdings" pitchFamily="2" charset="2"/>
              <a:buNone/>
            </a:pPr>
            <a:endParaRPr lang="en-US" sz="1600" dirty="0" smtClean="0"/>
          </a:p>
          <a:p>
            <a:pPr>
              <a:buFont typeface="Wingdings" pitchFamily="2" charset="2"/>
              <a:buNone/>
            </a:pPr>
            <a:r>
              <a:rPr lang="en-US" sz="1600" dirty="0" smtClean="0"/>
              <a:t>Brown, S. (2011) Bringing about positive change in the higher education student experience: a case study, Quality Assurance in Education, Volume 19 No 3 p195-207.</a:t>
            </a:r>
          </a:p>
          <a:p>
            <a:pPr>
              <a:buFont typeface="Wingdings" pitchFamily="2" charset="2"/>
              <a:buNone/>
            </a:pPr>
            <a:r>
              <a:rPr lang="en-US" sz="1600" dirty="0" smtClean="0"/>
              <a:t>Brown, S. with Denton, S, ‘Leading the university beyond Bureaucracy’ in Denton, S and Brown, S. (</a:t>
            </a:r>
            <a:r>
              <a:rPr lang="en-US" sz="1600" dirty="0" err="1" smtClean="0"/>
              <a:t>eds</a:t>
            </a:r>
            <a:r>
              <a:rPr lang="en-US" sz="1600" dirty="0" smtClean="0"/>
              <a:t>) (2009)</a:t>
            </a:r>
            <a:r>
              <a:rPr lang="en-US" sz="1600" i="1" dirty="0" smtClean="0"/>
              <a:t> Beyond bureaucracy: managing the university year, </a:t>
            </a:r>
            <a:r>
              <a:rPr lang="en-US" sz="1600" dirty="0" smtClean="0"/>
              <a:t>London, Routledge.</a:t>
            </a:r>
          </a:p>
          <a:p>
            <a:pPr>
              <a:buFont typeface="Wingdings" pitchFamily="2" charset="2"/>
              <a:buNone/>
            </a:pPr>
            <a:r>
              <a:rPr lang="en-US" sz="1600" dirty="0" smtClean="0"/>
              <a:t>Cuthbert, R. (2002) Constructive Alignment in the world of institutional management, presentation at the Imaginative Curriculum symposium, York ,Higher Education Academy </a:t>
            </a:r>
            <a:r>
              <a:rPr lang="en-US" sz="1600" u="sng" dirty="0" smtClean="0">
                <a:hlinkClick r:id="rId3"/>
              </a:rPr>
              <a:t>http://www.heacademy.ac.uk/resources/detail/resource_database/id170_constructive_alignment_in_the_world</a:t>
            </a:r>
            <a:r>
              <a:rPr lang="en-US" sz="1600" dirty="0" smtClean="0"/>
              <a:t> accessed April 2011.</a:t>
            </a:r>
          </a:p>
          <a:p>
            <a:pPr>
              <a:buFont typeface="Wingdings" pitchFamily="2" charset="2"/>
              <a:buNone/>
            </a:pPr>
            <a:r>
              <a:rPr lang="en-GB" sz="1600" dirty="0" err="1" smtClean="0"/>
              <a:t>Debowski</a:t>
            </a:r>
            <a:r>
              <a:rPr lang="en-GB" sz="1600" dirty="0" smtClean="0"/>
              <a:t>, S., Stefani, L., Cohen, M. and Ho, A. (2011) ‘Sustaining and championing teaching and learning in good times or bad’ in </a:t>
            </a:r>
            <a:r>
              <a:rPr lang="en-GB" sz="1600" dirty="0" err="1" smtClean="0"/>
              <a:t>Groccia</a:t>
            </a:r>
            <a:r>
              <a:rPr lang="en-GB" sz="1600" dirty="0" smtClean="0"/>
              <a:t>, J., </a:t>
            </a:r>
            <a:r>
              <a:rPr lang="en-GB" sz="1600" dirty="0" err="1" smtClean="0"/>
              <a:t>Alsudairi</a:t>
            </a:r>
            <a:r>
              <a:rPr lang="en-GB" sz="1600" dirty="0" smtClean="0"/>
              <a:t>, M. and </a:t>
            </a:r>
            <a:r>
              <a:rPr lang="en-GB" sz="1600" dirty="0" err="1" smtClean="0"/>
              <a:t>Bukist</a:t>
            </a:r>
            <a:r>
              <a:rPr lang="en-GB" sz="1600" dirty="0" smtClean="0"/>
              <a:t>, B. (eds.)  A handbook of College and University Teaching: global perspectives, London: Sage Publications.</a:t>
            </a:r>
            <a:endParaRPr lang="en-US" sz="1600" dirty="0" smtClean="0"/>
          </a:p>
          <a:p>
            <a:pPr>
              <a:buFont typeface="Wingdings" pitchFamily="2" charset="2"/>
              <a:buNone/>
            </a:pPr>
            <a:r>
              <a:rPr lang="en-US" sz="1600" dirty="0" smtClean="0"/>
              <a:t>Harvey, L. (2005) "A history and critique of quality evaluation in the UK", Quality Assurance in Education, Vol. 13 Issue: 4, pp.263 – 276.</a:t>
            </a:r>
          </a:p>
        </p:txBody>
      </p:sp>
      <p:sp>
        <p:nvSpPr>
          <p:cNvPr id="43012" name="Slide Number Placeholder 3"/>
          <p:cNvSpPr>
            <a:spLocks noGrp="1"/>
          </p:cNvSpPr>
          <p:nvPr>
            <p:ph type="sldNum" sz="quarter" idx="12"/>
          </p:nvPr>
        </p:nvSpPr>
        <p:spPr>
          <a:noFill/>
        </p:spPr>
        <p:txBody>
          <a:bodyPr/>
          <a:lstStyle/>
          <a:p>
            <a:fld id="{F1E35D6B-129D-4308-B00C-E37BE36C5603}" type="slidenum">
              <a:rPr lang="en-GB" altLang="en-US" smtClean="0"/>
              <a:pPr/>
              <a:t>40</a:t>
            </a:fld>
            <a:endParaRPr lang="en-GB" alt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GB" dirty="0" smtClean="0"/>
              <a:t>References 2</a:t>
            </a:r>
            <a:endParaRPr lang="en-US" dirty="0" smtClean="0"/>
          </a:p>
        </p:txBody>
      </p:sp>
      <p:sp>
        <p:nvSpPr>
          <p:cNvPr id="44035" name="Content Placeholder 2"/>
          <p:cNvSpPr>
            <a:spLocks noGrp="1"/>
          </p:cNvSpPr>
          <p:nvPr>
            <p:ph idx="1"/>
          </p:nvPr>
        </p:nvSpPr>
        <p:spPr/>
        <p:txBody>
          <a:bodyPr/>
          <a:lstStyle/>
          <a:p>
            <a:pPr>
              <a:buFont typeface="Wingdings" pitchFamily="2" charset="2"/>
              <a:buNone/>
            </a:pPr>
            <a:r>
              <a:rPr lang="en-US" sz="1600" dirty="0" smtClean="0"/>
              <a:t>Holt, D. Palmer, S. and Challis, D. (2011) </a:t>
            </a:r>
            <a:r>
              <a:rPr lang="en-US" sz="1600" i="1" dirty="0" smtClean="0"/>
              <a:t>Changing perspectives:</a:t>
            </a:r>
            <a:r>
              <a:rPr lang="en-US" sz="1600" dirty="0" smtClean="0"/>
              <a:t> </a:t>
            </a:r>
            <a:r>
              <a:rPr lang="en-US" sz="1600" i="1" dirty="0" smtClean="0"/>
              <a:t>Teaching and Learning </a:t>
            </a:r>
            <a:r>
              <a:rPr lang="en-US" sz="1600" i="1" dirty="0" err="1" smtClean="0"/>
              <a:t>centres’</a:t>
            </a:r>
            <a:r>
              <a:rPr lang="en-US" sz="1600" i="1" dirty="0" smtClean="0"/>
              <a:t> strategic contributions to academic development in Australian Higher Education</a:t>
            </a:r>
            <a:r>
              <a:rPr lang="en-US" sz="1600" dirty="0" smtClean="0"/>
              <a:t>, International Journal for Academic Development  </a:t>
            </a:r>
            <a:r>
              <a:rPr lang="en-US" sz="1600" dirty="0" err="1" smtClean="0"/>
              <a:t>Vol</a:t>
            </a:r>
            <a:r>
              <a:rPr lang="en-US" sz="1600" dirty="0" smtClean="0"/>
              <a:t> 16 No 1 March 2011 p5-17.</a:t>
            </a:r>
          </a:p>
          <a:p>
            <a:pPr>
              <a:buFont typeface="Wingdings" pitchFamily="2" charset="2"/>
              <a:buNone/>
            </a:pPr>
            <a:r>
              <a:rPr lang="en-US" sz="1600" dirty="0" err="1" smtClean="0"/>
              <a:t>Iszatt</a:t>
            </a:r>
            <a:r>
              <a:rPr lang="en-US" sz="1600" dirty="0" smtClean="0"/>
              <a:t>-White, M., Randall, D., </a:t>
            </a:r>
            <a:r>
              <a:rPr lang="en-US" sz="1600" dirty="0" err="1" smtClean="0"/>
              <a:t>Rouncefield</a:t>
            </a:r>
            <a:r>
              <a:rPr lang="en-US" sz="1600" dirty="0" smtClean="0"/>
              <a:t>, M. and Graham, C. (2011) Leadership in Post-Compulsory Education: Continuum Press London and New York</a:t>
            </a:r>
          </a:p>
          <a:p>
            <a:pPr>
              <a:buFont typeface="Wingdings" pitchFamily="2" charset="2"/>
              <a:buNone/>
            </a:pPr>
            <a:r>
              <a:rPr lang="en-GB" sz="1600" dirty="0" smtClean="0"/>
              <a:t>Henkel, M. (2000)  </a:t>
            </a:r>
            <a:r>
              <a:rPr lang="en-GB" sz="1600" i="1" dirty="0" smtClean="0"/>
              <a:t>Academic identities and policy change in higher education</a:t>
            </a:r>
            <a:r>
              <a:rPr lang="en-GB" sz="1600" dirty="0" smtClean="0"/>
              <a:t> Higher Education Policy 46; London: Jessica Kingsley.</a:t>
            </a:r>
            <a:endParaRPr lang="en-US" sz="1600" dirty="0" smtClean="0"/>
          </a:p>
          <a:p>
            <a:pPr>
              <a:buFont typeface="Wingdings" pitchFamily="2" charset="2"/>
              <a:buNone/>
            </a:pPr>
            <a:r>
              <a:rPr lang="en-US" sz="1600" dirty="0" err="1" smtClean="0"/>
              <a:t>Kezar</a:t>
            </a:r>
            <a:r>
              <a:rPr lang="en-US" sz="1600" dirty="0" smtClean="0"/>
              <a:t>, A. and </a:t>
            </a:r>
            <a:r>
              <a:rPr lang="en-US" sz="1600" dirty="0" err="1" smtClean="0"/>
              <a:t>Eckel</a:t>
            </a:r>
            <a:r>
              <a:rPr lang="en-US" sz="1600" dirty="0" smtClean="0"/>
              <a:t>, P. (2002) </a:t>
            </a:r>
            <a:r>
              <a:rPr lang="en-GB" sz="1600" i="1" dirty="0" smtClean="0"/>
              <a:t>The Effect of Institutional Culture on Change Strategies in Higher Education: Universal Principles or Culturally Responsive Concepts?</a:t>
            </a:r>
            <a:r>
              <a:rPr lang="en-GB" sz="1600" dirty="0" smtClean="0"/>
              <a:t> The Journal of Higher Education</a:t>
            </a:r>
            <a:r>
              <a:rPr lang="en-GB" sz="1600" i="1" dirty="0" smtClean="0"/>
              <a:t>, </a:t>
            </a:r>
            <a:r>
              <a:rPr lang="en-GB" sz="1600" dirty="0" smtClean="0"/>
              <a:t>Vol. 73, No. 4 p 435-460</a:t>
            </a:r>
            <a:endParaRPr lang="en-US" sz="1600" dirty="0" smtClean="0"/>
          </a:p>
          <a:p>
            <a:pPr>
              <a:buFont typeface="Wingdings" pitchFamily="2" charset="2"/>
              <a:buNone/>
            </a:pPr>
            <a:r>
              <a:rPr lang="en-US" sz="1600" dirty="0" err="1" smtClean="0"/>
              <a:t>Lueddeke</a:t>
            </a:r>
            <a:r>
              <a:rPr lang="en-US" sz="1600" dirty="0" smtClean="0"/>
              <a:t>, G.</a:t>
            </a:r>
            <a:r>
              <a:rPr lang="en-GB" sz="1600" dirty="0" smtClean="0"/>
              <a:t> (1999) </a:t>
            </a:r>
            <a:r>
              <a:rPr lang="en-US" sz="1600" i="1" dirty="0" smtClean="0"/>
              <a:t>Toward a Constructivist Framework for Guiding Change and Innovation in Higher Education</a:t>
            </a:r>
            <a:r>
              <a:rPr lang="en-US" sz="1600" dirty="0" smtClean="0"/>
              <a:t> , The Journal of Higher Education, Vol. 70, No. 3 (May - Jun., 1999) (pp. 235-260)</a:t>
            </a:r>
          </a:p>
          <a:p>
            <a:pPr>
              <a:buFont typeface="Wingdings" pitchFamily="2" charset="2"/>
              <a:buNone/>
            </a:pPr>
            <a:r>
              <a:rPr lang="en-US" sz="1600" dirty="0" smtClean="0"/>
              <a:t>Marshall, P. and Massy, W. (2010) ‘Managing in turbulent times’ in </a:t>
            </a:r>
            <a:r>
              <a:rPr lang="en-US" sz="1600" i="1" dirty="0" smtClean="0"/>
              <a:t>Forum for the Future of Higher Education, papers from the 2009 Aspen symposium</a:t>
            </a:r>
            <a:r>
              <a:rPr lang="en-US" sz="1600" dirty="0" smtClean="0"/>
              <a:t>  Massachusetts Institute of Technology Cambridge USA.</a:t>
            </a:r>
          </a:p>
          <a:p>
            <a:pPr>
              <a:buFont typeface="Wingdings" pitchFamily="2" charset="2"/>
              <a:buNone/>
            </a:pPr>
            <a:r>
              <a:rPr lang="en-US" sz="1600" dirty="0" err="1" smtClean="0"/>
              <a:t>McCafffery</a:t>
            </a:r>
            <a:r>
              <a:rPr lang="en-US" sz="1600" dirty="0" smtClean="0"/>
              <a:t>, P. (2004) </a:t>
            </a:r>
            <a:r>
              <a:rPr lang="en-US" sz="1600" i="1" dirty="0" smtClean="0"/>
              <a:t>The Higher Education Manager’s handbook: effective leadership and management in universities and colleges,</a:t>
            </a:r>
            <a:r>
              <a:rPr lang="en-US" sz="1600" dirty="0" smtClean="0"/>
              <a:t> Abingdon: Routledge </a:t>
            </a:r>
            <a:r>
              <a:rPr lang="en-US" sz="1600" dirty="0" err="1" smtClean="0"/>
              <a:t>Falmer</a:t>
            </a:r>
            <a:r>
              <a:rPr lang="en-US" sz="1600" dirty="0" smtClean="0"/>
              <a:t> .</a:t>
            </a:r>
          </a:p>
          <a:p>
            <a:pPr>
              <a:buFont typeface="Wingdings" pitchFamily="2" charset="2"/>
              <a:buNone/>
            </a:pPr>
            <a:endParaRPr lang="en-US" sz="1600" dirty="0" smtClean="0"/>
          </a:p>
          <a:p>
            <a:endParaRPr lang="en-US" sz="1600" dirty="0" smtClean="0"/>
          </a:p>
        </p:txBody>
      </p:sp>
      <p:sp>
        <p:nvSpPr>
          <p:cNvPr id="44036" name="Slide Number Placeholder 3"/>
          <p:cNvSpPr>
            <a:spLocks noGrp="1"/>
          </p:cNvSpPr>
          <p:nvPr>
            <p:ph type="sldNum" sz="quarter" idx="12"/>
          </p:nvPr>
        </p:nvSpPr>
        <p:spPr>
          <a:noFill/>
        </p:spPr>
        <p:txBody>
          <a:bodyPr/>
          <a:lstStyle/>
          <a:p>
            <a:fld id="{CAECE150-378D-4047-8237-2985890684A7}" type="slidenum">
              <a:rPr lang="en-GB" altLang="en-US" smtClean="0"/>
              <a:pPr/>
              <a:t>41</a:t>
            </a:fld>
            <a:endParaRPr lang="en-GB" alt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GB" dirty="0" smtClean="0"/>
              <a:t>References 3</a:t>
            </a:r>
            <a:endParaRPr lang="en-US" dirty="0" smtClean="0"/>
          </a:p>
        </p:txBody>
      </p:sp>
      <p:sp>
        <p:nvSpPr>
          <p:cNvPr id="45059" name="Content Placeholder 2"/>
          <p:cNvSpPr>
            <a:spLocks noGrp="1"/>
          </p:cNvSpPr>
          <p:nvPr>
            <p:ph idx="1"/>
          </p:nvPr>
        </p:nvSpPr>
        <p:spPr/>
        <p:txBody>
          <a:bodyPr/>
          <a:lstStyle/>
          <a:p>
            <a:pPr>
              <a:buFont typeface="Wingdings" pitchFamily="2" charset="2"/>
              <a:buNone/>
            </a:pPr>
            <a:r>
              <a:rPr lang="en-US" sz="1600" dirty="0" smtClean="0"/>
              <a:t>Newton, J. (2003) ‘Implementing an Institution-wide Learning and Teaching Strategy: Lessons in Managing Change’ Studies in Higher Education </a:t>
            </a:r>
            <a:r>
              <a:rPr lang="en-US" sz="1600" dirty="0" err="1" smtClean="0"/>
              <a:t>Vol</a:t>
            </a:r>
            <a:r>
              <a:rPr lang="en-US" sz="1600" dirty="0" smtClean="0"/>
              <a:t> 28 No 4.</a:t>
            </a:r>
          </a:p>
          <a:p>
            <a:pPr>
              <a:buNone/>
            </a:pPr>
            <a:r>
              <a:rPr lang="en-US" sz="1600" dirty="0" smtClean="0"/>
              <a:t>Quinn, R. E. (1995) </a:t>
            </a:r>
            <a:r>
              <a:rPr lang="en-US" sz="1600" i="1" dirty="0" smtClean="0"/>
              <a:t>Becoming a Master Manager: a competency framework</a:t>
            </a:r>
            <a:r>
              <a:rPr lang="en-US" sz="1600" dirty="0" smtClean="0"/>
              <a:t> 2</a:t>
            </a:r>
            <a:r>
              <a:rPr lang="en-US" sz="1600" baseline="30000" dirty="0" smtClean="0"/>
              <a:t>nd</a:t>
            </a:r>
            <a:r>
              <a:rPr lang="en-US" sz="1600" dirty="0" smtClean="0"/>
              <a:t> Edition, London: John Wiley and Sons,.</a:t>
            </a:r>
          </a:p>
          <a:p>
            <a:pPr>
              <a:buFont typeface="Wingdings" pitchFamily="2" charset="2"/>
              <a:buNone/>
            </a:pPr>
            <a:r>
              <a:rPr lang="en-US" sz="1600" dirty="0" smtClean="0"/>
              <a:t>Robertson,  C., Robins, A. and Cox, R. (2009) ‘Co-constructing an academic community ethos- challenging culture and managing change in higher education: a case study undertaken over two years’ in </a:t>
            </a:r>
            <a:r>
              <a:rPr lang="en-US" sz="1600" i="1" dirty="0" smtClean="0"/>
              <a:t>Management in Education</a:t>
            </a:r>
            <a:r>
              <a:rPr lang="en-US" sz="1600" dirty="0" smtClean="0"/>
              <a:t> </a:t>
            </a:r>
            <a:r>
              <a:rPr lang="en-US" sz="1600" dirty="0" err="1" smtClean="0"/>
              <a:t>Vol</a:t>
            </a:r>
            <a:r>
              <a:rPr lang="en-US" sz="1600" dirty="0" smtClean="0"/>
              <a:t> 23 Issue 1.</a:t>
            </a:r>
          </a:p>
          <a:p>
            <a:pPr>
              <a:buFont typeface="Wingdings" pitchFamily="2" charset="2"/>
              <a:buNone/>
            </a:pPr>
            <a:r>
              <a:rPr lang="en-GB" sz="1600" dirty="0" smtClean="0"/>
              <a:t>Scott, P. (2004) Change matters: making a difference in Higher Education, keynote given at the European Universities Association Leadership Forum in Dublin </a:t>
            </a:r>
            <a:r>
              <a:rPr lang="en-GB" sz="1600" u="sng" dirty="0" smtClean="0">
                <a:hlinkClick r:id="rId3"/>
              </a:rPr>
              <a:t>http://www.uws.edu.au/__data/assets/pdf_file/0007/6892/AUQF_04_Paper_Scott.pdf</a:t>
            </a:r>
            <a:r>
              <a:rPr lang="en-GB" sz="1600" dirty="0" smtClean="0"/>
              <a:t>  (Accessed April 2011)</a:t>
            </a:r>
            <a:endParaRPr lang="en-US" sz="1600" dirty="0" smtClean="0"/>
          </a:p>
          <a:p>
            <a:pPr>
              <a:buFont typeface="Wingdings" pitchFamily="2" charset="2"/>
              <a:buNone/>
            </a:pPr>
            <a:r>
              <a:rPr lang="en-GB" sz="1600" dirty="0" err="1" smtClean="0"/>
              <a:t>Trowler</a:t>
            </a:r>
            <a:r>
              <a:rPr lang="en-GB" sz="1600" dirty="0" smtClean="0"/>
              <a:t>, P. (1998) Academics Responding to Change: New Higher Education Frameworks and Academic Cultures Maidenhead: SRHE, Open University Press.</a:t>
            </a:r>
            <a:endParaRPr lang="en-US" sz="1600" dirty="0" smtClean="0"/>
          </a:p>
          <a:p>
            <a:pPr>
              <a:buFont typeface="Wingdings" pitchFamily="2" charset="2"/>
              <a:buNone/>
            </a:pPr>
            <a:r>
              <a:rPr lang="en-GB" sz="1600" dirty="0" smtClean="0"/>
              <a:t>Watson, D. (2010) </a:t>
            </a:r>
            <a:r>
              <a:rPr lang="en-GB" sz="1600" i="1" dirty="0" smtClean="0"/>
              <a:t>Epilogue</a:t>
            </a:r>
            <a:r>
              <a:rPr lang="en-GB" sz="1600" dirty="0" smtClean="0"/>
              <a:t> in </a:t>
            </a:r>
            <a:r>
              <a:rPr lang="en-GB" sz="1600" dirty="0" err="1" smtClean="0"/>
              <a:t>Kubler</a:t>
            </a:r>
            <a:r>
              <a:rPr lang="en-GB" sz="1600" dirty="0" smtClean="0"/>
              <a:t>, J. and Sayers,  N.  (2010) </a:t>
            </a:r>
            <a:r>
              <a:rPr lang="en-GB" sz="1600" i="1" dirty="0" smtClean="0"/>
              <a:t>Higher education Futures: Key themes and implications for leadership and management</a:t>
            </a:r>
            <a:r>
              <a:rPr lang="en-GB" sz="1600" dirty="0" smtClean="0"/>
              <a:t> Learning Foundation  for Higher education, Series 2, Publication 4.1, London.</a:t>
            </a:r>
            <a:endParaRPr lang="en-US" sz="1600" dirty="0" smtClean="0"/>
          </a:p>
          <a:p>
            <a:endParaRPr lang="en-US" sz="1600" dirty="0" smtClean="0"/>
          </a:p>
        </p:txBody>
      </p:sp>
      <p:sp>
        <p:nvSpPr>
          <p:cNvPr id="45060" name="Slide Number Placeholder 3"/>
          <p:cNvSpPr>
            <a:spLocks noGrp="1"/>
          </p:cNvSpPr>
          <p:nvPr>
            <p:ph type="sldNum" sz="quarter" idx="12"/>
          </p:nvPr>
        </p:nvSpPr>
        <p:spPr>
          <a:noFill/>
        </p:spPr>
        <p:txBody>
          <a:bodyPr/>
          <a:lstStyle/>
          <a:p>
            <a:fld id="{2DDB1758-6D25-4A33-A12E-61EC8FEB8991}" type="slidenum">
              <a:rPr lang="en-GB" altLang="en-US" smtClean="0"/>
              <a:pPr/>
              <a:t>42</a:t>
            </a:fld>
            <a:endParaRPr lang="en-GB"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What’s achievable from this?</a:t>
            </a:r>
            <a:endParaRPr lang="en-US" dirty="0" smtClean="0"/>
          </a:p>
        </p:txBody>
      </p:sp>
      <p:sp>
        <p:nvSpPr>
          <p:cNvPr id="7171" name="Content Placeholder 2"/>
          <p:cNvSpPr>
            <a:spLocks noGrp="1"/>
          </p:cNvSpPr>
          <p:nvPr>
            <p:ph idx="1"/>
          </p:nvPr>
        </p:nvSpPr>
        <p:spPr/>
        <p:txBody>
          <a:bodyPr/>
          <a:lstStyle/>
          <a:p>
            <a:r>
              <a:rPr lang="en-GB" dirty="0" smtClean="0"/>
              <a:t>Back off from total support being provided at level 4;</a:t>
            </a:r>
          </a:p>
          <a:p>
            <a:r>
              <a:rPr lang="en-GB" dirty="0" smtClean="0"/>
              <a:t>Level 4: draw the ideal student  on Monday;</a:t>
            </a:r>
          </a:p>
          <a:p>
            <a:r>
              <a:rPr lang="en-GB" dirty="0" smtClean="0"/>
              <a:t>Deal with individuals and their situations immediately;</a:t>
            </a:r>
          </a:p>
          <a:p>
            <a:r>
              <a:rPr lang="en-GB" dirty="0" smtClean="0"/>
              <a:t>Next centre meeting collaborative planning/reflecting on timetable and other associated issues;</a:t>
            </a:r>
          </a:p>
          <a:p>
            <a:r>
              <a:rPr lang="en-GB" dirty="0" smtClean="0"/>
              <a:t>Identify expectations from the start and indicate what </a:t>
            </a:r>
            <a:r>
              <a:rPr lang="en-GB" i="1" dirty="0" smtClean="0"/>
              <a:t>we </a:t>
            </a:r>
            <a:r>
              <a:rPr lang="en-GB" dirty="0" smtClean="0"/>
              <a:t>actually should be providing;</a:t>
            </a:r>
          </a:p>
          <a:p>
            <a:endParaRPr lang="en-US" dirty="0" smtClean="0"/>
          </a:p>
        </p:txBody>
      </p:sp>
      <p:sp>
        <p:nvSpPr>
          <p:cNvPr id="7172" name="Slide Number Placeholder 3"/>
          <p:cNvSpPr>
            <a:spLocks noGrp="1"/>
          </p:cNvSpPr>
          <p:nvPr>
            <p:ph type="sldNum" sz="quarter" idx="12"/>
          </p:nvPr>
        </p:nvSpPr>
        <p:spPr>
          <a:noFill/>
        </p:spPr>
        <p:txBody>
          <a:bodyPr/>
          <a:lstStyle/>
          <a:p>
            <a:fld id="{D17A93FE-7884-410D-9D50-6F27CFBAA558}" type="slidenum">
              <a:rPr lang="en-GB" altLang="en-US" smtClean="0"/>
              <a:pPr/>
              <a:t>5</a:t>
            </a:fld>
            <a:endParaRPr lang="en-GB"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and</a:t>
            </a:r>
            <a:endParaRPr lang="en-US" dirty="0" smtClean="0"/>
          </a:p>
        </p:txBody>
      </p:sp>
      <p:sp>
        <p:nvSpPr>
          <p:cNvPr id="8195" name="Content Placeholder 2"/>
          <p:cNvSpPr>
            <a:spLocks noGrp="1"/>
          </p:cNvSpPr>
          <p:nvPr>
            <p:ph idx="1"/>
          </p:nvPr>
        </p:nvSpPr>
        <p:spPr>
          <a:xfrm>
            <a:off x="468313" y="1214438"/>
            <a:ext cx="8229600" cy="4987925"/>
          </a:xfrm>
        </p:spPr>
        <p:txBody>
          <a:bodyPr/>
          <a:lstStyle/>
          <a:p>
            <a:r>
              <a:rPr lang="en-GB" dirty="0" smtClean="0"/>
              <a:t>Create/develop a working environment that promotes and supports positivity, collegiality and the will to be happy at work;</a:t>
            </a:r>
          </a:p>
          <a:p>
            <a:r>
              <a:rPr lang="en-GB" dirty="0" smtClean="0"/>
              <a:t>Ensure that all work/social/learning spaces are fit for purpose for both staff and students;</a:t>
            </a:r>
          </a:p>
          <a:p>
            <a:r>
              <a:rPr lang="en-GB" dirty="0" smtClean="0"/>
              <a:t>Benches outside (with </a:t>
            </a:r>
            <a:r>
              <a:rPr lang="en-GB" dirty="0" err="1" smtClean="0"/>
              <a:t>wifi</a:t>
            </a:r>
            <a:r>
              <a:rPr lang="en-GB" dirty="0" smtClean="0"/>
              <a:t>);</a:t>
            </a:r>
          </a:p>
          <a:p>
            <a:r>
              <a:rPr lang="en-GB" dirty="0" smtClean="0"/>
              <a:t>Manage expectations and perceptions;</a:t>
            </a:r>
          </a:p>
          <a:p>
            <a:r>
              <a:rPr lang="en-GB" dirty="0" smtClean="0"/>
              <a:t>[sort out] car parking;</a:t>
            </a:r>
          </a:p>
          <a:p>
            <a:r>
              <a:rPr lang="en-GB" dirty="0" smtClean="0"/>
              <a:t>Find ways to get a voice.</a:t>
            </a:r>
            <a:endParaRPr lang="en-US" dirty="0" smtClean="0"/>
          </a:p>
        </p:txBody>
      </p:sp>
      <p:sp>
        <p:nvSpPr>
          <p:cNvPr id="8196" name="Slide Number Placeholder 3"/>
          <p:cNvSpPr>
            <a:spLocks noGrp="1"/>
          </p:cNvSpPr>
          <p:nvPr>
            <p:ph type="sldNum" sz="quarter" idx="12"/>
          </p:nvPr>
        </p:nvSpPr>
        <p:spPr>
          <a:noFill/>
        </p:spPr>
        <p:txBody>
          <a:bodyPr/>
          <a:lstStyle/>
          <a:p>
            <a:fld id="{D40FA714-DBF1-48BC-A758-D84E899CF2A4}" type="slidenum">
              <a:rPr lang="en-GB" altLang="en-US" smtClean="0"/>
              <a:pPr/>
              <a:t>6</a:t>
            </a:fld>
            <a:endParaRPr lang="en-GB"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smtClean="0"/>
              <a:t>LJMU The draft strategic plan October 2011</a:t>
            </a:r>
            <a:endParaRPr lang="en-US" dirty="0" smtClean="0"/>
          </a:p>
        </p:txBody>
      </p:sp>
      <p:sp>
        <p:nvSpPr>
          <p:cNvPr id="9219" name="Content Placeholder 2"/>
          <p:cNvSpPr>
            <a:spLocks noGrp="1"/>
          </p:cNvSpPr>
          <p:nvPr>
            <p:ph idx="1"/>
          </p:nvPr>
        </p:nvSpPr>
        <p:spPr/>
        <p:txBody>
          <a:bodyPr/>
          <a:lstStyle/>
          <a:p>
            <a:r>
              <a:rPr lang="en-GB" smtClean="0"/>
              <a:t>Period until 2017 the most dynamic &amp; challenging in history of HE. Innovation, agility and flexibility needed for success;</a:t>
            </a:r>
          </a:p>
          <a:p>
            <a:r>
              <a:rPr lang="en-GB" smtClean="0"/>
              <a:t>£9k fee level fixed and OFFA agreement accepted (but we don’t know the likely impact);</a:t>
            </a:r>
          </a:p>
          <a:p>
            <a:r>
              <a:rPr lang="en-GB" smtClean="0"/>
              <a:t>Increasing competition on price from FE and private sectors; impact unknown but likely to be differentiated;</a:t>
            </a:r>
          </a:p>
          <a:p>
            <a:r>
              <a:rPr lang="en-GB" smtClean="0"/>
              <a:t>LJMU must work towards favourable REF in 2014, while keeping focus on student experience.</a:t>
            </a:r>
          </a:p>
          <a:p>
            <a:endParaRPr lang="en-GB" smtClean="0"/>
          </a:p>
          <a:p>
            <a:endParaRPr lang="en-US" smtClean="0"/>
          </a:p>
        </p:txBody>
      </p:sp>
      <p:sp>
        <p:nvSpPr>
          <p:cNvPr id="9220" name="Slide Number Placeholder 3"/>
          <p:cNvSpPr>
            <a:spLocks noGrp="1"/>
          </p:cNvSpPr>
          <p:nvPr>
            <p:ph type="sldNum" sz="quarter" idx="12"/>
          </p:nvPr>
        </p:nvSpPr>
        <p:spPr>
          <a:noFill/>
        </p:spPr>
        <p:txBody>
          <a:bodyPr/>
          <a:lstStyle/>
          <a:p>
            <a:fld id="{89B2410C-2079-4638-A542-58B1CE2E4DC8}" type="slidenum">
              <a:rPr lang="en-GB" altLang="en-US" smtClean="0"/>
              <a:pPr/>
              <a:t>7</a:t>
            </a:fld>
            <a:endParaRPr lang="en-GB"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smtClean="0"/>
              <a:t>Key messages</a:t>
            </a:r>
            <a:endParaRPr lang="en-US" dirty="0" smtClean="0"/>
          </a:p>
        </p:txBody>
      </p:sp>
      <p:sp>
        <p:nvSpPr>
          <p:cNvPr id="10243" name="Content Placeholder 2"/>
          <p:cNvSpPr>
            <a:spLocks noGrp="1"/>
          </p:cNvSpPr>
          <p:nvPr>
            <p:ph idx="1"/>
          </p:nvPr>
        </p:nvSpPr>
        <p:spPr>
          <a:xfrm>
            <a:off x="357188" y="1357313"/>
            <a:ext cx="8572500" cy="4845050"/>
          </a:xfrm>
        </p:spPr>
        <p:txBody>
          <a:bodyPr/>
          <a:lstStyle/>
          <a:p>
            <a:pPr marL="514350" indent="-514350">
              <a:buFont typeface="Arial" charset="0"/>
              <a:buAutoNum type="arabicPeriod"/>
            </a:pPr>
            <a:r>
              <a:rPr lang="en-GB" smtClean="0"/>
              <a:t>Student recruitment, development and support;</a:t>
            </a:r>
          </a:p>
          <a:p>
            <a:pPr marL="514350" indent="-514350">
              <a:buFont typeface="Arial" charset="0"/>
              <a:buAutoNum type="arabicPeriod"/>
            </a:pPr>
            <a:r>
              <a:rPr lang="en-GB" smtClean="0"/>
              <a:t>Learning, teaching and assessment;</a:t>
            </a:r>
          </a:p>
          <a:p>
            <a:pPr marL="514350" indent="-514350">
              <a:buFont typeface="Arial" charset="0"/>
              <a:buAutoNum type="arabicPeriod"/>
            </a:pPr>
            <a:r>
              <a:rPr lang="en-GB" smtClean="0"/>
              <a:t>Research and scholarship;</a:t>
            </a:r>
          </a:p>
          <a:p>
            <a:pPr marL="514350" indent="-514350">
              <a:buFont typeface="Arial" charset="0"/>
              <a:buAutoNum type="arabicPeriod"/>
            </a:pPr>
            <a:r>
              <a:rPr lang="en-GB" smtClean="0"/>
              <a:t>Commercial and international development;</a:t>
            </a:r>
          </a:p>
          <a:p>
            <a:pPr marL="514350" indent="-514350">
              <a:buFont typeface="Arial" charset="0"/>
              <a:buAutoNum type="arabicPeriod"/>
            </a:pPr>
            <a:r>
              <a:rPr lang="en-GB" smtClean="0"/>
              <a:t>Excellence in delivery.</a:t>
            </a:r>
          </a:p>
          <a:p>
            <a:pPr marL="514350" indent="-514350"/>
            <a:r>
              <a:rPr lang="en-GB" smtClean="0"/>
              <a:t>Should we be doing these things? </a:t>
            </a:r>
          </a:p>
          <a:p>
            <a:pPr marL="514350" indent="-514350"/>
            <a:r>
              <a:rPr lang="en-GB" smtClean="0"/>
              <a:t>What else should we be doing? </a:t>
            </a:r>
          </a:p>
          <a:p>
            <a:pPr marL="514350" indent="-514350"/>
            <a:r>
              <a:rPr lang="en-GB" smtClean="0"/>
              <a:t>How do we measure success in these areas?</a:t>
            </a:r>
          </a:p>
          <a:p>
            <a:pPr marL="514350" indent="-514350"/>
            <a:r>
              <a:rPr lang="en-GB" smtClean="0"/>
              <a:t>What do you think is the purpose of a 21</a:t>
            </a:r>
            <a:r>
              <a:rPr lang="en-GB" baseline="30000" smtClean="0"/>
              <a:t>st</a:t>
            </a:r>
            <a:r>
              <a:rPr lang="en-GB" smtClean="0"/>
              <a:t> Century university?</a:t>
            </a:r>
            <a:endParaRPr lang="en-US" smtClean="0"/>
          </a:p>
        </p:txBody>
      </p:sp>
      <p:sp>
        <p:nvSpPr>
          <p:cNvPr id="10244" name="Slide Number Placeholder 3"/>
          <p:cNvSpPr>
            <a:spLocks noGrp="1"/>
          </p:cNvSpPr>
          <p:nvPr>
            <p:ph type="sldNum" sz="quarter" idx="12"/>
          </p:nvPr>
        </p:nvSpPr>
        <p:spPr>
          <a:noFill/>
        </p:spPr>
        <p:txBody>
          <a:bodyPr/>
          <a:lstStyle/>
          <a:p>
            <a:fld id="{6B8C0B3E-9991-4E18-8035-312AE01683B9}" type="slidenum">
              <a:rPr lang="en-GB" altLang="en-US" smtClean="0"/>
              <a:pPr/>
              <a:t>8</a:t>
            </a:fld>
            <a:endParaRPr lang="en-GB"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1. Student recruitment, development and support</a:t>
            </a:r>
            <a:endParaRPr lang="en-US" dirty="0" smtClean="0"/>
          </a:p>
        </p:txBody>
      </p:sp>
      <p:sp>
        <p:nvSpPr>
          <p:cNvPr id="11267" name="Content Placeholder 2"/>
          <p:cNvSpPr>
            <a:spLocks noGrp="1"/>
          </p:cNvSpPr>
          <p:nvPr>
            <p:ph idx="1"/>
          </p:nvPr>
        </p:nvSpPr>
        <p:spPr/>
        <p:txBody>
          <a:bodyPr/>
          <a:lstStyle/>
          <a:p>
            <a:r>
              <a:rPr lang="en-GB" smtClean="0"/>
              <a:t>LJMU OFFA Access agreement- commitment to widening access, balancing this and admission standards;</a:t>
            </a:r>
          </a:p>
          <a:p>
            <a:r>
              <a:rPr lang="en-GB" smtClean="0"/>
              <a:t>Enhancing the overall student experience;</a:t>
            </a:r>
          </a:p>
          <a:p>
            <a:r>
              <a:rPr lang="en-GB" smtClean="0"/>
              <a:t>Employability, WOW, employer partnerships and graduate salaries.</a:t>
            </a:r>
            <a:endParaRPr lang="en-US" smtClean="0"/>
          </a:p>
        </p:txBody>
      </p:sp>
      <p:sp>
        <p:nvSpPr>
          <p:cNvPr id="11268" name="Slide Number Placeholder 3"/>
          <p:cNvSpPr>
            <a:spLocks noGrp="1"/>
          </p:cNvSpPr>
          <p:nvPr>
            <p:ph type="sldNum" sz="quarter" idx="12"/>
          </p:nvPr>
        </p:nvSpPr>
        <p:spPr>
          <a:noFill/>
        </p:spPr>
        <p:txBody>
          <a:bodyPr/>
          <a:lstStyle/>
          <a:p>
            <a:fld id="{D4487C84-F2C0-427E-AA67-AAA2FB3A54FC}" type="slidenum">
              <a:rPr lang="en-GB" altLang="en-US" smtClean="0"/>
              <a:pPr/>
              <a:t>9</a:t>
            </a:fld>
            <a:endParaRPr lang="en-GB"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3802</TotalTime>
  <Words>3168</Words>
  <Application>Microsoft Office PowerPoint</Application>
  <PresentationFormat>On-screen Show (4:3)</PresentationFormat>
  <Paragraphs>327</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LeedsMet template</vt:lpstr>
      <vt:lpstr>Enhancing the student experience workshops  November 2011 Liverpool John Moores University </vt:lpstr>
      <vt:lpstr>What we are aiming to achieve today</vt:lpstr>
      <vt:lpstr>But first a few words from the Faculty LTA coordinators</vt:lpstr>
      <vt:lpstr>Introductory task: imagine</vt:lpstr>
      <vt:lpstr>What’s achievable from this?</vt:lpstr>
      <vt:lpstr>and</vt:lpstr>
      <vt:lpstr>LJMU The draft strategic plan October 2011</vt:lpstr>
      <vt:lpstr>Key messages</vt:lpstr>
      <vt:lpstr>1. Student recruitment, development and support</vt:lpstr>
      <vt:lpstr>2. Learning, teaching &amp; assessment</vt:lpstr>
      <vt:lpstr>3. Research and scholarship;</vt:lpstr>
      <vt:lpstr>4. Commercial and international development;</vt:lpstr>
      <vt:lpstr> 5. Excellence in delivery</vt:lpstr>
      <vt:lpstr>Working together: flip chart task in Centre groups</vt:lpstr>
      <vt:lpstr>What prevents good collegial working?</vt:lpstr>
      <vt:lpstr>Behaving strategically to enact change?</vt:lpstr>
      <vt:lpstr>Top down or participatory?</vt:lpstr>
      <vt:lpstr>Compliance or commitment?</vt:lpstr>
      <vt:lpstr>The necessity of trust</vt:lpstr>
      <vt:lpstr>The need to bring staff with you</vt:lpstr>
      <vt:lpstr>Making changes to the student experience: some issues</vt:lpstr>
      <vt:lpstr>Making changes to teaching and learning. How can we</vt:lpstr>
      <vt:lpstr>Improving organisational management</vt:lpstr>
      <vt:lpstr>Driving the LTA forward in centres. Task</vt:lpstr>
      <vt:lpstr>Fostering great teaching: discussion</vt:lpstr>
      <vt:lpstr>Slide 26</vt:lpstr>
      <vt:lpstr>Fostering great teaching: quick tips</vt:lpstr>
      <vt:lpstr>Communities of practice</vt:lpstr>
      <vt:lpstr>Energising staff; quick tips</vt:lpstr>
      <vt:lpstr>Who should we encourage to go for Teaching Excellence awards?</vt:lpstr>
      <vt:lpstr>For NTFS nominees are likely to need all of the above plus…</vt:lpstr>
      <vt:lpstr>Working together across the faculty</vt:lpstr>
      <vt:lpstr>Writing for publication about LT&amp;A</vt:lpstr>
      <vt:lpstr>Writing for publication about LT&amp;A. Quick tips</vt:lpstr>
      <vt:lpstr>Writing successful bids for external funding</vt:lpstr>
      <vt:lpstr>Quick tips on funding bids</vt:lpstr>
      <vt:lpstr>Or in the jargon</vt:lpstr>
      <vt:lpstr>Faculty L&amp;T enhancement plans</vt:lpstr>
      <vt:lpstr>Individual prioritised action plans</vt:lpstr>
      <vt:lpstr>References on change management</vt:lpstr>
      <vt:lpstr>References 2</vt:lpstr>
      <vt:lpstr>References 3</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cp:lastModifiedBy>
  <cp:revision>154</cp:revision>
  <dcterms:created xsi:type="dcterms:W3CDTF">2007-03-06T12:05:28Z</dcterms:created>
  <dcterms:modified xsi:type="dcterms:W3CDTF">2012-02-28T17:57:12Z</dcterms:modified>
</cp:coreProperties>
</file>