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44"/>
  </p:notesMasterIdLst>
  <p:handoutMasterIdLst>
    <p:handoutMasterId r:id="rId45"/>
  </p:handoutMasterIdLst>
  <p:sldIdLst>
    <p:sldId id="370" r:id="rId2"/>
    <p:sldId id="453" r:id="rId3"/>
    <p:sldId id="454" r:id="rId4"/>
    <p:sldId id="419" r:id="rId5"/>
    <p:sldId id="468" r:id="rId6"/>
    <p:sldId id="469" r:id="rId7"/>
    <p:sldId id="428" r:id="rId8"/>
    <p:sldId id="422" r:id="rId9"/>
    <p:sldId id="423" r:id="rId10"/>
    <p:sldId id="424" r:id="rId11"/>
    <p:sldId id="425" r:id="rId12"/>
    <p:sldId id="426" r:id="rId13"/>
    <p:sldId id="427" r:id="rId14"/>
    <p:sldId id="420" r:id="rId15"/>
    <p:sldId id="462" r:id="rId16"/>
    <p:sldId id="455" r:id="rId17"/>
    <p:sldId id="432" r:id="rId18"/>
    <p:sldId id="433" r:id="rId19"/>
    <p:sldId id="435" r:id="rId20"/>
    <p:sldId id="434" r:id="rId21"/>
    <p:sldId id="429" r:id="rId22"/>
    <p:sldId id="430" r:id="rId23"/>
    <p:sldId id="431" r:id="rId24"/>
    <p:sldId id="441" r:id="rId25"/>
    <p:sldId id="442" r:id="rId26"/>
    <p:sldId id="463" r:id="rId27"/>
    <p:sldId id="461" r:id="rId28"/>
    <p:sldId id="464" r:id="rId29"/>
    <p:sldId id="465" r:id="rId30"/>
    <p:sldId id="466" r:id="rId31"/>
    <p:sldId id="467" r:id="rId32"/>
    <p:sldId id="443" r:id="rId33"/>
    <p:sldId id="456" r:id="rId34"/>
    <p:sldId id="460" r:id="rId35"/>
    <p:sldId id="457" r:id="rId36"/>
    <p:sldId id="458" r:id="rId37"/>
    <p:sldId id="459" r:id="rId38"/>
    <p:sldId id="452" r:id="rId39"/>
    <p:sldId id="421" r:id="rId40"/>
    <p:sldId id="436" r:id="rId41"/>
    <p:sldId id="437" r:id="rId42"/>
    <p:sldId id="438" r:id="rId4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varScale="1">
        <p:scale>
          <a:sx n="64" d="100"/>
          <a:sy n="64" d="100"/>
        </p:scale>
        <p:origin x="-5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6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3161197-D23D-45C9-A64E-464F736A65A0}"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47DF6D7-D271-4E95-9EA0-5008FF5AB9C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42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47DF6D7-D271-4E95-9EA0-5008FF5AB9C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fld id="{BCCE166B-DA9F-44F9-91F8-E07D1CAA8383}" type="datetime1">
              <a:rPr lang="en-GB"/>
              <a:pPr>
                <a:defRPr/>
              </a:pPr>
              <a:t>28/02/2012</a:t>
            </a:fld>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F7889892-21C3-4693-A6D4-820FBAB79543}"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A66C5B8F-3C3B-4D2E-948C-BEB579DAF3FF}"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E9A58FD-5D3F-4309-A6F7-BFAF27F7614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75BB984D-FC88-4E8B-9D94-E3F614F7A707}"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0D62CE-1875-44E4-A9CA-2E38116D6600}"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EB7DAC89-8795-4098-A64E-FBD94340E8C7}"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B0D201BE-9720-4AA1-B652-971A228A026A}"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D2D15F68-1D94-4B69-AE09-B2B6C6C44120}"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3055A5C-5DFB-4B47-AF4C-4F68C3873BCD}"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91D17C66-9DA6-47EF-BB54-BE1118F88E8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69CB4240-4A8C-4152-AAA5-4FA88009FBC0}"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6BF81FF-769C-4247-AE87-2E9A050BEEFF}" type="slidenum">
              <a:rPr lang="en-GB" altLang="en-US"/>
              <a:pPr>
                <a:defRPr/>
              </a:pPr>
              <a:t>‹#›</a:t>
            </a:fld>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2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heacademy.ac.uk/resources/detail/resource_database/id170_constructive_alignment_in_the_world"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uws.edu.au/__data/assets/pdf_file/0007/6892/AUQF_04_Paper_Scott.pdf"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85813" y="214313"/>
            <a:ext cx="6118225" cy="2811462"/>
          </a:xfrm>
          <a:noFill/>
        </p:spPr>
        <p:txBody>
          <a:bodyPr anchor="ctr"/>
          <a:lstStyle/>
          <a:p>
            <a:pPr algn="l"/>
            <a:r>
              <a:rPr lang="en-GB" sz="3200" dirty="0" smtClean="0"/>
              <a:t>Enhancing the student experience workshops </a:t>
            </a:r>
            <a:br>
              <a:rPr lang="en-GB" sz="3200" dirty="0" smtClean="0"/>
            </a:br>
            <a:r>
              <a:rPr lang="en-GB" sz="3200" dirty="0" smtClean="0"/>
              <a:t>November 2011</a:t>
            </a:r>
            <a:br>
              <a:rPr lang="en-GB" sz="3200" dirty="0" smtClean="0"/>
            </a:br>
            <a:r>
              <a:rPr lang="en-GB" sz="3200" dirty="0" smtClean="0"/>
              <a:t>Liverpool John </a:t>
            </a:r>
            <a:r>
              <a:rPr lang="en-GB" sz="3200" dirty="0" err="1" smtClean="0"/>
              <a:t>Moores</a:t>
            </a:r>
            <a:r>
              <a:rPr lang="en-GB" sz="3200" dirty="0" smtClean="0"/>
              <a:t> University</a:t>
            </a:r>
            <a:r>
              <a:rPr lang="en-GB" sz="4400" dirty="0" smtClean="0"/>
              <a:t/>
            </a:r>
            <a:br>
              <a:rPr lang="en-GB" sz="4400" dirty="0" smtClean="0"/>
            </a:br>
            <a:endParaRPr lang="en-GB" sz="2000" b="0" dirty="0" smtClean="0"/>
          </a:p>
        </p:txBody>
      </p:sp>
      <p:sp>
        <p:nvSpPr>
          <p:cNvPr id="3075" name="Rectangle 3"/>
          <p:cNvSpPr>
            <a:spLocks noGrp="1" noChangeArrowheads="1"/>
          </p:cNvSpPr>
          <p:nvPr>
            <p:ph type="subTitle" idx="1"/>
          </p:nvPr>
        </p:nvSpPr>
        <p:spPr>
          <a:xfrm>
            <a:off x="571500" y="3071813"/>
            <a:ext cx="6503988" cy="3006725"/>
          </a:xfrm>
        </p:spPr>
        <p:txBody>
          <a:bodyPr/>
          <a:lstStyle/>
          <a:p>
            <a:pPr algn="l"/>
            <a:r>
              <a:rPr lang="en-GB" sz="2800" dirty="0" smtClean="0">
                <a:solidFill>
                  <a:srgbClr val="002060"/>
                </a:solidFill>
              </a:rPr>
              <a:t>Sally Brown</a:t>
            </a:r>
          </a:p>
          <a:p>
            <a:pPr algn="l"/>
            <a:r>
              <a:rPr lang="en-GB" sz="1400" dirty="0" smtClean="0">
                <a:solidFill>
                  <a:srgbClr val="002060"/>
                </a:solidFill>
              </a:rPr>
              <a:t>Emeritus Professor, Leeds Metropolitan University, </a:t>
            </a:r>
          </a:p>
          <a:p>
            <a:pPr algn="l"/>
            <a:r>
              <a:rPr lang="en-GB" sz="1400" dirty="0" smtClean="0">
                <a:solidFill>
                  <a:srgbClr val="002060"/>
                </a:solidFill>
              </a:rPr>
              <a:t>Adjunct Professor:  University of Sunshine Coast, Central Queensland and James Cook University .</a:t>
            </a:r>
          </a:p>
          <a:p>
            <a:pPr algn="l"/>
            <a:r>
              <a:rPr lang="en-GB" sz="1400" dirty="0" smtClean="0">
                <a:solidFill>
                  <a:srgbClr val="002060"/>
                </a:solidFill>
              </a:rPr>
              <a:t>Visiting Professor, Plymouth University</a:t>
            </a:r>
          </a:p>
          <a:p>
            <a:pPr algn="l"/>
            <a:endParaRPr lang="en-GB" sz="1400" dirty="0" smtClean="0">
              <a:solidFill>
                <a:srgbClr val="002060"/>
              </a:solidFill>
            </a:endParaRPr>
          </a:p>
          <a:p>
            <a:pPr algn="l"/>
            <a:endParaRPr lang="en-GB" sz="1400" dirty="0" smtClean="0">
              <a:solidFill>
                <a:srgbClr val="002060"/>
              </a:solidFill>
            </a:endParaRPr>
          </a:p>
          <a:p>
            <a:endParaRPr lang="en-GB" sz="2800" dirty="0" smtClean="0"/>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122238"/>
            <a:ext cx="8429625" cy="1074737"/>
          </a:xfrm>
        </p:spPr>
        <p:txBody>
          <a:bodyPr/>
          <a:lstStyle/>
          <a:p>
            <a:pPr marL="514350" indent="-514350"/>
            <a:r>
              <a:rPr lang="en-GB" dirty="0" smtClean="0"/>
              <a:t>2. Learning, teaching &amp; assessment</a:t>
            </a:r>
            <a:endParaRPr lang="en-US" dirty="0" smtClean="0"/>
          </a:p>
        </p:txBody>
      </p:sp>
      <p:sp>
        <p:nvSpPr>
          <p:cNvPr id="12291" name="Content Placeholder 2"/>
          <p:cNvSpPr>
            <a:spLocks noGrp="1"/>
          </p:cNvSpPr>
          <p:nvPr>
            <p:ph idx="1"/>
          </p:nvPr>
        </p:nvSpPr>
        <p:spPr>
          <a:xfrm>
            <a:off x="214313" y="1285875"/>
            <a:ext cx="8643937" cy="4916488"/>
          </a:xfrm>
        </p:spPr>
        <p:txBody>
          <a:bodyPr/>
          <a:lstStyle/>
          <a:p>
            <a:r>
              <a:rPr lang="en-GB" smtClean="0"/>
              <a:t>Student success in terms of employability and ‘good honours’;</a:t>
            </a:r>
          </a:p>
          <a:p>
            <a:r>
              <a:rPr lang="en-GB" smtClean="0"/>
              <a:t>A curriculum that is challenging, current and informed by research and scholarship and the world of work;</a:t>
            </a:r>
          </a:p>
          <a:p>
            <a:r>
              <a:rPr lang="en-GB" smtClean="0"/>
              <a:t>A high standard of teaching with innovation and enhancement in teaching methods, learner support and assessment;</a:t>
            </a:r>
          </a:p>
          <a:p>
            <a:r>
              <a:rPr lang="en-GB" smtClean="0"/>
              <a:t>The programme of study as the primary ‘product’ with which each student identifies;</a:t>
            </a:r>
          </a:p>
          <a:p>
            <a:r>
              <a:rPr lang="en-GB" smtClean="0"/>
              <a:t>Market responsive programmes, so more frequent changes in our programme portfolio.</a:t>
            </a:r>
          </a:p>
          <a:p>
            <a:endParaRPr lang="en-US" smtClean="0"/>
          </a:p>
        </p:txBody>
      </p:sp>
      <p:sp>
        <p:nvSpPr>
          <p:cNvPr id="12292" name="Slide Number Placeholder 3"/>
          <p:cNvSpPr>
            <a:spLocks noGrp="1"/>
          </p:cNvSpPr>
          <p:nvPr>
            <p:ph type="sldNum" sz="quarter" idx="12"/>
          </p:nvPr>
        </p:nvSpPr>
        <p:spPr>
          <a:noFill/>
        </p:spPr>
        <p:txBody>
          <a:bodyPr/>
          <a:lstStyle/>
          <a:p>
            <a:fld id="{7243D21F-7463-48ED-A827-865B61F2B1C5}" type="slidenum">
              <a:rPr lang="en-GB" altLang="en-US" smtClean="0"/>
              <a:pPr/>
              <a:t>10</a:t>
            </a:fld>
            <a:endParaRPr lang="en-GB"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marL="514350" indent="-514350"/>
            <a:r>
              <a:rPr lang="en-GB" dirty="0" smtClean="0"/>
              <a:t>3. Research and scholarship;</a:t>
            </a:r>
            <a:endParaRPr lang="en-US" dirty="0" smtClean="0"/>
          </a:p>
        </p:txBody>
      </p:sp>
      <p:sp>
        <p:nvSpPr>
          <p:cNvPr id="13315" name="Content Placeholder 2"/>
          <p:cNvSpPr>
            <a:spLocks noGrp="1"/>
          </p:cNvSpPr>
          <p:nvPr>
            <p:ph idx="1"/>
          </p:nvPr>
        </p:nvSpPr>
        <p:spPr/>
        <p:txBody>
          <a:bodyPr/>
          <a:lstStyle/>
          <a:p>
            <a:r>
              <a:rPr lang="en-GB" sz="2400" dirty="0" smtClean="0"/>
              <a:t>A continuing focus on supporting areas of world-leading and international research standing, whilst encouraging the development of those areas of high national potential;</a:t>
            </a:r>
          </a:p>
          <a:p>
            <a:r>
              <a:rPr lang="en-GB" sz="2400" dirty="0" smtClean="0"/>
              <a:t>A positive REF outcome in 2014 and continued success in research beyond this (grants, publications etc);</a:t>
            </a:r>
          </a:p>
          <a:p>
            <a:r>
              <a:rPr lang="en-GB" sz="2400" dirty="0" smtClean="0"/>
              <a:t>A clearer definition of scholarship in all aspects of academic delivery (teaching &amp; assessment process, the curriculum, employability agenda and commercial capabilities). This will be an essential differentiator in relation to Private and FE-delivered degree programmes.</a:t>
            </a:r>
            <a:endParaRPr lang="en-US" sz="2400" dirty="0" smtClean="0"/>
          </a:p>
        </p:txBody>
      </p:sp>
      <p:sp>
        <p:nvSpPr>
          <p:cNvPr id="13316" name="Slide Number Placeholder 3"/>
          <p:cNvSpPr>
            <a:spLocks noGrp="1"/>
          </p:cNvSpPr>
          <p:nvPr>
            <p:ph type="sldNum" sz="quarter" idx="12"/>
          </p:nvPr>
        </p:nvSpPr>
        <p:spPr>
          <a:noFill/>
        </p:spPr>
        <p:txBody>
          <a:bodyPr/>
          <a:lstStyle/>
          <a:p>
            <a:fld id="{195B0A77-47E6-4A1B-9A5B-30390D081799}" type="slidenum">
              <a:rPr lang="en-GB" altLang="en-US" smtClean="0"/>
              <a:pPr/>
              <a:t>11</a:t>
            </a:fld>
            <a:endParaRPr lang="en-GB" alt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514350" indent="-514350"/>
            <a:r>
              <a:rPr lang="en-GB" dirty="0" smtClean="0"/>
              <a:t>4. Commercial and international development;</a:t>
            </a:r>
            <a:endParaRPr lang="en-US" dirty="0" smtClean="0"/>
          </a:p>
        </p:txBody>
      </p:sp>
      <p:sp>
        <p:nvSpPr>
          <p:cNvPr id="14339" name="Content Placeholder 2"/>
          <p:cNvSpPr>
            <a:spLocks noGrp="1"/>
          </p:cNvSpPr>
          <p:nvPr>
            <p:ph idx="1"/>
          </p:nvPr>
        </p:nvSpPr>
        <p:spPr>
          <a:xfrm>
            <a:off x="214313" y="1214438"/>
            <a:ext cx="8483600" cy="4987925"/>
          </a:xfrm>
        </p:spPr>
        <p:txBody>
          <a:bodyPr/>
          <a:lstStyle/>
          <a:p>
            <a:r>
              <a:rPr lang="en-GB" smtClean="0"/>
              <a:t>It must enhance LJMU’s corporate reputation;</a:t>
            </a:r>
          </a:p>
          <a:p>
            <a:r>
              <a:rPr lang="en-GB" smtClean="0"/>
              <a:t>It should generate high value business income for the University in ways that complement, promote and support our core academic strengths, at home and internationally;</a:t>
            </a:r>
          </a:p>
          <a:p>
            <a:r>
              <a:rPr lang="en-GB" smtClean="0"/>
              <a:t>It can bring an international dimension to the work of the university;</a:t>
            </a:r>
          </a:p>
          <a:p>
            <a:r>
              <a:rPr lang="en-GB" smtClean="0"/>
              <a:t>It can promote staff engagement with the business world which is critical to the success and credibility of employability/ world of work initiatives.</a:t>
            </a:r>
          </a:p>
          <a:p>
            <a:endParaRPr lang="en-US" smtClean="0"/>
          </a:p>
        </p:txBody>
      </p:sp>
      <p:sp>
        <p:nvSpPr>
          <p:cNvPr id="14340" name="Slide Number Placeholder 3"/>
          <p:cNvSpPr>
            <a:spLocks noGrp="1"/>
          </p:cNvSpPr>
          <p:nvPr>
            <p:ph type="sldNum" sz="quarter" idx="12"/>
          </p:nvPr>
        </p:nvSpPr>
        <p:spPr>
          <a:noFill/>
        </p:spPr>
        <p:txBody>
          <a:bodyPr/>
          <a:lstStyle/>
          <a:p>
            <a:fld id="{6E01AD5A-7F30-4FF5-9F4A-BF001AF4944A}" type="slidenum">
              <a:rPr lang="en-GB" altLang="en-US" smtClean="0"/>
              <a:pPr/>
              <a:t>12</a:t>
            </a:fld>
            <a:endParaRPr lang="en-GB"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marL="514350" indent="-514350"/>
            <a:r>
              <a:rPr lang="en-GB" dirty="0" smtClean="0"/>
              <a:t/>
            </a:r>
            <a:br>
              <a:rPr lang="en-GB" dirty="0" smtClean="0"/>
            </a:br>
            <a:r>
              <a:rPr lang="en-GB" dirty="0" smtClean="0"/>
              <a:t>5. Excellence in delivery</a:t>
            </a:r>
            <a:endParaRPr lang="en-US" dirty="0" smtClean="0"/>
          </a:p>
        </p:txBody>
      </p:sp>
      <p:sp>
        <p:nvSpPr>
          <p:cNvPr id="15363" name="Content Placeholder 2"/>
          <p:cNvSpPr>
            <a:spLocks noGrp="1"/>
          </p:cNvSpPr>
          <p:nvPr>
            <p:ph idx="1"/>
          </p:nvPr>
        </p:nvSpPr>
        <p:spPr>
          <a:xfrm>
            <a:off x="214313" y="1412875"/>
            <a:ext cx="8715375" cy="4789488"/>
          </a:xfrm>
        </p:spPr>
        <p:txBody>
          <a:bodyPr/>
          <a:lstStyle/>
          <a:p>
            <a:r>
              <a:rPr lang="en-GB" sz="2400" smtClean="0"/>
              <a:t>Balanced budgets and financial stability in an increasingly competitive market; including responsibility as a major employer in the city and economic driver for the region;</a:t>
            </a:r>
          </a:p>
          <a:p>
            <a:r>
              <a:rPr lang="en-GB" sz="2400" smtClean="0"/>
              <a:t>Adding value for students, employers, and research and commercial clients; contribution to society;</a:t>
            </a:r>
          </a:p>
          <a:p>
            <a:r>
              <a:rPr lang="en-GB" sz="2400" smtClean="0"/>
              <a:t>Improving business processes and monitoring performance;</a:t>
            </a:r>
          </a:p>
          <a:p>
            <a:r>
              <a:rPr lang="en-GB" sz="2400" smtClean="0"/>
              <a:t>Recruiting, developing and supporting employees;</a:t>
            </a:r>
          </a:p>
          <a:p>
            <a:r>
              <a:rPr lang="en-GB" sz="2400" smtClean="0"/>
              <a:t>Corporate governance, ethical standards and environmental sustainability.</a:t>
            </a:r>
          </a:p>
          <a:p>
            <a:endParaRPr lang="en-US" smtClean="0"/>
          </a:p>
        </p:txBody>
      </p:sp>
      <p:sp>
        <p:nvSpPr>
          <p:cNvPr id="15364" name="Slide Number Placeholder 3"/>
          <p:cNvSpPr>
            <a:spLocks noGrp="1"/>
          </p:cNvSpPr>
          <p:nvPr>
            <p:ph type="sldNum" sz="quarter" idx="12"/>
          </p:nvPr>
        </p:nvSpPr>
        <p:spPr>
          <a:noFill/>
        </p:spPr>
        <p:txBody>
          <a:bodyPr/>
          <a:lstStyle/>
          <a:p>
            <a:fld id="{98F93513-9D25-4791-B704-CD4461E4A0FB}" type="slidenum">
              <a:rPr lang="en-GB" altLang="en-US" smtClean="0"/>
              <a:pPr/>
              <a:t>13</a:t>
            </a:fld>
            <a:endParaRPr lang="en-GB" alt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dirty="0" smtClean="0"/>
              <a:t>Working together: flip chart task in Centre groups</a:t>
            </a:r>
          </a:p>
        </p:txBody>
      </p:sp>
      <p:sp>
        <p:nvSpPr>
          <p:cNvPr id="16387" name="Content Placeholder 2"/>
          <p:cNvSpPr>
            <a:spLocks noGrp="1"/>
          </p:cNvSpPr>
          <p:nvPr>
            <p:ph idx="1"/>
          </p:nvPr>
        </p:nvSpPr>
        <p:spPr/>
        <p:txBody>
          <a:bodyPr/>
          <a:lstStyle/>
          <a:p>
            <a:pPr marL="514350" indent="-514350">
              <a:buFont typeface="Arial" charset="0"/>
              <a:buAutoNum type="arabicPeriod"/>
            </a:pPr>
            <a:r>
              <a:rPr lang="en-GB" smtClean="0"/>
              <a:t>What environmental factors are necessary to enable faculty colleagues to work together?</a:t>
            </a:r>
          </a:p>
          <a:p>
            <a:pPr marL="514350" indent="-514350">
              <a:buFont typeface="Arial" charset="0"/>
              <a:buAutoNum type="arabicPeriod"/>
            </a:pPr>
            <a:r>
              <a:rPr lang="en-GB" smtClean="0"/>
              <a:t>What factors might prevent good collegial working (and what can we do to mitigate these)?</a:t>
            </a:r>
          </a:p>
          <a:p>
            <a:pPr marL="514350" indent="-514350">
              <a:buFont typeface="Arial" charset="0"/>
              <a:buAutoNum type="arabicPeriod"/>
            </a:pPr>
            <a:r>
              <a:rPr lang="en-GB" smtClean="0"/>
              <a:t>How many of our issues we need to deal with are common and how many are specific to our Centre?</a:t>
            </a:r>
          </a:p>
          <a:p>
            <a:pPr marL="514350" indent="-514350">
              <a:buFont typeface="Arial" charset="0"/>
              <a:buAutoNum type="arabicPeriod"/>
            </a:pPr>
            <a:r>
              <a:rPr lang="en-GB" smtClean="0"/>
              <a:t>One short term, one medium and one long term priority for your Centre.</a:t>
            </a:r>
            <a:endParaRPr lang="en-US" smtClean="0"/>
          </a:p>
        </p:txBody>
      </p:sp>
      <p:sp>
        <p:nvSpPr>
          <p:cNvPr id="16388" name="Slide Number Placeholder 3"/>
          <p:cNvSpPr>
            <a:spLocks noGrp="1"/>
          </p:cNvSpPr>
          <p:nvPr>
            <p:ph type="sldNum" sz="quarter" idx="12"/>
          </p:nvPr>
        </p:nvSpPr>
        <p:spPr>
          <a:noFill/>
        </p:spPr>
        <p:txBody>
          <a:bodyPr/>
          <a:lstStyle/>
          <a:p>
            <a:fld id="{E9251241-85AF-479F-A9AE-01B8E95458A0}" type="slidenum">
              <a:rPr lang="en-GB" altLang="en-US" smtClean="0"/>
              <a:pPr/>
              <a:t>14</a:t>
            </a:fld>
            <a:endParaRPr lang="en-GB"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4"/>
          <p:cNvSpPr>
            <a:spLocks noGrp="1"/>
          </p:cNvSpPr>
          <p:nvPr>
            <p:ph type="title"/>
          </p:nvPr>
        </p:nvSpPr>
        <p:spPr>
          <a:xfrm>
            <a:off x="214313" y="122238"/>
            <a:ext cx="7786687" cy="1074737"/>
          </a:xfrm>
        </p:spPr>
        <p:txBody>
          <a:bodyPr/>
          <a:lstStyle/>
          <a:p>
            <a:r>
              <a:rPr lang="en-GB" dirty="0" smtClean="0"/>
              <a:t>What prevents good collegial working?</a:t>
            </a:r>
            <a:endParaRPr lang="en-US" dirty="0" smtClean="0"/>
          </a:p>
        </p:txBody>
      </p:sp>
      <p:sp>
        <p:nvSpPr>
          <p:cNvPr id="17411" name="Content Placeholder 5"/>
          <p:cNvSpPr>
            <a:spLocks noGrp="1"/>
          </p:cNvSpPr>
          <p:nvPr>
            <p:ph sz="half" idx="1"/>
          </p:nvPr>
        </p:nvSpPr>
        <p:spPr/>
        <p:txBody>
          <a:bodyPr/>
          <a:lstStyle/>
          <a:p>
            <a:pPr>
              <a:buFont typeface="Wingdings" pitchFamily="2" charset="2"/>
              <a:buNone/>
            </a:pPr>
            <a:r>
              <a:rPr lang="en-GB" smtClean="0"/>
              <a:t>Blockages</a:t>
            </a:r>
          </a:p>
          <a:p>
            <a:pPr>
              <a:buFont typeface="Wingdings" pitchFamily="2" charset="2"/>
              <a:buNone/>
            </a:pPr>
            <a:endParaRPr lang="en-GB" smtClean="0"/>
          </a:p>
          <a:p>
            <a:pPr>
              <a:buFont typeface="Wingdings" pitchFamily="2" charset="2"/>
              <a:buNone/>
            </a:pPr>
            <a:r>
              <a:rPr lang="en-GB" smtClean="0"/>
              <a:t>1</a:t>
            </a:r>
          </a:p>
          <a:p>
            <a:pPr>
              <a:buFont typeface="Wingdings" pitchFamily="2" charset="2"/>
              <a:buNone/>
            </a:pPr>
            <a:r>
              <a:rPr lang="en-GB" smtClean="0"/>
              <a:t>2</a:t>
            </a:r>
          </a:p>
          <a:p>
            <a:pPr>
              <a:buFont typeface="Wingdings" pitchFamily="2" charset="2"/>
              <a:buNone/>
            </a:pPr>
            <a:r>
              <a:rPr lang="en-GB" smtClean="0"/>
              <a:t>3</a:t>
            </a:r>
          </a:p>
          <a:p>
            <a:pPr>
              <a:buFont typeface="Wingdings" pitchFamily="2" charset="2"/>
              <a:buNone/>
            </a:pPr>
            <a:r>
              <a:rPr lang="en-GB" smtClean="0"/>
              <a:t>4</a:t>
            </a:r>
          </a:p>
          <a:p>
            <a:pPr>
              <a:buFont typeface="Wingdings" pitchFamily="2" charset="2"/>
              <a:buNone/>
            </a:pPr>
            <a:r>
              <a:rPr lang="en-GB" smtClean="0"/>
              <a:t>5</a:t>
            </a:r>
            <a:endParaRPr lang="en-US" smtClean="0"/>
          </a:p>
        </p:txBody>
      </p:sp>
      <p:sp>
        <p:nvSpPr>
          <p:cNvPr id="17412" name="Content Placeholder 6"/>
          <p:cNvSpPr>
            <a:spLocks noGrp="1"/>
          </p:cNvSpPr>
          <p:nvPr>
            <p:ph sz="half" idx="2"/>
          </p:nvPr>
        </p:nvSpPr>
        <p:spPr/>
        <p:txBody>
          <a:bodyPr/>
          <a:lstStyle/>
          <a:p>
            <a:pPr>
              <a:buFont typeface="Wingdings" pitchFamily="2" charset="2"/>
              <a:buNone/>
            </a:pPr>
            <a:r>
              <a:rPr lang="en-GB" smtClean="0"/>
              <a:t>What we can do about it?</a:t>
            </a:r>
          </a:p>
          <a:p>
            <a:pPr>
              <a:buFont typeface="Wingdings" pitchFamily="2" charset="2"/>
              <a:buNone/>
            </a:pPr>
            <a:r>
              <a:rPr lang="en-GB" smtClean="0"/>
              <a:t>1</a:t>
            </a:r>
          </a:p>
          <a:p>
            <a:pPr>
              <a:buFont typeface="Wingdings" pitchFamily="2" charset="2"/>
              <a:buNone/>
            </a:pPr>
            <a:r>
              <a:rPr lang="en-GB" smtClean="0"/>
              <a:t>2</a:t>
            </a:r>
          </a:p>
          <a:p>
            <a:pPr>
              <a:buFont typeface="Wingdings" pitchFamily="2" charset="2"/>
              <a:buNone/>
            </a:pPr>
            <a:r>
              <a:rPr lang="en-GB" smtClean="0"/>
              <a:t>3</a:t>
            </a:r>
          </a:p>
          <a:p>
            <a:pPr>
              <a:buFont typeface="Wingdings" pitchFamily="2" charset="2"/>
              <a:buNone/>
            </a:pPr>
            <a:r>
              <a:rPr lang="en-GB" smtClean="0"/>
              <a:t>4</a:t>
            </a:r>
          </a:p>
          <a:p>
            <a:pPr>
              <a:buFont typeface="Wingdings" pitchFamily="2" charset="2"/>
              <a:buNone/>
            </a:pPr>
            <a:r>
              <a:rPr lang="en-GB" smtClean="0"/>
              <a:t>5</a:t>
            </a:r>
            <a:endParaRPr lang="en-US" smtClean="0"/>
          </a:p>
        </p:txBody>
      </p:sp>
      <p:sp>
        <p:nvSpPr>
          <p:cNvPr id="17413" name="Slide Number Placeholder 3"/>
          <p:cNvSpPr>
            <a:spLocks noGrp="1"/>
          </p:cNvSpPr>
          <p:nvPr>
            <p:ph type="sldNum" sz="quarter" idx="12"/>
          </p:nvPr>
        </p:nvSpPr>
        <p:spPr>
          <a:noFill/>
        </p:spPr>
        <p:txBody>
          <a:bodyPr/>
          <a:lstStyle/>
          <a:p>
            <a:fld id="{A868BFD0-1FD6-493D-B336-6E6B3DC735A7}" type="slidenum">
              <a:rPr lang="en-GB" altLang="en-US" smtClean="0"/>
              <a:pPr/>
              <a:t>15</a:t>
            </a:fld>
            <a:endParaRPr lang="en-GB"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Behaving strategically to enact change?</a:t>
            </a:r>
            <a:endParaRPr lang="en-US" dirty="0" smtClean="0"/>
          </a:p>
        </p:txBody>
      </p:sp>
      <p:sp>
        <p:nvSpPr>
          <p:cNvPr id="18435" name="Content Placeholder 2"/>
          <p:cNvSpPr>
            <a:spLocks noGrp="1"/>
          </p:cNvSpPr>
          <p:nvPr>
            <p:ph idx="1"/>
          </p:nvPr>
        </p:nvSpPr>
        <p:spPr/>
        <p:txBody>
          <a:bodyPr/>
          <a:lstStyle/>
          <a:p>
            <a:pPr>
              <a:buFont typeface="Wingdings" pitchFamily="2" charset="2"/>
              <a:buNone/>
            </a:pPr>
            <a:r>
              <a:rPr lang="en-GB" smtClean="0"/>
              <a:t>How does change happen: some thoughts from  theorists</a:t>
            </a:r>
            <a:endParaRPr lang="en-US" smtClean="0"/>
          </a:p>
        </p:txBody>
      </p:sp>
      <p:sp>
        <p:nvSpPr>
          <p:cNvPr id="18436" name="Slide Number Placeholder 3"/>
          <p:cNvSpPr>
            <a:spLocks noGrp="1"/>
          </p:cNvSpPr>
          <p:nvPr>
            <p:ph type="sldNum" sz="quarter" idx="12"/>
          </p:nvPr>
        </p:nvSpPr>
        <p:spPr>
          <a:noFill/>
        </p:spPr>
        <p:txBody>
          <a:bodyPr/>
          <a:lstStyle/>
          <a:p>
            <a:fld id="{E6C41878-4BB3-4E70-97EF-1B43EEBEC9A8}" type="slidenum">
              <a:rPr lang="en-GB" altLang="en-US" smtClean="0"/>
              <a:pPr/>
              <a:t>16</a:t>
            </a:fld>
            <a:endParaRPr lang="en-GB" alt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dirty="0" smtClean="0"/>
              <a:t>Top down or participatory?</a:t>
            </a:r>
            <a:endParaRPr lang="en-US" dirty="0" smtClean="0"/>
          </a:p>
        </p:txBody>
      </p:sp>
      <p:sp>
        <p:nvSpPr>
          <p:cNvPr id="19459" name="Content Placeholder 2"/>
          <p:cNvSpPr>
            <a:spLocks noGrp="1"/>
          </p:cNvSpPr>
          <p:nvPr>
            <p:ph idx="1"/>
          </p:nvPr>
        </p:nvSpPr>
        <p:spPr/>
        <p:txBody>
          <a:bodyPr/>
          <a:lstStyle/>
          <a:p>
            <a:pPr>
              <a:buFont typeface="Wingdings" pitchFamily="2" charset="2"/>
              <a:buNone/>
            </a:pPr>
            <a:r>
              <a:rPr lang="en-GB" smtClean="0"/>
              <a:t>“Too often new approaches are introduced by executive fiat or though a centralist management strategy, or, at worst through </a:t>
            </a:r>
            <a:r>
              <a:rPr lang="en-GB" i="1" smtClean="0"/>
              <a:t>ad hoc</a:t>
            </a:r>
            <a:r>
              <a:rPr lang="en-GB" smtClean="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(Lueddeke, 1999 p236)</a:t>
            </a:r>
            <a:endParaRPr lang="en-US" smtClean="0"/>
          </a:p>
          <a:p>
            <a:endParaRPr lang="en-US" smtClean="0"/>
          </a:p>
        </p:txBody>
      </p:sp>
      <p:sp>
        <p:nvSpPr>
          <p:cNvPr id="19460" name="Slide Number Placeholder 3"/>
          <p:cNvSpPr>
            <a:spLocks noGrp="1"/>
          </p:cNvSpPr>
          <p:nvPr>
            <p:ph type="sldNum" sz="quarter" idx="12"/>
          </p:nvPr>
        </p:nvSpPr>
        <p:spPr>
          <a:noFill/>
        </p:spPr>
        <p:txBody>
          <a:bodyPr/>
          <a:lstStyle/>
          <a:p>
            <a:fld id="{D0D76D1D-A124-4698-9796-F322C46791F8}" type="slidenum">
              <a:rPr lang="en-GB" altLang="en-US" smtClean="0"/>
              <a:pPr/>
              <a:t>17</a:t>
            </a:fld>
            <a:endParaRPr lang="en-GB"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dirty="0" smtClean="0"/>
              <a:t>Compliance or commitment?</a:t>
            </a:r>
            <a:endParaRPr lang="en-US" dirty="0" smtClean="0"/>
          </a:p>
        </p:txBody>
      </p:sp>
      <p:sp>
        <p:nvSpPr>
          <p:cNvPr id="20483" name="Content Placeholder 2"/>
          <p:cNvSpPr>
            <a:spLocks noGrp="1"/>
          </p:cNvSpPr>
          <p:nvPr>
            <p:ph idx="1"/>
          </p:nvPr>
        </p:nvSpPr>
        <p:spPr>
          <a:xfrm>
            <a:off x="214313" y="1412875"/>
            <a:ext cx="8643937" cy="4789488"/>
          </a:xfrm>
        </p:spPr>
        <p:txBody>
          <a:bodyPr/>
          <a:lstStyle/>
          <a:p>
            <a:pPr>
              <a:buFont typeface="Wingdings" pitchFamily="2" charset="2"/>
              <a:buNone/>
            </a:pPr>
            <a:r>
              <a:rPr lang="en-GB" smtClean="0"/>
              <a:t>“…</a:t>
            </a:r>
            <a:r>
              <a:rPr lang="en-GB" i="1" smtClean="0"/>
              <a:t>values are only values if they are chosen voluntarily</a:t>
            </a:r>
            <a:r>
              <a:rPr lang="en-GB" smtClean="0"/>
              <a:t> and as such cannot be imposed from the top. </a:t>
            </a:r>
          </a:p>
          <a:p>
            <a:pPr>
              <a:buFont typeface="Wingdings" pitchFamily="2" charset="2"/>
              <a:buNone/>
            </a:pPr>
            <a:r>
              <a:rPr lang="en-GB" smtClean="0"/>
              <a:t>Thus initiatives that are solely top down are at best likely to evoke </a:t>
            </a:r>
            <a:r>
              <a:rPr lang="en-GB" i="1" smtClean="0"/>
              <a:t>compliance</a:t>
            </a:r>
            <a:r>
              <a:rPr lang="en-GB" smtClean="0"/>
              <a:t> with change rather than a genuine </a:t>
            </a:r>
            <a:r>
              <a:rPr lang="en-GB" i="1" smtClean="0"/>
              <a:t>commitment </a:t>
            </a:r>
            <a:r>
              <a:rPr lang="en-GB" smtClean="0"/>
              <a:t>to it.” (McCaffery, 2004 p237)</a:t>
            </a:r>
            <a:endParaRPr lang="en-US" smtClean="0"/>
          </a:p>
          <a:p>
            <a:endParaRPr lang="en-US" smtClean="0"/>
          </a:p>
        </p:txBody>
      </p:sp>
      <p:sp>
        <p:nvSpPr>
          <p:cNvPr id="20484" name="Slide Number Placeholder 3"/>
          <p:cNvSpPr>
            <a:spLocks noGrp="1"/>
          </p:cNvSpPr>
          <p:nvPr>
            <p:ph type="sldNum" sz="quarter" idx="12"/>
          </p:nvPr>
        </p:nvSpPr>
        <p:spPr>
          <a:noFill/>
        </p:spPr>
        <p:txBody>
          <a:bodyPr/>
          <a:lstStyle/>
          <a:p>
            <a:fld id="{4DA4C791-7A0A-46F6-8025-D34402B267FA}" type="slidenum">
              <a:rPr lang="en-GB" altLang="en-US" smtClean="0"/>
              <a:pPr/>
              <a:t>18</a:t>
            </a:fld>
            <a:endParaRPr lang="en-GB" alt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dirty="0" smtClean="0"/>
              <a:t>The necessity of trust</a:t>
            </a:r>
            <a:endParaRPr lang="en-US" dirty="0" smtClean="0"/>
          </a:p>
        </p:txBody>
      </p:sp>
      <p:sp>
        <p:nvSpPr>
          <p:cNvPr id="21507" name="Content Placeholder 2"/>
          <p:cNvSpPr>
            <a:spLocks noGrp="1"/>
          </p:cNvSpPr>
          <p:nvPr>
            <p:ph idx="1"/>
          </p:nvPr>
        </p:nvSpPr>
        <p:spPr/>
        <p:txBody>
          <a:bodyPr/>
          <a:lstStyle/>
          <a:p>
            <a:pPr>
              <a:buFont typeface="Wingdings" pitchFamily="2" charset="2"/>
              <a:buNone/>
            </a:pPr>
            <a:r>
              <a:rPr lang="en-GB" dirty="0" smtClean="0"/>
              <a:t>“Little progress is likely within the current external quality monitoring regime unless there is a radical shift to an integrated process of trust that prioritises improvement of learning” (Harvey, 2005, p.274). </a:t>
            </a:r>
          </a:p>
          <a:p>
            <a:pPr>
              <a:buFont typeface="Wingdings" pitchFamily="2" charset="2"/>
              <a:buNone/>
            </a:pPr>
            <a:r>
              <a:rPr lang="en-GB" dirty="0" smtClean="0"/>
              <a:t>“A fundamental factor in reshaping culture is how well the senior management consistently model good practice” (Scott, 2004, p.5).</a:t>
            </a:r>
            <a:endParaRPr lang="en-US" dirty="0" smtClean="0"/>
          </a:p>
          <a:p>
            <a:endParaRPr lang="en-US" dirty="0" smtClean="0"/>
          </a:p>
        </p:txBody>
      </p:sp>
      <p:sp>
        <p:nvSpPr>
          <p:cNvPr id="21508" name="Slide Number Placeholder 3"/>
          <p:cNvSpPr>
            <a:spLocks noGrp="1"/>
          </p:cNvSpPr>
          <p:nvPr>
            <p:ph type="sldNum" sz="quarter" idx="12"/>
          </p:nvPr>
        </p:nvSpPr>
        <p:spPr>
          <a:noFill/>
        </p:spPr>
        <p:txBody>
          <a:bodyPr/>
          <a:lstStyle/>
          <a:p>
            <a:fld id="{47BEE4D1-2E4D-4946-BDF5-FD45F2F73686}" type="slidenum">
              <a:rPr lang="en-GB" altLang="en-US" smtClean="0"/>
              <a:pPr/>
              <a:t>19</a:t>
            </a:fld>
            <a:endParaRPr lang="en-GB"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dirty="0" smtClean="0"/>
              <a:t>What we are aiming to achieve today</a:t>
            </a:r>
            <a:endParaRPr lang="en-US" dirty="0" smtClean="0"/>
          </a:p>
        </p:txBody>
      </p:sp>
      <p:sp>
        <p:nvSpPr>
          <p:cNvPr id="4099" name="Content Placeholder 2"/>
          <p:cNvSpPr>
            <a:spLocks noGrp="1"/>
          </p:cNvSpPr>
          <p:nvPr>
            <p:ph idx="1"/>
          </p:nvPr>
        </p:nvSpPr>
        <p:spPr>
          <a:xfrm>
            <a:off x="428625" y="1428750"/>
            <a:ext cx="8229600" cy="4789488"/>
          </a:xfrm>
        </p:spPr>
        <p:txBody>
          <a:bodyPr/>
          <a:lstStyle/>
          <a:p>
            <a:r>
              <a:rPr lang="en-GB" sz="2400" smtClean="0"/>
              <a:t>Discuss how we can behave strategically to enact change</a:t>
            </a:r>
          </a:p>
          <a:p>
            <a:r>
              <a:rPr lang="en-GB" sz="2400" smtClean="0"/>
              <a:t>Consider how this group can take learning, teaching and assessment forward  in the faculty;</a:t>
            </a:r>
          </a:p>
          <a:p>
            <a:r>
              <a:rPr lang="en-GB" sz="2400" smtClean="0"/>
              <a:t>Do groundwork on the targets for the Learning, Teaching and Assessment Plan;</a:t>
            </a:r>
          </a:p>
          <a:p>
            <a:r>
              <a:rPr lang="en-GB" sz="2400" smtClean="0"/>
              <a:t>Discuss what excellent teaching looks like and how we can foster it;</a:t>
            </a:r>
          </a:p>
          <a:p>
            <a:r>
              <a:rPr lang="en-GB" sz="2400" smtClean="0"/>
              <a:t>Consider who we can propose for Teaching Excellence awards;</a:t>
            </a:r>
          </a:p>
          <a:p>
            <a:r>
              <a:rPr lang="en-GB" sz="2400" smtClean="0"/>
              <a:t>Discuss how we can showcase and disseminate good practice</a:t>
            </a:r>
            <a:r>
              <a:rPr lang="en-GB" smtClean="0"/>
              <a:t>.</a:t>
            </a:r>
          </a:p>
          <a:p>
            <a:endParaRPr lang="en-US" smtClean="0"/>
          </a:p>
        </p:txBody>
      </p:sp>
      <p:sp>
        <p:nvSpPr>
          <p:cNvPr id="4100" name="Slide Number Placeholder 3"/>
          <p:cNvSpPr>
            <a:spLocks noGrp="1"/>
          </p:cNvSpPr>
          <p:nvPr>
            <p:ph type="sldNum" sz="quarter" idx="12"/>
          </p:nvPr>
        </p:nvSpPr>
        <p:spPr>
          <a:noFill/>
        </p:spPr>
        <p:txBody>
          <a:bodyPr/>
          <a:lstStyle/>
          <a:p>
            <a:fld id="{91FCF33B-4E99-47A0-8F43-E9D8554F3D94}" type="slidenum">
              <a:rPr lang="en-GB" altLang="en-US" smtClean="0"/>
              <a:pPr/>
              <a:t>2</a:t>
            </a:fld>
            <a:endParaRPr lang="en-GB" alt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The need to bring staff with you</a:t>
            </a:r>
            <a:endParaRPr lang="en-US" dirty="0" smtClean="0"/>
          </a:p>
        </p:txBody>
      </p:sp>
      <p:sp>
        <p:nvSpPr>
          <p:cNvPr id="22531" name="Content Placeholder 2"/>
          <p:cNvSpPr>
            <a:spLocks noGrp="1"/>
          </p:cNvSpPr>
          <p:nvPr>
            <p:ph idx="1"/>
          </p:nvPr>
        </p:nvSpPr>
        <p:spPr>
          <a:xfrm>
            <a:off x="214313" y="1412875"/>
            <a:ext cx="8483600" cy="4789488"/>
          </a:xfrm>
        </p:spPr>
        <p:txBody>
          <a:bodyPr/>
          <a:lstStyle/>
          <a:p>
            <a:pPr>
              <a:buFont typeface="Wingdings" pitchFamily="2" charset="2"/>
              <a:buNone/>
            </a:pPr>
            <a:r>
              <a:rPr lang="en-GB" dirty="0" smtClean="0"/>
              <a:t>“Staff will not engage in a change effort and the learning that goes with it unless they can personally see that doing so is relevant, desirable, clear, distinctive and importantly feasible. 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 (Scott, 2004, p4).</a:t>
            </a:r>
            <a:endParaRPr lang="en-US" dirty="0" smtClean="0"/>
          </a:p>
          <a:p>
            <a:endParaRPr lang="en-US" dirty="0" smtClean="0"/>
          </a:p>
        </p:txBody>
      </p:sp>
      <p:sp>
        <p:nvSpPr>
          <p:cNvPr id="22532" name="Slide Number Placeholder 3"/>
          <p:cNvSpPr>
            <a:spLocks noGrp="1"/>
          </p:cNvSpPr>
          <p:nvPr>
            <p:ph type="sldNum" sz="quarter" idx="12"/>
          </p:nvPr>
        </p:nvSpPr>
        <p:spPr>
          <a:noFill/>
        </p:spPr>
        <p:txBody>
          <a:bodyPr/>
          <a:lstStyle/>
          <a:p>
            <a:fld id="{EBF3E5C2-3F0E-4484-808C-FE01B3B207FD}" type="slidenum">
              <a:rPr lang="en-GB" altLang="en-US" smtClean="0"/>
              <a:pPr/>
              <a:t>20</a:t>
            </a:fld>
            <a:endParaRPr lang="en-GB" alt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14313" y="122238"/>
            <a:ext cx="7786687" cy="1074737"/>
          </a:xfrm>
        </p:spPr>
        <p:txBody>
          <a:bodyPr/>
          <a:lstStyle/>
          <a:p>
            <a:r>
              <a:rPr lang="en-GB" sz="3200" dirty="0" smtClean="0"/>
              <a:t>Making changes to the student experience: some issues</a:t>
            </a:r>
            <a:endParaRPr lang="en-US" sz="3200" dirty="0" smtClean="0"/>
          </a:p>
        </p:txBody>
      </p:sp>
      <p:sp>
        <p:nvSpPr>
          <p:cNvPr id="23555" name="Content Placeholder 2"/>
          <p:cNvSpPr>
            <a:spLocks noGrp="1"/>
          </p:cNvSpPr>
          <p:nvPr>
            <p:ph idx="1"/>
          </p:nvPr>
        </p:nvSpPr>
        <p:spPr/>
        <p:txBody>
          <a:bodyPr/>
          <a:lstStyle/>
          <a:p>
            <a:pPr marL="514350" indent="-514350">
              <a:buFont typeface="Arial" charset="0"/>
              <a:buAutoNum type="arabicPeriod"/>
            </a:pPr>
            <a:r>
              <a:rPr lang="en-GB" dirty="0" smtClean="0"/>
              <a:t>NSS scores: what next after the number crunching?</a:t>
            </a:r>
          </a:p>
          <a:p>
            <a:pPr marL="514350" indent="-514350">
              <a:buFont typeface="Arial" charset="0"/>
              <a:buAutoNum type="arabicPeriod"/>
            </a:pPr>
            <a:r>
              <a:rPr lang="en-GB" dirty="0" smtClean="0"/>
              <a:t>Risk analyses and contingency planning: what do we need to anticipate?</a:t>
            </a:r>
          </a:p>
          <a:p>
            <a:pPr marL="514350" indent="-514350">
              <a:buFont typeface="Arial" charset="0"/>
              <a:buAutoNum type="arabicPeriod"/>
            </a:pPr>
            <a:r>
              <a:rPr lang="en-GB" dirty="0" smtClean="0"/>
              <a:t>What can we afford to do? (And what can’t we afford not to do?)</a:t>
            </a:r>
          </a:p>
          <a:p>
            <a:pPr marL="514350" indent="-514350">
              <a:buFont typeface="Arial" charset="0"/>
              <a:buAutoNum type="arabicPeriod"/>
            </a:pPr>
            <a:r>
              <a:rPr lang="en-GB" dirty="0" smtClean="0"/>
              <a:t>How can we best work closely with student representatives including focus groups and Liverpool Students’ Union?</a:t>
            </a:r>
            <a:endParaRPr lang="en-US" dirty="0" smtClean="0"/>
          </a:p>
        </p:txBody>
      </p:sp>
      <p:sp>
        <p:nvSpPr>
          <p:cNvPr id="23556" name="Slide Number Placeholder 3"/>
          <p:cNvSpPr>
            <a:spLocks noGrp="1"/>
          </p:cNvSpPr>
          <p:nvPr>
            <p:ph type="sldNum" sz="quarter" idx="12"/>
          </p:nvPr>
        </p:nvSpPr>
        <p:spPr>
          <a:noFill/>
        </p:spPr>
        <p:txBody>
          <a:bodyPr/>
          <a:lstStyle/>
          <a:p>
            <a:fld id="{A2106278-98A1-4845-B769-34F3CA2E31EF}" type="slidenum">
              <a:rPr lang="en-GB" altLang="en-US" smtClean="0"/>
              <a:pPr/>
              <a:t>21</a:t>
            </a:fld>
            <a:endParaRPr lang="en-GB"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Making changes to teaching and learning. How can we</a:t>
            </a:r>
            <a:endParaRPr lang="en-US" dirty="0" smtClean="0"/>
          </a:p>
        </p:txBody>
      </p:sp>
      <p:sp>
        <p:nvSpPr>
          <p:cNvPr id="24579" name="Content Placeholder 2"/>
          <p:cNvSpPr>
            <a:spLocks noGrp="1"/>
          </p:cNvSpPr>
          <p:nvPr>
            <p:ph idx="1"/>
          </p:nvPr>
        </p:nvSpPr>
        <p:spPr/>
        <p:txBody>
          <a:bodyPr/>
          <a:lstStyle/>
          <a:p>
            <a:r>
              <a:rPr lang="en-GB" dirty="0" smtClean="0"/>
              <a:t>Further use Technology enhanced learning to enhance curriculum delivery?</a:t>
            </a:r>
          </a:p>
          <a:p>
            <a:r>
              <a:rPr lang="en-GB" dirty="0" smtClean="0"/>
              <a:t>Use Computer-aided assessment to avoid drudgery?</a:t>
            </a:r>
          </a:p>
          <a:p>
            <a:r>
              <a:rPr lang="en-GB" dirty="0" smtClean="0"/>
              <a:t>Making better use of learning resources, including Open Educational Resources?</a:t>
            </a:r>
          </a:p>
          <a:p>
            <a:r>
              <a:rPr lang="en-GB" dirty="0" smtClean="0"/>
              <a:t>Integrate information literacy better into our programmes?</a:t>
            </a:r>
          </a:p>
          <a:p>
            <a:r>
              <a:rPr lang="en-GB" dirty="0" smtClean="0"/>
              <a:t>Ensure our programmes are constructively aligned?</a:t>
            </a:r>
          </a:p>
          <a:p>
            <a:r>
              <a:rPr lang="en-GB" dirty="0" smtClean="0"/>
              <a:t>Ensure we are not over-assessing?</a:t>
            </a:r>
            <a:endParaRPr lang="en-US" dirty="0" smtClean="0"/>
          </a:p>
        </p:txBody>
      </p:sp>
      <p:sp>
        <p:nvSpPr>
          <p:cNvPr id="24580" name="Slide Number Placeholder 3"/>
          <p:cNvSpPr>
            <a:spLocks noGrp="1"/>
          </p:cNvSpPr>
          <p:nvPr>
            <p:ph type="sldNum" sz="quarter" idx="12"/>
          </p:nvPr>
        </p:nvSpPr>
        <p:spPr>
          <a:noFill/>
        </p:spPr>
        <p:txBody>
          <a:bodyPr/>
          <a:lstStyle/>
          <a:p>
            <a:fld id="{D317731C-BA20-4FFE-949F-E3C70CCB0DE0}" type="slidenum">
              <a:rPr lang="en-GB" altLang="en-US" smtClean="0"/>
              <a:pPr/>
              <a:t>22</a:t>
            </a:fld>
            <a:endParaRPr lang="en-GB" alt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Improving organisational management</a:t>
            </a:r>
            <a:endParaRPr lang="en-US" dirty="0" smtClean="0"/>
          </a:p>
        </p:txBody>
      </p:sp>
      <p:sp>
        <p:nvSpPr>
          <p:cNvPr id="25603" name="Content Placeholder 2"/>
          <p:cNvSpPr>
            <a:spLocks noGrp="1"/>
          </p:cNvSpPr>
          <p:nvPr>
            <p:ph idx="1"/>
          </p:nvPr>
        </p:nvSpPr>
        <p:spPr/>
        <p:txBody>
          <a:bodyPr/>
          <a:lstStyle/>
          <a:p>
            <a:r>
              <a:rPr lang="en-GB" smtClean="0"/>
              <a:t>The timetable;</a:t>
            </a:r>
          </a:p>
          <a:p>
            <a:r>
              <a:rPr lang="en-GB" smtClean="0"/>
              <a:t>Rescheduling rather than cancelling lectures;</a:t>
            </a:r>
          </a:p>
          <a:p>
            <a:r>
              <a:rPr lang="en-GB" smtClean="0"/>
              <a:t>Responding to student feedback (and letting them know promptly what we have done);</a:t>
            </a:r>
          </a:p>
          <a:p>
            <a:r>
              <a:rPr lang="en-GB" smtClean="0"/>
              <a:t>Improving communications pathways;</a:t>
            </a:r>
          </a:p>
          <a:p>
            <a:r>
              <a:rPr lang="en-GB" smtClean="0"/>
              <a:t>Nipping problems in the bud. </a:t>
            </a:r>
            <a:endParaRPr lang="en-US" smtClean="0"/>
          </a:p>
        </p:txBody>
      </p:sp>
      <p:sp>
        <p:nvSpPr>
          <p:cNvPr id="25604" name="Slide Number Placeholder 3"/>
          <p:cNvSpPr>
            <a:spLocks noGrp="1"/>
          </p:cNvSpPr>
          <p:nvPr>
            <p:ph type="sldNum" sz="quarter" idx="12"/>
          </p:nvPr>
        </p:nvSpPr>
        <p:spPr>
          <a:noFill/>
        </p:spPr>
        <p:txBody>
          <a:bodyPr/>
          <a:lstStyle/>
          <a:p>
            <a:fld id="{BB16E33B-9B34-4481-BCFB-1E427971298A}" type="slidenum">
              <a:rPr lang="en-GB" altLang="en-US" smtClean="0"/>
              <a:pPr/>
              <a:t>23</a:t>
            </a:fld>
            <a:endParaRPr lang="en-GB" alt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Driving the LTA forward in centres. Task</a:t>
            </a:r>
            <a:endParaRPr lang="en-US" dirty="0" smtClean="0"/>
          </a:p>
        </p:txBody>
      </p:sp>
      <p:sp>
        <p:nvSpPr>
          <p:cNvPr id="26627" name="Content Placeholder 2"/>
          <p:cNvSpPr>
            <a:spLocks noGrp="1"/>
          </p:cNvSpPr>
          <p:nvPr>
            <p:ph idx="1"/>
          </p:nvPr>
        </p:nvSpPr>
        <p:spPr/>
        <p:txBody>
          <a:bodyPr/>
          <a:lstStyle/>
          <a:p>
            <a:r>
              <a:rPr lang="en-GB" smtClean="0"/>
              <a:t>Which areas of LT&amp;A need most of our energies?</a:t>
            </a:r>
          </a:p>
          <a:p>
            <a:r>
              <a:rPr lang="en-GB" smtClean="0"/>
              <a:t>What areas do we feel reasonably comfortable about?</a:t>
            </a:r>
          </a:p>
          <a:p>
            <a:r>
              <a:rPr lang="en-GB" smtClean="0"/>
              <a:t>Are there any areas  which do not concern us?</a:t>
            </a:r>
          </a:p>
          <a:p>
            <a:r>
              <a:rPr lang="en-GB" smtClean="0"/>
              <a:t>Which are going to be the hardest tasks to tackle?</a:t>
            </a:r>
          </a:p>
          <a:p>
            <a:r>
              <a:rPr lang="en-GB" smtClean="0"/>
              <a:t>What is urgent? What is important?</a:t>
            </a:r>
          </a:p>
          <a:p>
            <a:r>
              <a:rPr lang="en-GB" smtClean="0"/>
              <a:t>What are the priorities for our centre in 2011-2012 and 2012-3? </a:t>
            </a:r>
            <a:endParaRPr lang="en-US" smtClean="0"/>
          </a:p>
        </p:txBody>
      </p:sp>
      <p:sp>
        <p:nvSpPr>
          <p:cNvPr id="26628" name="Slide Number Placeholder 3"/>
          <p:cNvSpPr>
            <a:spLocks noGrp="1"/>
          </p:cNvSpPr>
          <p:nvPr>
            <p:ph type="sldNum" sz="quarter" idx="12"/>
          </p:nvPr>
        </p:nvSpPr>
        <p:spPr>
          <a:noFill/>
        </p:spPr>
        <p:txBody>
          <a:bodyPr/>
          <a:lstStyle/>
          <a:p>
            <a:fld id="{92D9DDD4-1BC8-4DD1-A8D8-B681EF06F0ED}" type="slidenum">
              <a:rPr lang="en-GB" altLang="en-US" smtClean="0"/>
              <a:pPr/>
              <a:t>24</a:t>
            </a:fld>
            <a:endParaRPr lang="en-GB" alt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Fostering great teaching: discussion</a:t>
            </a:r>
            <a:endParaRPr lang="en-US" dirty="0" smtClean="0"/>
          </a:p>
        </p:txBody>
      </p:sp>
      <p:sp>
        <p:nvSpPr>
          <p:cNvPr id="27651" name="Content Placeholder 2"/>
          <p:cNvSpPr>
            <a:spLocks noGrp="1"/>
          </p:cNvSpPr>
          <p:nvPr>
            <p:ph idx="1"/>
          </p:nvPr>
        </p:nvSpPr>
        <p:spPr/>
        <p:txBody>
          <a:bodyPr/>
          <a:lstStyle/>
          <a:p>
            <a:pPr marL="514350" indent="-514350">
              <a:buFont typeface="Arial" charset="0"/>
              <a:buAutoNum type="arabicPeriod"/>
            </a:pPr>
            <a:r>
              <a:rPr lang="en-GB" dirty="0" smtClean="0"/>
              <a:t>What makes great teaching / teachers?</a:t>
            </a:r>
          </a:p>
          <a:p>
            <a:pPr marL="514350" indent="-514350">
              <a:buFont typeface="Arial" charset="0"/>
              <a:buAutoNum type="arabicPeriod"/>
            </a:pPr>
            <a:r>
              <a:rPr lang="en-GB" dirty="0" smtClean="0"/>
              <a:t>How can we foster communities of practice?</a:t>
            </a:r>
          </a:p>
          <a:p>
            <a:pPr marL="514350" indent="-514350">
              <a:buFont typeface="Arial" charset="0"/>
              <a:buAutoNum type="arabicPeriod"/>
            </a:pPr>
            <a:r>
              <a:rPr lang="en-GB" dirty="0" smtClean="0"/>
              <a:t>How can we further energise our staff to value and fully engage in teaching?</a:t>
            </a:r>
          </a:p>
          <a:p>
            <a:pPr marL="514350" indent="-514350">
              <a:buFont typeface="Arial" charset="0"/>
              <a:buAutoNum type="arabicPeriod"/>
            </a:pPr>
            <a:r>
              <a:rPr lang="en-GB" dirty="0" smtClean="0"/>
              <a:t>Who should we be encouraging to go for Teaching Excellence awards?</a:t>
            </a:r>
            <a:endParaRPr lang="en-US" dirty="0" smtClean="0"/>
          </a:p>
        </p:txBody>
      </p:sp>
      <p:sp>
        <p:nvSpPr>
          <p:cNvPr id="27652" name="Slide Number Placeholder 3"/>
          <p:cNvSpPr>
            <a:spLocks noGrp="1"/>
          </p:cNvSpPr>
          <p:nvPr>
            <p:ph type="sldNum" sz="quarter" idx="12"/>
          </p:nvPr>
        </p:nvSpPr>
        <p:spPr>
          <a:noFill/>
        </p:spPr>
        <p:txBody>
          <a:bodyPr/>
          <a:lstStyle/>
          <a:p>
            <a:fld id="{D33A3BB4-41A7-4660-9CFE-7A9CFF081890}" type="slidenum">
              <a:rPr lang="en-GB" altLang="en-US" smtClean="0"/>
              <a:pPr/>
              <a:t>25</a:t>
            </a:fld>
            <a:endParaRPr lang="en-GB" alt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2"/>
          </p:nvPr>
        </p:nvSpPr>
        <p:spPr>
          <a:noFill/>
        </p:spPr>
        <p:txBody>
          <a:bodyPr/>
          <a:lstStyle/>
          <a:p>
            <a:fld id="{95667C5C-45F2-4D9A-9D01-37618E103465}" type="slidenum">
              <a:rPr lang="en-GB" altLang="en-US" smtClean="0"/>
              <a:pPr/>
              <a:t>26</a:t>
            </a:fld>
            <a:endParaRPr lang="en-GB" altLang="en-US" smtClean="0"/>
          </a:p>
        </p:txBody>
      </p:sp>
      <p:sp>
        <p:nvSpPr>
          <p:cNvPr id="28675" name="Rectangle 4"/>
          <p:cNvSpPr>
            <a:spLocks noChangeArrowheads="1"/>
          </p:cNvSpPr>
          <p:nvPr/>
        </p:nvSpPr>
        <p:spPr bwMode="auto">
          <a:xfrm>
            <a:off x="2286000" y="2667000"/>
            <a:ext cx="4572000" cy="1524000"/>
          </a:xfrm>
          <a:prstGeom prst="rect">
            <a:avLst/>
          </a:prstGeom>
          <a:noFill/>
          <a:ln w="9525">
            <a:noFill/>
            <a:miter lim="800000"/>
            <a:headEnd/>
            <a:tailEnd/>
          </a:ln>
        </p:spPr>
        <p:txBody>
          <a:bodyPr>
            <a:spAutoFit/>
          </a:bodyPr>
          <a:lstStyle/>
          <a:p>
            <a:r>
              <a:rPr lang="en-GB" b="1"/>
              <a:t>What are the characteristics of a great Teacher?</a:t>
            </a:r>
            <a:endParaRPr lang="en-US" b="1"/>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Fostering great teaching: quick tips</a:t>
            </a:r>
            <a:endParaRPr lang="en-US" dirty="0" smtClean="0"/>
          </a:p>
        </p:txBody>
      </p:sp>
      <p:sp>
        <p:nvSpPr>
          <p:cNvPr id="29699" name="Content Placeholder 2"/>
          <p:cNvSpPr>
            <a:spLocks noGrp="1"/>
          </p:cNvSpPr>
          <p:nvPr>
            <p:ph idx="1"/>
          </p:nvPr>
        </p:nvSpPr>
        <p:spPr>
          <a:xfrm>
            <a:off x="214313" y="1412875"/>
            <a:ext cx="8715375" cy="4789488"/>
          </a:xfrm>
        </p:spPr>
        <p:txBody>
          <a:bodyPr/>
          <a:lstStyle/>
          <a:p>
            <a:r>
              <a:rPr lang="en-GB" smtClean="0"/>
              <a:t>Watch lots of other people teach and talk about it;</a:t>
            </a:r>
          </a:p>
          <a:p>
            <a:r>
              <a:rPr lang="en-GB" smtClean="0"/>
              <a:t>Consider reviewing  teaching contexts beyond just lectures;</a:t>
            </a:r>
          </a:p>
          <a:p>
            <a:r>
              <a:rPr lang="en-GB" smtClean="0"/>
              <a:t>Articulate your own diverse models of great teaching and try different things out;</a:t>
            </a:r>
          </a:p>
          <a:p>
            <a:r>
              <a:rPr lang="en-GB" smtClean="0"/>
              <a:t>Have people watch you teach and ask for focused feedback;</a:t>
            </a:r>
          </a:p>
          <a:p>
            <a:r>
              <a:rPr lang="en-GB" smtClean="0"/>
              <a:t>Ask for and learn from regular student feedback;</a:t>
            </a:r>
          </a:p>
          <a:p>
            <a:r>
              <a:rPr lang="en-GB" smtClean="0"/>
              <a:t>Take (medium sized) risks in your own teaching.</a:t>
            </a:r>
            <a:endParaRPr lang="en-US" smtClean="0"/>
          </a:p>
        </p:txBody>
      </p:sp>
      <p:sp>
        <p:nvSpPr>
          <p:cNvPr id="29700" name="Slide Number Placeholder 3"/>
          <p:cNvSpPr>
            <a:spLocks noGrp="1"/>
          </p:cNvSpPr>
          <p:nvPr>
            <p:ph type="sldNum" sz="quarter" idx="12"/>
          </p:nvPr>
        </p:nvSpPr>
        <p:spPr>
          <a:noFill/>
        </p:spPr>
        <p:txBody>
          <a:bodyPr/>
          <a:lstStyle/>
          <a:p>
            <a:fld id="{71F88F59-3A38-422B-9C27-739796D37ADA}" type="slidenum">
              <a:rPr lang="en-GB" altLang="en-US" smtClean="0"/>
              <a:pPr/>
              <a:t>27</a:t>
            </a:fld>
            <a:endParaRPr lang="en-GB" alt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dirty="0" smtClean="0"/>
              <a:t>Communities of practice</a:t>
            </a:r>
            <a:endParaRPr lang="en-US" dirty="0" smtClean="0"/>
          </a:p>
        </p:txBody>
      </p:sp>
      <p:sp>
        <p:nvSpPr>
          <p:cNvPr id="30723" name="Content Placeholder 2"/>
          <p:cNvSpPr>
            <a:spLocks noGrp="1"/>
          </p:cNvSpPr>
          <p:nvPr>
            <p:ph idx="1"/>
          </p:nvPr>
        </p:nvSpPr>
        <p:spPr>
          <a:xfrm>
            <a:off x="214313" y="1285875"/>
            <a:ext cx="8643937" cy="4916488"/>
          </a:xfrm>
        </p:spPr>
        <p:txBody>
          <a:bodyPr/>
          <a:lstStyle/>
          <a:p>
            <a:r>
              <a:rPr lang="en-US" smtClean="0"/>
              <a:t>Etienne Wenger (2002) describes these as “groups of people who share a concern or a passion for something they do and learn how to do it better as they interact regularly.” </a:t>
            </a:r>
          </a:p>
          <a:p>
            <a:r>
              <a:rPr lang="en-GB" smtClean="0"/>
              <a:t>Communities of practice don’t just happen by accident. They need shared purposes,  supportive conditions and an agent or agents to look after the practical aspects;</a:t>
            </a:r>
          </a:p>
          <a:p>
            <a:r>
              <a:rPr lang="en-GB" smtClean="0"/>
              <a:t>‘Learning how to do it better’ needs to be an overt purpose of the Community of Practice;</a:t>
            </a:r>
          </a:p>
          <a:p>
            <a:r>
              <a:rPr lang="en-GB" smtClean="0"/>
              <a:t>Can we help our Centres become such communities?</a:t>
            </a:r>
            <a:endParaRPr lang="en-US" smtClean="0"/>
          </a:p>
          <a:p>
            <a:endParaRPr lang="en-US" smtClean="0"/>
          </a:p>
        </p:txBody>
      </p:sp>
      <p:sp>
        <p:nvSpPr>
          <p:cNvPr id="30724" name="Slide Number Placeholder 3"/>
          <p:cNvSpPr>
            <a:spLocks noGrp="1"/>
          </p:cNvSpPr>
          <p:nvPr>
            <p:ph type="sldNum" sz="quarter" idx="12"/>
          </p:nvPr>
        </p:nvSpPr>
        <p:spPr>
          <a:noFill/>
        </p:spPr>
        <p:txBody>
          <a:bodyPr/>
          <a:lstStyle/>
          <a:p>
            <a:fld id="{A69DEB30-0B09-4772-8D58-3C6D9CDDCAB5}" type="slidenum">
              <a:rPr lang="en-GB" altLang="en-US" smtClean="0"/>
              <a:pPr/>
              <a:t>28</a:t>
            </a:fld>
            <a:endParaRPr lang="en-GB"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dirty="0" smtClean="0"/>
              <a:t>Energising staff; quick tips</a:t>
            </a:r>
            <a:endParaRPr lang="en-US" dirty="0" smtClean="0"/>
          </a:p>
        </p:txBody>
      </p:sp>
      <p:sp>
        <p:nvSpPr>
          <p:cNvPr id="31747" name="Content Placeholder 2"/>
          <p:cNvSpPr>
            <a:spLocks noGrp="1"/>
          </p:cNvSpPr>
          <p:nvPr>
            <p:ph idx="1"/>
          </p:nvPr>
        </p:nvSpPr>
        <p:spPr>
          <a:xfrm>
            <a:off x="214313" y="1285875"/>
            <a:ext cx="8715375" cy="4916488"/>
          </a:xfrm>
        </p:spPr>
        <p:txBody>
          <a:bodyPr/>
          <a:lstStyle/>
          <a:p>
            <a:r>
              <a:rPr lang="en-GB" smtClean="0"/>
              <a:t>Demonstrate that good teaching is really valued by the Faculty;</a:t>
            </a:r>
          </a:p>
          <a:p>
            <a:r>
              <a:rPr lang="en-GB" smtClean="0"/>
              <a:t>Get new staff working with experienced staff for high energy mutual benefit;</a:t>
            </a:r>
          </a:p>
          <a:p>
            <a:r>
              <a:rPr lang="en-GB" smtClean="0"/>
              <a:t>Foster a culture of managed risk acceptance where innovation is prized (rather than automatic risk aversion);</a:t>
            </a:r>
          </a:p>
          <a:p>
            <a:r>
              <a:rPr lang="en-GB" smtClean="0"/>
              <a:t>Take advantage of home-grown expertise as well as external advisors;</a:t>
            </a:r>
          </a:p>
          <a:p>
            <a:r>
              <a:rPr lang="en-GB" smtClean="0"/>
              <a:t>Protect some budget to support learning, teaching and assessment development activities.</a:t>
            </a:r>
            <a:endParaRPr lang="en-US" smtClean="0"/>
          </a:p>
        </p:txBody>
      </p:sp>
      <p:sp>
        <p:nvSpPr>
          <p:cNvPr id="31748" name="Slide Number Placeholder 3"/>
          <p:cNvSpPr>
            <a:spLocks noGrp="1"/>
          </p:cNvSpPr>
          <p:nvPr>
            <p:ph type="sldNum" sz="quarter" idx="12"/>
          </p:nvPr>
        </p:nvSpPr>
        <p:spPr>
          <a:noFill/>
        </p:spPr>
        <p:txBody>
          <a:bodyPr/>
          <a:lstStyle/>
          <a:p>
            <a:fld id="{C1CE01F6-62C0-44B0-BEE8-CA6D028A5EDE}" type="slidenum">
              <a:rPr lang="en-GB" altLang="en-US" smtClean="0"/>
              <a:pPr/>
              <a:t>29</a:t>
            </a:fld>
            <a:endParaRPr lang="en-GB"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dirty="0" smtClean="0"/>
              <a:t>But first a few words from the Faculty LTA coordinators</a:t>
            </a:r>
            <a:endParaRPr lang="en-US" dirty="0" smtClean="0"/>
          </a:p>
        </p:txBody>
      </p:sp>
      <p:sp>
        <p:nvSpPr>
          <p:cNvPr id="5123" name="Content Placeholder 2"/>
          <p:cNvSpPr>
            <a:spLocks noGrp="1"/>
          </p:cNvSpPr>
          <p:nvPr>
            <p:ph idx="1"/>
          </p:nvPr>
        </p:nvSpPr>
        <p:spPr/>
        <p:txBody>
          <a:bodyPr/>
          <a:lstStyle/>
          <a:p>
            <a:r>
              <a:rPr lang="en-GB" smtClean="0"/>
              <a:t>Liz Mahon, Claire Hennesey and Louise Williams will report back from yesterday’s LTA coordinators half day conversations;</a:t>
            </a:r>
          </a:p>
          <a:p>
            <a:r>
              <a:rPr lang="en-GB" smtClean="0"/>
              <a:t>Discussions covered contextual issues, managing change in the wider context and promoting student engagement;</a:t>
            </a:r>
          </a:p>
          <a:p>
            <a:r>
              <a:rPr lang="en-GB" smtClean="0"/>
              <a:t>They identified three priorities for action.</a:t>
            </a:r>
            <a:endParaRPr lang="en-US" smtClean="0"/>
          </a:p>
        </p:txBody>
      </p:sp>
      <p:sp>
        <p:nvSpPr>
          <p:cNvPr id="5124" name="Slide Number Placeholder 3"/>
          <p:cNvSpPr>
            <a:spLocks noGrp="1"/>
          </p:cNvSpPr>
          <p:nvPr>
            <p:ph type="sldNum" sz="quarter" idx="12"/>
          </p:nvPr>
        </p:nvSpPr>
        <p:spPr>
          <a:noFill/>
        </p:spPr>
        <p:txBody>
          <a:bodyPr/>
          <a:lstStyle/>
          <a:p>
            <a:fld id="{45A03391-D968-48F6-8E93-B4C82B91365E}" type="slidenum">
              <a:rPr lang="en-GB" altLang="en-US" smtClean="0"/>
              <a:pPr/>
              <a:t>3</a:t>
            </a:fld>
            <a:endParaRPr lang="en-GB" alt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3200" dirty="0" smtClean="0"/>
              <a:t>Who should we encourage to go for Teaching Excellence awards?</a:t>
            </a:r>
            <a:endParaRPr lang="en-US" sz="3200" dirty="0" smtClean="0"/>
          </a:p>
        </p:txBody>
      </p:sp>
      <p:sp>
        <p:nvSpPr>
          <p:cNvPr id="32771" name="Content Placeholder 2"/>
          <p:cNvSpPr>
            <a:spLocks noGrp="1"/>
          </p:cNvSpPr>
          <p:nvPr>
            <p:ph idx="1"/>
          </p:nvPr>
        </p:nvSpPr>
        <p:spPr>
          <a:xfrm>
            <a:off x="214313" y="1412875"/>
            <a:ext cx="8483600" cy="4789488"/>
          </a:xfrm>
        </p:spPr>
        <p:txBody>
          <a:bodyPr/>
          <a:lstStyle/>
          <a:p>
            <a:r>
              <a:rPr lang="en-GB" dirty="0" smtClean="0"/>
              <a:t>It’s an emergent system at LJMU;</a:t>
            </a:r>
          </a:p>
          <a:p>
            <a:r>
              <a:rPr lang="en-GB" dirty="0" smtClean="0"/>
              <a:t>Awards must be evidence-based. Evidence could include evidence of positive peer-observations, comments from senior staff, comments from external examiners etc. </a:t>
            </a:r>
          </a:p>
          <a:p>
            <a:r>
              <a:rPr lang="en-GB" dirty="0" smtClean="0"/>
              <a:t>They must include strong evidence from students e.g. Course evaluations, outputs from focus groups, awards from the SU, individual student testimonials etc.</a:t>
            </a:r>
          </a:p>
          <a:p>
            <a:r>
              <a:rPr lang="en-GB" dirty="0" smtClean="0"/>
              <a:t>Internal awards can be precursors to nomination for National Teaching Fellowships.</a:t>
            </a:r>
          </a:p>
          <a:p>
            <a:endParaRPr lang="en-US" dirty="0" smtClean="0"/>
          </a:p>
        </p:txBody>
      </p:sp>
      <p:sp>
        <p:nvSpPr>
          <p:cNvPr id="32772" name="Slide Number Placeholder 3"/>
          <p:cNvSpPr>
            <a:spLocks noGrp="1"/>
          </p:cNvSpPr>
          <p:nvPr>
            <p:ph type="sldNum" sz="quarter" idx="12"/>
          </p:nvPr>
        </p:nvSpPr>
        <p:spPr>
          <a:noFill/>
        </p:spPr>
        <p:txBody>
          <a:bodyPr/>
          <a:lstStyle/>
          <a:p>
            <a:fld id="{F0F9D7E4-E2F2-456E-B610-39A3D62EB837}" type="slidenum">
              <a:rPr lang="en-GB" altLang="en-US" smtClean="0"/>
              <a:pPr/>
              <a:t>30</a:t>
            </a:fld>
            <a:endParaRPr lang="en-GB" alt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dirty="0" smtClean="0"/>
              <a:t>For NTFS nominees are likely to need all of the above plus…</a:t>
            </a:r>
            <a:endParaRPr lang="en-US" dirty="0" smtClean="0"/>
          </a:p>
        </p:txBody>
      </p:sp>
      <p:sp>
        <p:nvSpPr>
          <p:cNvPr id="33795" name="Content Placeholder 2"/>
          <p:cNvSpPr>
            <a:spLocks noGrp="1"/>
          </p:cNvSpPr>
          <p:nvPr>
            <p:ph idx="1"/>
          </p:nvPr>
        </p:nvSpPr>
        <p:spPr/>
        <p:txBody>
          <a:bodyPr/>
          <a:lstStyle/>
          <a:p>
            <a:r>
              <a:rPr lang="en-GB" dirty="0" smtClean="0"/>
              <a:t>Evidence of successful external influence;</a:t>
            </a:r>
          </a:p>
          <a:p>
            <a:r>
              <a:rPr lang="en-GB" dirty="0" smtClean="0"/>
              <a:t>Publications and conference workshops/papers on learning, teaching and assessment;</a:t>
            </a:r>
          </a:p>
          <a:p>
            <a:r>
              <a:rPr lang="en-GB" dirty="0" smtClean="0"/>
              <a:t>Involvement in subject orientated LTA activities e.g. former HEA Subject Centres;</a:t>
            </a:r>
          </a:p>
          <a:p>
            <a:r>
              <a:rPr lang="en-GB" dirty="0" smtClean="0"/>
              <a:t>A track record of bidding for and achieving funding for LTA projects within the university and beyond;</a:t>
            </a:r>
          </a:p>
          <a:p>
            <a:pPr>
              <a:buFont typeface="Wingdings" pitchFamily="2" charset="2"/>
              <a:buNone/>
            </a:pPr>
            <a:r>
              <a:rPr lang="en-GB" dirty="0" smtClean="0"/>
              <a:t>And even people who have all this aren’t guaranteed success!</a:t>
            </a:r>
            <a:endParaRPr lang="en-US" dirty="0" smtClean="0"/>
          </a:p>
        </p:txBody>
      </p:sp>
      <p:sp>
        <p:nvSpPr>
          <p:cNvPr id="33796" name="Slide Number Placeholder 3"/>
          <p:cNvSpPr>
            <a:spLocks noGrp="1"/>
          </p:cNvSpPr>
          <p:nvPr>
            <p:ph type="sldNum" sz="quarter" idx="12"/>
          </p:nvPr>
        </p:nvSpPr>
        <p:spPr>
          <a:noFill/>
        </p:spPr>
        <p:txBody>
          <a:bodyPr/>
          <a:lstStyle/>
          <a:p>
            <a:fld id="{EADF346A-A745-43D3-8A91-99A72BAF1322}" type="slidenum">
              <a:rPr lang="en-GB" altLang="en-US" smtClean="0"/>
              <a:pPr/>
              <a:t>31</a:t>
            </a:fld>
            <a:endParaRPr lang="en-GB" alt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dirty="0" smtClean="0"/>
              <a:t>Working together across the faculty</a:t>
            </a:r>
            <a:endParaRPr lang="en-US" dirty="0" smtClean="0"/>
          </a:p>
        </p:txBody>
      </p:sp>
      <p:sp>
        <p:nvSpPr>
          <p:cNvPr id="34819" name="Content Placeholder 2"/>
          <p:cNvSpPr>
            <a:spLocks noGrp="1"/>
          </p:cNvSpPr>
          <p:nvPr>
            <p:ph idx="1"/>
          </p:nvPr>
        </p:nvSpPr>
        <p:spPr/>
        <p:txBody>
          <a:bodyPr/>
          <a:lstStyle/>
          <a:p>
            <a:r>
              <a:rPr lang="en-GB" smtClean="0"/>
              <a:t>Keeping it real while making the most of what we’ve got;</a:t>
            </a:r>
          </a:p>
          <a:p>
            <a:r>
              <a:rPr lang="en-GB" smtClean="0"/>
              <a:t>Can we collectively write joint project bids?</a:t>
            </a:r>
          </a:p>
          <a:p>
            <a:r>
              <a:rPr lang="en-GB" smtClean="0"/>
              <a:t>Are there faculty Teaching Initiatives we need to seed?</a:t>
            </a:r>
          </a:p>
          <a:p>
            <a:r>
              <a:rPr lang="en-GB" smtClean="0"/>
              <a:t>How can we foster writing for publication about learning and teaching?</a:t>
            </a:r>
          </a:p>
          <a:p>
            <a:r>
              <a:rPr lang="en-GB" smtClean="0"/>
              <a:t>What channels exist for effective dissemination of good practice?</a:t>
            </a:r>
            <a:endParaRPr lang="en-US" smtClean="0"/>
          </a:p>
        </p:txBody>
      </p:sp>
      <p:sp>
        <p:nvSpPr>
          <p:cNvPr id="34820" name="Slide Number Placeholder 3"/>
          <p:cNvSpPr>
            <a:spLocks noGrp="1"/>
          </p:cNvSpPr>
          <p:nvPr>
            <p:ph type="sldNum" sz="quarter" idx="12"/>
          </p:nvPr>
        </p:nvSpPr>
        <p:spPr>
          <a:noFill/>
        </p:spPr>
        <p:txBody>
          <a:bodyPr/>
          <a:lstStyle/>
          <a:p>
            <a:fld id="{5F4BA107-593A-44B1-BB1B-BFCABA66A31E}" type="slidenum">
              <a:rPr lang="en-GB" altLang="en-US" smtClean="0"/>
              <a:pPr/>
              <a:t>32</a:t>
            </a:fld>
            <a:endParaRPr lang="en-GB" alt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dirty="0" smtClean="0"/>
              <a:t>Writing for publication about LT&amp;A</a:t>
            </a:r>
            <a:endParaRPr lang="en-US" dirty="0" smtClean="0"/>
          </a:p>
        </p:txBody>
      </p:sp>
      <p:sp>
        <p:nvSpPr>
          <p:cNvPr id="35843" name="Content Placeholder 2"/>
          <p:cNvSpPr>
            <a:spLocks noGrp="1"/>
          </p:cNvSpPr>
          <p:nvPr>
            <p:ph idx="1"/>
          </p:nvPr>
        </p:nvSpPr>
        <p:spPr>
          <a:xfrm>
            <a:off x="0" y="1285875"/>
            <a:ext cx="8929688" cy="4916488"/>
          </a:xfrm>
        </p:spPr>
        <p:txBody>
          <a:bodyPr/>
          <a:lstStyle/>
          <a:p>
            <a:r>
              <a:rPr lang="en-GB" dirty="0" smtClean="0"/>
              <a:t>It  provides  opportunities to demonstrate scholarship of teaching;</a:t>
            </a:r>
          </a:p>
          <a:p>
            <a:r>
              <a:rPr lang="en-GB" dirty="0" smtClean="0"/>
              <a:t>Staff just starting researching often find writing about LT&amp;A a good way in (and staff on the </a:t>
            </a:r>
            <a:r>
              <a:rPr lang="en-GB" dirty="0" err="1" smtClean="0"/>
              <a:t>PGCert</a:t>
            </a:r>
            <a:r>
              <a:rPr lang="en-GB" dirty="0" smtClean="0"/>
              <a:t> often have something they can use immediately);</a:t>
            </a:r>
          </a:p>
          <a:p>
            <a:r>
              <a:rPr lang="en-GB" dirty="0" smtClean="0"/>
              <a:t>It enables staff to showcase what’s going well in the Faculty, drawing attention to good practice;</a:t>
            </a:r>
          </a:p>
          <a:p>
            <a:r>
              <a:rPr lang="en-GB" dirty="0" smtClean="0"/>
              <a:t>People writing about their teaching can make use of their day-today experiences.</a:t>
            </a:r>
          </a:p>
          <a:p>
            <a:r>
              <a:rPr lang="en-GB" dirty="0" smtClean="0"/>
              <a:t>Staff writing together build collegiality.</a:t>
            </a:r>
          </a:p>
          <a:p>
            <a:endParaRPr lang="en-US" dirty="0" smtClean="0"/>
          </a:p>
        </p:txBody>
      </p:sp>
      <p:sp>
        <p:nvSpPr>
          <p:cNvPr id="35844" name="Slide Number Placeholder 3"/>
          <p:cNvSpPr>
            <a:spLocks noGrp="1"/>
          </p:cNvSpPr>
          <p:nvPr>
            <p:ph type="sldNum" sz="quarter" idx="12"/>
          </p:nvPr>
        </p:nvSpPr>
        <p:spPr>
          <a:noFill/>
        </p:spPr>
        <p:txBody>
          <a:bodyPr/>
          <a:lstStyle/>
          <a:p>
            <a:fld id="{CEA0F47C-E0E2-40A6-93A2-DD6A1ED4E7A8}" type="slidenum">
              <a:rPr lang="en-GB" altLang="en-US" smtClean="0"/>
              <a:pPr/>
              <a:t>33</a:t>
            </a:fld>
            <a:endParaRPr lang="en-GB" alt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dirty="0" smtClean="0"/>
              <a:t>Writing for publication about LT&amp;A. Quick tips</a:t>
            </a:r>
            <a:endParaRPr lang="en-US" dirty="0" smtClean="0"/>
          </a:p>
        </p:txBody>
      </p:sp>
      <p:sp>
        <p:nvSpPr>
          <p:cNvPr id="36867" name="Content Placeholder 2"/>
          <p:cNvSpPr>
            <a:spLocks noGrp="1"/>
          </p:cNvSpPr>
          <p:nvPr>
            <p:ph idx="1"/>
          </p:nvPr>
        </p:nvSpPr>
        <p:spPr/>
        <p:txBody>
          <a:bodyPr/>
          <a:lstStyle/>
          <a:p>
            <a:r>
              <a:rPr lang="en-GB" smtClean="0"/>
              <a:t>Write every day in 30 min – 60 min snatches to get you going;</a:t>
            </a:r>
          </a:p>
          <a:p>
            <a:r>
              <a:rPr lang="en-GB" smtClean="0"/>
              <a:t>Devise 10 questions you want to answer and write 500 words on each;</a:t>
            </a:r>
          </a:p>
          <a:p>
            <a:r>
              <a:rPr lang="en-GB" smtClean="0"/>
              <a:t>Start writing in the middle and do the introduction and the conclusion last;</a:t>
            </a:r>
          </a:p>
          <a:p>
            <a:r>
              <a:rPr lang="en-GB" smtClean="0"/>
              <a:t>Check out your targeted journal early on and focus your writing to their requirements;</a:t>
            </a:r>
          </a:p>
          <a:p>
            <a:r>
              <a:rPr lang="en-GB" smtClean="0"/>
              <a:t>Get local peer review before you send it away;</a:t>
            </a:r>
          </a:p>
          <a:p>
            <a:r>
              <a:rPr lang="en-GB" smtClean="0"/>
              <a:t>Be robust in the face of discouragement.</a:t>
            </a:r>
          </a:p>
          <a:p>
            <a:endParaRPr lang="en-US" smtClean="0"/>
          </a:p>
        </p:txBody>
      </p:sp>
      <p:sp>
        <p:nvSpPr>
          <p:cNvPr id="36868" name="Slide Number Placeholder 3"/>
          <p:cNvSpPr>
            <a:spLocks noGrp="1"/>
          </p:cNvSpPr>
          <p:nvPr>
            <p:ph type="sldNum" sz="quarter" idx="12"/>
          </p:nvPr>
        </p:nvSpPr>
        <p:spPr>
          <a:noFill/>
        </p:spPr>
        <p:txBody>
          <a:bodyPr/>
          <a:lstStyle/>
          <a:p>
            <a:fld id="{EC4F60E6-DD74-4D00-8CD3-10F06A1A344A}" type="slidenum">
              <a:rPr lang="en-GB" altLang="en-US" smtClean="0"/>
              <a:pPr/>
              <a:t>34</a:t>
            </a:fld>
            <a:endParaRPr lang="en-GB" alt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dirty="0" smtClean="0"/>
              <a:t>Writing successful bids for external funding</a:t>
            </a:r>
            <a:endParaRPr lang="en-US" dirty="0" smtClean="0"/>
          </a:p>
        </p:txBody>
      </p:sp>
      <p:sp>
        <p:nvSpPr>
          <p:cNvPr id="37891" name="Content Placeholder 2"/>
          <p:cNvSpPr>
            <a:spLocks noGrp="1"/>
          </p:cNvSpPr>
          <p:nvPr>
            <p:ph idx="1"/>
          </p:nvPr>
        </p:nvSpPr>
        <p:spPr/>
        <p:txBody>
          <a:bodyPr/>
          <a:lstStyle/>
          <a:p>
            <a:r>
              <a:rPr lang="en-GB" dirty="0" smtClean="0"/>
              <a:t>Needs coordination and prioritisation to avoid internal competition;</a:t>
            </a:r>
          </a:p>
          <a:p>
            <a:r>
              <a:rPr lang="en-GB" dirty="0" smtClean="0"/>
              <a:t>The more bids you write, the better you get;</a:t>
            </a:r>
          </a:p>
          <a:p>
            <a:r>
              <a:rPr lang="en-GB" dirty="0" smtClean="0"/>
              <a:t>A team of specialists working together gets more funding than individuals trying to do everything;</a:t>
            </a:r>
          </a:p>
          <a:p>
            <a:r>
              <a:rPr lang="en-GB" dirty="0" smtClean="0"/>
              <a:t>Lots of great bids get rejected, and a hit rte of one in three is brilliant;</a:t>
            </a:r>
          </a:p>
          <a:p>
            <a:r>
              <a:rPr lang="en-GB" dirty="0" smtClean="0"/>
              <a:t>Successful bidders tend to get more success.</a:t>
            </a:r>
            <a:endParaRPr lang="en-US" dirty="0" smtClean="0"/>
          </a:p>
        </p:txBody>
      </p:sp>
      <p:sp>
        <p:nvSpPr>
          <p:cNvPr id="37892" name="Slide Number Placeholder 3"/>
          <p:cNvSpPr>
            <a:spLocks noGrp="1"/>
          </p:cNvSpPr>
          <p:nvPr>
            <p:ph type="sldNum" sz="quarter" idx="12"/>
          </p:nvPr>
        </p:nvSpPr>
        <p:spPr>
          <a:noFill/>
        </p:spPr>
        <p:txBody>
          <a:bodyPr/>
          <a:lstStyle/>
          <a:p>
            <a:fld id="{19E6516D-7FD6-4670-8487-D9E6F56A4CE8}" type="slidenum">
              <a:rPr lang="en-GB" altLang="en-US" smtClean="0"/>
              <a:pPr/>
              <a:t>35</a:t>
            </a:fld>
            <a:endParaRPr lang="en-GB" alt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dirty="0" smtClean="0"/>
              <a:t>Quick tips on funding bids</a:t>
            </a:r>
            <a:endParaRPr lang="en-US" dirty="0" smtClean="0"/>
          </a:p>
        </p:txBody>
      </p:sp>
      <p:sp>
        <p:nvSpPr>
          <p:cNvPr id="38915" name="Content Placeholder 2"/>
          <p:cNvSpPr>
            <a:spLocks noGrp="1"/>
          </p:cNvSpPr>
          <p:nvPr>
            <p:ph idx="1"/>
          </p:nvPr>
        </p:nvSpPr>
        <p:spPr/>
        <p:txBody>
          <a:bodyPr/>
          <a:lstStyle/>
          <a:p>
            <a:r>
              <a:rPr lang="en-GB" smtClean="0"/>
              <a:t>What on earth is this all about and why should I care? </a:t>
            </a:r>
          </a:p>
          <a:p>
            <a:r>
              <a:rPr lang="en-GB" smtClean="0"/>
              <a:t>Having they taken any notice whatsoever of what’s been done before? </a:t>
            </a:r>
          </a:p>
          <a:p>
            <a:r>
              <a:rPr lang="en-GB" smtClean="0"/>
              <a:t>Is it worth the substantial amount of money they are seeking?</a:t>
            </a:r>
          </a:p>
          <a:p>
            <a:r>
              <a:rPr lang="en-GB" smtClean="0"/>
              <a:t>What could possibly go wrong?</a:t>
            </a:r>
          </a:p>
          <a:p>
            <a:r>
              <a:rPr lang="en-GB" smtClean="0"/>
              <a:t>Who are these people anyway?</a:t>
            </a:r>
            <a:endParaRPr lang="en-US" smtClean="0"/>
          </a:p>
        </p:txBody>
      </p:sp>
      <p:sp>
        <p:nvSpPr>
          <p:cNvPr id="38916" name="Slide Number Placeholder 3"/>
          <p:cNvSpPr>
            <a:spLocks noGrp="1"/>
          </p:cNvSpPr>
          <p:nvPr>
            <p:ph type="sldNum" sz="quarter" idx="12"/>
          </p:nvPr>
        </p:nvSpPr>
        <p:spPr>
          <a:noFill/>
        </p:spPr>
        <p:txBody>
          <a:bodyPr/>
          <a:lstStyle/>
          <a:p>
            <a:fld id="{8009FDC8-EE0D-445F-9BFF-3756917A644C}" type="slidenum">
              <a:rPr lang="en-GB" altLang="en-US" smtClean="0"/>
              <a:pPr/>
              <a:t>36</a:t>
            </a:fld>
            <a:endParaRPr lang="en-GB" alt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GB" dirty="0" smtClean="0"/>
              <a:t>Or in the jargon</a:t>
            </a:r>
            <a:endParaRPr lang="en-US" dirty="0" smtClean="0"/>
          </a:p>
        </p:txBody>
      </p:sp>
      <p:sp>
        <p:nvSpPr>
          <p:cNvPr id="39939" name="Content Placeholder 2"/>
          <p:cNvSpPr>
            <a:spLocks noGrp="1"/>
          </p:cNvSpPr>
          <p:nvPr>
            <p:ph idx="1"/>
          </p:nvPr>
        </p:nvSpPr>
        <p:spPr/>
        <p:txBody>
          <a:bodyPr/>
          <a:lstStyle/>
          <a:p>
            <a:r>
              <a:rPr lang="en-GB" smtClean="0"/>
              <a:t>Is there a clear focus to the bid? Is it interesting/original?</a:t>
            </a:r>
          </a:p>
          <a:p>
            <a:r>
              <a:rPr lang="en-GB" smtClean="0"/>
              <a:t>Are they building on existing work? (and have they referred to the literature in the field?)</a:t>
            </a:r>
          </a:p>
          <a:p>
            <a:r>
              <a:rPr lang="en-GB" smtClean="0"/>
              <a:t>Does it offer the funders value for money (and are they putting in anything themselves?)</a:t>
            </a:r>
          </a:p>
          <a:p>
            <a:r>
              <a:rPr lang="en-GB" smtClean="0"/>
              <a:t>Have they done a realistic risk analysis with mitigation plans?</a:t>
            </a:r>
          </a:p>
          <a:p>
            <a:r>
              <a:rPr lang="en-GB" smtClean="0"/>
              <a:t>Does the bidding team have a track record?</a:t>
            </a:r>
            <a:endParaRPr lang="en-US" smtClean="0"/>
          </a:p>
        </p:txBody>
      </p:sp>
      <p:sp>
        <p:nvSpPr>
          <p:cNvPr id="39940" name="Slide Number Placeholder 3"/>
          <p:cNvSpPr>
            <a:spLocks noGrp="1"/>
          </p:cNvSpPr>
          <p:nvPr>
            <p:ph type="sldNum" sz="quarter" idx="12"/>
          </p:nvPr>
        </p:nvSpPr>
        <p:spPr>
          <a:noFill/>
        </p:spPr>
        <p:txBody>
          <a:bodyPr/>
          <a:lstStyle/>
          <a:p>
            <a:fld id="{93E44C1B-BBC2-48E7-B4E1-E35B8AB45512}" type="slidenum">
              <a:rPr lang="en-GB" altLang="en-US" smtClean="0"/>
              <a:pPr/>
              <a:t>37</a:t>
            </a:fld>
            <a:endParaRPr lang="en-GB" altLang="en-US"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GB" dirty="0" smtClean="0"/>
              <a:t>Faculty L&amp;T enhancement plans</a:t>
            </a:r>
            <a:endParaRPr lang="en-US" dirty="0" smtClean="0"/>
          </a:p>
        </p:txBody>
      </p:sp>
      <p:sp>
        <p:nvSpPr>
          <p:cNvPr id="40963" name="Content Placeholder 2"/>
          <p:cNvSpPr>
            <a:spLocks noGrp="1"/>
          </p:cNvSpPr>
          <p:nvPr>
            <p:ph idx="1"/>
          </p:nvPr>
        </p:nvSpPr>
        <p:spPr>
          <a:xfrm>
            <a:off x="468313" y="1214438"/>
            <a:ext cx="8229600" cy="4987925"/>
          </a:xfrm>
        </p:spPr>
        <p:txBody>
          <a:bodyPr/>
          <a:lstStyle/>
          <a:p>
            <a:pPr>
              <a:buFont typeface="Wingdings" pitchFamily="2" charset="2"/>
              <a:buNone/>
            </a:pPr>
            <a:r>
              <a:rPr lang="en-GB" smtClean="0"/>
              <a:t>Brief summary of 2011-12 enhancement activities;</a:t>
            </a:r>
          </a:p>
          <a:p>
            <a:pPr>
              <a:buFont typeface="Wingdings" pitchFamily="2" charset="2"/>
              <a:buNone/>
            </a:pPr>
            <a:r>
              <a:rPr lang="en-GB" smtClean="0"/>
              <a:t>3-5 Priority areas for enhancement to include:</a:t>
            </a:r>
          </a:p>
          <a:p>
            <a:r>
              <a:rPr lang="en-GB" smtClean="0"/>
              <a:t>Aim/objective</a:t>
            </a:r>
          </a:p>
          <a:p>
            <a:r>
              <a:rPr lang="en-GB" smtClean="0"/>
              <a:t>Background/rationale</a:t>
            </a:r>
          </a:p>
          <a:p>
            <a:r>
              <a:rPr lang="en-GB" smtClean="0"/>
              <a:t>Action</a:t>
            </a:r>
          </a:p>
          <a:p>
            <a:r>
              <a:rPr lang="en-GB" smtClean="0"/>
              <a:t>Led by</a:t>
            </a:r>
          </a:p>
          <a:p>
            <a:r>
              <a:rPr lang="en-GB" smtClean="0"/>
              <a:t>Timescale</a:t>
            </a:r>
          </a:p>
          <a:p>
            <a:r>
              <a:rPr lang="en-GB" smtClean="0"/>
              <a:t>Support /resources needed</a:t>
            </a:r>
          </a:p>
          <a:p>
            <a:r>
              <a:rPr lang="en-GB" smtClean="0"/>
              <a:t>Impact measured by?</a:t>
            </a:r>
          </a:p>
          <a:p>
            <a:pPr>
              <a:buFont typeface="Wingdings" pitchFamily="2" charset="2"/>
              <a:buNone/>
            </a:pPr>
            <a:endParaRPr lang="en-GB" smtClean="0"/>
          </a:p>
          <a:p>
            <a:endParaRPr lang="en-US" smtClean="0"/>
          </a:p>
        </p:txBody>
      </p:sp>
      <p:sp>
        <p:nvSpPr>
          <p:cNvPr id="40964" name="Slide Number Placeholder 3"/>
          <p:cNvSpPr>
            <a:spLocks noGrp="1"/>
          </p:cNvSpPr>
          <p:nvPr>
            <p:ph type="sldNum" sz="quarter" idx="12"/>
          </p:nvPr>
        </p:nvSpPr>
        <p:spPr>
          <a:noFill/>
        </p:spPr>
        <p:txBody>
          <a:bodyPr/>
          <a:lstStyle/>
          <a:p>
            <a:fld id="{3C5EDD84-46D6-408C-8D85-4819E2931A4A}" type="slidenum">
              <a:rPr lang="en-GB" altLang="en-US" smtClean="0"/>
              <a:pPr/>
              <a:t>38</a:t>
            </a:fld>
            <a:endParaRPr lang="en-GB" alt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GB" dirty="0" smtClean="0"/>
              <a:t>Individual prioritised action plans</a:t>
            </a:r>
          </a:p>
        </p:txBody>
      </p:sp>
      <p:sp>
        <p:nvSpPr>
          <p:cNvPr id="41987" name="Content Placeholder 2"/>
          <p:cNvSpPr>
            <a:spLocks noGrp="1"/>
          </p:cNvSpPr>
          <p:nvPr>
            <p:ph idx="1"/>
          </p:nvPr>
        </p:nvSpPr>
        <p:spPr/>
        <p:txBody>
          <a:bodyPr/>
          <a:lstStyle/>
          <a:p>
            <a:r>
              <a:rPr lang="en-GB" smtClean="0"/>
              <a:t>What needs urgent/immediate action? What might block progress? How can we  work around this?</a:t>
            </a:r>
          </a:p>
          <a:p>
            <a:r>
              <a:rPr lang="en-GB" smtClean="0"/>
              <a:t>What important tasks are there coming up that needed focussed attention?</a:t>
            </a:r>
          </a:p>
          <a:p>
            <a:r>
              <a:rPr lang="en-GB" smtClean="0"/>
              <a:t>What longer term goals need addressing?</a:t>
            </a:r>
          </a:p>
          <a:p>
            <a:r>
              <a:rPr lang="en-GB" smtClean="0"/>
              <a:t>What are the success measures?</a:t>
            </a:r>
          </a:p>
          <a:p>
            <a:r>
              <a:rPr lang="en-GB" smtClean="0"/>
              <a:t>What are the keys risks and how can we mitigate them?</a:t>
            </a:r>
            <a:endParaRPr lang="en-US" smtClean="0"/>
          </a:p>
        </p:txBody>
      </p:sp>
      <p:sp>
        <p:nvSpPr>
          <p:cNvPr id="41988" name="Slide Number Placeholder 3"/>
          <p:cNvSpPr>
            <a:spLocks noGrp="1"/>
          </p:cNvSpPr>
          <p:nvPr>
            <p:ph type="sldNum" sz="quarter" idx="12"/>
          </p:nvPr>
        </p:nvSpPr>
        <p:spPr>
          <a:noFill/>
        </p:spPr>
        <p:txBody>
          <a:bodyPr/>
          <a:lstStyle/>
          <a:p>
            <a:fld id="{A8EEFCD2-2BB3-4818-B5D0-7C3F3F4529AD}" type="slidenum">
              <a:rPr lang="en-GB" altLang="en-US" smtClean="0"/>
              <a:pPr/>
              <a:t>39</a:t>
            </a:fld>
            <a:endParaRPr lang="en-GB"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dirty="0" smtClean="0"/>
              <a:t>Introductory task: imagine</a:t>
            </a:r>
          </a:p>
        </p:txBody>
      </p:sp>
      <p:sp>
        <p:nvSpPr>
          <p:cNvPr id="6147" name="Content Placeholder 2"/>
          <p:cNvSpPr>
            <a:spLocks noGrp="1"/>
          </p:cNvSpPr>
          <p:nvPr>
            <p:ph idx="1"/>
          </p:nvPr>
        </p:nvSpPr>
        <p:spPr/>
        <p:txBody>
          <a:bodyPr/>
          <a:lstStyle/>
          <a:p>
            <a:pPr>
              <a:buFont typeface="Wingdings" pitchFamily="2" charset="2"/>
              <a:buNone/>
            </a:pPr>
            <a:r>
              <a:rPr lang="en-GB" dirty="0" smtClean="0"/>
              <a:t>What would an ideal university look like?</a:t>
            </a:r>
          </a:p>
          <a:p>
            <a:pPr>
              <a:buFont typeface="Wingdings" pitchFamily="2" charset="2"/>
              <a:buNone/>
            </a:pPr>
            <a:r>
              <a:rPr lang="en-GB" dirty="0" smtClean="0"/>
              <a:t>How does an ideal student behave?</a:t>
            </a:r>
          </a:p>
          <a:p>
            <a:pPr>
              <a:buFont typeface="Wingdings" pitchFamily="2" charset="2"/>
              <a:buNone/>
            </a:pPr>
            <a:r>
              <a:rPr lang="en-GB" dirty="0" smtClean="0"/>
              <a:t>What are the features of an ideal colleague?</a:t>
            </a:r>
          </a:p>
          <a:p>
            <a:pPr>
              <a:buFont typeface="Wingdings" pitchFamily="2" charset="2"/>
              <a:buNone/>
            </a:pPr>
            <a:r>
              <a:rPr lang="en-GB" dirty="0" smtClean="0"/>
              <a:t>Or</a:t>
            </a:r>
          </a:p>
          <a:p>
            <a:pPr>
              <a:buFont typeface="Wingdings" pitchFamily="2" charset="2"/>
              <a:buNone/>
            </a:pPr>
            <a:r>
              <a:rPr lang="en-GB" dirty="0" smtClean="0"/>
              <a:t>What would a </a:t>
            </a:r>
            <a:r>
              <a:rPr lang="en-GB" dirty="0" err="1" smtClean="0"/>
              <a:t>nighmarish</a:t>
            </a:r>
            <a:r>
              <a:rPr lang="en-GB" dirty="0" smtClean="0"/>
              <a:t> university look like?</a:t>
            </a:r>
          </a:p>
          <a:p>
            <a:pPr>
              <a:buFont typeface="Wingdings" pitchFamily="2" charset="2"/>
              <a:buNone/>
            </a:pPr>
            <a:r>
              <a:rPr lang="en-GB" dirty="0" smtClean="0"/>
              <a:t>How does the ‘student from hell’ behave?</a:t>
            </a:r>
          </a:p>
          <a:p>
            <a:pPr>
              <a:buFont typeface="Wingdings" pitchFamily="2" charset="2"/>
              <a:buNone/>
            </a:pPr>
            <a:r>
              <a:rPr lang="en-GB" dirty="0" smtClean="0"/>
              <a:t>What are the features of a sub-prime/toxic colleague?</a:t>
            </a:r>
          </a:p>
        </p:txBody>
      </p:sp>
      <p:sp>
        <p:nvSpPr>
          <p:cNvPr id="6148" name="Slide Number Placeholder 3"/>
          <p:cNvSpPr>
            <a:spLocks noGrp="1"/>
          </p:cNvSpPr>
          <p:nvPr>
            <p:ph type="sldNum" sz="quarter" idx="12"/>
          </p:nvPr>
        </p:nvSpPr>
        <p:spPr>
          <a:noFill/>
        </p:spPr>
        <p:txBody>
          <a:bodyPr/>
          <a:lstStyle/>
          <a:p>
            <a:fld id="{0BC49F2A-0269-48CC-8618-764CFDE66AC3}" type="slidenum">
              <a:rPr lang="en-GB" altLang="en-US" smtClean="0"/>
              <a:pPr/>
              <a:t>4</a:t>
            </a:fld>
            <a:endParaRPr lang="en-GB" altLang="en-U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GB" dirty="0" smtClean="0"/>
              <a:t>References on change management</a:t>
            </a:r>
            <a:endParaRPr lang="en-US" dirty="0" smtClean="0"/>
          </a:p>
        </p:txBody>
      </p:sp>
      <p:sp>
        <p:nvSpPr>
          <p:cNvPr id="43011" name="Content Placeholder 2"/>
          <p:cNvSpPr>
            <a:spLocks noGrp="1"/>
          </p:cNvSpPr>
          <p:nvPr>
            <p:ph idx="1"/>
          </p:nvPr>
        </p:nvSpPr>
        <p:spPr/>
        <p:txBody>
          <a:bodyPr/>
          <a:lstStyle/>
          <a:p>
            <a:pPr>
              <a:buFont typeface="Wingdings" pitchFamily="2" charset="2"/>
              <a:buNone/>
            </a:pPr>
            <a:endParaRPr lang="en-US" sz="1600" dirty="0" smtClean="0"/>
          </a:p>
          <a:p>
            <a:pPr>
              <a:buFont typeface="Wingdings" pitchFamily="2" charset="2"/>
              <a:buNone/>
            </a:pPr>
            <a:r>
              <a:rPr lang="en-US" sz="1600" dirty="0" smtClean="0"/>
              <a:t>Brown, S. (2011) Bringing about positive change in the higher education student experience: a case study, Quality Assurance in Education, Volume 19 No 3 p195-207.</a:t>
            </a:r>
          </a:p>
          <a:p>
            <a:pPr>
              <a:buFont typeface="Wingdings" pitchFamily="2" charset="2"/>
              <a:buNone/>
            </a:pPr>
            <a:r>
              <a:rPr lang="en-US" sz="1600" dirty="0" smtClean="0"/>
              <a:t>Brown, S. with Denton, S, ‘Leading the university beyond Bureaucracy’ in Denton, S and Brown, S. (</a:t>
            </a:r>
            <a:r>
              <a:rPr lang="en-US" sz="1600" dirty="0" err="1" smtClean="0"/>
              <a:t>eds</a:t>
            </a:r>
            <a:r>
              <a:rPr lang="en-US" sz="1600" dirty="0" smtClean="0"/>
              <a:t>) (2009)</a:t>
            </a:r>
            <a:r>
              <a:rPr lang="en-US" sz="1600" i="1" dirty="0" smtClean="0"/>
              <a:t> Beyond bureaucracy: managing the university year, </a:t>
            </a:r>
            <a:r>
              <a:rPr lang="en-US" sz="1600" dirty="0" smtClean="0"/>
              <a:t>London, Routledge.</a:t>
            </a:r>
          </a:p>
          <a:p>
            <a:pPr>
              <a:buFont typeface="Wingdings" pitchFamily="2" charset="2"/>
              <a:buNone/>
            </a:pPr>
            <a:r>
              <a:rPr lang="en-US" sz="1600" dirty="0" smtClean="0"/>
              <a:t>Cuthbert, R. (2002) Constructive Alignment in the world of institutional management, presentation at the Imaginative Curriculum symposium, York ,Higher Education Academy </a:t>
            </a:r>
            <a:r>
              <a:rPr lang="en-US" sz="1600" u="sng" dirty="0" smtClean="0">
                <a:hlinkClick r:id="rId3"/>
              </a:rPr>
              <a:t>http://www.heacademy.ac.uk/resources/detail/resource_database/id170_constructive_alignment_in_the_world</a:t>
            </a:r>
            <a:r>
              <a:rPr lang="en-US" sz="1600" dirty="0" smtClean="0"/>
              <a:t> accessed April 2011.</a:t>
            </a:r>
          </a:p>
          <a:p>
            <a:pPr>
              <a:buFont typeface="Wingdings" pitchFamily="2" charset="2"/>
              <a:buNone/>
            </a:pPr>
            <a:r>
              <a:rPr lang="en-GB" sz="1600" dirty="0" err="1" smtClean="0"/>
              <a:t>Debowski</a:t>
            </a:r>
            <a:r>
              <a:rPr lang="en-GB" sz="1600" dirty="0" smtClean="0"/>
              <a:t>, S., Stefani, L., Cohen, M. and Ho, A. (2011) ‘Sustaining and championing teaching and learning in good times or bad’ in </a:t>
            </a:r>
            <a:r>
              <a:rPr lang="en-GB" sz="1600" dirty="0" err="1" smtClean="0"/>
              <a:t>Groccia</a:t>
            </a:r>
            <a:r>
              <a:rPr lang="en-GB" sz="1600" dirty="0" smtClean="0"/>
              <a:t>, J., </a:t>
            </a:r>
            <a:r>
              <a:rPr lang="en-GB" sz="1600" dirty="0" err="1" smtClean="0"/>
              <a:t>Alsudairi</a:t>
            </a:r>
            <a:r>
              <a:rPr lang="en-GB" sz="1600" dirty="0" smtClean="0"/>
              <a:t>, M. and </a:t>
            </a:r>
            <a:r>
              <a:rPr lang="en-GB" sz="1600" dirty="0" err="1" smtClean="0"/>
              <a:t>Bukist</a:t>
            </a:r>
            <a:r>
              <a:rPr lang="en-GB" sz="1600" dirty="0" smtClean="0"/>
              <a:t>, B. (eds.)  A handbook of College and University Teaching: global perspectives, London: Sage Publications.</a:t>
            </a:r>
            <a:endParaRPr lang="en-US" sz="1600" dirty="0" smtClean="0"/>
          </a:p>
          <a:p>
            <a:pPr>
              <a:buFont typeface="Wingdings" pitchFamily="2" charset="2"/>
              <a:buNone/>
            </a:pPr>
            <a:r>
              <a:rPr lang="en-US" sz="1600" dirty="0" smtClean="0"/>
              <a:t>Harvey, L. (2005) "A history and critique of quality evaluation in the UK", Quality Assurance in Education, Vol. 13 Issue: 4, pp.263 – 276.</a:t>
            </a:r>
          </a:p>
        </p:txBody>
      </p:sp>
      <p:sp>
        <p:nvSpPr>
          <p:cNvPr id="43012" name="Slide Number Placeholder 3"/>
          <p:cNvSpPr>
            <a:spLocks noGrp="1"/>
          </p:cNvSpPr>
          <p:nvPr>
            <p:ph type="sldNum" sz="quarter" idx="12"/>
          </p:nvPr>
        </p:nvSpPr>
        <p:spPr>
          <a:noFill/>
        </p:spPr>
        <p:txBody>
          <a:bodyPr/>
          <a:lstStyle/>
          <a:p>
            <a:fld id="{F1E35D6B-129D-4308-B00C-E37BE36C5603}" type="slidenum">
              <a:rPr lang="en-GB" altLang="en-US" smtClean="0"/>
              <a:pPr/>
              <a:t>40</a:t>
            </a:fld>
            <a:endParaRPr lang="en-GB" alt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GB" dirty="0" smtClean="0"/>
              <a:t>References 2</a:t>
            </a:r>
            <a:endParaRPr lang="en-US" dirty="0" smtClean="0"/>
          </a:p>
        </p:txBody>
      </p:sp>
      <p:sp>
        <p:nvSpPr>
          <p:cNvPr id="44035" name="Content Placeholder 2"/>
          <p:cNvSpPr>
            <a:spLocks noGrp="1"/>
          </p:cNvSpPr>
          <p:nvPr>
            <p:ph idx="1"/>
          </p:nvPr>
        </p:nvSpPr>
        <p:spPr/>
        <p:txBody>
          <a:bodyPr/>
          <a:lstStyle/>
          <a:p>
            <a:pPr>
              <a:buFont typeface="Wingdings" pitchFamily="2" charset="2"/>
              <a:buNone/>
            </a:pPr>
            <a:r>
              <a:rPr lang="en-US" sz="1600" dirty="0" smtClean="0"/>
              <a:t>Holt, D. Palmer, S. and Challis, D. (2011) </a:t>
            </a:r>
            <a:r>
              <a:rPr lang="en-US" sz="1600" i="1" dirty="0" smtClean="0"/>
              <a:t>Changing perspectives:</a:t>
            </a:r>
            <a:r>
              <a:rPr lang="en-US" sz="1600" dirty="0" smtClean="0"/>
              <a:t> </a:t>
            </a:r>
            <a:r>
              <a:rPr lang="en-US" sz="1600" i="1" dirty="0" smtClean="0"/>
              <a:t>Teaching and Learning </a:t>
            </a:r>
            <a:r>
              <a:rPr lang="en-US" sz="1600" i="1" dirty="0" err="1" smtClean="0"/>
              <a:t>centres’</a:t>
            </a:r>
            <a:r>
              <a:rPr lang="en-US" sz="1600" i="1" dirty="0" smtClean="0"/>
              <a:t> strategic contributions to academic development in Australian Higher Education</a:t>
            </a:r>
            <a:r>
              <a:rPr lang="en-US" sz="1600" dirty="0" smtClean="0"/>
              <a:t>, International Journal for Academic Development  </a:t>
            </a:r>
            <a:r>
              <a:rPr lang="en-US" sz="1600" dirty="0" err="1" smtClean="0"/>
              <a:t>Vol</a:t>
            </a:r>
            <a:r>
              <a:rPr lang="en-US" sz="1600" dirty="0" smtClean="0"/>
              <a:t> 16 No 1 March 2011 p5-17.</a:t>
            </a:r>
          </a:p>
          <a:p>
            <a:pPr>
              <a:buFont typeface="Wingdings" pitchFamily="2" charset="2"/>
              <a:buNone/>
            </a:pPr>
            <a:r>
              <a:rPr lang="en-US" sz="1600" dirty="0" err="1" smtClean="0"/>
              <a:t>Iszatt</a:t>
            </a:r>
            <a:r>
              <a:rPr lang="en-US" sz="1600" dirty="0" smtClean="0"/>
              <a:t>-White, M., Randall, D., </a:t>
            </a:r>
            <a:r>
              <a:rPr lang="en-US" sz="1600" dirty="0" err="1" smtClean="0"/>
              <a:t>Rouncefield</a:t>
            </a:r>
            <a:r>
              <a:rPr lang="en-US" sz="1600" dirty="0" smtClean="0"/>
              <a:t>, M. and Graham, C. (2011) Leadership in Post-Compulsory Education: Continuum Press London and New York</a:t>
            </a:r>
          </a:p>
          <a:p>
            <a:pPr>
              <a:buFont typeface="Wingdings" pitchFamily="2" charset="2"/>
              <a:buNone/>
            </a:pPr>
            <a:r>
              <a:rPr lang="en-GB" sz="1600" dirty="0" smtClean="0"/>
              <a:t>Henkel, M. (2000)  </a:t>
            </a:r>
            <a:r>
              <a:rPr lang="en-GB" sz="1600" i="1" dirty="0" smtClean="0"/>
              <a:t>Academic identities and policy change in higher education</a:t>
            </a:r>
            <a:r>
              <a:rPr lang="en-GB" sz="1600" dirty="0" smtClean="0"/>
              <a:t> Higher Education Policy 46; London: Jessica Kingsley.</a:t>
            </a:r>
            <a:endParaRPr lang="en-US" sz="1600" dirty="0" smtClean="0"/>
          </a:p>
          <a:p>
            <a:pPr>
              <a:buFont typeface="Wingdings" pitchFamily="2" charset="2"/>
              <a:buNone/>
            </a:pPr>
            <a:r>
              <a:rPr lang="en-US" sz="1600" dirty="0" err="1" smtClean="0"/>
              <a:t>Kezar</a:t>
            </a:r>
            <a:r>
              <a:rPr lang="en-US" sz="1600" dirty="0" smtClean="0"/>
              <a:t>, A. and </a:t>
            </a:r>
            <a:r>
              <a:rPr lang="en-US" sz="1600" dirty="0" err="1" smtClean="0"/>
              <a:t>Eckel</a:t>
            </a:r>
            <a:r>
              <a:rPr lang="en-US" sz="1600" dirty="0" smtClean="0"/>
              <a:t>, P. (2002) </a:t>
            </a:r>
            <a:r>
              <a:rPr lang="en-GB" sz="1600" i="1" dirty="0" smtClean="0"/>
              <a:t>The Effect of Institutional Culture on Change Strategies in Higher Education: Universal Principles or Culturally Responsive Concepts?</a:t>
            </a:r>
            <a:r>
              <a:rPr lang="en-GB" sz="1600" dirty="0" smtClean="0"/>
              <a:t> The Journal of Higher Education</a:t>
            </a:r>
            <a:r>
              <a:rPr lang="en-GB" sz="1600" i="1" dirty="0" smtClean="0"/>
              <a:t>, </a:t>
            </a:r>
            <a:r>
              <a:rPr lang="en-GB" sz="1600" dirty="0" smtClean="0"/>
              <a:t>Vol. 73, No. 4 p 435-460</a:t>
            </a:r>
            <a:endParaRPr lang="en-US" sz="1600" dirty="0" smtClean="0"/>
          </a:p>
          <a:p>
            <a:pPr>
              <a:buFont typeface="Wingdings" pitchFamily="2" charset="2"/>
              <a:buNone/>
            </a:pPr>
            <a:r>
              <a:rPr lang="en-US" sz="1600" dirty="0" err="1" smtClean="0"/>
              <a:t>Lueddeke</a:t>
            </a:r>
            <a:r>
              <a:rPr lang="en-US" sz="1600" dirty="0" smtClean="0"/>
              <a:t>, G.</a:t>
            </a:r>
            <a:r>
              <a:rPr lang="en-GB" sz="1600" dirty="0" smtClean="0"/>
              <a:t> (1999) </a:t>
            </a:r>
            <a:r>
              <a:rPr lang="en-US" sz="1600" i="1" dirty="0" smtClean="0"/>
              <a:t>Toward a Constructivist Framework for Guiding Change and Innovation in Higher Education</a:t>
            </a:r>
            <a:r>
              <a:rPr lang="en-US" sz="1600" dirty="0" smtClean="0"/>
              <a:t> , The Journal of Higher Education, Vol. 70, No. 3 (May - Jun., 1999) (pp. 235-260)</a:t>
            </a:r>
          </a:p>
          <a:p>
            <a:pPr>
              <a:buFont typeface="Wingdings" pitchFamily="2" charset="2"/>
              <a:buNone/>
            </a:pPr>
            <a:r>
              <a:rPr lang="en-US" sz="1600" dirty="0" smtClean="0"/>
              <a:t>Marshall, P. and Massy, W. (2010) ‘Managing in turbulent times’ in </a:t>
            </a:r>
            <a:r>
              <a:rPr lang="en-US" sz="1600" i="1" dirty="0" smtClean="0"/>
              <a:t>Forum for the Future of Higher Education, papers from the 2009 Aspen symposium</a:t>
            </a:r>
            <a:r>
              <a:rPr lang="en-US" sz="1600" dirty="0" smtClean="0"/>
              <a:t>  Massachusetts Institute of Technology Cambridge USA.</a:t>
            </a:r>
          </a:p>
          <a:p>
            <a:pPr>
              <a:buFont typeface="Wingdings" pitchFamily="2" charset="2"/>
              <a:buNone/>
            </a:pPr>
            <a:r>
              <a:rPr lang="en-US" sz="1600" dirty="0" err="1" smtClean="0"/>
              <a:t>McCafffery</a:t>
            </a:r>
            <a:r>
              <a:rPr lang="en-US" sz="1600" dirty="0" smtClean="0"/>
              <a:t>, P. (2004) </a:t>
            </a:r>
            <a:r>
              <a:rPr lang="en-US" sz="1600" i="1" dirty="0" smtClean="0"/>
              <a:t>The Higher Education Manager’s handbook: effective leadership and management in universities and colleges,</a:t>
            </a:r>
            <a:r>
              <a:rPr lang="en-US" sz="1600" dirty="0" smtClean="0"/>
              <a:t> Abingdon: Routledge </a:t>
            </a:r>
            <a:r>
              <a:rPr lang="en-US" sz="1600" dirty="0" err="1" smtClean="0"/>
              <a:t>Falmer</a:t>
            </a:r>
            <a:r>
              <a:rPr lang="en-US" sz="1600" dirty="0" smtClean="0"/>
              <a:t> .</a:t>
            </a:r>
          </a:p>
          <a:p>
            <a:pPr>
              <a:buFont typeface="Wingdings" pitchFamily="2" charset="2"/>
              <a:buNone/>
            </a:pPr>
            <a:endParaRPr lang="en-US" sz="1600" dirty="0" smtClean="0"/>
          </a:p>
          <a:p>
            <a:endParaRPr lang="en-US" sz="1600" dirty="0" smtClean="0"/>
          </a:p>
        </p:txBody>
      </p:sp>
      <p:sp>
        <p:nvSpPr>
          <p:cNvPr id="44036" name="Slide Number Placeholder 3"/>
          <p:cNvSpPr>
            <a:spLocks noGrp="1"/>
          </p:cNvSpPr>
          <p:nvPr>
            <p:ph type="sldNum" sz="quarter" idx="12"/>
          </p:nvPr>
        </p:nvSpPr>
        <p:spPr>
          <a:noFill/>
        </p:spPr>
        <p:txBody>
          <a:bodyPr/>
          <a:lstStyle/>
          <a:p>
            <a:fld id="{CAECE150-378D-4047-8237-2985890684A7}" type="slidenum">
              <a:rPr lang="en-GB" altLang="en-US" smtClean="0"/>
              <a:pPr/>
              <a:t>41</a:t>
            </a:fld>
            <a:endParaRPr lang="en-GB" altLang="en-US"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GB" dirty="0" smtClean="0"/>
              <a:t>References 3</a:t>
            </a:r>
            <a:endParaRPr lang="en-US" dirty="0" smtClean="0"/>
          </a:p>
        </p:txBody>
      </p:sp>
      <p:sp>
        <p:nvSpPr>
          <p:cNvPr id="45059" name="Content Placeholder 2"/>
          <p:cNvSpPr>
            <a:spLocks noGrp="1"/>
          </p:cNvSpPr>
          <p:nvPr>
            <p:ph idx="1"/>
          </p:nvPr>
        </p:nvSpPr>
        <p:spPr/>
        <p:txBody>
          <a:bodyPr/>
          <a:lstStyle/>
          <a:p>
            <a:pPr>
              <a:buFont typeface="Wingdings" pitchFamily="2" charset="2"/>
              <a:buNone/>
            </a:pPr>
            <a:r>
              <a:rPr lang="en-US" sz="1600" dirty="0" smtClean="0"/>
              <a:t>Newton, J. (2003) ‘Implementing an Institution-wide Learning and Teaching Strategy: Lessons in Managing Change’ Studies in Higher Education </a:t>
            </a:r>
            <a:r>
              <a:rPr lang="en-US" sz="1600" dirty="0" err="1" smtClean="0"/>
              <a:t>Vol</a:t>
            </a:r>
            <a:r>
              <a:rPr lang="en-US" sz="1600" dirty="0" smtClean="0"/>
              <a:t> 28 No 4.</a:t>
            </a:r>
          </a:p>
          <a:p>
            <a:pPr>
              <a:buNone/>
            </a:pPr>
            <a:r>
              <a:rPr lang="en-US" sz="1600" dirty="0" smtClean="0"/>
              <a:t>Quinn, R. E. (1995) </a:t>
            </a:r>
            <a:r>
              <a:rPr lang="en-US" sz="1600" i="1" dirty="0" smtClean="0"/>
              <a:t>Becoming a Master Manager: a competency framework</a:t>
            </a:r>
            <a:r>
              <a:rPr lang="en-US" sz="1600" dirty="0" smtClean="0"/>
              <a:t> 2</a:t>
            </a:r>
            <a:r>
              <a:rPr lang="en-US" sz="1600" baseline="30000" dirty="0" smtClean="0"/>
              <a:t>nd</a:t>
            </a:r>
            <a:r>
              <a:rPr lang="en-US" sz="1600" dirty="0" smtClean="0"/>
              <a:t> Edition, London: John Wiley and Sons,.</a:t>
            </a:r>
          </a:p>
          <a:p>
            <a:pPr>
              <a:buFont typeface="Wingdings" pitchFamily="2" charset="2"/>
              <a:buNone/>
            </a:pPr>
            <a:r>
              <a:rPr lang="en-US" sz="1600" dirty="0" smtClean="0"/>
              <a:t>Robertson,  C., Robins, A. and Cox, R. (2009) ‘Co-constructing an academic community ethos- challenging culture and managing change in higher education: a case study undertaken over two years’ in </a:t>
            </a:r>
            <a:r>
              <a:rPr lang="en-US" sz="1600" i="1" dirty="0" smtClean="0"/>
              <a:t>Management in Education</a:t>
            </a:r>
            <a:r>
              <a:rPr lang="en-US" sz="1600" dirty="0" smtClean="0"/>
              <a:t> </a:t>
            </a:r>
            <a:r>
              <a:rPr lang="en-US" sz="1600" dirty="0" err="1" smtClean="0"/>
              <a:t>Vol</a:t>
            </a:r>
            <a:r>
              <a:rPr lang="en-US" sz="1600" dirty="0" smtClean="0"/>
              <a:t> 23 Issue 1.</a:t>
            </a:r>
          </a:p>
          <a:p>
            <a:pPr>
              <a:buFont typeface="Wingdings" pitchFamily="2" charset="2"/>
              <a:buNone/>
            </a:pPr>
            <a:r>
              <a:rPr lang="en-GB" sz="1600" dirty="0" smtClean="0"/>
              <a:t>Scott, P. (2004) Change matters: making a difference in Higher Education, keynote given at the European Universities Association Leadership Forum in Dublin </a:t>
            </a:r>
            <a:r>
              <a:rPr lang="en-GB" sz="1600" u="sng" dirty="0" smtClean="0">
                <a:hlinkClick r:id="rId3"/>
              </a:rPr>
              <a:t>http://www.uws.edu.au/__data/assets/pdf_file/0007/6892/AUQF_04_Paper_Scott.pdf</a:t>
            </a:r>
            <a:r>
              <a:rPr lang="en-GB" sz="1600" dirty="0" smtClean="0"/>
              <a:t>  (Accessed April 2011)</a:t>
            </a:r>
            <a:endParaRPr lang="en-US" sz="1600" dirty="0" smtClean="0"/>
          </a:p>
          <a:p>
            <a:pPr>
              <a:buFont typeface="Wingdings" pitchFamily="2" charset="2"/>
              <a:buNone/>
            </a:pPr>
            <a:r>
              <a:rPr lang="en-GB" sz="1600" dirty="0" err="1" smtClean="0"/>
              <a:t>Trowler</a:t>
            </a:r>
            <a:r>
              <a:rPr lang="en-GB" sz="1600" dirty="0" smtClean="0"/>
              <a:t>, P. (1998) Academics Responding to Change: New Higher Education Frameworks and Academic Cultures Maidenhead: SRHE, Open University Press.</a:t>
            </a:r>
            <a:endParaRPr lang="en-US" sz="1600" dirty="0" smtClean="0"/>
          </a:p>
          <a:p>
            <a:pPr>
              <a:buFont typeface="Wingdings" pitchFamily="2" charset="2"/>
              <a:buNone/>
            </a:pPr>
            <a:r>
              <a:rPr lang="en-GB" sz="1600" dirty="0" smtClean="0"/>
              <a:t>Watson, D. (2010) </a:t>
            </a:r>
            <a:r>
              <a:rPr lang="en-GB" sz="1600" i="1" dirty="0" smtClean="0"/>
              <a:t>Epilogue</a:t>
            </a:r>
            <a:r>
              <a:rPr lang="en-GB" sz="1600" dirty="0" smtClean="0"/>
              <a:t> in </a:t>
            </a:r>
            <a:r>
              <a:rPr lang="en-GB" sz="1600" dirty="0" err="1" smtClean="0"/>
              <a:t>Kubler</a:t>
            </a:r>
            <a:r>
              <a:rPr lang="en-GB" sz="1600" dirty="0" smtClean="0"/>
              <a:t>, J. and Sayers,  N.  (2010) </a:t>
            </a:r>
            <a:r>
              <a:rPr lang="en-GB" sz="1600" i="1" dirty="0" smtClean="0"/>
              <a:t>Higher education Futures: Key themes and implications for leadership and management</a:t>
            </a:r>
            <a:r>
              <a:rPr lang="en-GB" sz="1600" dirty="0" smtClean="0"/>
              <a:t> Learning Foundation  for Higher education, Series 2, Publication 4.1, London.</a:t>
            </a:r>
            <a:endParaRPr lang="en-US" sz="1600" dirty="0" smtClean="0"/>
          </a:p>
          <a:p>
            <a:endParaRPr lang="en-US" sz="1600" dirty="0" smtClean="0"/>
          </a:p>
        </p:txBody>
      </p:sp>
      <p:sp>
        <p:nvSpPr>
          <p:cNvPr id="45060" name="Slide Number Placeholder 3"/>
          <p:cNvSpPr>
            <a:spLocks noGrp="1"/>
          </p:cNvSpPr>
          <p:nvPr>
            <p:ph type="sldNum" sz="quarter" idx="12"/>
          </p:nvPr>
        </p:nvSpPr>
        <p:spPr>
          <a:noFill/>
        </p:spPr>
        <p:txBody>
          <a:bodyPr/>
          <a:lstStyle/>
          <a:p>
            <a:fld id="{2DDB1758-6D25-4A33-A12E-61EC8FEB8991}" type="slidenum">
              <a:rPr lang="en-GB" altLang="en-US" smtClean="0"/>
              <a:pPr/>
              <a:t>42</a:t>
            </a:fld>
            <a:endParaRPr lang="en-GB" alt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What’s achievable from this?</a:t>
            </a:r>
            <a:endParaRPr lang="en-US" dirty="0" smtClean="0"/>
          </a:p>
        </p:txBody>
      </p:sp>
      <p:sp>
        <p:nvSpPr>
          <p:cNvPr id="7171" name="Content Placeholder 2"/>
          <p:cNvSpPr>
            <a:spLocks noGrp="1"/>
          </p:cNvSpPr>
          <p:nvPr>
            <p:ph idx="1"/>
          </p:nvPr>
        </p:nvSpPr>
        <p:spPr/>
        <p:txBody>
          <a:bodyPr/>
          <a:lstStyle/>
          <a:p>
            <a:r>
              <a:rPr lang="en-GB" dirty="0" smtClean="0"/>
              <a:t>Back off from total support being provided at level 4;</a:t>
            </a:r>
          </a:p>
          <a:p>
            <a:r>
              <a:rPr lang="en-GB" dirty="0" smtClean="0"/>
              <a:t>Level 4: draw the ideal student  on Monday;</a:t>
            </a:r>
          </a:p>
          <a:p>
            <a:r>
              <a:rPr lang="en-GB" dirty="0" smtClean="0"/>
              <a:t>Deal with individuals and their situations immediately;</a:t>
            </a:r>
          </a:p>
          <a:p>
            <a:r>
              <a:rPr lang="en-GB" dirty="0" smtClean="0"/>
              <a:t>Next centre meeting collaborative planning/reflecting on timetable and other associated issues;</a:t>
            </a:r>
          </a:p>
          <a:p>
            <a:r>
              <a:rPr lang="en-GB" dirty="0" smtClean="0"/>
              <a:t>Identify expectations from the start and indicate what </a:t>
            </a:r>
            <a:r>
              <a:rPr lang="en-GB" i="1" dirty="0" smtClean="0"/>
              <a:t>we </a:t>
            </a:r>
            <a:r>
              <a:rPr lang="en-GB" dirty="0" smtClean="0"/>
              <a:t>actually should be providing;</a:t>
            </a:r>
          </a:p>
          <a:p>
            <a:endParaRPr lang="en-US" dirty="0" smtClean="0"/>
          </a:p>
        </p:txBody>
      </p:sp>
      <p:sp>
        <p:nvSpPr>
          <p:cNvPr id="7172" name="Slide Number Placeholder 3"/>
          <p:cNvSpPr>
            <a:spLocks noGrp="1"/>
          </p:cNvSpPr>
          <p:nvPr>
            <p:ph type="sldNum" sz="quarter" idx="12"/>
          </p:nvPr>
        </p:nvSpPr>
        <p:spPr>
          <a:noFill/>
        </p:spPr>
        <p:txBody>
          <a:bodyPr/>
          <a:lstStyle/>
          <a:p>
            <a:fld id="{D17A93FE-7884-410D-9D50-6F27CFBAA558}" type="slidenum">
              <a:rPr lang="en-GB" altLang="en-US" smtClean="0"/>
              <a:pPr/>
              <a:t>5</a:t>
            </a:fld>
            <a:endParaRPr lang="en-GB"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and</a:t>
            </a:r>
            <a:endParaRPr lang="en-US" dirty="0" smtClean="0"/>
          </a:p>
        </p:txBody>
      </p:sp>
      <p:sp>
        <p:nvSpPr>
          <p:cNvPr id="8195" name="Content Placeholder 2"/>
          <p:cNvSpPr>
            <a:spLocks noGrp="1"/>
          </p:cNvSpPr>
          <p:nvPr>
            <p:ph idx="1"/>
          </p:nvPr>
        </p:nvSpPr>
        <p:spPr>
          <a:xfrm>
            <a:off x="468313" y="1214438"/>
            <a:ext cx="8229600" cy="4987925"/>
          </a:xfrm>
        </p:spPr>
        <p:txBody>
          <a:bodyPr/>
          <a:lstStyle/>
          <a:p>
            <a:r>
              <a:rPr lang="en-GB" dirty="0" smtClean="0"/>
              <a:t>Create/develop a working environment that promotes and supports positivity, collegiality and the will to be happy at work;</a:t>
            </a:r>
          </a:p>
          <a:p>
            <a:r>
              <a:rPr lang="en-GB" dirty="0" smtClean="0"/>
              <a:t>Ensure that all work/social/learning spaces are fit for purpose for both staff and students;</a:t>
            </a:r>
          </a:p>
          <a:p>
            <a:r>
              <a:rPr lang="en-GB" dirty="0" smtClean="0"/>
              <a:t>Benches outside (with </a:t>
            </a:r>
            <a:r>
              <a:rPr lang="en-GB" dirty="0" err="1" smtClean="0"/>
              <a:t>wifi</a:t>
            </a:r>
            <a:r>
              <a:rPr lang="en-GB" dirty="0" smtClean="0"/>
              <a:t>);</a:t>
            </a:r>
          </a:p>
          <a:p>
            <a:r>
              <a:rPr lang="en-GB" dirty="0" smtClean="0"/>
              <a:t>Manage expectations and perceptions;</a:t>
            </a:r>
          </a:p>
          <a:p>
            <a:r>
              <a:rPr lang="en-GB" dirty="0" smtClean="0"/>
              <a:t>[sort out] car parking;</a:t>
            </a:r>
          </a:p>
          <a:p>
            <a:r>
              <a:rPr lang="en-GB" dirty="0" smtClean="0"/>
              <a:t>Find ways to get a voice.</a:t>
            </a:r>
            <a:endParaRPr lang="en-US" dirty="0" smtClean="0"/>
          </a:p>
        </p:txBody>
      </p:sp>
      <p:sp>
        <p:nvSpPr>
          <p:cNvPr id="8196" name="Slide Number Placeholder 3"/>
          <p:cNvSpPr>
            <a:spLocks noGrp="1"/>
          </p:cNvSpPr>
          <p:nvPr>
            <p:ph type="sldNum" sz="quarter" idx="12"/>
          </p:nvPr>
        </p:nvSpPr>
        <p:spPr>
          <a:noFill/>
        </p:spPr>
        <p:txBody>
          <a:bodyPr/>
          <a:lstStyle/>
          <a:p>
            <a:fld id="{D40FA714-DBF1-48BC-A758-D84E899CF2A4}" type="slidenum">
              <a:rPr lang="en-GB" altLang="en-US" smtClean="0"/>
              <a:pPr/>
              <a:t>6</a:t>
            </a:fld>
            <a:endParaRPr lang="en-GB"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dirty="0" smtClean="0"/>
              <a:t>LJMU The draft strategic plan October 2011</a:t>
            </a:r>
            <a:endParaRPr lang="en-US" dirty="0" smtClean="0"/>
          </a:p>
        </p:txBody>
      </p:sp>
      <p:sp>
        <p:nvSpPr>
          <p:cNvPr id="9219" name="Content Placeholder 2"/>
          <p:cNvSpPr>
            <a:spLocks noGrp="1"/>
          </p:cNvSpPr>
          <p:nvPr>
            <p:ph idx="1"/>
          </p:nvPr>
        </p:nvSpPr>
        <p:spPr/>
        <p:txBody>
          <a:bodyPr/>
          <a:lstStyle/>
          <a:p>
            <a:r>
              <a:rPr lang="en-GB" smtClean="0"/>
              <a:t>Period until 2017 the most dynamic &amp; challenging in history of HE. Innovation, agility and flexibility needed for success;</a:t>
            </a:r>
          </a:p>
          <a:p>
            <a:r>
              <a:rPr lang="en-GB" smtClean="0"/>
              <a:t>£9k fee level fixed and OFFA agreement accepted (but we don’t know the likely impact);</a:t>
            </a:r>
          </a:p>
          <a:p>
            <a:r>
              <a:rPr lang="en-GB" smtClean="0"/>
              <a:t>Increasing competition on price from FE and private sectors; impact unknown but likely to be differentiated;</a:t>
            </a:r>
          </a:p>
          <a:p>
            <a:r>
              <a:rPr lang="en-GB" smtClean="0"/>
              <a:t>LJMU must work towards favourable REF in 2014, while keeping focus on student experience.</a:t>
            </a:r>
          </a:p>
          <a:p>
            <a:endParaRPr lang="en-GB" smtClean="0"/>
          </a:p>
          <a:p>
            <a:endParaRPr lang="en-US" smtClean="0"/>
          </a:p>
        </p:txBody>
      </p:sp>
      <p:sp>
        <p:nvSpPr>
          <p:cNvPr id="9220" name="Slide Number Placeholder 3"/>
          <p:cNvSpPr>
            <a:spLocks noGrp="1"/>
          </p:cNvSpPr>
          <p:nvPr>
            <p:ph type="sldNum" sz="quarter" idx="12"/>
          </p:nvPr>
        </p:nvSpPr>
        <p:spPr>
          <a:noFill/>
        </p:spPr>
        <p:txBody>
          <a:bodyPr/>
          <a:lstStyle/>
          <a:p>
            <a:fld id="{89B2410C-2079-4638-A542-58B1CE2E4DC8}" type="slidenum">
              <a:rPr lang="en-GB" altLang="en-US" smtClean="0"/>
              <a:pPr/>
              <a:t>7</a:t>
            </a:fld>
            <a:endParaRPr lang="en-GB"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dirty="0" smtClean="0"/>
              <a:t>Key messages</a:t>
            </a:r>
            <a:endParaRPr lang="en-US" dirty="0" smtClean="0"/>
          </a:p>
        </p:txBody>
      </p:sp>
      <p:sp>
        <p:nvSpPr>
          <p:cNvPr id="10243" name="Content Placeholder 2"/>
          <p:cNvSpPr>
            <a:spLocks noGrp="1"/>
          </p:cNvSpPr>
          <p:nvPr>
            <p:ph idx="1"/>
          </p:nvPr>
        </p:nvSpPr>
        <p:spPr>
          <a:xfrm>
            <a:off x="357188" y="1357313"/>
            <a:ext cx="8572500" cy="4845050"/>
          </a:xfrm>
        </p:spPr>
        <p:txBody>
          <a:bodyPr/>
          <a:lstStyle/>
          <a:p>
            <a:pPr marL="514350" indent="-514350">
              <a:buFont typeface="Arial" charset="0"/>
              <a:buAutoNum type="arabicPeriod"/>
            </a:pPr>
            <a:r>
              <a:rPr lang="en-GB" smtClean="0"/>
              <a:t>Student recruitment, development and support;</a:t>
            </a:r>
          </a:p>
          <a:p>
            <a:pPr marL="514350" indent="-514350">
              <a:buFont typeface="Arial" charset="0"/>
              <a:buAutoNum type="arabicPeriod"/>
            </a:pPr>
            <a:r>
              <a:rPr lang="en-GB" smtClean="0"/>
              <a:t>Learning, teaching and assessment;</a:t>
            </a:r>
          </a:p>
          <a:p>
            <a:pPr marL="514350" indent="-514350">
              <a:buFont typeface="Arial" charset="0"/>
              <a:buAutoNum type="arabicPeriod"/>
            </a:pPr>
            <a:r>
              <a:rPr lang="en-GB" smtClean="0"/>
              <a:t>Research and scholarship;</a:t>
            </a:r>
          </a:p>
          <a:p>
            <a:pPr marL="514350" indent="-514350">
              <a:buFont typeface="Arial" charset="0"/>
              <a:buAutoNum type="arabicPeriod"/>
            </a:pPr>
            <a:r>
              <a:rPr lang="en-GB" smtClean="0"/>
              <a:t>Commercial and international development;</a:t>
            </a:r>
          </a:p>
          <a:p>
            <a:pPr marL="514350" indent="-514350">
              <a:buFont typeface="Arial" charset="0"/>
              <a:buAutoNum type="arabicPeriod"/>
            </a:pPr>
            <a:r>
              <a:rPr lang="en-GB" smtClean="0"/>
              <a:t>Excellence in delivery.</a:t>
            </a:r>
          </a:p>
          <a:p>
            <a:pPr marL="514350" indent="-514350"/>
            <a:r>
              <a:rPr lang="en-GB" smtClean="0"/>
              <a:t>Should we be doing these things? </a:t>
            </a:r>
          </a:p>
          <a:p>
            <a:pPr marL="514350" indent="-514350"/>
            <a:r>
              <a:rPr lang="en-GB" smtClean="0"/>
              <a:t>What else should we be doing? </a:t>
            </a:r>
          </a:p>
          <a:p>
            <a:pPr marL="514350" indent="-514350"/>
            <a:r>
              <a:rPr lang="en-GB" smtClean="0"/>
              <a:t>How do we measure success in these areas?</a:t>
            </a:r>
          </a:p>
          <a:p>
            <a:pPr marL="514350" indent="-514350"/>
            <a:r>
              <a:rPr lang="en-GB" smtClean="0"/>
              <a:t>What do you think is the purpose of a 21</a:t>
            </a:r>
            <a:r>
              <a:rPr lang="en-GB" baseline="30000" smtClean="0"/>
              <a:t>st</a:t>
            </a:r>
            <a:r>
              <a:rPr lang="en-GB" smtClean="0"/>
              <a:t> Century university?</a:t>
            </a:r>
            <a:endParaRPr lang="en-US" smtClean="0"/>
          </a:p>
        </p:txBody>
      </p:sp>
      <p:sp>
        <p:nvSpPr>
          <p:cNvPr id="10244" name="Slide Number Placeholder 3"/>
          <p:cNvSpPr>
            <a:spLocks noGrp="1"/>
          </p:cNvSpPr>
          <p:nvPr>
            <p:ph type="sldNum" sz="quarter" idx="12"/>
          </p:nvPr>
        </p:nvSpPr>
        <p:spPr>
          <a:noFill/>
        </p:spPr>
        <p:txBody>
          <a:bodyPr/>
          <a:lstStyle/>
          <a:p>
            <a:fld id="{6B8C0B3E-9991-4E18-8035-312AE01683B9}" type="slidenum">
              <a:rPr lang="en-GB" altLang="en-US" smtClean="0"/>
              <a:pPr/>
              <a:t>8</a:t>
            </a:fld>
            <a:endParaRPr lang="en-GB"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1. Student recruitment, development and support</a:t>
            </a:r>
            <a:endParaRPr lang="en-US" dirty="0" smtClean="0"/>
          </a:p>
        </p:txBody>
      </p:sp>
      <p:sp>
        <p:nvSpPr>
          <p:cNvPr id="11267" name="Content Placeholder 2"/>
          <p:cNvSpPr>
            <a:spLocks noGrp="1"/>
          </p:cNvSpPr>
          <p:nvPr>
            <p:ph idx="1"/>
          </p:nvPr>
        </p:nvSpPr>
        <p:spPr/>
        <p:txBody>
          <a:bodyPr/>
          <a:lstStyle/>
          <a:p>
            <a:r>
              <a:rPr lang="en-GB" smtClean="0"/>
              <a:t>LJMU OFFA Access agreement- commitment to widening access, balancing this and admission standards;</a:t>
            </a:r>
          </a:p>
          <a:p>
            <a:r>
              <a:rPr lang="en-GB" smtClean="0"/>
              <a:t>Enhancing the overall student experience;</a:t>
            </a:r>
          </a:p>
          <a:p>
            <a:r>
              <a:rPr lang="en-GB" smtClean="0"/>
              <a:t>Employability, WOW, employer partnerships and graduate salaries.</a:t>
            </a:r>
            <a:endParaRPr lang="en-US" smtClean="0"/>
          </a:p>
        </p:txBody>
      </p:sp>
      <p:sp>
        <p:nvSpPr>
          <p:cNvPr id="11268" name="Slide Number Placeholder 3"/>
          <p:cNvSpPr>
            <a:spLocks noGrp="1"/>
          </p:cNvSpPr>
          <p:nvPr>
            <p:ph type="sldNum" sz="quarter" idx="12"/>
          </p:nvPr>
        </p:nvSpPr>
        <p:spPr>
          <a:noFill/>
        </p:spPr>
        <p:txBody>
          <a:bodyPr/>
          <a:lstStyle/>
          <a:p>
            <a:fld id="{D4487C84-F2C0-427E-AA67-AAA2FB3A54FC}" type="slidenum">
              <a:rPr lang="en-GB" altLang="en-US" smtClean="0"/>
              <a:pPr/>
              <a:t>9</a:t>
            </a:fld>
            <a:endParaRPr lang="en-GB"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3802</TotalTime>
  <Words>3168</Words>
  <Application>Microsoft Office PowerPoint</Application>
  <PresentationFormat>On-screen Show (4:3)</PresentationFormat>
  <Paragraphs>327</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LeedsMet template</vt:lpstr>
      <vt:lpstr>Enhancing the student experience workshops  November 2011 Liverpool John Moores University </vt:lpstr>
      <vt:lpstr>What we are aiming to achieve today</vt:lpstr>
      <vt:lpstr>But first a few words from the Faculty LTA coordinators</vt:lpstr>
      <vt:lpstr>Introductory task: imagine</vt:lpstr>
      <vt:lpstr>What’s achievable from this?</vt:lpstr>
      <vt:lpstr>and</vt:lpstr>
      <vt:lpstr>LJMU The draft strategic plan October 2011</vt:lpstr>
      <vt:lpstr>Key messages</vt:lpstr>
      <vt:lpstr>1. Student recruitment, development and support</vt:lpstr>
      <vt:lpstr>2. Learning, teaching &amp; assessment</vt:lpstr>
      <vt:lpstr>3. Research and scholarship;</vt:lpstr>
      <vt:lpstr>4. Commercial and international development;</vt:lpstr>
      <vt:lpstr> 5. Excellence in delivery</vt:lpstr>
      <vt:lpstr>Working together: flip chart task in Centre groups</vt:lpstr>
      <vt:lpstr>What prevents good collegial working?</vt:lpstr>
      <vt:lpstr>Behaving strategically to enact change?</vt:lpstr>
      <vt:lpstr>Top down or participatory?</vt:lpstr>
      <vt:lpstr>Compliance or commitment?</vt:lpstr>
      <vt:lpstr>The necessity of trust</vt:lpstr>
      <vt:lpstr>The need to bring staff with you</vt:lpstr>
      <vt:lpstr>Making changes to the student experience: some issues</vt:lpstr>
      <vt:lpstr>Making changes to teaching and learning. How can we</vt:lpstr>
      <vt:lpstr>Improving organisational management</vt:lpstr>
      <vt:lpstr>Driving the LTA forward in centres. Task</vt:lpstr>
      <vt:lpstr>Fostering great teaching: discussion</vt:lpstr>
      <vt:lpstr>Slide 26</vt:lpstr>
      <vt:lpstr>Fostering great teaching: quick tips</vt:lpstr>
      <vt:lpstr>Communities of practice</vt:lpstr>
      <vt:lpstr>Energising staff; quick tips</vt:lpstr>
      <vt:lpstr>Who should we encourage to go for Teaching Excellence awards?</vt:lpstr>
      <vt:lpstr>For NTFS nominees are likely to need all of the above plus…</vt:lpstr>
      <vt:lpstr>Working together across the faculty</vt:lpstr>
      <vt:lpstr>Writing for publication about LT&amp;A</vt:lpstr>
      <vt:lpstr>Writing for publication about LT&amp;A. Quick tips</vt:lpstr>
      <vt:lpstr>Writing successful bids for external funding</vt:lpstr>
      <vt:lpstr>Quick tips on funding bids</vt:lpstr>
      <vt:lpstr>Or in the jargon</vt:lpstr>
      <vt:lpstr>Faculty L&amp;T enhancement plans</vt:lpstr>
      <vt:lpstr>Individual prioritised action plans</vt:lpstr>
      <vt:lpstr>References on change management</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154</cp:revision>
  <dcterms:created xsi:type="dcterms:W3CDTF">2007-03-06T12:05:28Z</dcterms:created>
  <dcterms:modified xsi:type="dcterms:W3CDTF">2012-02-28T17:57:12Z</dcterms:modified>
</cp:coreProperties>
</file>