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30"/>
  </p:notesMasterIdLst>
  <p:handoutMasterIdLst>
    <p:handoutMasterId r:id="rId31"/>
  </p:handoutMasterIdLst>
  <p:sldIdLst>
    <p:sldId id="370" r:id="rId2"/>
    <p:sldId id="419" r:id="rId3"/>
    <p:sldId id="446" r:id="rId4"/>
    <p:sldId id="447" r:id="rId5"/>
    <p:sldId id="428" r:id="rId6"/>
    <p:sldId id="422" r:id="rId7"/>
    <p:sldId id="423" r:id="rId8"/>
    <p:sldId id="424" r:id="rId9"/>
    <p:sldId id="425" r:id="rId10"/>
    <p:sldId id="426" r:id="rId11"/>
    <p:sldId id="427" r:id="rId12"/>
    <p:sldId id="444" r:id="rId13"/>
    <p:sldId id="432" r:id="rId14"/>
    <p:sldId id="433" r:id="rId15"/>
    <p:sldId id="439" r:id="rId16"/>
    <p:sldId id="435" r:id="rId17"/>
    <p:sldId id="434" r:id="rId18"/>
    <p:sldId id="440" r:id="rId19"/>
    <p:sldId id="448" r:id="rId20"/>
    <p:sldId id="449" r:id="rId21"/>
    <p:sldId id="451" r:id="rId22"/>
    <p:sldId id="450" r:id="rId23"/>
    <p:sldId id="420" r:id="rId24"/>
    <p:sldId id="418" r:id="rId25"/>
    <p:sldId id="452" r:id="rId26"/>
    <p:sldId id="436" r:id="rId27"/>
    <p:sldId id="437" r:id="rId28"/>
    <p:sldId id="438" r:id="rId29"/>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0" autoAdjust="0"/>
    <p:restoredTop sz="86410" autoAdjust="0"/>
  </p:normalViewPr>
  <p:slideViewPr>
    <p:cSldViewPr>
      <p:cViewPr varScale="1">
        <p:scale>
          <a:sx n="64" d="100"/>
          <a:sy n="64" d="100"/>
        </p:scale>
        <p:origin x="-53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A4B6FC85-D053-4AD0-A6A6-FB10D640F836}"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17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5FC27FF-3EEF-43FF-86BA-376FCC15F56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5FC27FF-3EEF-43FF-86BA-376FCC15F561}"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5FC27FF-3EEF-43FF-86BA-376FCC15F561}"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5FC27FF-3EEF-43FF-86BA-376FCC15F561}"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5FC27FF-3EEF-43FF-86BA-376FCC15F561}"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5FC27FF-3EEF-43FF-86BA-376FCC15F561}"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5FC27FF-3EEF-43FF-86BA-376FCC15F561}"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5FC27FF-3EEF-43FF-86BA-376FCC15F561}"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5FC27FF-3EEF-43FF-86BA-376FCC15F561}"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5FC27FF-3EEF-43FF-86BA-376FCC15F561}"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5FC27FF-3EEF-43FF-86BA-376FCC15F561}"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5FC27FF-3EEF-43FF-86BA-376FCC15F561}"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5FC27FF-3EEF-43FF-86BA-376FCC15F561}"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5FC27FF-3EEF-43FF-86BA-376FCC15F561}"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5FC27FF-3EEF-43FF-86BA-376FCC15F561}"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5FC27FF-3EEF-43FF-86BA-376FCC15F561}"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5FC27FF-3EEF-43FF-86BA-376FCC15F561}" type="slidenum">
              <a:rPr lang="en-US" smtClean="0"/>
              <a:pPr>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5FC27FF-3EEF-43FF-86BA-376FCC15F561}" type="slidenum">
              <a:rPr lang="en-US" smtClean="0"/>
              <a:pPr>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5FC27FF-3EEF-43FF-86BA-376FCC15F561}" type="slidenum">
              <a:rPr lang="en-US" smtClean="0"/>
              <a:pPr>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5FC27FF-3EEF-43FF-86BA-376FCC15F561}" type="slidenum">
              <a:rPr lang="en-US" smtClean="0"/>
              <a:pPr>
                <a:defRPr/>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5FC27FF-3EEF-43FF-86BA-376FCC15F561}" type="slidenum">
              <a:rPr lang="en-US" smtClean="0"/>
              <a:pPr>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5FC27FF-3EEF-43FF-86BA-376FCC15F561}" type="slidenum">
              <a:rPr lang="en-US" smtClean="0"/>
              <a:pPr>
                <a:defRPr/>
              </a:pPr>
              <a:t>28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p:spPr>
        <p:txBody>
          <a:bodyPr/>
          <a:lstStyle/>
          <a:p>
            <a:endParaRPr lang="en-US" smtClean="0"/>
          </a:p>
        </p:txBody>
      </p:sp>
      <p:sp>
        <p:nvSpPr>
          <p:cNvPr id="32772" name="Slide Number Placeholder 3"/>
          <p:cNvSpPr>
            <a:spLocks noGrp="1"/>
          </p:cNvSpPr>
          <p:nvPr>
            <p:ph type="sldNum" sz="quarter" idx="5"/>
          </p:nvPr>
        </p:nvSpPr>
        <p:spPr>
          <a:noFill/>
        </p:spPr>
        <p:txBody>
          <a:bodyPr/>
          <a:lstStyle/>
          <a:p>
            <a:fld id="{EB53D8E6-7527-48AA-BB32-F996945D1E1E}" type="slidenum">
              <a:rPr lang="en-US" smtClean="0"/>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endParaRPr lang="en-US" smtClean="0"/>
          </a:p>
        </p:txBody>
      </p:sp>
      <p:sp>
        <p:nvSpPr>
          <p:cNvPr id="33796" name="Slide Number Placeholder 3"/>
          <p:cNvSpPr>
            <a:spLocks noGrp="1"/>
          </p:cNvSpPr>
          <p:nvPr>
            <p:ph type="sldNum" sz="quarter" idx="5"/>
          </p:nvPr>
        </p:nvSpPr>
        <p:spPr>
          <a:noFill/>
        </p:spPr>
        <p:txBody>
          <a:bodyPr/>
          <a:lstStyle/>
          <a:p>
            <a:fld id="{ADF7C8AB-A5EA-4FA1-9BD9-30B82B0092E1}"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5FC27FF-3EEF-43FF-86BA-376FCC15F561}"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5FC27FF-3EEF-43FF-86BA-376FCC15F561}"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5FC27FF-3EEF-43FF-86BA-376FCC15F561}"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5FC27FF-3EEF-43FF-86BA-376FCC15F561}"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5FC27FF-3EEF-43FF-86BA-376FCC15F561}"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fld id="{7798CF36-E188-4AF2-929D-EF6DAB42894D}" type="datetime1">
              <a:rPr lang="en-GB"/>
              <a:pPr>
                <a:defRPr/>
              </a:pPr>
              <a:t>28/02/2012</a:t>
            </a:fld>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ED564DFD-C9A8-42C0-A198-7B943F109088}"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8650AAEB-5318-43A1-A96F-394CF19946DD}"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02004D8-9DA0-426D-A055-8DE1238E40FB}"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4A2E041-901B-48A0-AC4E-F0334C0F5C73}" type="slidenum">
              <a:rPr lang="en-GB" altLang="en-US"/>
              <a:pPr>
                <a:defRPr/>
              </a:pPr>
              <a:t>‹#›</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1974ED11-D2C3-41BC-B4C7-8E283D6AA435}"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D98051AA-A13C-4B38-ADDF-FB21AB16801C}"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E55C8C78-5EC3-4523-8378-4708F614B3FF}"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F50CC44A-72E7-4D10-BC4F-EF3A8B310EE6}"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D72BC977-D03D-4EE3-BA58-3CF9521FF95F}"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A6840BF2-C59F-43A8-BDB1-97B53B36627C}"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8B183A7B-068A-4D42-AA3F-ABC5D51EEE0B}"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381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165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308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7F82D0A1-A407-4C76-BA17-F10FC9930395}" type="slidenum">
              <a:rPr lang="en-GB" altLang="en-US"/>
              <a:pPr>
                <a:defRPr/>
              </a:pPr>
              <a:t>‹#›</a:t>
            </a:fld>
            <a:endParaRPr lang="en-GB" altLang="en-US"/>
          </a:p>
        </p:txBody>
      </p:sp>
      <p:grpSp>
        <p:nvGrpSpPr>
          <p:cNvPr id="103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16"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heacademy.ac.uk/resources/detail/resource_database/id170_constructive_alignment_in_the_world"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uws.edu.au/__data/assets/pdf_file/0007/6892/AUQF_04_Paper_Scott.pdf"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85813" y="214313"/>
            <a:ext cx="6118225" cy="2811462"/>
          </a:xfrm>
          <a:noFill/>
        </p:spPr>
        <p:txBody>
          <a:bodyPr anchor="ctr"/>
          <a:lstStyle/>
          <a:p>
            <a:pPr algn="l"/>
            <a:r>
              <a:rPr lang="en-GB" sz="3200" dirty="0" smtClean="0"/>
              <a:t>Enhancing the student experience workshops </a:t>
            </a:r>
            <a:br>
              <a:rPr lang="en-GB" sz="3200" dirty="0" smtClean="0"/>
            </a:br>
            <a:r>
              <a:rPr lang="en-GB" sz="3200" dirty="0" smtClean="0"/>
              <a:t>November 2011</a:t>
            </a:r>
            <a:br>
              <a:rPr lang="en-GB" sz="3200" dirty="0" smtClean="0"/>
            </a:br>
            <a:r>
              <a:rPr lang="en-GB" sz="3200" dirty="0" smtClean="0"/>
              <a:t>Liverpool John </a:t>
            </a:r>
            <a:r>
              <a:rPr lang="en-GB" sz="3200" dirty="0" err="1" smtClean="0"/>
              <a:t>Moores</a:t>
            </a:r>
            <a:r>
              <a:rPr lang="en-GB" sz="3200" dirty="0" smtClean="0"/>
              <a:t> University</a:t>
            </a:r>
            <a:r>
              <a:rPr lang="en-GB" sz="4400" dirty="0" smtClean="0"/>
              <a:t/>
            </a:r>
            <a:br>
              <a:rPr lang="en-GB" sz="4400" dirty="0" smtClean="0"/>
            </a:br>
            <a:endParaRPr lang="en-GB" sz="2000" b="0" dirty="0" smtClean="0"/>
          </a:p>
        </p:txBody>
      </p:sp>
      <p:sp>
        <p:nvSpPr>
          <p:cNvPr id="3075" name="Rectangle 3"/>
          <p:cNvSpPr>
            <a:spLocks noGrp="1" noChangeArrowheads="1"/>
          </p:cNvSpPr>
          <p:nvPr>
            <p:ph type="subTitle" idx="1"/>
          </p:nvPr>
        </p:nvSpPr>
        <p:spPr>
          <a:xfrm>
            <a:off x="571500" y="3071813"/>
            <a:ext cx="6503988" cy="3006725"/>
          </a:xfrm>
        </p:spPr>
        <p:txBody>
          <a:bodyPr/>
          <a:lstStyle/>
          <a:p>
            <a:pPr algn="l"/>
            <a:r>
              <a:rPr lang="en-GB" sz="2800" dirty="0" smtClean="0">
                <a:solidFill>
                  <a:srgbClr val="002060"/>
                </a:solidFill>
              </a:rPr>
              <a:t>Sally Brown</a:t>
            </a:r>
          </a:p>
          <a:p>
            <a:pPr algn="l"/>
            <a:r>
              <a:rPr lang="en-GB" sz="1400" dirty="0" smtClean="0">
                <a:solidFill>
                  <a:srgbClr val="002060"/>
                </a:solidFill>
              </a:rPr>
              <a:t>Emeritus Professor, Leeds Metropolitan University, </a:t>
            </a:r>
          </a:p>
          <a:p>
            <a:pPr algn="l"/>
            <a:r>
              <a:rPr lang="en-GB" sz="1400" dirty="0" smtClean="0">
                <a:solidFill>
                  <a:srgbClr val="002060"/>
                </a:solidFill>
              </a:rPr>
              <a:t>Adjunct Professor: University of Sunshine Coast, Central Queensland and James Cook University </a:t>
            </a:r>
          </a:p>
          <a:p>
            <a:pPr algn="l"/>
            <a:r>
              <a:rPr lang="en-GB" sz="1400" dirty="0" smtClean="0">
                <a:solidFill>
                  <a:srgbClr val="002060"/>
                </a:solidFill>
              </a:rPr>
              <a:t>Visiting Professor, Plymouth University</a:t>
            </a:r>
          </a:p>
          <a:p>
            <a:pPr algn="l"/>
            <a:endParaRPr lang="en-GB" sz="1400" dirty="0" smtClean="0">
              <a:solidFill>
                <a:srgbClr val="002060"/>
              </a:solidFill>
            </a:endParaRPr>
          </a:p>
          <a:p>
            <a:pPr algn="l"/>
            <a:endParaRPr lang="en-GB" sz="1400" dirty="0" smtClean="0">
              <a:solidFill>
                <a:srgbClr val="002060"/>
              </a:solidFill>
            </a:endParaRPr>
          </a:p>
          <a:p>
            <a:endParaRPr lang="en-GB" sz="2800" dirty="0" smtClean="0"/>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marL="514350" indent="-514350"/>
            <a:r>
              <a:rPr lang="en-GB" dirty="0" smtClean="0"/>
              <a:t>Commercial and international development</a:t>
            </a:r>
            <a:endParaRPr lang="en-US" dirty="0" smtClean="0"/>
          </a:p>
        </p:txBody>
      </p:sp>
      <p:sp>
        <p:nvSpPr>
          <p:cNvPr id="12291" name="Content Placeholder 2"/>
          <p:cNvSpPr>
            <a:spLocks noGrp="1"/>
          </p:cNvSpPr>
          <p:nvPr>
            <p:ph idx="1"/>
          </p:nvPr>
        </p:nvSpPr>
        <p:spPr>
          <a:xfrm>
            <a:off x="214313" y="1214438"/>
            <a:ext cx="8483600" cy="4987925"/>
          </a:xfrm>
        </p:spPr>
        <p:txBody>
          <a:bodyPr/>
          <a:lstStyle/>
          <a:p>
            <a:r>
              <a:rPr lang="en-GB" smtClean="0"/>
              <a:t>It must enhance LJMU’s corporate reputation;</a:t>
            </a:r>
          </a:p>
          <a:p>
            <a:r>
              <a:rPr lang="en-GB" smtClean="0"/>
              <a:t>It should generate high value business income for the University in ways that complement, promote and support our core academic strengths, at home and internationally;</a:t>
            </a:r>
          </a:p>
          <a:p>
            <a:r>
              <a:rPr lang="en-GB" smtClean="0"/>
              <a:t>It can bring an international dimension to the work of the university;</a:t>
            </a:r>
          </a:p>
          <a:p>
            <a:r>
              <a:rPr lang="en-GB" smtClean="0"/>
              <a:t>It can promote staff engagement with the business world which is critical to the success and credibility of employability/ world of work initiatives.</a:t>
            </a:r>
          </a:p>
          <a:p>
            <a:endParaRPr lang="en-US" smtClean="0"/>
          </a:p>
        </p:txBody>
      </p:sp>
      <p:sp>
        <p:nvSpPr>
          <p:cNvPr id="12292" name="Slide Number Placeholder 3"/>
          <p:cNvSpPr>
            <a:spLocks noGrp="1"/>
          </p:cNvSpPr>
          <p:nvPr>
            <p:ph type="sldNum" sz="quarter" idx="12"/>
          </p:nvPr>
        </p:nvSpPr>
        <p:spPr>
          <a:noFill/>
        </p:spPr>
        <p:txBody>
          <a:bodyPr/>
          <a:lstStyle/>
          <a:p>
            <a:fld id="{89564436-0D95-4730-82BC-A6BE2A1B4F37}" type="slidenum">
              <a:rPr lang="en-GB" altLang="en-US" smtClean="0"/>
              <a:pPr/>
              <a:t>10</a:t>
            </a:fld>
            <a:endParaRPr lang="en-GB" alt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marL="514350" indent="-514350"/>
            <a:r>
              <a:rPr lang="en-GB" dirty="0" smtClean="0"/>
              <a:t/>
            </a:r>
            <a:br>
              <a:rPr lang="en-GB" dirty="0" smtClean="0"/>
            </a:br>
            <a:r>
              <a:rPr lang="en-GB" dirty="0" smtClean="0"/>
              <a:t>Excellence in delivery</a:t>
            </a:r>
            <a:endParaRPr lang="en-US" dirty="0" smtClean="0"/>
          </a:p>
        </p:txBody>
      </p:sp>
      <p:sp>
        <p:nvSpPr>
          <p:cNvPr id="13315" name="Content Placeholder 2"/>
          <p:cNvSpPr>
            <a:spLocks noGrp="1"/>
          </p:cNvSpPr>
          <p:nvPr>
            <p:ph idx="1"/>
          </p:nvPr>
        </p:nvSpPr>
        <p:spPr>
          <a:xfrm>
            <a:off x="214313" y="1412875"/>
            <a:ext cx="8715375" cy="4789488"/>
          </a:xfrm>
        </p:spPr>
        <p:txBody>
          <a:bodyPr/>
          <a:lstStyle/>
          <a:p>
            <a:r>
              <a:rPr lang="en-GB" sz="2400" smtClean="0"/>
              <a:t>Balanced budgets and financial stability in an increasingly competitive market; including responsibility as a major employer in the city and economic driver for the region;</a:t>
            </a:r>
          </a:p>
          <a:p>
            <a:r>
              <a:rPr lang="en-GB" sz="2400" smtClean="0"/>
              <a:t>Adding value for students, employers, and research and commercial clients; contribution to society;</a:t>
            </a:r>
          </a:p>
          <a:p>
            <a:r>
              <a:rPr lang="en-GB" sz="2400" smtClean="0"/>
              <a:t>Improving business processes and monitoring performance;</a:t>
            </a:r>
          </a:p>
          <a:p>
            <a:r>
              <a:rPr lang="en-GB" sz="2400" smtClean="0"/>
              <a:t>Recruiting, developing and supporting employees;</a:t>
            </a:r>
          </a:p>
          <a:p>
            <a:r>
              <a:rPr lang="en-GB" sz="2400" smtClean="0"/>
              <a:t>Corporate governance, ethical standards and environmental sustainability.</a:t>
            </a:r>
          </a:p>
          <a:p>
            <a:endParaRPr lang="en-US" smtClean="0"/>
          </a:p>
        </p:txBody>
      </p:sp>
      <p:sp>
        <p:nvSpPr>
          <p:cNvPr id="13316" name="Slide Number Placeholder 3"/>
          <p:cNvSpPr>
            <a:spLocks noGrp="1"/>
          </p:cNvSpPr>
          <p:nvPr>
            <p:ph type="sldNum" sz="quarter" idx="12"/>
          </p:nvPr>
        </p:nvSpPr>
        <p:spPr>
          <a:noFill/>
        </p:spPr>
        <p:txBody>
          <a:bodyPr/>
          <a:lstStyle/>
          <a:p>
            <a:fld id="{B61BB3BD-2423-48C3-9315-F596F89ABD9C}" type="slidenum">
              <a:rPr lang="en-GB" altLang="en-US" smtClean="0"/>
              <a:pPr/>
              <a:t>11</a:t>
            </a:fld>
            <a:endParaRPr lang="en-GB" altLang="en-US"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dirty="0" smtClean="0"/>
              <a:t>Behaving strategically to enact change</a:t>
            </a:r>
            <a:endParaRPr lang="en-US" dirty="0" smtClean="0"/>
          </a:p>
        </p:txBody>
      </p:sp>
      <p:sp>
        <p:nvSpPr>
          <p:cNvPr id="14339" name="Content Placeholder 2"/>
          <p:cNvSpPr>
            <a:spLocks noGrp="1"/>
          </p:cNvSpPr>
          <p:nvPr>
            <p:ph idx="1"/>
          </p:nvPr>
        </p:nvSpPr>
        <p:spPr/>
        <p:txBody>
          <a:bodyPr/>
          <a:lstStyle/>
          <a:p>
            <a:r>
              <a:rPr lang="en-GB" smtClean="0"/>
              <a:t>Its easy to set off initiatives, but less easy to deliver them;</a:t>
            </a:r>
          </a:p>
          <a:p>
            <a:r>
              <a:rPr lang="en-GB" smtClean="0"/>
              <a:t>Effective change agents recognise the need to be clear about what really matters now, and what can wait a while;</a:t>
            </a:r>
          </a:p>
          <a:p>
            <a:r>
              <a:rPr lang="en-GB" smtClean="0"/>
              <a:t>Sometimes, a few easy hits can be incredibly good for morale;</a:t>
            </a:r>
          </a:p>
          <a:p>
            <a:r>
              <a:rPr lang="en-GB" smtClean="0"/>
              <a:t>The heavier tasks need forward thinking and action planning.</a:t>
            </a:r>
            <a:endParaRPr lang="en-US" smtClean="0"/>
          </a:p>
        </p:txBody>
      </p:sp>
      <p:sp>
        <p:nvSpPr>
          <p:cNvPr id="14340" name="Slide Number Placeholder 3"/>
          <p:cNvSpPr>
            <a:spLocks noGrp="1"/>
          </p:cNvSpPr>
          <p:nvPr>
            <p:ph type="sldNum" sz="quarter" idx="12"/>
          </p:nvPr>
        </p:nvSpPr>
        <p:spPr>
          <a:noFill/>
        </p:spPr>
        <p:txBody>
          <a:bodyPr/>
          <a:lstStyle/>
          <a:p>
            <a:fld id="{0CDAEA3B-67A7-45E6-A5BC-667309EF6B8C}" type="slidenum">
              <a:rPr lang="en-GB" altLang="en-US" smtClean="0"/>
              <a:pPr/>
              <a:t>12</a:t>
            </a:fld>
            <a:endParaRPr lang="en-GB" alt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dirty="0" smtClean="0"/>
              <a:t>Theories on making  change happen in universities</a:t>
            </a:r>
            <a:endParaRPr lang="en-US" dirty="0" smtClean="0"/>
          </a:p>
        </p:txBody>
      </p:sp>
      <p:sp>
        <p:nvSpPr>
          <p:cNvPr id="15363" name="Content Placeholder 2"/>
          <p:cNvSpPr>
            <a:spLocks noGrp="1"/>
          </p:cNvSpPr>
          <p:nvPr>
            <p:ph idx="1"/>
          </p:nvPr>
        </p:nvSpPr>
        <p:spPr/>
        <p:txBody>
          <a:bodyPr/>
          <a:lstStyle/>
          <a:p>
            <a:pPr>
              <a:buFont typeface="Wingdings" pitchFamily="2" charset="2"/>
              <a:buNone/>
            </a:pPr>
            <a:r>
              <a:rPr lang="en-GB" smtClean="0"/>
              <a:t>“Too often new approaches are introduced by executive fiat or though a centralist management strategy, or, at worst through </a:t>
            </a:r>
            <a:r>
              <a:rPr lang="en-GB" i="1" smtClean="0"/>
              <a:t>ad hoc</a:t>
            </a:r>
            <a:r>
              <a:rPr lang="en-GB" smtClean="0"/>
              <a:t> and hurried planning interventions in response to years of benign neglect. It seems a rarity indeed for academics to genuinely feel that they are part of a meaningful, participatory decision-making process that values their experience or even their instinct for seeing potential pitfalls.” (Lueddeke, 1999 p236)</a:t>
            </a:r>
            <a:endParaRPr lang="en-US" smtClean="0"/>
          </a:p>
          <a:p>
            <a:endParaRPr lang="en-US" smtClean="0"/>
          </a:p>
        </p:txBody>
      </p:sp>
      <p:sp>
        <p:nvSpPr>
          <p:cNvPr id="15364" name="Slide Number Placeholder 3"/>
          <p:cNvSpPr>
            <a:spLocks noGrp="1"/>
          </p:cNvSpPr>
          <p:nvPr>
            <p:ph type="sldNum" sz="quarter" idx="12"/>
          </p:nvPr>
        </p:nvSpPr>
        <p:spPr>
          <a:noFill/>
        </p:spPr>
        <p:txBody>
          <a:bodyPr/>
          <a:lstStyle/>
          <a:p>
            <a:fld id="{D7B6EA3F-48AC-4AF1-80F9-D65523A47809}" type="slidenum">
              <a:rPr lang="en-GB" altLang="en-US" smtClean="0"/>
              <a:pPr/>
              <a:t>13</a:t>
            </a:fld>
            <a:endParaRPr lang="en-GB" alt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GB" dirty="0" smtClean="0"/>
              <a:t>Whose values?</a:t>
            </a:r>
            <a:endParaRPr lang="en-US" dirty="0" smtClean="0"/>
          </a:p>
        </p:txBody>
      </p:sp>
      <p:sp>
        <p:nvSpPr>
          <p:cNvPr id="16387" name="Content Placeholder 2"/>
          <p:cNvSpPr>
            <a:spLocks noGrp="1"/>
          </p:cNvSpPr>
          <p:nvPr>
            <p:ph idx="1"/>
          </p:nvPr>
        </p:nvSpPr>
        <p:spPr>
          <a:xfrm>
            <a:off x="214313" y="1412875"/>
            <a:ext cx="8643937" cy="4789488"/>
          </a:xfrm>
        </p:spPr>
        <p:txBody>
          <a:bodyPr/>
          <a:lstStyle/>
          <a:p>
            <a:pPr>
              <a:buFont typeface="Wingdings" pitchFamily="2" charset="2"/>
              <a:buNone/>
            </a:pPr>
            <a:r>
              <a:rPr lang="en-GB" smtClean="0"/>
              <a:t>“It is a very wrong-headed notion, too, one that is, ironically in an ‘age of empowerment’ and ’flatter organisations’, not only deeply disempowering, (in that it implies the way to empowerment can only be achieved by recourse to hierarchical authority), but also, even more importantly, that overlooks the crucial fact that </a:t>
            </a:r>
            <a:r>
              <a:rPr lang="en-GB" i="1" smtClean="0"/>
              <a:t>values are only values if they are chosen voluntarily</a:t>
            </a:r>
            <a:r>
              <a:rPr lang="en-GB" smtClean="0"/>
              <a:t> and as such cannot be imposed from the top. Thus initiatives that are solely top down are at best likely to evoke </a:t>
            </a:r>
            <a:r>
              <a:rPr lang="en-GB" i="1" smtClean="0"/>
              <a:t>compliance</a:t>
            </a:r>
            <a:r>
              <a:rPr lang="en-GB" smtClean="0"/>
              <a:t> with change rather than a genuine </a:t>
            </a:r>
            <a:r>
              <a:rPr lang="en-GB" i="1" smtClean="0"/>
              <a:t>commitment </a:t>
            </a:r>
            <a:r>
              <a:rPr lang="en-GB" smtClean="0"/>
              <a:t>to it.” (McCaffery, 2004 p237)</a:t>
            </a:r>
            <a:endParaRPr lang="en-US" smtClean="0"/>
          </a:p>
          <a:p>
            <a:endParaRPr lang="en-US" smtClean="0"/>
          </a:p>
        </p:txBody>
      </p:sp>
      <p:sp>
        <p:nvSpPr>
          <p:cNvPr id="16388" name="Slide Number Placeholder 3"/>
          <p:cNvSpPr>
            <a:spLocks noGrp="1"/>
          </p:cNvSpPr>
          <p:nvPr>
            <p:ph type="sldNum" sz="quarter" idx="12"/>
          </p:nvPr>
        </p:nvSpPr>
        <p:spPr>
          <a:noFill/>
        </p:spPr>
        <p:txBody>
          <a:bodyPr/>
          <a:lstStyle/>
          <a:p>
            <a:fld id="{4C5EFE73-0DBB-4CBA-ABC5-9DFB9ECFAB5A}" type="slidenum">
              <a:rPr lang="en-GB" altLang="en-US" smtClean="0"/>
              <a:pPr/>
              <a:t>14</a:t>
            </a:fld>
            <a:endParaRPr lang="en-GB" alt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dirty="0" smtClean="0"/>
              <a:t>Who is pushing the change?</a:t>
            </a:r>
            <a:endParaRPr lang="en-US" dirty="0" smtClean="0"/>
          </a:p>
        </p:txBody>
      </p:sp>
      <p:sp>
        <p:nvSpPr>
          <p:cNvPr id="17411" name="Content Placeholder 2"/>
          <p:cNvSpPr>
            <a:spLocks noGrp="1"/>
          </p:cNvSpPr>
          <p:nvPr>
            <p:ph idx="1"/>
          </p:nvPr>
        </p:nvSpPr>
        <p:spPr/>
        <p:txBody>
          <a:bodyPr/>
          <a:lstStyle/>
          <a:p>
            <a:pPr>
              <a:buFont typeface="Wingdings" pitchFamily="2" charset="2"/>
              <a:buNone/>
            </a:pPr>
            <a:r>
              <a:rPr lang="en-US" smtClean="0"/>
              <a:t>“The more strategy in this area comes to be received as being prepared to meet external requirements, the less it will gain the acceptance necessary for implementation” (Newton, p.439)</a:t>
            </a:r>
          </a:p>
          <a:p>
            <a:endParaRPr lang="en-US" smtClean="0"/>
          </a:p>
        </p:txBody>
      </p:sp>
      <p:sp>
        <p:nvSpPr>
          <p:cNvPr id="17412" name="Slide Number Placeholder 3"/>
          <p:cNvSpPr>
            <a:spLocks noGrp="1"/>
          </p:cNvSpPr>
          <p:nvPr>
            <p:ph type="sldNum" sz="quarter" idx="12"/>
          </p:nvPr>
        </p:nvSpPr>
        <p:spPr>
          <a:noFill/>
        </p:spPr>
        <p:txBody>
          <a:bodyPr/>
          <a:lstStyle/>
          <a:p>
            <a:fld id="{E65048CE-0BC0-43A7-A02E-EF33B5047F60}" type="slidenum">
              <a:rPr lang="en-GB" altLang="en-US" smtClean="0"/>
              <a:pPr/>
              <a:t>15</a:t>
            </a:fld>
            <a:endParaRPr lang="en-GB" altLang="en-U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GB" dirty="0" smtClean="0"/>
              <a:t>The necessity of trust</a:t>
            </a:r>
            <a:endParaRPr lang="en-US" dirty="0" smtClean="0"/>
          </a:p>
        </p:txBody>
      </p:sp>
      <p:sp>
        <p:nvSpPr>
          <p:cNvPr id="18435" name="Content Placeholder 2"/>
          <p:cNvSpPr>
            <a:spLocks noGrp="1"/>
          </p:cNvSpPr>
          <p:nvPr>
            <p:ph idx="1"/>
          </p:nvPr>
        </p:nvSpPr>
        <p:spPr/>
        <p:txBody>
          <a:bodyPr/>
          <a:lstStyle/>
          <a:p>
            <a:pPr>
              <a:buFont typeface="Wingdings" pitchFamily="2" charset="2"/>
              <a:buNone/>
            </a:pPr>
            <a:r>
              <a:rPr lang="en-GB" dirty="0" smtClean="0"/>
              <a:t>“Little progress is likely within the current external quality monitoring regime unless there is a radical shift to an integrated process of trust that prioritises improvement of learning” (Harvey, 2005, p.274). </a:t>
            </a:r>
          </a:p>
          <a:p>
            <a:pPr>
              <a:buFont typeface="Wingdings" pitchFamily="2" charset="2"/>
              <a:buNone/>
            </a:pPr>
            <a:r>
              <a:rPr lang="en-GB" dirty="0" smtClean="0"/>
              <a:t>“A fundamental factor in reshaping culture is how well the senior management consistently model good practice” (Scott, 2004, p5).</a:t>
            </a:r>
            <a:endParaRPr lang="en-US" dirty="0" smtClean="0"/>
          </a:p>
          <a:p>
            <a:endParaRPr lang="en-US" dirty="0" smtClean="0"/>
          </a:p>
        </p:txBody>
      </p:sp>
      <p:sp>
        <p:nvSpPr>
          <p:cNvPr id="18436" name="Slide Number Placeholder 3"/>
          <p:cNvSpPr>
            <a:spLocks noGrp="1"/>
          </p:cNvSpPr>
          <p:nvPr>
            <p:ph type="sldNum" sz="quarter" idx="12"/>
          </p:nvPr>
        </p:nvSpPr>
        <p:spPr>
          <a:noFill/>
        </p:spPr>
        <p:txBody>
          <a:bodyPr/>
          <a:lstStyle/>
          <a:p>
            <a:fld id="{EC30DC43-2AB2-45CD-8565-61BBD2FA3557}" type="slidenum">
              <a:rPr lang="en-GB" altLang="en-US" smtClean="0"/>
              <a:pPr/>
              <a:t>16</a:t>
            </a:fld>
            <a:endParaRPr lang="en-GB" altLang="en-US"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GB" dirty="0" smtClean="0"/>
              <a:t>The need to bring staff with you</a:t>
            </a:r>
            <a:endParaRPr lang="en-US" dirty="0" smtClean="0"/>
          </a:p>
        </p:txBody>
      </p:sp>
      <p:sp>
        <p:nvSpPr>
          <p:cNvPr id="19459" name="Content Placeholder 2"/>
          <p:cNvSpPr>
            <a:spLocks noGrp="1"/>
          </p:cNvSpPr>
          <p:nvPr>
            <p:ph idx="1"/>
          </p:nvPr>
        </p:nvSpPr>
        <p:spPr>
          <a:xfrm>
            <a:off x="214313" y="1412875"/>
            <a:ext cx="8483600" cy="4789488"/>
          </a:xfrm>
        </p:spPr>
        <p:txBody>
          <a:bodyPr/>
          <a:lstStyle/>
          <a:p>
            <a:pPr>
              <a:buFont typeface="Wingdings" pitchFamily="2" charset="2"/>
              <a:buNone/>
            </a:pPr>
            <a:r>
              <a:rPr lang="en-GB" dirty="0" smtClean="0"/>
              <a:t>“Staff will not engage in a change effort and the learning that goes with it unless they can personally see that doing so is relevant, desirable, clear, distinctive and importantly feasible. Being appropriately involved in shaping an agreed change project and being clear on what is envisaged are also powerful motivators. Right from the outset, staff affected by each change will be weighing up the benefits of engaging and persevering with it against the costs. This is a process that carries on over the whole life cycle of every change effort” (Scott, 2004 p4).</a:t>
            </a:r>
            <a:endParaRPr lang="en-US" dirty="0" smtClean="0"/>
          </a:p>
          <a:p>
            <a:endParaRPr lang="en-US" dirty="0" smtClean="0"/>
          </a:p>
        </p:txBody>
      </p:sp>
      <p:sp>
        <p:nvSpPr>
          <p:cNvPr id="19460" name="Slide Number Placeholder 3"/>
          <p:cNvSpPr>
            <a:spLocks noGrp="1"/>
          </p:cNvSpPr>
          <p:nvPr>
            <p:ph type="sldNum" sz="quarter" idx="12"/>
          </p:nvPr>
        </p:nvSpPr>
        <p:spPr>
          <a:noFill/>
        </p:spPr>
        <p:txBody>
          <a:bodyPr/>
          <a:lstStyle/>
          <a:p>
            <a:fld id="{DF35B207-A2D7-43CB-8526-136B1C8A3F51}" type="slidenum">
              <a:rPr lang="en-GB" altLang="en-US" smtClean="0"/>
              <a:pPr/>
              <a:t>17</a:t>
            </a:fld>
            <a:endParaRPr lang="en-GB" altLang="en-US"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GB" dirty="0" smtClean="0"/>
              <a:t>What tools do you have in your toolkit to enact change?</a:t>
            </a:r>
            <a:endParaRPr lang="en-US" dirty="0" smtClean="0"/>
          </a:p>
        </p:txBody>
      </p:sp>
      <p:sp>
        <p:nvSpPr>
          <p:cNvPr id="20483" name="Content Placeholder 2"/>
          <p:cNvSpPr>
            <a:spLocks noGrp="1"/>
          </p:cNvSpPr>
          <p:nvPr>
            <p:ph idx="1"/>
          </p:nvPr>
        </p:nvSpPr>
        <p:spPr/>
        <p:txBody>
          <a:bodyPr/>
          <a:lstStyle/>
          <a:p>
            <a:r>
              <a:rPr lang="en-GB" smtClean="0"/>
              <a:t>Support from on high;</a:t>
            </a:r>
          </a:p>
          <a:p>
            <a:r>
              <a:rPr lang="en-GB" smtClean="0"/>
              <a:t>An evidence base of what works well to improve the student experience;</a:t>
            </a:r>
          </a:p>
          <a:p>
            <a:r>
              <a:rPr lang="en-GB" smtClean="0"/>
              <a:t>Strong contextual understanding;</a:t>
            </a:r>
          </a:p>
          <a:p>
            <a:r>
              <a:rPr lang="en-GB" smtClean="0"/>
              <a:t>Practising  (and modelling)what you preach;</a:t>
            </a:r>
          </a:p>
          <a:p>
            <a:r>
              <a:rPr lang="en-GB" smtClean="0"/>
              <a:t>Training and mentoring new staff;</a:t>
            </a:r>
          </a:p>
          <a:p>
            <a:r>
              <a:rPr lang="en-GB" smtClean="0"/>
              <a:t>The power of personal persuasion.</a:t>
            </a:r>
            <a:endParaRPr lang="en-US" smtClean="0"/>
          </a:p>
        </p:txBody>
      </p:sp>
      <p:sp>
        <p:nvSpPr>
          <p:cNvPr id="20484" name="Slide Number Placeholder 3"/>
          <p:cNvSpPr>
            <a:spLocks noGrp="1"/>
          </p:cNvSpPr>
          <p:nvPr>
            <p:ph type="sldNum" sz="quarter" idx="12"/>
          </p:nvPr>
        </p:nvSpPr>
        <p:spPr>
          <a:noFill/>
        </p:spPr>
        <p:txBody>
          <a:bodyPr/>
          <a:lstStyle/>
          <a:p>
            <a:fld id="{E16375D5-82E7-478D-A7A5-5C52F06CCFAB}" type="slidenum">
              <a:rPr lang="en-GB" altLang="en-US" smtClean="0"/>
              <a:pPr/>
              <a:t>18</a:t>
            </a:fld>
            <a:endParaRPr lang="en-GB" altLang="en-US"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GB" dirty="0" smtClean="0"/>
              <a:t>Working with ‘difficult’ people</a:t>
            </a:r>
            <a:endParaRPr lang="en-US" dirty="0" smtClean="0"/>
          </a:p>
        </p:txBody>
      </p:sp>
      <p:sp>
        <p:nvSpPr>
          <p:cNvPr id="21507" name="Content Placeholder 2"/>
          <p:cNvSpPr>
            <a:spLocks noGrp="1"/>
          </p:cNvSpPr>
          <p:nvPr>
            <p:ph idx="1"/>
          </p:nvPr>
        </p:nvSpPr>
        <p:spPr/>
        <p:txBody>
          <a:bodyPr/>
          <a:lstStyle/>
          <a:p>
            <a:r>
              <a:rPr lang="en-GB" smtClean="0"/>
              <a:t>Many are currently feeling very defensive, and conflict often has safeguarding the student experience at its heart;</a:t>
            </a:r>
          </a:p>
          <a:p>
            <a:r>
              <a:rPr lang="en-GB" smtClean="0"/>
              <a:t>The university has a duty of care for its staff to protect them from excessive stress;</a:t>
            </a:r>
          </a:p>
          <a:p>
            <a:r>
              <a:rPr lang="en-GB" smtClean="0"/>
              <a:t>Managing change requires sensitivity and tact;</a:t>
            </a:r>
          </a:p>
          <a:p>
            <a:r>
              <a:rPr lang="en-GB" smtClean="0"/>
              <a:t>Not all demands are reasonable;</a:t>
            </a:r>
          </a:p>
          <a:p>
            <a:r>
              <a:rPr lang="en-GB" smtClean="0"/>
              <a:t>Helping people understand the purposes and importance of a proposed change can be invaluable.</a:t>
            </a:r>
            <a:endParaRPr lang="en-US" smtClean="0"/>
          </a:p>
        </p:txBody>
      </p:sp>
      <p:sp>
        <p:nvSpPr>
          <p:cNvPr id="21508" name="Slide Number Placeholder 3"/>
          <p:cNvSpPr>
            <a:spLocks noGrp="1"/>
          </p:cNvSpPr>
          <p:nvPr>
            <p:ph type="sldNum" sz="quarter" idx="12"/>
          </p:nvPr>
        </p:nvSpPr>
        <p:spPr>
          <a:noFill/>
        </p:spPr>
        <p:txBody>
          <a:bodyPr/>
          <a:lstStyle/>
          <a:p>
            <a:fld id="{FA77AED9-79DE-47F7-9C7C-08AE07600173}" type="slidenum">
              <a:rPr lang="en-GB" altLang="en-US" smtClean="0"/>
              <a:pPr/>
              <a:t>19</a:t>
            </a:fld>
            <a:endParaRPr lang="en-GB" alt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GB" dirty="0" smtClean="0"/>
              <a:t>Introductory task</a:t>
            </a:r>
          </a:p>
        </p:txBody>
      </p:sp>
      <p:sp>
        <p:nvSpPr>
          <p:cNvPr id="4099" name="Content Placeholder 2"/>
          <p:cNvSpPr>
            <a:spLocks noGrp="1"/>
          </p:cNvSpPr>
          <p:nvPr>
            <p:ph idx="1"/>
          </p:nvPr>
        </p:nvSpPr>
        <p:spPr/>
        <p:txBody>
          <a:bodyPr/>
          <a:lstStyle/>
          <a:p>
            <a:pPr>
              <a:buFont typeface="Wingdings" pitchFamily="2" charset="2"/>
              <a:buNone/>
            </a:pPr>
            <a:r>
              <a:rPr lang="en-GB" smtClean="0"/>
              <a:t> Things would be much better:</a:t>
            </a:r>
          </a:p>
          <a:p>
            <a:r>
              <a:rPr lang="en-GB" smtClean="0"/>
              <a:t>for me, </a:t>
            </a:r>
          </a:p>
          <a:p>
            <a:r>
              <a:rPr lang="en-GB" smtClean="0"/>
              <a:t>for students, </a:t>
            </a:r>
          </a:p>
          <a:p>
            <a:r>
              <a:rPr lang="en-GB" smtClean="0"/>
              <a:t>for LJMU</a:t>
            </a:r>
          </a:p>
          <a:p>
            <a:pPr>
              <a:buFont typeface="Wingdings" pitchFamily="2" charset="2"/>
              <a:buNone/>
            </a:pPr>
            <a:r>
              <a:rPr lang="en-GB" smtClean="0"/>
              <a:t>…… if only………?</a:t>
            </a:r>
          </a:p>
        </p:txBody>
      </p:sp>
      <p:sp>
        <p:nvSpPr>
          <p:cNvPr id="4100" name="Slide Number Placeholder 3"/>
          <p:cNvSpPr>
            <a:spLocks noGrp="1"/>
          </p:cNvSpPr>
          <p:nvPr>
            <p:ph type="sldNum" sz="quarter" idx="12"/>
          </p:nvPr>
        </p:nvSpPr>
        <p:spPr>
          <a:noFill/>
        </p:spPr>
        <p:txBody>
          <a:bodyPr/>
          <a:lstStyle/>
          <a:p>
            <a:fld id="{7CBBD5D8-3C06-4CF6-BEFE-B9E1FF12D5F4}" type="slidenum">
              <a:rPr lang="en-GB" altLang="en-US" smtClean="0"/>
              <a:pPr/>
              <a:t>2</a:t>
            </a:fld>
            <a:endParaRPr lang="en-GB" altLang="en-US"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GB" sz="3200" dirty="0" smtClean="0"/>
              <a:t>What does research tell us about  ALT? (a personal selection)</a:t>
            </a:r>
            <a:endParaRPr lang="en-US" sz="3200" dirty="0" smtClean="0"/>
          </a:p>
        </p:txBody>
      </p:sp>
      <p:sp>
        <p:nvSpPr>
          <p:cNvPr id="22531" name="Content Placeholder 2"/>
          <p:cNvSpPr>
            <a:spLocks noGrp="1"/>
          </p:cNvSpPr>
          <p:nvPr>
            <p:ph idx="1"/>
          </p:nvPr>
        </p:nvSpPr>
        <p:spPr/>
        <p:txBody>
          <a:bodyPr/>
          <a:lstStyle/>
          <a:p>
            <a:r>
              <a:rPr lang="en-GB" smtClean="0"/>
              <a:t>Attendance matters but student engagement is even more important;</a:t>
            </a:r>
          </a:p>
          <a:p>
            <a:r>
              <a:rPr lang="en-GB" smtClean="0"/>
              <a:t>Meaningful and focussed induction activities  are essential; </a:t>
            </a:r>
          </a:p>
          <a:p>
            <a:r>
              <a:rPr lang="en-GB" smtClean="0"/>
              <a:t>Deep engagement at the start of a programmes enhances retention and achievement;</a:t>
            </a:r>
          </a:p>
          <a:p>
            <a:r>
              <a:rPr lang="en-GB" smtClean="0"/>
              <a:t>Good assessment is crucial and prompt and developmental feedback/ feed-forward are the key loci of promoting learning (assessment </a:t>
            </a:r>
            <a:r>
              <a:rPr lang="en-GB" i="1" smtClean="0"/>
              <a:t>for</a:t>
            </a:r>
            <a:r>
              <a:rPr lang="en-GB" smtClean="0"/>
              <a:t> not just </a:t>
            </a:r>
            <a:r>
              <a:rPr lang="en-GB" i="1" smtClean="0"/>
              <a:t>of</a:t>
            </a:r>
            <a:r>
              <a:rPr lang="en-GB" smtClean="0"/>
              <a:t> learning);</a:t>
            </a:r>
          </a:p>
          <a:p>
            <a:endParaRPr lang="en-GB" smtClean="0"/>
          </a:p>
        </p:txBody>
      </p:sp>
      <p:sp>
        <p:nvSpPr>
          <p:cNvPr id="22532" name="Slide Number Placeholder 3"/>
          <p:cNvSpPr>
            <a:spLocks noGrp="1"/>
          </p:cNvSpPr>
          <p:nvPr>
            <p:ph type="sldNum" sz="quarter" idx="12"/>
          </p:nvPr>
        </p:nvSpPr>
        <p:spPr>
          <a:noFill/>
        </p:spPr>
        <p:txBody>
          <a:bodyPr/>
          <a:lstStyle/>
          <a:p>
            <a:fld id="{3339E494-B9C5-494F-B26C-F8AAF2DB2963}" type="slidenum">
              <a:rPr lang="en-GB" altLang="en-US" smtClean="0"/>
              <a:pPr/>
              <a:t>20</a:t>
            </a:fld>
            <a:endParaRPr lang="en-GB" altLang="en-US"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GB" dirty="0" smtClean="0"/>
              <a:t>And also</a:t>
            </a:r>
            <a:endParaRPr lang="en-US" dirty="0" smtClean="0"/>
          </a:p>
        </p:txBody>
      </p:sp>
      <p:sp>
        <p:nvSpPr>
          <p:cNvPr id="23555" name="Content Placeholder 2"/>
          <p:cNvSpPr>
            <a:spLocks noGrp="1"/>
          </p:cNvSpPr>
          <p:nvPr>
            <p:ph idx="1"/>
          </p:nvPr>
        </p:nvSpPr>
        <p:spPr>
          <a:xfrm>
            <a:off x="285750" y="1412875"/>
            <a:ext cx="8643938" cy="4789488"/>
          </a:xfrm>
        </p:spPr>
        <p:txBody>
          <a:bodyPr/>
          <a:lstStyle/>
          <a:p>
            <a:r>
              <a:rPr lang="en-GB" smtClean="0"/>
              <a:t>Peer support and peer engagement can enhance student success;</a:t>
            </a:r>
          </a:p>
          <a:p>
            <a:r>
              <a:rPr lang="en-GB" smtClean="0"/>
              <a:t>International students do best when they are well-advised, have opportunities to engage with home students and can access help when needed;</a:t>
            </a:r>
          </a:p>
          <a:p>
            <a:r>
              <a:rPr lang="en-GB" smtClean="0"/>
              <a:t>Students expect technology enhanced learning opportunities but also value highly the personal touch of interaction;</a:t>
            </a:r>
          </a:p>
          <a:p>
            <a:r>
              <a:rPr lang="en-GB" smtClean="0"/>
              <a:t>Students who become expert on the subject of their own learning (‘meta-learners’) are better disposed to success.</a:t>
            </a:r>
            <a:endParaRPr lang="en-US" smtClean="0"/>
          </a:p>
          <a:p>
            <a:endParaRPr lang="en-US" smtClean="0"/>
          </a:p>
        </p:txBody>
      </p:sp>
      <p:sp>
        <p:nvSpPr>
          <p:cNvPr id="23556" name="Slide Number Placeholder 3"/>
          <p:cNvSpPr>
            <a:spLocks noGrp="1"/>
          </p:cNvSpPr>
          <p:nvPr>
            <p:ph type="sldNum" sz="quarter" idx="12"/>
          </p:nvPr>
        </p:nvSpPr>
        <p:spPr>
          <a:noFill/>
        </p:spPr>
        <p:txBody>
          <a:bodyPr/>
          <a:lstStyle/>
          <a:p>
            <a:fld id="{C925122E-1A2A-4B16-B218-8BD52AE2EADC}" type="slidenum">
              <a:rPr lang="en-GB" altLang="en-US" smtClean="0"/>
              <a:pPr/>
              <a:t>21</a:t>
            </a:fld>
            <a:endParaRPr lang="en-GB" altLang="en-US"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GB" dirty="0" smtClean="0"/>
              <a:t>Why should we deeply engage with ALT issues?</a:t>
            </a:r>
            <a:endParaRPr lang="en-US" dirty="0" smtClean="0"/>
          </a:p>
        </p:txBody>
      </p:sp>
      <p:sp>
        <p:nvSpPr>
          <p:cNvPr id="24579" name="Content Placeholder 2"/>
          <p:cNvSpPr>
            <a:spLocks noGrp="1"/>
          </p:cNvSpPr>
          <p:nvPr>
            <p:ph idx="1"/>
          </p:nvPr>
        </p:nvSpPr>
        <p:spPr/>
        <p:txBody>
          <a:bodyPr/>
          <a:lstStyle/>
          <a:p>
            <a:r>
              <a:rPr lang="en-GB" smtClean="0"/>
              <a:t>For post-92 universities it remains the biggest game in town;</a:t>
            </a:r>
          </a:p>
          <a:p>
            <a:r>
              <a:rPr lang="en-GB" smtClean="0"/>
              <a:t>Many working in HEIs like this came into the job because of the teaching element;</a:t>
            </a:r>
          </a:p>
          <a:p>
            <a:r>
              <a:rPr lang="en-GB" smtClean="0"/>
              <a:t>The student experience is recognised by senior managers as crucially important;</a:t>
            </a:r>
          </a:p>
          <a:p>
            <a:r>
              <a:rPr lang="en-GB" smtClean="0"/>
              <a:t>For many, activity in and research about ALT issues can be an important focus for their personal scholarship;</a:t>
            </a:r>
          </a:p>
          <a:p>
            <a:r>
              <a:rPr lang="en-GB" smtClean="0"/>
              <a:t>It’s such good fun!</a:t>
            </a:r>
            <a:endParaRPr lang="en-US" smtClean="0"/>
          </a:p>
        </p:txBody>
      </p:sp>
      <p:sp>
        <p:nvSpPr>
          <p:cNvPr id="24580" name="Slide Number Placeholder 3"/>
          <p:cNvSpPr>
            <a:spLocks noGrp="1"/>
          </p:cNvSpPr>
          <p:nvPr>
            <p:ph type="sldNum" sz="quarter" idx="12"/>
          </p:nvPr>
        </p:nvSpPr>
        <p:spPr>
          <a:noFill/>
        </p:spPr>
        <p:txBody>
          <a:bodyPr/>
          <a:lstStyle/>
          <a:p>
            <a:fld id="{3B24851B-E7F5-4F2D-ACB6-4749F3BB9082}" type="slidenum">
              <a:rPr lang="en-GB" altLang="en-US" smtClean="0"/>
              <a:pPr/>
              <a:t>22</a:t>
            </a:fld>
            <a:endParaRPr lang="en-GB" altLang="en-US"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GB" dirty="0" smtClean="0"/>
              <a:t>Working together: purposes and processes</a:t>
            </a:r>
          </a:p>
        </p:txBody>
      </p:sp>
      <p:sp>
        <p:nvSpPr>
          <p:cNvPr id="25603" name="Content Placeholder 2"/>
          <p:cNvSpPr>
            <a:spLocks noGrp="1"/>
          </p:cNvSpPr>
          <p:nvPr>
            <p:ph idx="1"/>
          </p:nvPr>
        </p:nvSpPr>
        <p:spPr/>
        <p:txBody>
          <a:bodyPr/>
          <a:lstStyle/>
          <a:p>
            <a:r>
              <a:rPr lang="en-GB" smtClean="0"/>
              <a:t>Making time and space for working together;</a:t>
            </a:r>
          </a:p>
          <a:p>
            <a:r>
              <a:rPr lang="en-GB" smtClean="0"/>
              <a:t>Addressing areas of divergence while recognising and working on common issues;</a:t>
            </a:r>
          </a:p>
          <a:p>
            <a:r>
              <a:rPr lang="en-GB" smtClean="0"/>
              <a:t>Having clear shared goals and meaningful common ambitions;</a:t>
            </a:r>
          </a:p>
          <a:p>
            <a:r>
              <a:rPr lang="en-GB" smtClean="0"/>
              <a:t>Not everyone has to do the same thing at the same time, but we will normally all cover the big issues over time;</a:t>
            </a:r>
          </a:p>
          <a:p>
            <a:r>
              <a:rPr lang="en-GB" smtClean="0"/>
              <a:t>Key task is to prioritise  action over short, medium and longer term.</a:t>
            </a:r>
            <a:endParaRPr lang="en-US" smtClean="0"/>
          </a:p>
        </p:txBody>
      </p:sp>
      <p:sp>
        <p:nvSpPr>
          <p:cNvPr id="25604" name="Slide Number Placeholder 3"/>
          <p:cNvSpPr>
            <a:spLocks noGrp="1"/>
          </p:cNvSpPr>
          <p:nvPr>
            <p:ph type="sldNum" sz="quarter" idx="12"/>
          </p:nvPr>
        </p:nvSpPr>
        <p:spPr>
          <a:noFill/>
        </p:spPr>
        <p:txBody>
          <a:bodyPr/>
          <a:lstStyle/>
          <a:p>
            <a:fld id="{E35780B3-B7FF-4C87-AAF2-6FF7B1677821}" type="slidenum">
              <a:rPr lang="en-GB" altLang="en-US" smtClean="0"/>
              <a:pPr/>
              <a:t>23</a:t>
            </a:fld>
            <a:endParaRPr lang="en-GB" altLang="en-US"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GB" sz="2800" dirty="0" smtClean="0"/>
              <a:t>What do we need to do, here, now, with whom, to what effect?</a:t>
            </a:r>
          </a:p>
        </p:txBody>
      </p:sp>
      <p:sp>
        <p:nvSpPr>
          <p:cNvPr id="26627" name="Content Placeholder 2"/>
          <p:cNvSpPr>
            <a:spLocks noGrp="1"/>
          </p:cNvSpPr>
          <p:nvPr>
            <p:ph idx="1"/>
          </p:nvPr>
        </p:nvSpPr>
        <p:spPr/>
        <p:txBody>
          <a:bodyPr/>
          <a:lstStyle/>
          <a:p>
            <a:r>
              <a:rPr lang="en-GB" smtClean="0"/>
              <a:t>Working through transitions</a:t>
            </a:r>
          </a:p>
          <a:p>
            <a:r>
              <a:rPr lang="en-GB" smtClean="0"/>
              <a:t>Living with uncertainty</a:t>
            </a:r>
          </a:p>
          <a:p>
            <a:r>
              <a:rPr lang="en-GB" smtClean="0"/>
              <a:t>Learning from NSS</a:t>
            </a:r>
          </a:p>
          <a:p>
            <a:endParaRPr lang="en-GB" smtClean="0"/>
          </a:p>
        </p:txBody>
      </p:sp>
      <p:sp>
        <p:nvSpPr>
          <p:cNvPr id="26628" name="Slide Number Placeholder 3"/>
          <p:cNvSpPr>
            <a:spLocks noGrp="1"/>
          </p:cNvSpPr>
          <p:nvPr>
            <p:ph type="sldNum" sz="quarter" idx="12"/>
          </p:nvPr>
        </p:nvSpPr>
        <p:spPr>
          <a:noFill/>
        </p:spPr>
        <p:txBody>
          <a:bodyPr/>
          <a:lstStyle/>
          <a:p>
            <a:fld id="{0CE61181-1484-422B-90DB-4AAD99BD24A3}" type="slidenum">
              <a:rPr lang="en-GB" altLang="en-US" smtClean="0"/>
              <a:pPr/>
              <a:t>24</a:t>
            </a:fld>
            <a:endParaRPr lang="en-GB" altLang="en-US"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GB" dirty="0" smtClean="0"/>
              <a:t>Faculty L&amp;T enhancement plans</a:t>
            </a:r>
            <a:endParaRPr lang="en-US" dirty="0" smtClean="0"/>
          </a:p>
        </p:txBody>
      </p:sp>
      <p:sp>
        <p:nvSpPr>
          <p:cNvPr id="27651" name="Content Placeholder 2"/>
          <p:cNvSpPr>
            <a:spLocks noGrp="1"/>
          </p:cNvSpPr>
          <p:nvPr>
            <p:ph idx="1"/>
          </p:nvPr>
        </p:nvSpPr>
        <p:spPr>
          <a:xfrm>
            <a:off x="468313" y="1214438"/>
            <a:ext cx="8229600" cy="4987925"/>
          </a:xfrm>
        </p:spPr>
        <p:txBody>
          <a:bodyPr/>
          <a:lstStyle/>
          <a:p>
            <a:pPr>
              <a:buFont typeface="Wingdings" pitchFamily="2" charset="2"/>
              <a:buNone/>
            </a:pPr>
            <a:r>
              <a:rPr lang="en-GB" smtClean="0"/>
              <a:t>Brief summary of 2011-12 enhancement activities;</a:t>
            </a:r>
          </a:p>
          <a:p>
            <a:pPr>
              <a:buFont typeface="Wingdings" pitchFamily="2" charset="2"/>
              <a:buNone/>
            </a:pPr>
            <a:r>
              <a:rPr lang="en-GB" smtClean="0"/>
              <a:t>3-5 Priority areas for enhancement to include:</a:t>
            </a:r>
          </a:p>
          <a:p>
            <a:r>
              <a:rPr lang="en-GB" smtClean="0"/>
              <a:t>Aim/objective</a:t>
            </a:r>
          </a:p>
          <a:p>
            <a:r>
              <a:rPr lang="en-GB" smtClean="0"/>
              <a:t>Background/rationale</a:t>
            </a:r>
          </a:p>
          <a:p>
            <a:r>
              <a:rPr lang="en-GB" smtClean="0"/>
              <a:t>Action</a:t>
            </a:r>
          </a:p>
          <a:p>
            <a:r>
              <a:rPr lang="en-GB" smtClean="0"/>
              <a:t>Led by</a:t>
            </a:r>
          </a:p>
          <a:p>
            <a:r>
              <a:rPr lang="en-GB" smtClean="0"/>
              <a:t>Timescale</a:t>
            </a:r>
          </a:p>
          <a:p>
            <a:r>
              <a:rPr lang="en-GB" smtClean="0"/>
              <a:t>Support /resources needed</a:t>
            </a:r>
          </a:p>
          <a:p>
            <a:r>
              <a:rPr lang="en-GB" smtClean="0"/>
              <a:t>Impact measured by?</a:t>
            </a:r>
          </a:p>
          <a:p>
            <a:pPr>
              <a:buFont typeface="Wingdings" pitchFamily="2" charset="2"/>
              <a:buNone/>
            </a:pPr>
            <a:endParaRPr lang="en-GB" smtClean="0"/>
          </a:p>
          <a:p>
            <a:endParaRPr lang="en-US" smtClean="0"/>
          </a:p>
        </p:txBody>
      </p:sp>
      <p:sp>
        <p:nvSpPr>
          <p:cNvPr id="27652" name="Slide Number Placeholder 3"/>
          <p:cNvSpPr>
            <a:spLocks noGrp="1"/>
          </p:cNvSpPr>
          <p:nvPr>
            <p:ph type="sldNum" sz="quarter" idx="12"/>
          </p:nvPr>
        </p:nvSpPr>
        <p:spPr>
          <a:noFill/>
        </p:spPr>
        <p:txBody>
          <a:bodyPr/>
          <a:lstStyle/>
          <a:p>
            <a:fld id="{6EE72C8A-5AD6-4DA2-B140-B79473AC485A}" type="slidenum">
              <a:rPr lang="en-GB" altLang="en-US" smtClean="0"/>
              <a:pPr/>
              <a:t>25</a:t>
            </a:fld>
            <a:endParaRPr lang="en-GB" altLang="en-US"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GB" dirty="0" smtClean="0"/>
              <a:t>References on change management</a:t>
            </a:r>
            <a:endParaRPr lang="en-US" dirty="0" smtClean="0"/>
          </a:p>
        </p:txBody>
      </p:sp>
      <p:sp>
        <p:nvSpPr>
          <p:cNvPr id="28675" name="Content Placeholder 2"/>
          <p:cNvSpPr>
            <a:spLocks noGrp="1"/>
          </p:cNvSpPr>
          <p:nvPr>
            <p:ph idx="1"/>
          </p:nvPr>
        </p:nvSpPr>
        <p:spPr/>
        <p:txBody>
          <a:bodyPr/>
          <a:lstStyle/>
          <a:p>
            <a:pPr>
              <a:buFont typeface="Wingdings" pitchFamily="2" charset="2"/>
              <a:buNone/>
            </a:pPr>
            <a:endParaRPr lang="en-US" sz="1600" dirty="0" smtClean="0"/>
          </a:p>
          <a:p>
            <a:pPr>
              <a:buFont typeface="Wingdings" pitchFamily="2" charset="2"/>
              <a:buNone/>
            </a:pPr>
            <a:r>
              <a:rPr lang="en-US" sz="1600" dirty="0" smtClean="0"/>
              <a:t>Brown, S. (2011) Bringing about positive change in the higher education student experience: a case study, Quality Assurance in Education, Volume 19 No 3 p195-207.</a:t>
            </a:r>
          </a:p>
          <a:p>
            <a:pPr>
              <a:buFont typeface="Wingdings" pitchFamily="2" charset="2"/>
              <a:buNone/>
            </a:pPr>
            <a:r>
              <a:rPr lang="en-US" sz="1600" dirty="0" smtClean="0"/>
              <a:t>Brown, S. with Denton, S, ‘Leading the university beyond Bureaucracy’ in Denton, S and Brown, S. (</a:t>
            </a:r>
            <a:r>
              <a:rPr lang="en-US" sz="1600" dirty="0" err="1" smtClean="0"/>
              <a:t>eds</a:t>
            </a:r>
            <a:r>
              <a:rPr lang="en-US" sz="1600" dirty="0" smtClean="0"/>
              <a:t>) (2009)</a:t>
            </a:r>
            <a:r>
              <a:rPr lang="en-US" sz="1600" i="1" dirty="0" smtClean="0"/>
              <a:t> Beyond bureaucracy: managing the university year, </a:t>
            </a:r>
            <a:r>
              <a:rPr lang="en-US" sz="1600" dirty="0" smtClean="0"/>
              <a:t>London, Routledge</a:t>
            </a:r>
          </a:p>
          <a:p>
            <a:pPr>
              <a:buFont typeface="Wingdings" pitchFamily="2" charset="2"/>
              <a:buNone/>
            </a:pPr>
            <a:r>
              <a:rPr lang="en-US" sz="1600" dirty="0" smtClean="0"/>
              <a:t>Cuthbert, R. (2002) Constructive Alignment in the world of institutional management, presentation at the Imaginative Curriculum symposium, York ,Higher Education Academy </a:t>
            </a:r>
            <a:r>
              <a:rPr lang="en-US" sz="1600" u="sng" dirty="0" smtClean="0">
                <a:hlinkClick r:id="rId3"/>
              </a:rPr>
              <a:t>http://www.heacademy.ac.uk/resources/detail/resource_database/id170_constructive_alignment_in_the_world</a:t>
            </a:r>
            <a:r>
              <a:rPr lang="en-US" sz="1600" dirty="0" smtClean="0"/>
              <a:t> accessed April 2012</a:t>
            </a:r>
          </a:p>
          <a:p>
            <a:pPr>
              <a:buFont typeface="Wingdings" pitchFamily="2" charset="2"/>
              <a:buNone/>
            </a:pPr>
            <a:r>
              <a:rPr lang="en-GB" sz="1600" dirty="0" err="1" smtClean="0"/>
              <a:t>Debowski</a:t>
            </a:r>
            <a:r>
              <a:rPr lang="en-GB" sz="1600" dirty="0" smtClean="0"/>
              <a:t>, S., Stefani, L., Cohen, M. and Ho, A. (2011) ‘Sustaining and championing teaching and learning in good times or bad’ in </a:t>
            </a:r>
            <a:r>
              <a:rPr lang="en-GB" sz="1600" dirty="0" err="1" smtClean="0"/>
              <a:t>Groccia</a:t>
            </a:r>
            <a:r>
              <a:rPr lang="en-GB" sz="1600" dirty="0" smtClean="0"/>
              <a:t>, J., </a:t>
            </a:r>
            <a:r>
              <a:rPr lang="en-GB" sz="1600" dirty="0" err="1" smtClean="0"/>
              <a:t>Alsudairi</a:t>
            </a:r>
            <a:r>
              <a:rPr lang="en-GB" sz="1600" dirty="0" smtClean="0"/>
              <a:t>, M. and </a:t>
            </a:r>
            <a:r>
              <a:rPr lang="en-GB" sz="1600" dirty="0" err="1" smtClean="0"/>
              <a:t>Bukist</a:t>
            </a:r>
            <a:r>
              <a:rPr lang="en-GB" sz="1600" dirty="0" smtClean="0"/>
              <a:t>, B. (</a:t>
            </a:r>
            <a:r>
              <a:rPr lang="en-GB" sz="1600" dirty="0" err="1" smtClean="0"/>
              <a:t>eds</a:t>
            </a:r>
            <a:r>
              <a:rPr lang="en-GB" sz="1600" dirty="0" smtClean="0"/>
              <a:t>)  A handbook of College and University Teaching; global perspectives, Sage Publications</a:t>
            </a:r>
            <a:endParaRPr lang="en-US" sz="1600" dirty="0" smtClean="0"/>
          </a:p>
          <a:p>
            <a:pPr>
              <a:buFont typeface="Wingdings" pitchFamily="2" charset="2"/>
              <a:buNone/>
            </a:pPr>
            <a:r>
              <a:rPr lang="en-US" sz="1600" dirty="0" smtClean="0"/>
              <a:t>Harvey, L. (2005) "A history and critique of quality evaluation in the UK", Quality Assurance in Education, Vol. 13 Issue: 4, pp.263 - 276</a:t>
            </a:r>
          </a:p>
        </p:txBody>
      </p:sp>
      <p:sp>
        <p:nvSpPr>
          <p:cNvPr id="28676" name="Slide Number Placeholder 3"/>
          <p:cNvSpPr>
            <a:spLocks noGrp="1"/>
          </p:cNvSpPr>
          <p:nvPr>
            <p:ph type="sldNum" sz="quarter" idx="12"/>
          </p:nvPr>
        </p:nvSpPr>
        <p:spPr>
          <a:noFill/>
        </p:spPr>
        <p:txBody>
          <a:bodyPr/>
          <a:lstStyle/>
          <a:p>
            <a:fld id="{E7A0C830-700F-4D05-A85E-38D712342A49}" type="slidenum">
              <a:rPr lang="en-GB" altLang="en-US" smtClean="0"/>
              <a:pPr/>
              <a:t>26</a:t>
            </a:fld>
            <a:endParaRPr lang="en-GB" altLang="en-US"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GB" dirty="0" smtClean="0"/>
              <a:t>References 2</a:t>
            </a:r>
            <a:endParaRPr lang="en-US" dirty="0" smtClean="0"/>
          </a:p>
        </p:txBody>
      </p:sp>
      <p:sp>
        <p:nvSpPr>
          <p:cNvPr id="29699" name="Content Placeholder 2"/>
          <p:cNvSpPr>
            <a:spLocks noGrp="1"/>
          </p:cNvSpPr>
          <p:nvPr>
            <p:ph idx="1"/>
          </p:nvPr>
        </p:nvSpPr>
        <p:spPr/>
        <p:txBody>
          <a:bodyPr/>
          <a:lstStyle/>
          <a:p>
            <a:pPr>
              <a:buFont typeface="Wingdings" pitchFamily="2" charset="2"/>
              <a:buNone/>
            </a:pPr>
            <a:r>
              <a:rPr lang="en-US" sz="1600" dirty="0" smtClean="0"/>
              <a:t>Holt, D. Palmer, S. and Challis, D. (2011) </a:t>
            </a:r>
            <a:r>
              <a:rPr lang="en-US" sz="1600" i="1" dirty="0" smtClean="0"/>
              <a:t>Changing perspectives:</a:t>
            </a:r>
            <a:r>
              <a:rPr lang="en-US" sz="1600" dirty="0" smtClean="0"/>
              <a:t> </a:t>
            </a:r>
            <a:r>
              <a:rPr lang="en-US" sz="1600" i="1" dirty="0" smtClean="0"/>
              <a:t>Teaching and Learning </a:t>
            </a:r>
            <a:r>
              <a:rPr lang="en-US" sz="1600" i="1" dirty="0" err="1" smtClean="0"/>
              <a:t>centres’</a:t>
            </a:r>
            <a:r>
              <a:rPr lang="en-US" sz="1600" i="1" dirty="0" smtClean="0"/>
              <a:t> strategic contributions to academic development in Australian Higher Education</a:t>
            </a:r>
            <a:r>
              <a:rPr lang="en-US" sz="1600" dirty="0" smtClean="0"/>
              <a:t>, International Journal for Academic Development  </a:t>
            </a:r>
            <a:r>
              <a:rPr lang="en-US" sz="1600" dirty="0" err="1" smtClean="0"/>
              <a:t>Vol</a:t>
            </a:r>
            <a:r>
              <a:rPr lang="en-US" sz="1600" dirty="0" smtClean="0"/>
              <a:t> 16 No 1 March 2011 p5-17 Routledge Abingdon</a:t>
            </a:r>
          </a:p>
          <a:p>
            <a:pPr>
              <a:buFont typeface="Wingdings" pitchFamily="2" charset="2"/>
              <a:buNone/>
            </a:pPr>
            <a:r>
              <a:rPr lang="en-US" sz="1600" dirty="0" err="1" smtClean="0"/>
              <a:t>Iszatt</a:t>
            </a:r>
            <a:r>
              <a:rPr lang="en-US" sz="1600" dirty="0" smtClean="0"/>
              <a:t>-White, M. Randall, D. </a:t>
            </a:r>
            <a:r>
              <a:rPr lang="en-US" sz="1600" dirty="0" err="1" smtClean="0"/>
              <a:t>Rouncefield</a:t>
            </a:r>
            <a:r>
              <a:rPr lang="en-US" sz="1600" dirty="0" smtClean="0"/>
              <a:t> M and Graham C (2011) Leadership in Post-Compulsory Education Continuum Press London and New York</a:t>
            </a:r>
          </a:p>
          <a:p>
            <a:pPr>
              <a:buFont typeface="Wingdings" pitchFamily="2" charset="2"/>
              <a:buNone/>
            </a:pPr>
            <a:r>
              <a:rPr lang="en-GB" sz="1600" dirty="0" smtClean="0"/>
              <a:t>Henkel, M. (2000)  </a:t>
            </a:r>
            <a:r>
              <a:rPr lang="en-GB" sz="1600" i="1" dirty="0" smtClean="0"/>
              <a:t>Academic identities and policy change in higher education</a:t>
            </a:r>
            <a:r>
              <a:rPr lang="en-GB" sz="1600" dirty="0" smtClean="0"/>
              <a:t> Higher Education Policy 46.Jessica Kingsley, London</a:t>
            </a:r>
            <a:endParaRPr lang="en-US" sz="1600" dirty="0" smtClean="0"/>
          </a:p>
          <a:p>
            <a:pPr>
              <a:buFont typeface="Wingdings" pitchFamily="2" charset="2"/>
              <a:buNone/>
            </a:pPr>
            <a:r>
              <a:rPr lang="en-US" sz="1600" dirty="0" err="1" smtClean="0"/>
              <a:t>Kezar</a:t>
            </a:r>
            <a:r>
              <a:rPr lang="en-US" sz="1600" dirty="0" smtClean="0"/>
              <a:t>, A. and </a:t>
            </a:r>
            <a:r>
              <a:rPr lang="en-US" sz="1600" dirty="0" err="1" smtClean="0"/>
              <a:t>Eckel</a:t>
            </a:r>
            <a:r>
              <a:rPr lang="en-US" sz="1600" dirty="0" smtClean="0"/>
              <a:t>, P. (2002) </a:t>
            </a:r>
            <a:r>
              <a:rPr lang="en-GB" sz="1600" i="1" dirty="0" smtClean="0"/>
              <a:t>The Effect of Institutional Culture on Change Strategies in Higher Education: Universal Principles or Culturally Responsive Concepts?</a:t>
            </a:r>
            <a:r>
              <a:rPr lang="en-GB" sz="1600" dirty="0" smtClean="0"/>
              <a:t> The Journal of Higher Education</a:t>
            </a:r>
            <a:r>
              <a:rPr lang="en-GB" sz="1600" i="1" dirty="0" smtClean="0"/>
              <a:t>, </a:t>
            </a:r>
            <a:r>
              <a:rPr lang="en-GB" sz="1600" dirty="0" smtClean="0"/>
              <a:t>Vol. 73, No. 4 p 435-460</a:t>
            </a:r>
            <a:endParaRPr lang="en-US" sz="1600" dirty="0" smtClean="0"/>
          </a:p>
          <a:p>
            <a:pPr>
              <a:buFont typeface="Wingdings" pitchFamily="2" charset="2"/>
              <a:buNone/>
            </a:pPr>
            <a:r>
              <a:rPr lang="en-US" sz="1600" dirty="0" err="1" smtClean="0"/>
              <a:t>Lueddeke</a:t>
            </a:r>
            <a:r>
              <a:rPr lang="en-US" sz="1600" dirty="0" smtClean="0"/>
              <a:t>, G</a:t>
            </a:r>
            <a:r>
              <a:rPr lang="en-GB" sz="1600" dirty="0" smtClean="0"/>
              <a:t> (1999) </a:t>
            </a:r>
            <a:r>
              <a:rPr lang="en-US" sz="1600" i="1" dirty="0" smtClean="0"/>
              <a:t>Toward a Constructivist Framework for Guiding Change and Innovation in Higher Education</a:t>
            </a:r>
            <a:r>
              <a:rPr lang="en-US" sz="1600" dirty="0" smtClean="0"/>
              <a:t> , The Journal of Higher Education, Vol. 70, No. 3 (May - Jun., 1999) (pp. 235-260)</a:t>
            </a:r>
          </a:p>
          <a:p>
            <a:pPr>
              <a:buFont typeface="Wingdings" pitchFamily="2" charset="2"/>
              <a:buNone/>
            </a:pPr>
            <a:r>
              <a:rPr lang="en-US" sz="1600" dirty="0" smtClean="0"/>
              <a:t>Marshall, P. and Massy, W. (2010) ‘Managing in turbulent times’ in </a:t>
            </a:r>
            <a:r>
              <a:rPr lang="en-US" sz="1600" i="1" dirty="0" smtClean="0"/>
              <a:t>Forum for the Future of Higher Education, papers from the 2009 Aspen symposium</a:t>
            </a:r>
            <a:r>
              <a:rPr lang="en-US" sz="1600" dirty="0" smtClean="0"/>
              <a:t>  Massachusetts Institute of Technology Cambridge USA</a:t>
            </a:r>
          </a:p>
          <a:p>
            <a:pPr>
              <a:buFont typeface="Wingdings" pitchFamily="2" charset="2"/>
              <a:buNone/>
            </a:pPr>
            <a:r>
              <a:rPr lang="en-US" sz="1600" dirty="0" err="1" smtClean="0"/>
              <a:t>McCafffery</a:t>
            </a:r>
            <a:r>
              <a:rPr lang="en-US" sz="1600" dirty="0" smtClean="0"/>
              <a:t>, P. (2004) </a:t>
            </a:r>
            <a:r>
              <a:rPr lang="en-US" sz="1600" i="1" dirty="0" smtClean="0"/>
              <a:t>The Higher Education Manager’s handbook: effective leadership and management in universities and colleges</a:t>
            </a:r>
            <a:r>
              <a:rPr lang="en-US" sz="1600" dirty="0" smtClean="0"/>
              <a:t> Abingdon Routledge </a:t>
            </a:r>
            <a:r>
              <a:rPr lang="en-US" sz="1600" dirty="0" err="1" smtClean="0"/>
              <a:t>Falmer</a:t>
            </a:r>
            <a:r>
              <a:rPr lang="en-US" sz="1600" dirty="0" smtClean="0"/>
              <a:t> </a:t>
            </a:r>
          </a:p>
          <a:p>
            <a:pPr>
              <a:buFont typeface="Wingdings" pitchFamily="2" charset="2"/>
              <a:buNone/>
            </a:pPr>
            <a:endParaRPr lang="en-US" sz="1600" dirty="0" smtClean="0"/>
          </a:p>
          <a:p>
            <a:endParaRPr lang="en-US" sz="1600" dirty="0" smtClean="0"/>
          </a:p>
        </p:txBody>
      </p:sp>
      <p:sp>
        <p:nvSpPr>
          <p:cNvPr id="29700" name="Slide Number Placeholder 3"/>
          <p:cNvSpPr>
            <a:spLocks noGrp="1"/>
          </p:cNvSpPr>
          <p:nvPr>
            <p:ph type="sldNum" sz="quarter" idx="12"/>
          </p:nvPr>
        </p:nvSpPr>
        <p:spPr>
          <a:noFill/>
        </p:spPr>
        <p:txBody>
          <a:bodyPr/>
          <a:lstStyle/>
          <a:p>
            <a:fld id="{20B5CE4B-713F-4696-85A8-376B170BAA8E}" type="slidenum">
              <a:rPr lang="en-GB" altLang="en-US" smtClean="0"/>
              <a:pPr/>
              <a:t>27</a:t>
            </a:fld>
            <a:endParaRPr lang="en-GB" altLang="en-US"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GB" dirty="0" smtClean="0"/>
              <a:t>References 3</a:t>
            </a:r>
            <a:endParaRPr lang="en-US" dirty="0" smtClean="0"/>
          </a:p>
        </p:txBody>
      </p:sp>
      <p:sp>
        <p:nvSpPr>
          <p:cNvPr id="30723" name="Content Placeholder 2"/>
          <p:cNvSpPr>
            <a:spLocks noGrp="1"/>
          </p:cNvSpPr>
          <p:nvPr>
            <p:ph idx="1"/>
          </p:nvPr>
        </p:nvSpPr>
        <p:spPr/>
        <p:txBody>
          <a:bodyPr/>
          <a:lstStyle/>
          <a:p>
            <a:pPr>
              <a:buFont typeface="Wingdings" pitchFamily="2" charset="2"/>
              <a:buNone/>
            </a:pPr>
            <a:r>
              <a:rPr lang="en-US" sz="1600" dirty="0" smtClean="0"/>
              <a:t>Newton, J. (2003) ‘Implementing an Institution-wide Learning and Teaching Strategy: Lessons in Managing Change’ Studies in Higher Education </a:t>
            </a:r>
            <a:r>
              <a:rPr lang="en-US" sz="1600" dirty="0" err="1" smtClean="0"/>
              <a:t>Vol</a:t>
            </a:r>
            <a:r>
              <a:rPr lang="en-US" sz="1600" dirty="0" smtClean="0"/>
              <a:t> 28 No 4</a:t>
            </a:r>
          </a:p>
          <a:p>
            <a:pPr>
              <a:buFont typeface="Wingdings" pitchFamily="2" charset="2"/>
              <a:buNone/>
            </a:pPr>
            <a:r>
              <a:rPr lang="en-US" sz="1600" dirty="0" smtClean="0"/>
              <a:t>Quinn, R. E. (1995) </a:t>
            </a:r>
            <a:r>
              <a:rPr lang="en-US" sz="1600" i="1" dirty="0" smtClean="0"/>
              <a:t>Becoming a Master Manager: a competency framework</a:t>
            </a:r>
            <a:r>
              <a:rPr lang="en-US" sz="1600" dirty="0" smtClean="0"/>
              <a:t> 2</a:t>
            </a:r>
            <a:r>
              <a:rPr lang="en-US" sz="1600" baseline="30000" dirty="0" smtClean="0"/>
              <a:t>nd</a:t>
            </a:r>
            <a:r>
              <a:rPr lang="en-US" sz="1600" dirty="0" smtClean="0"/>
              <a:t> Edition John Wiley and Sons, London.</a:t>
            </a:r>
          </a:p>
          <a:p>
            <a:pPr>
              <a:buFont typeface="Wingdings" pitchFamily="2" charset="2"/>
              <a:buNone/>
            </a:pPr>
            <a:r>
              <a:rPr lang="en-US" sz="1600" dirty="0" smtClean="0"/>
              <a:t>Robertson, C., Robins, A. and Cox, R. (2009) ‘Co-constructing an academic community ethos- challenging culture and managing change in higher education: a case study undertaken over two years’ in </a:t>
            </a:r>
            <a:r>
              <a:rPr lang="en-US" sz="1600" i="1" dirty="0" smtClean="0"/>
              <a:t>Management in Education</a:t>
            </a:r>
            <a:r>
              <a:rPr lang="en-US" sz="1600" dirty="0" smtClean="0"/>
              <a:t> </a:t>
            </a:r>
            <a:r>
              <a:rPr lang="en-US" sz="1600" dirty="0" err="1" smtClean="0"/>
              <a:t>Vol</a:t>
            </a:r>
            <a:r>
              <a:rPr lang="en-US" sz="1600" dirty="0" smtClean="0"/>
              <a:t> 23 Issue 1 Sage  London</a:t>
            </a:r>
          </a:p>
          <a:p>
            <a:pPr>
              <a:buFont typeface="Wingdings" pitchFamily="2" charset="2"/>
              <a:buNone/>
            </a:pPr>
            <a:r>
              <a:rPr lang="en-GB" sz="1600" dirty="0" smtClean="0"/>
              <a:t>Scott, P. (2004) Change matters: making a difference in Higher Education, keynote given at the European Universities Association Leadership Forum in Dublin </a:t>
            </a:r>
            <a:r>
              <a:rPr lang="en-GB" sz="1600" u="sng" dirty="0" smtClean="0">
                <a:hlinkClick r:id="rId3"/>
              </a:rPr>
              <a:t>http://www.uws.edu.au/__data/assets/pdf_file/0007/6892/AUQF_04_Paper_Scott.pdf</a:t>
            </a:r>
            <a:r>
              <a:rPr lang="en-GB" sz="1600" dirty="0" smtClean="0"/>
              <a:t> (Accessed April 2011)</a:t>
            </a:r>
            <a:endParaRPr lang="en-US" sz="1600" dirty="0" smtClean="0"/>
          </a:p>
          <a:p>
            <a:pPr>
              <a:buFont typeface="Wingdings" pitchFamily="2" charset="2"/>
              <a:buNone/>
            </a:pPr>
            <a:r>
              <a:rPr lang="en-GB" sz="1600" dirty="0" err="1" smtClean="0"/>
              <a:t>Trowler</a:t>
            </a:r>
            <a:r>
              <a:rPr lang="en-GB" sz="1600" dirty="0" smtClean="0"/>
              <a:t>, P. (1998) Academics Responding to Change. New Higher Education Frameworks and Academic Cultures . SRHE, Open University</a:t>
            </a:r>
            <a:endParaRPr lang="en-US" sz="1600" dirty="0" smtClean="0"/>
          </a:p>
          <a:p>
            <a:pPr>
              <a:buFont typeface="Wingdings" pitchFamily="2" charset="2"/>
              <a:buNone/>
            </a:pPr>
            <a:r>
              <a:rPr lang="en-GB" sz="1600" dirty="0" smtClean="0"/>
              <a:t>Watson, D. (2010) </a:t>
            </a:r>
            <a:r>
              <a:rPr lang="en-GB" sz="1600" i="1" dirty="0" smtClean="0"/>
              <a:t>Epilogue</a:t>
            </a:r>
            <a:r>
              <a:rPr lang="en-GB" sz="1600" dirty="0" smtClean="0"/>
              <a:t> in </a:t>
            </a:r>
            <a:r>
              <a:rPr lang="en-GB" sz="1600" dirty="0" err="1" smtClean="0"/>
              <a:t>Kubler</a:t>
            </a:r>
            <a:r>
              <a:rPr lang="en-GB" sz="1600" dirty="0" smtClean="0"/>
              <a:t>, J. and Sayers, N. (2010) </a:t>
            </a:r>
            <a:r>
              <a:rPr lang="en-GB" sz="1600" i="1" dirty="0" smtClean="0"/>
              <a:t>Higher education Futures: Key themes and implications for leadership and management</a:t>
            </a:r>
            <a:r>
              <a:rPr lang="en-GB" sz="1600" dirty="0" smtClean="0"/>
              <a:t> Learning Foundation  for Higher education  Series 2 Publication 4.1 London</a:t>
            </a:r>
            <a:endParaRPr lang="en-US" sz="1600" dirty="0" smtClean="0"/>
          </a:p>
          <a:p>
            <a:endParaRPr lang="en-US" sz="1600" dirty="0" smtClean="0"/>
          </a:p>
        </p:txBody>
      </p:sp>
      <p:sp>
        <p:nvSpPr>
          <p:cNvPr id="30724" name="Slide Number Placeholder 3"/>
          <p:cNvSpPr>
            <a:spLocks noGrp="1"/>
          </p:cNvSpPr>
          <p:nvPr>
            <p:ph type="sldNum" sz="quarter" idx="12"/>
          </p:nvPr>
        </p:nvSpPr>
        <p:spPr>
          <a:noFill/>
        </p:spPr>
        <p:txBody>
          <a:bodyPr/>
          <a:lstStyle/>
          <a:p>
            <a:fld id="{47AE1531-322B-4311-909F-E10335CE106D}" type="slidenum">
              <a:rPr lang="en-GB" altLang="en-US" smtClean="0"/>
              <a:pPr/>
              <a:t>28</a:t>
            </a:fld>
            <a:endParaRPr lang="en-GB" alt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GB" dirty="0" smtClean="0"/>
              <a:t>The national picture</a:t>
            </a:r>
          </a:p>
        </p:txBody>
      </p:sp>
      <p:sp>
        <p:nvSpPr>
          <p:cNvPr id="5123" name="Rectangle 3"/>
          <p:cNvSpPr>
            <a:spLocks noGrp="1" noChangeArrowheads="1"/>
          </p:cNvSpPr>
          <p:nvPr>
            <p:ph type="body" idx="1"/>
          </p:nvPr>
        </p:nvSpPr>
        <p:spPr>
          <a:xfrm>
            <a:off x="468313" y="1357313"/>
            <a:ext cx="8229600" cy="4972050"/>
          </a:xfrm>
        </p:spPr>
        <p:txBody>
          <a:bodyPr/>
          <a:lstStyle/>
          <a:p>
            <a:pPr eaLnBrk="1" hangingPunct="1"/>
            <a:r>
              <a:rPr lang="en-GB" dirty="0" smtClean="0"/>
              <a:t>A cold wind blowing: tougher times than ever before in HE.</a:t>
            </a:r>
          </a:p>
          <a:p>
            <a:pPr eaLnBrk="1" hangingPunct="1"/>
            <a:r>
              <a:rPr lang="en-GB" dirty="0" smtClean="0"/>
              <a:t>Financial instability: substantial cuts (including in year) and huge uncertainty about university finances.</a:t>
            </a:r>
          </a:p>
          <a:p>
            <a:pPr eaLnBrk="1" hangingPunct="1"/>
            <a:r>
              <a:rPr lang="en-GB" dirty="0" smtClean="0"/>
              <a:t>Capricious staffing decisions as HEIs manage cuts.</a:t>
            </a:r>
          </a:p>
          <a:p>
            <a:pPr eaLnBrk="1" hangingPunct="1"/>
            <a:r>
              <a:rPr lang="en-GB" dirty="0" smtClean="0"/>
              <a:t>Long-term and even short-term planning nigh on impossible.</a:t>
            </a:r>
          </a:p>
          <a:p>
            <a:pPr eaLnBrk="1" hangingPunct="1">
              <a:lnSpc>
                <a:spcPct val="80000"/>
              </a:lnSpc>
            </a:pPr>
            <a:r>
              <a:rPr lang="en-GB" dirty="0" smtClean="0"/>
              <a:t>International student visa restrictions.</a:t>
            </a:r>
          </a:p>
          <a:p>
            <a:pPr eaLnBrk="1" hangingPunct="1">
              <a:lnSpc>
                <a:spcPct val="80000"/>
              </a:lnSpc>
            </a:pPr>
            <a:r>
              <a:rPr lang="en-GB" dirty="0" smtClean="0"/>
              <a:t>Intense international competition.</a:t>
            </a:r>
          </a:p>
          <a:p>
            <a:pPr eaLnBrk="1" hangingPunct="1"/>
            <a:endParaRPr lang="en-GB" dirty="0" smtClean="0"/>
          </a:p>
          <a:p>
            <a:pPr eaLnBrk="1" hangingPunct="1"/>
            <a:endParaRPr lang="en-GB" sz="2400" dirty="0" smtClean="0"/>
          </a:p>
          <a:p>
            <a:pPr eaLnBrk="1" hangingPunct="1">
              <a:buFont typeface="Wingdings" pitchFamily="2" charset="2"/>
              <a:buNone/>
            </a:pPr>
            <a:endParaRPr lang="en-GB"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249238"/>
            <a:ext cx="7543800" cy="863600"/>
          </a:xfrm>
        </p:spPr>
        <p:txBody>
          <a:bodyPr/>
          <a:lstStyle/>
          <a:p>
            <a:pPr eaLnBrk="1" hangingPunct="1"/>
            <a:r>
              <a:rPr lang="en-GB" sz="3600" dirty="0" smtClean="0"/>
              <a:t>Issues that impact on the context</a:t>
            </a:r>
          </a:p>
        </p:txBody>
      </p:sp>
      <p:sp>
        <p:nvSpPr>
          <p:cNvPr id="6147" name="Rectangle 3"/>
          <p:cNvSpPr>
            <a:spLocks noGrp="1" noChangeArrowheads="1"/>
          </p:cNvSpPr>
          <p:nvPr>
            <p:ph type="body" idx="1"/>
          </p:nvPr>
        </p:nvSpPr>
        <p:spPr/>
        <p:txBody>
          <a:bodyPr/>
          <a:lstStyle/>
          <a:p>
            <a:pPr eaLnBrk="1" hangingPunct="1">
              <a:lnSpc>
                <a:spcPct val="100000"/>
              </a:lnSpc>
            </a:pPr>
            <a:r>
              <a:rPr lang="en-GB" dirty="0" err="1" smtClean="0"/>
              <a:t>Unmodelled</a:t>
            </a:r>
            <a:r>
              <a:rPr lang="en-GB" dirty="0" smtClean="0"/>
              <a:t> student fees structure for 2012, with confusion re fee levels / numbers;</a:t>
            </a:r>
          </a:p>
          <a:p>
            <a:pPr eaLnBrk="1" hangingPunct="1">
              <a:lnSpc>
                <a:spcPct val="100000"/>
              </a:lnSpc>
            </a:pPr>
            <a:r>
              <a:rPr lang="en-GB" dirty="0" smtClean="0"/>
              <a:t>Increasing importance of National Student Survey, various league tables and Key Information Sets on perceptions of quality and student recruitment;</a:t>
            </a:r>
          </a:p>
          <a:p>
            <a:pPr eaLnBrk="1" hangingPunct="1">
              <a:lnSpc>
                <a:spcPct val="100000"/>
              </a:lnSpc>
            </a:pPr>
            <a:r>
              <a:rPr lang="en-GB" dirty="0" smtClean="0"/>
              <a:t>But “Education is a post-experience good”; </a:t>
            </a:r>
          </a:p>
          <a:p>
            <a:pPr eaLnBrk="1" hangingPunct="1">
              <a:lnSpc>
                <a:spcPct val="100000"/>
              </a:lnSpc>
            </a:pPr>
            <a:r>
              <a:rPr lang="en-GB" dirty="0" smtClean="0"/>
              <a:t>New roles for students in quality assurance and enhancement;</a:t>
            </a:r>
          </a:p>
          <a:p>
            <a:pPr eaLnBrk="1" hangingPunct="1">
              <a:lnSpc>
                <a:spcPct val="100000"/>
              </a:lnSpc>
            </a:pPr>
            <a:r>
              <a:rPr lang="en-GB" dirty="0" smtClean="0"/>
              <a:t>Uncertainties (cynicism) about the genuineness of WP and fair access.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dirty="0" smtClean="0"/>
              <a:t>LJMU The strategic plan October 2011</a:t>
            </a:r>
            <a:endParaRPr lang="en-US" dirty="0" smtClean="0"/>
          </a:p>
        </p:txBody>
      </p:sp>
      <p:sp>
        <p:nvSpPr>
          <p:cNvPr id="7171" name="Content Placeholder 2"/>
          <p:cNvSpPr>
            <a:spLocks noGrp="1"/>
          </p:cNvSpPr>
          <p:nvPr>
            <p:ph idx="1"/>
          </p:nvPr>
        </p:nvSpPr>
        <p:spPr/>
        <p:txBody>
          <a:bodyPr/>
          <a:lstStyle/>
          <a:p>
            <a:r>
              <a:rPr lang="en-GB" smtClean="0"/>
              <a:t>Period until 2017 the most dynamic &amp; challenging in history of HE. Innovation, agility and flexibility needed for success;</a:t>
            </a:r>
          </a:p>
          <a:p>
            <a:r>
              <a:rPr lang="en-GB" smtClean="0"/>
              <a:t>£9k fee level fixed and OFFA agreement accepted (but we don’t know the likely impact);</a:t>
            </a:r>
          </a:p>
          <a:p>
            <a:r>
              <a:rPr lang="en-GB" smtClean="0"/>
              <a:t>Increasing competition on price from FE and private sectors; impact unknown but likely to be differentiated;</a:t>
            </a:r>
          </a:p>
          <a:p>
            <a:r>
              <a:rPr lang="en-GB" smtClean="0"/>
              <a:t>LJMU must work towards favourable REF in 2014, while keeping focus on student experience.</a:t>
            </a:r>
          </a:p>
          <a:p>
            <a:endParaRPr lang="en-GB" smtClean="0"/>
          </a:p>
          <a:p>
            <a:endParaRPr lang="en-US" smtClean="0"/>
          </a:p>
        </p:txBody>
      </p:sp>
      <p:sp>
        <p:nvSpPr>
          <p:cNvPr id="7172" name="Slide Number Placeholder 3"/>
          <p:cNvSpPr>
            <a:spLocks noGrp="1"/>
          </p:cNvSpPr>
          <p:nvPr>
            <p:ph type="sldNum" sz="quarter" idx="12"/>
          </p:nvPr>
        </p:nvSpPr>
        <p:spPr>
          <a:noFill/>
        </p:spPr>
        <p:txBody>
          <a:bodyPr/>
          <a:lstStyle/>
          <a:p>
            <a:fld id="{8533EF8F-36B4-4EA5-AD18-E0813F9A9943}" type="slidenum">
              <a:rPr lang="en-GB" altLang="en-US" smtClean="0"/>
              <a:pPr/>
              <a:t>5</a:t>
            </a:fld>
            <a:endParaRPr lang="en-GB" alt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dirty="0" smtClean="0"/>
              <a:t>Key messages</a:t>
            </a:r>
            <a:endParaRPr lang="en-US" dirty="0" smtClean="0"/>
          </a:p>
        </p:txBody>
      </p:sp>
      <p:sp>
        <p:nvSpPr>
          <p:cNvPr id="8195" name="Content Placeholder 2"/>
          <p:cNvSpPr>
            <a:spLocks noGrp="1"/>
          </p:cNvSpPr>
          <p:nvPr>
            <p:ph idx="1"/>
          </p:nvPr>
        </p:nvSpPr>
        <p:spPr>
          <a:xfrm>
            <a:off x="357188" y="1357313"/>
            <a:ext cx="8572500" cy="4845050"/>
          </a:xfrm>
        </p:spPr>
        <p:txBody>
          <a:bodyPr/>
          <a:lstStyle/>
          <a:p>
            <a:pPr marL="514350" indent="-514350">
              <a:buFont typeface="Arial" charset="0"/>
              <a:buAutoNum type="arabicPeriod"/>
            </a:pPr>
            <a:r>
              <a:rPr lang="en-GB" smtClean="0"/>
              <a:t>Student recruitment, development and support;</a:t>
            </a:r>
          </a:p>
          <a:p>
            <a:pPr marL="514350" indent="-514350">
              <a:buFont typeface="Arial" charset="0"/>
              <a:buAutoNum type="arabicPeriod"/>
            </a:pPr>
            <a:r>
              <a:rPr lang="en-GB" smtClean="0"/>
              <a:t>Learning, teaching and assessment;</a:t>
            </a:r>
          </a:p>
          <a:p>
            <a:pPr marL="514350" indent="-514350">
              <a:buFont typeface="Arial" charset="0"/>
              <a:buAutoNum type="arabicPeriod"/>
            </a:pPr>
            <a:r>
              <a:rPr lang="en-GB" smtClean="0"/>
              <a:t>Research and scholarship;</a:t>
            </a:r>
          </a:p>
          <a:p>
            <a:pPr marL="514350" indent="-514350">
              <a:buFont typeface="Arial" charset="0"/>
              <a:buAutoNum type="arabicPeriod"/>
            </a:pPr>
            <a:r>
              <a:rPr lang="en-GB" smtClean="0"/>
              <a:t>Commercial and international development;</a:t>
            </a:r>
          </a:p>
          <a:p>
            <a:pPr marL="514350" indent="-514350">
              <a:buFont typeface="Arial" charset="0"/>
              <a:buAutoNum type="arabicPeriod"/>
            </a:pPr>
            <a:r>
              <a:rPr lang="en-GB" smtClean="0"/>
              <a:t>Excellence in delivery.</a:t>
            </a:r>
          </a:p>
          <a:p>
            <a:pPr marL="514350" indent="-514350"/>
            <a:r>
              <a:rPr lang="en-GB" smtClean="0"/>
              <a:t>Should we be doing these things? </a:t>
            </a:r>
          </a:p>
          <a:p>
            <a:pPr marL="514350" indent="-514350"/>
            <a:r>
              <a:rPr lang="en-GB" smtClean="0"/>
              <a:t>What else should we be doing? </a:t>
            </a:r>
          </a:p>
          <a:p>
            <a:pPr marL="514350" indent="-514350"/>
            <a:r>
              <a:rPr lang="en-GB" smtClean="0"/>
              <a:t>How do we measure success in these areas?</a:t>
            </a:r>
          </a:p>
          <a:p>
            <a:pPr marL="514350" indent="-514350"/>
            <a:r>
              <a:rPr lang="en-GB" smtClean="0"/>
              <a:t>What do you think is the purpose of a 21</a:t>
            </a:r>
            <a:r>
              <a:rPr lang="en-GB" baseline="30000" smtClean="0"/>
              <a:t>st</a:t>
            </a:r>
            <a:r>
              <a:rPr lang="en-GB" smtClean="0"/>
              <a:t> Century university?</a:t>
            </a:r>
            <a:endParaRPr lang="en-US" smtClean="0"/>
          </a:p>
        </p:txBody>
      </p:sp>
      <p:sp>
        <p:nvSpPr>
          <p:cNvPr id="8196" name="Slide Number Placeholder 3"/>
          <p:cNvSpPr>
            <a:spLocks noGrp="1"/>
          </p:cNvSpPr>
          <p:nvPr>
            <p:ph type="sldNum" sz="quarter" idx="12"/>
          </p:nvPr>
        </p:nvSpPr>
        <p:spPr>
          <a:noFill/>
        </p:spPr>
        <p:txBody>
          <a:bodyPr/>
          <a:lstStyle/>
          <a:p>
            <a:fld id="{325C21A0-56EE-4DCF-963C-6DB1E5DB95FA}" type="slidenum">
              <a:rPr lang="en-GB" altLang="en-US" smtClean="0"/>
              <a:pPr/>
              <a:t>6</a:t>
            </a:fld>
            <a:endParaRPr lang="en-GB" alt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dirty="0" smtClean="0"/>
              <a:t>Student recruitment, development and support</a:t>
            </a:r>
            <a:endParaRPr lang="en-US" dirty="0" smtClean="0"/>
          </a:p>
        </p:txBody>
      </p:sp>
      <p:sp>
        <p:nvSpPr>
          <p:cNvPr id="9219" name="Content Placeholder 2"/>
          <p:cNvSpPr>
            <a:spLocks noGrp="1"/>
          </p:cNvSpPr>
          <p:nvPr>
            <p:ph idx="1"/>
          </p:nvPr>
        </p:nvSpPr>
        <p:spPr/>
        <p:txBody>
          <a:bodyPr/>
          <a:lstStyle/>
          <a:p>
            <a:r>
              <a:rPr lang="en-GB" dirty="0" smtClean="0"/>
              <a:t>LJMU OFFA Access agreement – commitment to widening access, balancing this and admission standards;</a:t>
            </a:r>
          </a:p>
          <a:p>
            <a:r>
              <a:rPr lang="en-GB" dirty="0" smtClean="0"/>
              <a:t>Enhancing the overall student experience;</a:t>
            </a:r>
          </a:p>
          <a:p>
            <a:r>
              <a:rPr lang="en-GB" dirty="0" smtClean="0"/>
              <a:t>Employability, WOW, employer partnerships and graduate salaries.</a:t>
            </a:r>
            <a:endParaRPr lang="en-US" dirty="0" smtClean="0"/>
          </a:p>
        </p:txBody>
      </p:sp>
      <p:sp>
        <p:nvSpPr>
          <p:cNvPr id="9220" name="Slide Number Placeholder 3"/>
          <p:cNvSpPr>
            <a:spLocks noGrp="1"/>
          </p:cNvSpPr>
          <p:nvPr>
            <p:ph type="sldNum" sz="quarter" idx="12"/>
          </p:nvPr>
        </p:nvSpPr>
        <p:spPr>
          <a:noFill/>
        </p:spPr>
        <p:txBody>
          <a:bodyPr/>
          <a:lstStyle/>
          <a:p>
            <a:fld id="{85D0C688-C16F-4BD9-B1E7-3799AC364898}" type="slidenum">
              <a:rPr lang="en-GB" altLang="en-US" smtClean="0"/>
              <a:pPr/>
              <a:t>7</a:t>
            </a:fld>
            <a:endParaRPr lang="en-GB" alt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0" y="122238"/>
            <a:ext cx="8429625" cy="1074737"/>
          </a:xfrm>
        </p:spPr>
        <p:txBody>
          <a:bodyPr/>
          <a:lstStyle/>
          <a:p>
            <a:pPr marL="514350" indent="-514350"/>
            <a:r>
              <a:rPr lang="en-GB" dirty="0" smtClean="0"/>
              <a:t>Learning, teaching &amp; assessment</a:t>
            </a:r>
            <a:endParaRPr lang="en-US" dirty="0" smtClean="0"/>
          </a:p>
        </p:txBody>
      </p:sp>
      <p:sp>
        <p:nvSpPr>
          <p:cNvPr id="10243" name="Content Placeholder 2"/>
          <p:cNvSpPr>
            <a:spLocks noGrp="1"/>
          </p:cNvSpPr>
          <p:nvPr>
            <p:ph idx="1"/>
          </p:nvPr>
        </p:nvSpPr>
        <p:spPr>
          <a:xfrm>
            <a:off x="214313" y="1285875"/>
            <a:ext cx="8643937" cy="4916488"/>
          </a:xfrm>
        </p:spPr>
        <p:txBody>
          <a:bodyPr/>
          <a:lstStyle/>
          <a:p>
            <a:r>
              <a:rPr lang="en-GB" smtClean="0"/>
              <a:t>Student success in terms of employability and ‘good honours’;</a:t>
            </a:r>
          </a:p>
          <a:p>
            <a:r>
              <a:rPr lang="en-GB" smtClean="0"/>
              <a:t>A curriculum that is challenging, current and informed by research and scholarship and the world of work;</a:t>
            </a:r>
          </a:p>
          <a:p>
            <a:r>
              <a:rPr lang="en-GB" smtClean="0"/>
              <a:t>A high standard of teaching with innovation and enhancement in teaching methods, learner support and assessment;</a:t>
            </a:r>
          </a:p>
          <a:p>
            <a:r>
              <a:rPr lang="en-GB" smtClean="0"/>
              <a:t>The programme of study as the primary ‘product’ with which each student identifies;</a:t>
            </a:r>
          </a:p>
          <a:p>
            <a:r>
              <a:rPr lang="en-GB" smtClean="0"/>
              <a:t>Market responsive programmes, so more frequent changes in our programme portfolio.</a:t>
            </a:r>
          </a:p>
          <a:p>
            <a:endParaRPr lang="en-US" smtClean="0"/>
          </a:p>
        </p:txBody>
      </p:sp>
      <p:sp>
        <p:nvSpPr>
          <p:cNvPr id="10244" name="Slide Number Placeholder 3"/>
          <p:cNvSpPr>
            <a:spLocks noGrp="1"/>
          </p:cNvSpPr>
          <p:nvPr>
            <p:ph type="sldNum" sz="quarter" idx="12"/>
          </p:nvPr>
        </p:nvSpPr>
        <p:spPr>
          <a:noFill/>
        </p:spPr>
        <p:txBody>
          <a:bodyPr/>
          <a:lstStyle/>
          <a:p>
            <a:fld id="{E7118623-E101-4F6D-B2D8-DE538F62F2D5}" type="slidenum">
              <a:rPr lang="en-GB" altLang="en-US" smtClean="0"/>
              <a:pPr/>
              <a:t>8</a:t>
            </a:fld>
            <a:endParaRPr lang="en-GB" alt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marL="514350" indent="-514350"/>
            <a:r>
              <a:rPr lang="en-GB" dirty="0" smtClean="0"/>
              <a:t/>
            </a:r>
            <a:br>
              <a:rPr lang="en-GB" dirty="0" smtClean="0"/>
            </a:br>
            <a:r>
              <a:rPr lang="en-GB" dirty="0" smtClean="0"/>
              <a:t>Research and scholarship;</a:t>
            </a:r>
            <a:endParaRPr lang="en-US" dirty="0" smtClean="0"/>
          </a:p>
        </p:txBody>
      </p:sp>
      <p:sp>
        <p:nvSpPr>
          <p:cNvPr id="11267" name="Content Placeholder 2"/>
          <p:cNvSpPr>
            <a:spLocks noGrp="1"/>
          </p:cNvSpPr>
          <p:nvPr>
            <p:ph idx="1"/>
          </p:nvPr>
        </p:nvSpPr>
        <p:spPr/>
        <p:txBody>
          <a:bodyPr/>
          <a:lstStyle/>
          <a:p>
            <a:r>
              <a:rPr lang="en-GB" sz="2400" smtClean="0"/>
              <a:t>A continuing focus on supporting areas of world-leading an d international research standing, whilst encouraging the development of those areas of high national potential;</a:t>
            </a:r>
          </a:p>
          <a:p>
            <a:r>
              <a:rPr lang="en-GB" sz="2400" smtClean="0"/>
              <a:t>A positive REF outcome in 2014 and continued success in research beyond this (grants, publications etc);</a:t>
            </a:r>
          </a:p>
          <a:p>
            <a:r>
              <a:rPr lang="en-GB" sz="2400" smtClean="0"/>
              <a:t>A clearer definition of scholarship in all aspects of academic delivery (teaching&amp; assessment process, the curriculum, employability agenda and commercial capabilities). This will be an essential differentiator in relation to Private and FE-delivered degree programmes.</a:t>
            </a:r>
            <a:endParaRPr lang="en-US" sz="2400" smtClean="0"/>
          </a:p>
        </p:txBody>
      </p:sp>
      <p:sp>
        <p:nvSpPr>
          <p:cNvPr id="11268" name="Slide Number Placeholder 3"/>
          <p:cNvSpPr>
            <a:spLocks noGrp="1"/>
          </p:cNvSpPr>
          <p:nvPr>
            <p:ph type="sldNum" sz="quarter" idx="12"/>
          </p:nvPr>
        </p:nvSpPr>
        <p:spPr>
          <a:noFill/>
        </p:spPr>
        <p:txBody>
          <a:bodyPr/>
          <a:lstStyle/>
          <a:p>
            <a:fld id="{8FDE84D5-8C12-49F4-91FB-7A0D7E8069FD}" type="slidenum">
              <a:rPr lang="en-GB" altLang="en-US" smtClean="0"/>
              <a:pPr/>
              <a:t>9</a:t>
            </a:fld>
            <a:endParaRPr lang="en-GB" alt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1397</TotalTime>
  <Words>2291</Words>
  <Application>Microsoft Office PowerPoint</Application>
  <PresentationFormat>On-screen Show (4:3)</PresentationFormat>
  <Paragraphs>206</Paragraphs>
  <Slides>28</Slides>
  <Notes>28</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LeedsMet template</vt:lpstr>
      <vt:lpstr>Enhancing the student experience workshops  November 2011 Liverpool John Moores University </vt:lpstr>
      <vt:lpstr>Introductory task</vt:lpstr>
      <vt:lpstr>The national picture</vt:lpstr>
      <vt:lpstr>Issues that impact on the context</vt:lpstr>
      <vt:lpstr>LJMU The strategic plan October 2011</vt:lpstr>
      <vt:lpstr>Key messages</vt:lpstr>
      <vt:lpstr>Student recruitment, development and support</vt:lpstr>
      <vt:lpstr>Learning, teaching &amp; assessment</vt:lpstr>
      <vt:lpstr> Research and scholarship;</vt:lpstr>
      <vt:lpstr>Commercial and international development</vt:lpstr>
      <vt:lpstr> Excellence in delivery</vt:lpstr>
      <vt:lpstr>Behaving strategically to enact change</vt:lpstr>
      <vt:lpstr>Theories on making  change happen in universities</vt:lpstr>
      <vt:lpstr>Whose values?</vt:lpstr>
      <vt:lpstr>Who is pushing the change?</vt:lpstr>
      <vt:lpstr>The necessity of trust</vt:lpstr>
      <vt:lpstr>The need to bring staff with you</vt:lpstr>
      <vt:lpstr>What tools do you have in your toolkit to enact change?</vt:lpstr>
      <vt:lpstr>Working with ‘difficult’ people</vt:lpstr>
      <vt:lpstr>What does research tell us about  ALT? (a personal selection)</vt:lpstr>
      <vt:lpstr>And also</vt:lpstr>
      <vt:lpstr>Why should we deeply engage with ALT issues?</vt:lpstr>
      <vt:lpstr>Working together: purposes and processes</vt:lpstr>
      <vt:lpstr>What do we need to do, here, now, with whom, to what effect?</vt:lpstr>
      <vt:lpstr>Faculty L&amp;T enhancement plans</vt:lpstr>
      <vt:lpstr>References on change management</vt:lpstr>
      <vt:lpstr>References 2</vt:lpstr>
      <vt:lpstr>References 3</vt:lpstr>
    </vt:vector>
  </TitlesOfParts>
  <Company>Leeds Metropolitan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Phil</cp:lastModifiedBy>
  <cp:revision>131</cp:revision>
  <dcterms:created xsi:type="dcterms:W3CDTF">2007-03-06T12:05:28Z</dcterms:created>
  <dcterms:modified xsi:type="dcterms:W3CDTF">2012-02-28T17:55:46Z</dcterms:modified>
</cp:coreProperties>
</file>