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comments/comment1.xml" ContentType="application/vnd.openxmlformats-officedocument.presentationml.comments+xml"/>
  <Override PartName="/ppt/notesSlides/notesSlide20.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Lst>
  <p:notesMasterIdLst>
    <p:notesMasterId r:id="rId33"/>
  </p:notesMasterIdLst>
  <p:handoutMasterIdLst>
    <p:handoutMasterId r:id="rId34"/>
  </p:handoutMasterIdLst>
  <p:sldIdLst>
    <p:sldId id="257" r:id="rId2"/>
    <p:sldId id="349" r:id="rId3"/>
    <p:sldId id="319" r:id="rId4"/>
    <p:sldId id="320" r:id="rId5"/>
    <p:sldId id="334" r:id="rId6"/>
    <p:sldId id="338" r:id="rId7"/>
    <p:sldId id="321" r:id="rId8"/>
    <p:sldId id="322" r:id="rId9"/>
    <p:sldId id="355" r:id="rId10"/>
    <p:sldId id="356" r:id="rId11"/>
    <p:sldId id="357" r:id="rId12"/>
    <p:sldId id="358" r:id="rId13"/>
    <p:sldId id="359" r:id="rId14"/>
    <p:sldId id="336" r:id="rId15"/>
    <p:sldId id="361" r:id="rId16"/>
    <p:sldId id="362" r:id="rId17"/>
    <p:sldId id="335" r:id="rId18"/>
    <p:sldId id="363" r:id="rId19"/>
    <p:sldId id="364" r:id="rId20"/>
    <p:sldId id="365" r:id="rId21"/>
    <p:sldId id="366" r:id="rId22"/>
    <p:sldId id="367" r:id="rId23"/>
    <p:sldId id="337" r:id="rId24"/>
    <p:sldId id="341" r:id="rId25"/>
    <p:sldId id="342" r:id="rId26"/>
    <p:sldId id="343" r:id="rId27"/>
    <p:sldId id="316" r:id="rId28"/>
    <p:sldId id="270" r:id="rId29"/>
    <p:sldId id="271" r:id="rId30"/>
    <p:sldId id="272" r:id="rId31"/>
    <p:sldId id="317" r:id="rId32"/>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uthor" initials="A" lastIdx="7" clrIdx="0"/>
</p:cmAuthorLst>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80" autoAdjust="0"/>
    <p:restoredTop sz="86410" autoAdjust="0"/>
  </p:normalViewPr>
  <p:slideViewPr>
    <p:cSldViewPr>
      <p:cViewPr>
        <p:scale>
          <a:sx n="60" d="100"/>
          <a:sy n="60" d="100"/>
        </p:scale>
        <p:origin x="-624" y="-1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0" d="100"/>
          <a:sy n="80" d="100"/>
        </p:scale>
        <p:origin x="-202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1-10-31T11:45:26.322" idx="7">
    <p:pos x="5211" y="1145"/>
    <p:text>would it make sense to realing this with 'in both school and home'?</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07E6983-7146-4431-AC20-1EC8908D66FC}"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34820"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293106BE-D997-49B2-8561-6FA67AD130C0}"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293106BE-D997-49B2-8561-6FA67AD130C0}" type="slidenum">
              <a:rPr lang="en-US" smtClean="0"/>
              <a:pPr>
                <a:defRPr/>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A31F2AE6-211C-4C88-8A8C-830DD3920AA6}" type="slidenum">
              <a:rPr lang="en-US" smtClean="0"/>
              <a:pPr/>
              <a:t>11</a:t>
            </a:fld>
            <a:endParaRPr lang="en-US" smtClean="0"/>
          </a:p>
        </p:txBody>
      </p:sp>
      <p:sp>
        <p:nvSpPr>
          <p:cNvPr id="44035" name="Slide Image Placeholder 1"/>
          <p:cNvSpPr>
            <a:spLocks noGrp="1" noRot="1" noChangeAspect="1" noTextEdit="1"/>
          </p:cNvSpPr>
          <p:nvPr>
            <p:ph type="sldImg"/>
          </p:nvPr>
        </p:nvSpPr>
        <p:spPr>
          <a:ln/>
        </p:spPr>
      </p:sp>
      <p:sp>
        <p:nvSpPr>
          <p:cNvPr id="44036" name="Notes Placeholder 2"/>
          <p:cNvSpPr>
            <a:spLocks noGrp="1"/>
          </p:cNvSpPr>
          <p:nvPr>
            <p:ph type="body" idx="1"/>
          </p:nvPr>
        </p:nvSpPr>
        <p:spPr>
          <a:noFill/>
          <a:ln/>
        </p:spPr>
        <p:txBody>
          <a:bodyPr/>
          <a:lstStyle/>
          <a:p>
            <a:pPr eaLnBrk="1" hangingPunct="1"/>
            <a:endParaRPr lang="en-US" smtClean="0"/>
          </a:p>
        </p:txBody>
      </p:sp>
      <p:sp>
        <p:nvSpPr>
          <p:cNvPr id="44037"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5FBF4F7C-2786-4A05-BBDD-F70708D3E349}" type="slidenum">
              <a:rPr lang="en-US" sz="1200"/>
              <a:pPr algn="r"/>
              <a:t>11</a:t>
            </a:fld>
            <a:endParaRPr lang="en-US" sz="12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2AB2A0A7-F03B-40EB-99ED-60D348D9B5A4}" type="slidenum">
              <a:rPr lang="en-US" smtClean="0"/>
              <a:pPr/>
              <a:t>12</a:t>
            </a:fld>
            <a:endParaRPr lang="en-US" smtClean="0"/>
          </a:p>
        </p:txBody>
      </p:sp>
      <p:sp>
        <p:nvSpPr>
          <p:cNvPr id="45059" name="Slide Image Placeholder 1"/>
          <p:cNvSpPr>
            <a:spLocks noGrp="1" noRot="1" noChangeAspect="1" noTextEdit="1"/>
          </p:cNvSpPr>
          <p:nvPr>
            <p:ph type="sldImg"/>
          </p:nvPr>
        </p:nvSpPr>
        <p:spPr>
          <a:ln/>
        </p:spPr>
      </p:sp>
      <p:sp>
        <p:nvSpPr>
          <p:cNvPr id="45060" name="Notes Placeholder 2"/>
          <p:cNvSpPr>
            <a:spLocks noGrp="1"/>
          </p:cNvSpPr>
          <p:nvPr>
            <p:ph type="body" idx="1"/>
          </p:nvPr>
        </p:nvSpPr>
        <p:spPr>
          <a:noFill/>
          <a:ln/>
        </p:spPr>
        <p:txBody>
          <a:bodyPr/>
          <a:lstStyle/>
          <a:p>
            <a:pPr eaLnBrk="1" hangingPunct="1"/>
            <a:endParaRPr lang="en-US" smtClean="0"/>
          </a:p>
        </p:txBody>
      </p:sp>
      <p:sp>
        <p:nvSpPr>
          <p:cNvPr id="45061"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A8EB5A66-A669-4E95-8ED1-EE64FFDBB3B2}" type="slidenum">
              <a:rPr lang="en-US" sz="1200"/>
              <a:pPr algn="r"/>
              <a:t>12</a:t>
            </a:fld>
            <a:endParaRPr lang="en-US" sz="120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780F9533-8D87-4B62-AEE2-A5E4720F47B0}" type="slidenum">
              <a:rPr lang="en-US" smtClean="0"/>
              <a:pPr/>
              <a:t>13</a:t>
            </a:fld>
            <a:endParaRPr lang="en-US" smtClean="0"/>
          </a:p>
        </p:txBody>
      </p:sp>
      <p:sp>
        <p:nvSpPr>
          <p:cNvPr id="46083" name="Slide Image Placeholder 1"/>
          <p:cNvSpPr>
            <a:spLocks noGrp="1" noRot="1" noChangeAspect="1" noTextEdit="1"/>
          </p:cNvSpPr>
          <p:nvPr>
            <p:ph type="sldImg"/>
          </p:nvPr>
        </p:nvSpPr>
        <p:spPr>
          <a:ln/>
        </p:spPr>
      </p:sp>
      <p:sp>
        <p:nvSpPr>
          <p:cNvPr id="46084" name="Notes Placeholder 2"/>
          <p:cNvSpPr>
            <a:spLocks noGrp="1"/>
          </p:cNvSpPr>
          <p:nvPr>
            <p:ph type="body" idx="1"/>
          </p:nvPr>
        </p:nvSpPr>
        <p:spPr>
          <a:noFill/>
          <a:ln/>
        </p:spPr>
        <p:txBody>
          <a:bodyPr/>
          <a:lstStyle/>
          <a:p>
            <a:pPr eaLnBrk="1" hangingPunct="1"/>
            <a:endParaRPr lang="en-US" smtClean="0"/>
          </a:p>
        </p:txBody>
      </p:sp>
      <p:sp>
        <p:nvSpPr>
          <p:cNvPr id="46085"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9896B841-7614-4703-8CB1-EA7E573771E8}" type="slidenum">
              <a:rPr lang="en-US" sz="1200"/>
              <a:pPr algn="r"/>
              <a:t>13</a:t>
            </a:fld>
            <a:endParaRPr lang="en-US" sz="120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4C12E1F6-AD9F-4651-B4FE-F6ACA8C724C4}" type="slidenum">
              <a:rPr lang="en-US" smtClean="0"/>
              <a:pPr/>
              <a:t>14</a:t>
            </a:fld>
            <a:endParaRPr lang="en-US" smtClean="0"/>
          </a:p>
        </p:txBody>
      </p:sp>
      <p:sp>
        <p:nvSpPr>
          <p:cNvPr id="47107" name="Rectangle 2"/>
          <p:cNvSpPr>
            <a:spLocks noRo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r>
              <a:rPr lang="en-GB" smtClean="0"/>
              <a:t>La evaluación debe ser diversa e innovadora.</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914694E3-5A0F-4C65-B160-D81BB0C30BF1}" type="slidenum">
              <a:rPr lang="en-US" smtClean="0"/>
              <a:pPr/>
              <a:t>15</a:t>
            </a:fld>
            <a:endParaRPr lang="en-US" smtClean="0"/>
          </a:p>
        </p:txBody>
      </p:sp>
      <p:sp>
        <p:nvSpPr>
          <p:cNvPr id="48131" name="Slide Image Placeholder 1"/>
          <p:cNvSpPr>
            <a:spLocks noGrp="1" noRot="1" noChangeAspect="1" noTextEdit="1"/>
          </p:cNvSpPr>
          <p:nvPr>
            <p:ph type="sldImg"/>
          </p:nvPr>
        </p:nvSpPr>
        <p:spPr>
          <a:ln/>
        </p:spPr>
      </p:sp>
      <p:sp>
        <p:nvSpPr>
          <p:cNvPr id="48132" name="Notes Placeholder 2"/>
          <p:cNvSpPr>
            <a:spLocks noGrp="1"/>
          </p:cNvSpPr>
          <p:nvPr>
            <p:ph type="body" idx="1"/>
          </p:nvPr>
        </p:nvSpPr>
        <p:spPr>
          <a:noFill/>
          <a:ln/>
        </p:spPr>
        <p:txBody>
          <a:bodyPr/>
          <a:lstStyle/>
          <a:p>
            <a:pPr eaLnBrk="1" hangingPunct="1"/>
            <a:endParaRPr lang="en-US" smtClean="0"/>
          </a:p>
        </p:txBody>
      </p:sp>
      <p:sp>
        <p:nvSpPr>
          <p:cNvPr id="48133"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C4E35431-C981-40BF-9FE5-9A7462EDEA92}" type="slidenum">
              <a:rPr lang="en-US" sz="1200"/>
              <a:pPr algn="r"/>
              <a:t>15</a:t>
            </a:fld>
            <a:endParaRPr lang="en-US" sz="120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E5E7F2E1-63D1-43AF-BFB1-07DF67CF423B}" type="slidenum">
              <a:rPr lang="en-US" smtClean="0"/>
              <a:pPr/>
              <a:t>16</a:t>
            </a:fld>
            <a:endParaRPr lang="en-US" smtClean="0"/>
          </a:p>
        </p:txBody>
      </p:sp>
      <p:sp>
        <p:nvSpPr>
          <p:cNvPr id="49155" name="Slide Image Placeholder 1"/>
          <p:cNvSpPr>
            <a:spLocks noGrp="1" noRot="1" noChangeAspect="1" noTextEdit="1"/>
          </p:cNvSpPr>
          <p:nvPr>
            <p:ph type="sldImg"/>
          </p:nvPr>
        </p:nvSpPr>
        <p:spPr>
          <a:ln/>
        </p:spPr>
      </p:sp>
      <p:sp>
        <p:nvSpPr>
          <p:cNvPr id="49156" name="Notes Placeholder 2"/>
          <p:cNvSpPr>
            <a:spLocks noGrp="1"/>
          </p:cNvSpPr>
          <p:nvPr>
            <p:ph type="body" idx="1"/>
          </p:nvPr>
        </p:nvSpPr>
        <p:spPr>
          <a:noFill/>
          <a:ln/>
        </p:spPr>
        <p:txBody>
          <a:bodyPr/>
          <a:lstStyle/>
          <a:p>
            <a:pPr eaLnBrk="1" hangingPunct="1"/>
            <a:endParaRPr lang="en-US" smtClean="0"/>
          </a:p>
        </p:txBody>
      </p:sp>
      <p:sp>
        <p:nvSpPr>
          <p:cNvPr id="49157"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18CBA0BD-7FA6-458C-9E3D-E70AF05090E0}" type="slidenum">
              <a:rPr lang="en-US" sz="1200"/>
              <a:pPr algn="r"/>
              <a:t>16</a:t>
            </a:fld>
            <a:endParaRPr lang="en-US" sz="120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CD88EF3A-69A1-4EB6-A9D2-711200419BA6}" type="slidenum">
              <a:rPr lang="en-US" smtClean="0"/>
              <a:pPr/>
              <a:t>17</a:t>
            </a:fld>
            <a:endParaRPr lang="en-US" smtClean="0"/>
          </a:p>
        </p:txBody>
      </p:sp>
      <p:sp>
        <p:nvSpPr>
          <p:cNvPr id="50179" name="Rectangle 2"/>
          <p:cNvSpPr>
            <a:spLocks noRo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r>
              <a:rPr lang="en-GB" smtClean="0"/>
              <a:t>Prácticas eficaces en las primeras 6 semanas son la clave.</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smtClean="0"/>
          </a:p>
        </p:txBody>
      </p:sp>
      <p:sp>
        <p:nvSpPr>
          <p:cNvPr id="51204" name="Slide Number Placeholder 3"/>
          <p:cNvSpPr>
            <a:spLocks noGrp="1"/>
          </p:cNvSpPr>
          <p:nvPr>
            <p:ph type="sldNum" sz="quarter" idx="5"/>
          </p:nvPr>
        </p:nvSpPr>
        <p:spPr>
          <a:noFill/>
        </p:spPr>
        <p:txBody>
          <a:bodyPr/>
          <a:lstStyle/>
          <a:p>
            <a:fld id="{B9B464EC-AA12-40C0-89D4-4EB1903C2E13}" type="slidenum">
              <a:rPr lang="en-US" smtClean="0"/>
              <a:pPr/>
              <a:t>18</a:t>
            </a:fld>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p:spPr>
        <p:txBody>
          <a:bodyPr/>
          <a:lstStyle/>
          <a:p>
            <a:endParaRPr lang="en-US" smtClean="0"/>
          </a:p>
        </p:txBody>
      </p:sp>
      <p:sp>
        <p:nvSpPr>
          <p:cNvPr id="52228" name="Slide Number Placeholder 3"/>
          <p:cNvSpPr>
            <a:spLocks noGrp="1"/>
          </p:cNvSpPr>
          <p:nvPr>
            <p:ph type="sldNum" sz="quarter" idx="5"/>
          </p:nvPr>
        </p:nvSpPr>
        <p:spPr>
          <a:noFill/>
        </p:spPr>
        <p:txBody>
          <a:bodyPr/>
          <a:lstStyle/>
          <a:p>
            <a:fld id="{96D6C76C-A98C-4246-8533-7DBA73129F20}" type="slidenum">
              <a:rPr lang="en-US" smtClean="0"/>
              <a:pPr/>
              <a:t>19</a:t>
            </a:fld>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p:spPr>
        <p:txBody>
          <a:bodyPr/>
          <a:lstStyle/>
          <a:p>
            <a:endParaRPr lang="en-US" smtClean="0"/>
          </a:p>
        </p:txBody>
      </p:sp>
      <p:sp>
        <p:nvSpPr>
          <p:cNvPr id="53252" name="Slide Number Placeholder 3"/>
          <p:cNvSpPr>
            <a:spLocks noGrp="1"/>
          </p:cNvSpPr>
          <p:nvPr>
            <p:ph type="sldNum" sz="quarter" idx="5"/>
          </p:nvPr>
        </p:nvSpPr>
        <p:spPr>
          <a:noFill/>
        </p:spPr>
        <p:txBody>
          <a:bodyPr/>
          <a:lstStyle/>
          <a:p>
            <a:fld id="{C8A5616D-23EB-47D4-B3C4-4738911CFED0}" type="slidenum">
              <a:rPr lang="en-US" smtClean="0"/>
              <a:pPr/>
              <a:t>20</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676CE7B0-7043-40F8-BC2E-4E073BD57036}" type="slidenum">
              <a:rPr lang="en-US" smtClean="0"/>
              <a:pPr/>
              <a:t>2</a:t>
            </a:fld>
            <a:endParaRPr lang="en-US" smtClean="0"/>
          </a:p>
        </p:txBody>
      </p:sp>
      <p:sp>
        <p:nvSpPr>
          <p:cNvPr id="35843" name="Rectangle 2"/>
          <p:cNvSpPr>
            <a:spLocks noRo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marL="228600" indent="-228600"/>
            <a:r>
              <a:rPr lang="en-GB" smtClean="0"/>
              <a:t>En el futuro las universidades tendrán dos funciones clave</a:t>
            </a:r>
          </a:p>
          <a:p>
            <a:pPr marL="228600" indent="-228600">
              <a:buFontTx/>
              <a:buAutoNum type="arabicParenR"/>
            </a:pPr>
            <a:r>
              <a:rPr lang="en-GB" smtClean="0"/>
              <a:t>El reconocimiento y la homologación del rendimiento, logros, éxitos del estudiante aunque fueran conseguidos fuera de la universidad</a:t>
            </a:r>
          </a:p>
          <a:p>
            <a:pPr marL="228600" indent="-228600">
              <a:buFontTx/>
              <a:buAutoNum type="arabicParenR"/>
            </a:pPr>
            <a:r>
              <a:rPr lang="en-GB" smtClean="0"/>
              <a:t>El apoyo del aprendizaje y del compromiso del estudiante</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p:spPr>
        <p:txBody>
          <a:bodyPr/>
          <a:lstStyle/>
          <a:p>
            <a:endParaRPr lang="en-US" smtClean="0"/>
          </a:p>
        </p:txBody>
      </p:sp>
      <p:sp>
        <p:nvSpPr>
          <p:cNvPr id="54276" name="Slide Number Placeholder 3"/>
          <p:cNvSpPr>
            <a:spLocks noGrp="1"/>
          </p:cNvSpPr>
          <p:nvPr>
            <p:ph type="sldNum" sz="quarter" idx="5"/>
          </p:nvPr>
        </p:nvSpPr>
        <p:spPr>
          <a:noFill/>
        </p:spPr>
        <p:txBody>
          <a:bodyPr/>
          <a:lstStyle/>
          <a:p>
            <a:fld id="{8022837E-B76C-4B59-BACE-428E3C5B7B1E}" type="slidenum">
              <a:rPr lang="en-US" smtClean="0"/>
              <a:pPr/>
              <a:t>21</a:t>
            </a:fld>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endParaRPr lang="en-US" smtClean="0"/>
          </a:p>
        </p:txBody>
      </p:sp>
      <p:sp>
        <p:nvSpPr>
          <p:cNvPr id="55300" name="Slide Number Placeholder 3"/>
          <p:cNvSpPr>
            <a:spLocks noGrp="1"/>
          </p:cNvSpPr>
          <p:nvPr>
            <p:ph type="sldNum" sz="quarter" idx="5"/>
          </p:nvPr>
        </p:nvSpPr>
        <p:spPr>
          <a:noFill/>
        </p:spPr>
        <p:txBody>
          <a:bodyPr/>
          <a:lstStyle/>
          <a:p>
            <a:fld id="{5C4F8D17-AC4E-42D0-B754-6EC04FB6F6A0}" type="slidenum">
              <a:rPr lang="en-US" smtClean="0"/>
              <a:pPr/>
              <a:t>22</a:t>
            </a:fld>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CDA59077-19D3-4777-B088-98AA9AC8B775}" type="slidenum">
              <a:rPr lang="en-US" smtClean="0"/>
              <a:pPr/>
              <a:t>23</a:t>
            </a:fld>
            <a:endParaRPr lang="en-US" smtClean="0"/>
          </a:p>
        </p:txBody>
      </p:sp>
      <p:sp>
        <p:nvSpPr>
          <p:cNvPr id="56323" name="Rectangle 2"/>
          <p:cNvSpPr>
            <a:spLocks noRo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r>
              <a:rPr lang="en-GB" smtClean="0"/>
              <a:t>La evaluación eficaz es divertida para estudiantes y profesores.</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68696B4E-6D59-408A-A550-89A5A6EBC5AB}" type="slidenum">
              <a:rPr lang="en-US" smtClean="0"/>
              <a:pPr/>
              <a:t>24</a:t>
            </a:fld>
            <a:endParaRPr lang="en-US" smtClean="0"/>
          </a:p>
        </p:txBody>
      </p:sp>
      <p:sp>
        <p:nvSpPr>
          <p:cNvPr id="57347" name="Rectangle 2"/>
          <p:cNvSpPr>
            <a:spLocks noRo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r>
              <a:rPr lang="en-GB" smtClean="0"/>
              <a:t>Es mejor la evaluación PARA el aprendizaje que DEL aprendizaje.</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35CA060A-2955-4C23-A9B1-6C0C050D64B5}" type="slidenum">
              <a:rPr lang="en-US" smtClean="0"/>
              <a:pPr/>
              <a:t>25</a:t>
            </a:fld>
            <a:endParaRPr lang="en-US" smtClean="0"/>
          </a:p>
        </p:txBody>
      </p:sp>
      <p:sp>
        <p:nvSpPr>
          <p:cNvPr id="58371" name="Rectangle 2"/>
          <p:cNvSpPr>
            <a:spLocks noRo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r>
              <a:rPr lang="en-GB" smtClean="0"/>
              <a:t>La evaluación es aun más eficaz si es divertida.</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9D79FF3C-9B5E-47BD-86E4-948B9D682926}" type="slidenum">
              <a:rPr lang="en-US" smtClean="0"/>
              <a:pPr/>
              <a:t>26</a:t>
            </a:fld>
            <a:endParaRPr lang="en-US" smtClean="0"/>
          </a:p>
        </p:txBody>
      </p:sp>
      <p:sp>
        <p:nvSpPr>
          <p:cNvPr id="59395" name="Rectangle 2"/>
          <p:cNvSpPr>
            <a:spLocks noRo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r>
              <a:rPr lang="en-GB" smtClean="0"/>
              <a:t>Los que preparan la evaluación deben ser formados en las mejores técnicas.</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smtClean="0"/>
          </a:p>
        </p:txBody>
      </p:sp>
      <p:sp>
        <p:nvSpPr>
          <p:cNvPr id="60420" name="Slide Number Placeholder 3"/>
          <p:cNvSpPr>
            <a:spLocks noGrp="1"/>
          </p:cNvSpPr>
          <p:nvPr>
            <p:ph type="sldNum" sz="quarter" idx="5"/>
          </p:nvPr>
        </p:nvSpPr>
        <p:spPr>
          <a:noFill/>
        </p:spPr>
        <p:txBody>
          <a:bodyPr/>
          <a:lstStyle/>
          <a:p>
            <a:fld id="{025B01BC-FC90-4335-896C-B703BC901657}" type="slidenum">
              <a:rPr lang="en-US" smtClean="0"/>
              <a:pPr/>
              <a:t>27</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9D878A38-6791-4D4C-8B5D-A39C6479DD40}" type="slidenum">
              <a:rPr lang="en-US" smtClean="0"/>
              <a:pPr/>
              <a:t>3</a:t>
            </a:fld>
            <a:endParaRPr lang="en-US" smtClean="0"/>
          </a:p>
        </p:txBody>
      </p:sp>
      <p:sp>
        <p:nvSpPr>
          <p:cNvPr id="36867" name="Rectangle 2"/>
          <p:cNvSpPr>
            <a:spLocks noRo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r>
              <a:rPr lang="en-GB" smtClean="0"/>
              <a:t>Los métodos de evaluación influyen más en el aprendizaje del estudients que cualquier otro factor.</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B9987F13-CA5D-4DF6-864F-5E83F18B9C21}" type="slidenum">
              <a:rPr lang="en-US" smtClean="0"/>
              <a:pPr/>
              <a:t>4</a:t>
            </a:fld>
            <a:endParaRPr lang="en-US" smtClean="0"/>
          </a:p>
        </p:txBody>
      </p:sp>
      <p:sp>
        <p:nvSpPr>
          <p:cNvPr id="37891" name="Rectangle 2"/>
          <p:cNvSpPr>
            <a:spLocks noRot="1" noChangeArrowheads="1" noTextEdit="1"/>
          </p:cNvSpPr>
          <p:nvPr>
            <p:ph type="sldImg"/>
          </p:nvPr>
        </p:nvSpPr>
        <p:spPr>
          <a:ln/>
        </p:spPr>
      </p:sp>
      <p:sp>
        <p:nvSpPr>
          <p:cNvPr id="37892" name="Rectangle 3"/>
          <p:cNvSpPr>
            <a:spLocks noGrp="1" noChangeArrowheads="1"/>
          </p:cNvSpPr>
          <p:nvPr>
            <p:ph type="body" idx="1"/>
          </p:nvPr>
        </p:nvSpPr>
        <p:spPr>
          <a:noFill/>
          <a:ln/>
        </p:spPr>
        <p:txBody>
          <a:bodyPr/>
          <a:lstStyle/>
          <a:p>
            <a:r>
              <a:rPr lang="en-GB" smtClean="0"/>
              <a:t>La evaluación dbe ser parte íntegra del aprendizaje.</a:t>
            </a:r>
          </a:p>
          <a:p>
            <a:r>
              <a:rPr lang="en-GB" smtClean="0"/>
              <a:t>“Alineamiento constructivo” según Biggs</a:t>
            </a:r>
          </a:p>
          <a:p>
            <a:r>
              <a:rPr lang="en-GB" smtClean="0"/>
              <a:t>Los estudiantes prefieren tareas auténticas.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FAE0763E-F469-4FB8-8BD7-B3B37D7A01CF}" type="slidenum">
              <a:rPr lang="en-US" smtClean="0"/>
              <a:pPr/>
              <a:t>5</a:t>
            </a:fld>
            <a:endParaRPr lang="en-US" smtClean="0"/>
          </a:p>
        </p:txBody>
      </p:sp>
      <p:sp>
        <p:nvSpPr>
          <p:cNvPr id="38915" name="Rectangle 2"/>
          <p:cNvSpPr>
            <a:spLocks noRo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r>
              <a:rPr lang="en-GB" smtClean="0"/>
              <a:t>La evaluación influye sobre el comportamiento del estudiante (Refs)</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C05CE068-AC44-4E67-A886-75ED3E49E3F4}" type="slidenum">
              <a:rPr lang="en-US" smtClean="0"/>
              <a:pPr/>
              <a:t>6</a:t>
            </a:fld>
            <a:endParaRPr lang="en-US" smtClean="0"/>
          </a:p>
        </p:txBody>
      </p:sp>
      <p:sp>
        <p:nvSpPr>
          <p:cNvPr id="39939" name="Rectangle 2"/>
          <p:cNvSpPr>
            <a:spLocks noRo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r>
              <a:rPr lang="en-GB" smtClean="0"/>
              <a:t>La evaluación formativa concentra en el feedback.</a:t>
            </a:r>
          </a:p>
          <a:p>
            <a:r>
              <a:rPr lang="en-GB" smtClean="0"/>
              <a:t>La evaluación sumativa trata de una nota final.</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6BDE85B4-3A68-46E6-BB4D-1CB0DE7A3434}" type="slidenum">
              <a:rPr lang="en-US" smtClean="0"/>
              <a:pPr/>
              <a:t>8</a:t>
            </a:fld>
            <a:endParaRPr lang="en-US" smtClean="0"/>
          </a:p>
        </p:txBody>
      </p:sp>
      <p:sp>
        <p:nvSpPr>
          <p:cNvPr id="40963" name="Slide Image Placeholder 1"/>
          <p:cNvSpPr>
            <a:spLocks noGrp="1" noRot="1" noChangeAspect="1" noTextEdit="1"/>
          </p:cNvSpPr>
          <p:nvPr>
            <p:ph type="sldImg"/>
          </p:nvPr>
        </p:nvSpPr>
        <p:spPr>
          <a:ln/>
        </p:spPr>
      </p:sp>
      <p:sp>
        <p:nvSpPr>
          <p:cNvPr id="40964" name="Notes Placeholder 2"/>
          <p:cNvSpPr>
            <a:spLocks noGrp="1"/>
          </p:cNvSpPr>
          <p:nvPr>
            <p:ph type="body" idx="1"/>
          </p:nvPr>
        </p:nvSpPr>
        <p:spPr>
          <a:noFill/>
          <a:ln/>
        </p:spPr>
        <p:txBody>
          <a:bodyPr/>
          <a:lstStyle/>
          <a:p>
            <a:endParaRPr lang="en-US" smtClean="0"/>
          </a:p>
        </p:txBody>
      </p:sp>
      <p:sp>
        <p:nvSpPr>
          <p:cNvPr id="40965"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7BEE66C9-8508-4713-B954-C551745EEA27}" type="slidenum">
              <a:rPr lang="en-US" sz="1200"/>
              <a:pPr algn="r"/>
              <a:t>8</a:t>
            </a:fld>
            <a:endParaRPr lang="en-US" sz="12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AF1E3994-93AA-48E8-8CD9-1F02BC0CAD66}" type="slidenum">
              <a:rPr lang="en-US" smtClean="0"/>
              <a:pPr/>
              <a:t>9</a:t>
            </a:fld>
            <a:endParaRPr lang="en-US" smtClean="0"/>
          </a:p>
        </p:txBody>
      </p:sp>
      <p:sp>
        <p:nvSpPr>
          <p:cNvPr id="41987" name="Slide Image Placeholder 1"/>
          <p:cNvSpPr>
            <a:spLocks noGrp="1" noRot="1" noChangeAspect="1" noTextEdit="1"/>
          </p:cNvSpPr>
          <p:nvPr>
            <p:ph type="sldImg"/>
          </p:nvPr>
        </p:nvSpPr>
        <p:spPr>
          <a:ln/>
        </p:spPr>
      </p:sp>
      <p:sp>
        <p:nvSpPr>
          <p:cNvPr id="41988" name="Notes Placeholder 2"/>
          <p:cNvSpPr>
            <a:spLocks noGrp="1"/>
          </p:cNvSpPr>
          <p:nvPr>
            <p:ph type="body" idx="1"/>
          </p:nvPr>
        </p:nvSpPr>
        <p:spPr>
          <a:noFill/>
          <a:ln/>
        </p:spPr>
        <p:txBody>
          <a:bodyPr/>
          <a:lstStyle/>
          <a:p>
            <a:pPr eaLnBrk="1" hangingPunct="1"/>
            <a:endParaRPr lang="en-US" smtClean="0"/>
          </a:p>
        </p:txBody>
      </p:sp>
      <p:sp>
        <p:nvSpPr>
          <p:cNvPr id="41989"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17174822-679E-4444-8CF1-BBA80F9F1D0C}" type="slidenum">
              <a:rPr lang="en-US" sz="1200"/>
              <a:pPr algn="r"/>
              <a:t>9</a:t>
            </a:fld>
            <a:endParaRPr lang="en-US" sz="12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B6474548-8A65-4668-A686-310F463A0358}" type="slidenum">
              <a:rPr lang="en-US" smtClean="0"/>
              <a:pPr/>
              <a:t>10</a:t>
            </a:fld>
            <a:endParaRPr lang="en-US" smtClean="0"/>
          </a:p>
        </p:txBody>
      </p:sp>
      <p:sp>
        <p:nvSpPr>
          <p:cNvPr id="43011" name="Slide Image Placeholder 1"/>
          <p:cNvSpPr>
            <a:spLocks noGrp="1" noRot="1" noChangeAspect="1" noTextEdit="1"/>
          </p:cNvSpPr>
          <p:nvPr>
            <p:ph type="sldImg"/>
          </p:nvPr>
        </p:nvSpPr>
        <p:spPr>
          <a:ln/>
        </p:spPr>
      </p:sp>
      <p:sp>
        <p:nvSpPr>
          <p:cNvPr id="43012" name="Notes Placeholder 2"/>
          <p:cNvSpPr>
            <a:spLocks noGrp="1"/>
          </p:cNvSpPr>
          <p:nvPr>
            <p:ph type="body" idx="1"/>
          </p:nvPr>
        </p:nvSpPr>
        <p:spPr>
          <a:noFill/>
          <a:ln/>
        </p:spPr>
        <p:txBody>
          <a:bodyPr/>
          <a:lstStyle/>
          <a:p>
            <a:pPr eaLnBrk="1" hangingPunct="1"/>
            <a:endParaRPr lang="en-US" smtClean="0"/>
          </a:p>
        </p:txBody>
      </p:sp>
      <p:sp>
        <p:nvSpPr>
          <p:cNvPr id="43013"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8855AA21-2FC4-45A9-9AA8-455D9C5A6898}" type="slidenum">
              <a:rPr lang="en-US" sz="1200"/>
              <a:pPr algn="r"/>
              <a:t>10</a:t>
            </a:fld>
            <a:endParaRPr 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4F359932-EA8A-481A-8845-3052832C0A25}" type="datetime1">
              <a:rPr lang="en-GB"/>
              <a:pPr>
                <a:defRPr/>
              </a:pPr>
              <a:t>28/02/2012</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3EAFF804-FB14-4B32-B721-2C3477833018}"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5E105FFB-8B3C-4499-9C43-7E3EEF4A95B8}" type="datetime1">
              <a:rPr lang="en-GB"/>
              <a:pPr>
                <a:defRPr/>
              </a:pPr>
              <a:t>28/02/2012</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B937438-1295-4767-9AE0-8C70F500CAE3}" type="datetime1">
              <a:rPr lang="en-GB"/>
              <a:pPr>
                <a:defRPr/>
              </a:pPr>
              <a:t>28/02/2012</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9E9432BA-B4E1-44B9-87B9-846F9F82C815}" type="datetime1">
              <a:rPr lang="en-GB"/>
              <a:pPr>
                <a:defRPr/>
              </a:pPr>
              <a:t>28/02/2012</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AD9F031A-7F1E-4FE4-99FD-7CEAFEF88A61}" type="datetime1">
              <a:rPr lang="en-GB"/>
              <a:pPr>
                <a:defRPr/>
              </a:pPr>
              <a:t>28/02/2012</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5EA32400-C314-44A4-9439-97E21BA640E6}" type="datetime1">
              <a:rPr lang="en-GB"/>
              <a:pPr>
                <a:defRPr/>
              </a:pPr>
              <a:t>28/02/2012</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6641EB2C-2FFA-44BD-851C-94718EB2CE35}" type="datetime1">
              <a:rPr lang="en-GB"/>
              <a:pPr>
                <a:defRPr/>
              </a:pPr>
              <a:t>28/02/2012</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20B24CDC-B730-4258-8829-5F2413A4134C}" type="datetime1">
              <a:rPr lang="en-GB"/>
              <a:pPr>
                <a:defRPr/>
              </a:pPr>
              <a:t>28/02/2012</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59732F8F-D736-410E-993C-F80E162F4AC0}" type="datetime1">
              <a:rPr lang="en-GB"/>
              <a:pPr>
                <a:defRPr/>
              </a:pPr>
              <a:t>28/02/2012</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81F7AB22-244B-4B71-AD20-FDD5DBEC3EBA}" type="datetime1">
              <a:rPr lang="en-GB"/>
              <a:pPr>
                <a:defRPr/>
              </a:pPr>
              <a:t>28/02/2012</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F47B5B5B-30A5-42BF-B494-727F41219195}" type="datetime1">
              <a:rPr lang="en-GB"/>
              <a:pPr>
                <a:defRPr/>
              </a:pPr>
              <a:t>28/02/2012</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C47AB9E6-3AA5-40BB-B491-5A2119F24C59}" type="datetime1">
              <a:rPr lang="en-GB"/>
              <a:pPr>
                <a:defRPr/>
              </a:pPr>
              <a:t>28/02/2012</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16"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60350"/>
            <a:ext cx="6118225" cy="2520950"/>
          </a:xfrm>
          <a:noFill/>
        </p:spPr>
        <p:txBody>
          <a:bodyPr anchor="ctr"/>
          <a:lstStyle/>
          <a:p>
            <a:pPr algn="ctr" eaLnBrk="1" hangingPunct="1"/>
            <a:r>
              <a:rPr lang="en-GB" sz="4400" smtClean="0"/>
              <a:t>Assessment: where is the learning?</a:t>
            </a:r>
            <a:endParaRPr lang="en-GB" sz="4000" b="0" smtClean="0"/>
          </a:p>
        </p:txBody>
      </p:sp>
      <p:sp>
        <p:nvSpPr>
          <p:cNvPr id="3075" name="Rectangle 3"/>
          <p:cNvSpPr>
            <a:spLocks noGrp="1" noChangeArrowheads="1"/>
          </p:cNvSpPr>
          <p:nvPr>
            <p:ph type="subTitle" idx="1"/>
          </p:nvPr>
        </p:nvSpPr>
        <p:spPr>
          <a:xfrm>
            <a:off x="827088" y="2924175"/>
            <a:ext cx="6248400" cy="3433763"/>
          </a:xfrm>
        </p:spPr>
        <p:txBody>
          <a:bodyPr/>
          <a:lstStyle/>
          <a:p>
            <a:pPr algn="ctr" eaLnBrk="1" hangingPunct="1">
              <a:defRPr/>
            </a:pPr>
            <a:r>
              <a:rPr lang="en-GB" dirty="0" smtClean="0">
                <a:solidFill>
                  <a:schemeClr val="tx2">
                    <a:lumMod val="60000"/>
                    <a:lumOff val="40000"/>
                  </a:schemeClr>
                </a:solidFill>
              </a:rPr>
              <a:t>EIS conference Aberdeen  </a:t>
            </a:r>
          </a:p>
          <a:p>
            <a:pPr algn="ctr" eaLnBrk="1" hangingPunct="1">
              <a:defRPr/>
            </a:pPr>
            <a:r>
              <a:rPr lang="en-GB" sz="2400" dirty="0" smtClean="0"/>
              <a:t>5 November 2011</a:t>
            </a:r>
          </a:p>
          <a:p>
            <a:pPr algn="ctr" eaLnBrk="1" hangingPunct="1">
              <a:defRPr/>
            </a:pPr>
            <a:r>
              <a:rPr lang="en-GB" sz="2400" dirty="0" smtClean="0"/>
              <a:t>Sally Brown</a:t>
            </a:r>
          </a:p>
          <a:p>
            <a:pPr algn="ctr" eaLnBrk="1" hangingPunct="1">
              <a:defRPr/>
            </a:pPr>
            <a:r>
              <a:rPr lang="en-GB" sz="2400" dirty="0" smtClean="0">
                <a:hlinkClick r:id="rId3"/>
              </a:rPr>
              <a:t>http://sally-</a:t>
            </a:r>
            <a:r>
              <a:rPr lang="en-GB" sz="2400" dirty="0" err="1" smtClean="0">
                <a:hlinkClick r:id="rId3"/>
              </a:rPr>
              <a:t>brown.net</a:t>
            </a:r>
            <a:endParaRPr lang="en-GB" sz="2400" dirty="0" smtClean="0"/>
          </a:p>
          <a:p>
            <a:pPr algn="ctr" eaLnBrk="1" hangingPunct="1">
              <a:defRPr/>
            </a:pPr>
            <a:r>
              <a:rPr lang="en-GB" sz="1800" dirty="0" smtClean="0"/>
              <a:t>Emeritus Professor, Leeds Metropolitan University,</a:t>
            </a:r>
          </a:p>
          <a:p>
            <a:pPr algn="ctr" eaLnBrk="1" hangingPunct="1">
              <a:defRPr/>
            </a:pPr>
            <a:r>
              <a:rPr lang="en-GB" sz="1800" smtClean="0"/>
              <a:t>Adjunct Professor</a:t>
            </a:r>
            <a:r>
              <a:rPr lang="en-GB" sz="1800" dirty="0" smtClean="0"/>
              <a:t>, University of the Sunshine Coast, and James Cook University Queensland</a:t>
            </a:r>
          </a:p>
          <a:p>
            <a:pPr algn="ctr" eaLnBrk="1" hangingPunct="1">
              <a:defRPr/>
            </a:pPr>
            <a:r>
              <a:rPr lang="en-GB" sz="1800" dirty="0" smtClean="0"/>
              <a:t>Visiting Professor University of Plymouth.</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idx="4294967295"/>
          </p:nvPr>
        </p:nvSpPr>
        <p:spPr>
          <a:noFill/>
        </p:spPr>
        <p:txBody>
          <a:bodyPr lIns="92075" tIns="46038" rIns="92075" bIns="46038"/>
          <a:lstStyle/>
          <a:p>
            <a:pPr eaLnBrk="1" hangingPunct="1"/>
            <a:r>
              <a:rPr lang="en-US" smtClean="0"/>
              <a:t>more purposes...</a:t>
            </a:r>
          </a:p>
        </p:txBody>
      </p:sp>
      <p:sp>
        <p:nvSpPr>
          <p:cNvPr id="12291" name="Rectangle 3"/>
          <p:cNvSpPr>
            <a:spLocks noGrp="1" noChangeArrowheads="1"/>
          </p:cNvSpPr>
          <p:nvPr>
            <p:ph type="body" idx="4294967295"/>
          </p:nvPr>
        </p:nvSpPr>
        <p:spPr>
          <a:xfrm>
            <a:off x="642938" y="1285875"/>
            <a:ext cx="8001000" cy="4217988"/>
          </a:xfrm>
          <a:noFill/>
        </p:spPr>
        <p:txBody>
          <a:bodyPr lIns="92075" tIns="46038" rIns="92075" bIns="46038"/>
          <a:lstStyle/>
          <a:p>
            <a:pPr eaLnBrk="1" hangingPunct="1"/>
            <a:r>
              <a:rPr lang="en-US" smtClean="0"/>
              <a:t>Helping students make sensible choices about option alternatives and directions for further study;</a:t>
            </a:r>
          </a:p>
          <a:p>
            <a:pPr eaLnBrk="1" hangingPunct="1"/>
            <a:r>
              <a:rPr lang="en-US" smtClean="0"/>
              <a:t>demonstrating student employability;</a:t>
            </a:r>
          </a:p>
          <a:p>
            <a:pPr eaLnBrk="1" hangingPunct="1"/>
            <a:r>
              <a:rPr lang="en-US" smtClean="0"/>
              <a:t>providing assurance of fitness to practice (in HE);</a:t>
            </a:r>
          </a:p>
          <a:p>
            <a:pPr eaLnBrk="1" hangingPunct="1"/>
            <a:r>
              <a:rPr lang="en-US" smtClean="0"/>
              <a:t>giving feedback to teachers on effectiveness;</a:t>
            </a:r>
          </a:p>
          <a:p>
            <a:pPr eaLnBrk="1" hangingPunct="1"/>
            <a:r>
              <a:rPr lang="en-US" smtClean="0"/>
              <a:t>providing statistics for internal and external agencies.</a:t>
            </a:r>
          </a:p>
          <a:p>
            <a:pPr eaLnBrk="1" hangingPunct="1"/>
            <a:endParaRPr lang="en-US"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idx="4294967295"/>
          </p:nvPr>
        </p:nvSpPr>
        <p:spPr/>
        <p:txBody>
          <a:bodyPr/>
          <a:lstStyle/>
          <a:p>
            <a:pPr eaLnBrk="1" hangingPunct="1"/>
            <a:r>
              <a:rPr lang="en-US" smtClean="0"/>
              <a:t>Choosing what we assess</a:t>
            </a:r>
          </a:p>
        </p:txBody>
      </p:sp>
      <p:sp>
        <p:nvSpPr>
          <p:cNvPr id="13315" name="Rectangle 3"/>
          <p:cNvSpPr>
            <a:spLocks noGrp="1" noChangeArrowheads="1"/>
          </p:cNvSpPr>
          <p:nvPr>
            <p:ph type="body" idx="4294967295"/>
          </p:nvPr>
        </p:nvSpPr>
        <p:spPr/>
        <p:txBody>
          <a:bodyPr/>
          <a:lstStyle/>
          <a:p>
            <a:pPr eaLnBrk="1" hangingPunct="1"/>
            <a:r>
              <a:rPr lang="en-US" smtClean="0"/>
              <a:t>product or process?</a:t>
            </a:r>
          </a:p>
          <a:p>
            <a:pPr eaLnBrk="1" hangingPunct="1"/>
            <a:r>
              <a:rPr lang="en-US" smtClean="0"/>
              <a:t>theory or practice (HE particularly);  </a:t>
            </a:r>
          </a:p>
          <a:p>
            <a:pPr eaLnBrk="1" hangingPunct="1"/>
            <a:r>
              <a:rPr lang="en-US" smtClean="0"/>
              <a:t>knowledge, skills and attitude (all sectors)?</a:t>
            </a:r>
          </a:p>
          <a:p>
            <a:pPr eaLnBrk="1" hangingPunct="1"/>
            <a:r>
              <a:rPr lang="en-US" smtClean="0"/>
              <a:t>subject knowledge or application?</a:t>
            </a:r>
          </a:p>
          <a:p>
            <a:pPr eaLnBrk="1" hangingPunct="1"/>
            <a:r>
              <a:rPr lang="en-US" smtClean="0"/>
              <a:t>what we’ve always assessed?</a:t>
            </a:r>
          </a:p>
          <a:p>
            <a:pPr eaLnBrk="1" hangingPunct="1"/>
            <a:r>
              <a:rPr lang="en-US" smtClean="0"/>
              <a:t>what it’s easy to assess?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a:noFill/>
        </p:spPr>
        <p:txBody>
          <a:bodyPr lIns="92075" tIns="46038" rIns="92075" bIns="46038"/>
          <a:lstStyle/>
          <a:p>
            <a:pPr eaLnBrk="1" hangingPunct="1"/>
            <a:r>
              <a:rPr lang="en-US" sz="3600" smtClean="0">
                <a:solidFill>
                  <a:schemeClr val="tx1"/>
                </a:solidFill>
              </a:rPr>
              <a:t>Being imaginative by choosing diverse assessment methods?</a:t>
            </a:r>
            <a:endParaRPr lang="en-US" sz="3600" b="0" smtClean="0">
              <a:solidFill>
                <a:schemeClr val="tx1"/>
              </a:solidFill>
            </a:endParaRPr>
          </a:p>
        </p:txBody>
      </p:sp>
      <p:sp>
        <p:nvSpPr>
          <p:cNvPr id="14339" name="Rectangle 3"/>
          <p:cNvSpPr>
            <a:spLocks noGrp="1" noChangeArrowheads="1"/>
          </p:cNvSpPr>
          <p:nvPr>
            <p:ph type="body" idx="4294967295"/>
          </p:nvPr>
        </p:nvSpPr>
        <p:spPr>
          <a:noFill/>
        </p:spPr>
        <p:txBody>
          <a:bodyPr lIns="92075" tIns="46038" rIns="92075" bIns="46038"/>
          <a:lstStyle/>
          <a:p>
            <a:pPr eaLnBrk="1" hangingPunct="1"/>
            <a:r>
              <a:rPr lang="en-US" smtClean="0"/>
              <a:t>essays, unseen written exams, reports</a:t>
            </a:r>
          </a:p>
          <a:p>
            <a:pPr eaLnBrk="1" hangingPunct="1"/>
            <a:r>
              <a:rPr lang="en-US" smtClean="0"/>
              <a:t>portfolios, projects, vivas, assessed seminars, poster presentations, annotated bibliographies, blogs, diaries, reflective journals, critical incident accounts, artefacts, productions, case studies, field studies, exhibitions, critiques, theses…….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idx="4294967295"/>
          </p:nvPr>
        </p:nvSpPr>
        <p:spPr/>
        <p:txBody>
          <a:bodyPr/>
          <a:lstStyle/>
          <a:p>
            <a:pPr eaLnBrk="1" hangingPunct="1"/>
            <a:r>
              <a:rPr lang="en-US" smtClean="0"/>
              <a:t>Alternatives to traditional exams</a:t>
            </a:r>
          </a:p>
        </p:txBody>
      </p:sp>
      <p:sp>
        <p:nvSpPr>
          <p:cNvPr id="15363" name="Rectangle 3"/>
          <p:cNvSpPr>
            <a:spLocks noGrp="1" noChangeArrowheads="1"/>
          </p:cNvSpPr>
          <p:nvPr>
            <p:ph type="body" idx="4294967295"/>
          </p:nvPr>
        </p:nvSpPr>
        <p:spPr>
          <a:xfrm>
            <a:off x="609600" y="1600200"/>
            <a:ext cx="7848600" cy="4495800"/>
          </a:xfrm>
        </p:spPr>
        <p:txBody>
          <a:bodyPr/>
          <a:lstStyle/>
          <a:p>
            <a:pPr eaLnBrk="1" hangingPunct="1">
              <a:buFontTx/>
              <a:buNone/>
            </a:pPr>
            <a:r>
              <a:rPr lang="en-US" smtClean="0"/>
              <a:t>Open-book exams 	Take-away papers</a:t>
            </a:r>
          </a:p>
          <a:p>
            <a:pPr eaLnBrk="1" hangingPunct="1">
              <a:buFontTx/>
              <a:buNone/>
            </a:pPr>
            <a:r>
              <a:rPr lang="en-US" smtClean="0"/>
              <a:t>Case studies		Simulations</a:t>
            </a:r>
          </a:p>
          <a:p>
            <a:pPr eaLnBrk="1" hangingPunct="1">
              <a:buFontTx/>
              <a:buNone/>
            </a:pPr>
            <a:r>
              <a:rPr lang="en-US" smtClean="0"/>
              <a:t>Objective Structured Clinical Examinations (OSCEs)</a:t>
            </a:r>
          </a:p>
          <a:p>
            <a:pPr eaLnBrk="1" hangingPunct="1">
              <a:buFontTx/>
              <a:buNone/>
            </a:pPr>
            <a:r>
              <a:rPr lang="en-US" smtClean="0"/>
              <a:t>Short answer questions</a:t>
            </a:r>
          </a:p>
          <a:p>
            <a:pPr eaLnBrk="1" hangingPunct="1">
              <a:buFontTx/>
              <a:buNone/>
            </a:pPr>
            <a:r>
              <a:rPr lang="en-US" smtClean="0"/>
              <a:t>In-tray exercises		Live assignments</a:t>
            </a:r>
          </a:p>
          <a:p>
            <a:pPr eaLnBrk="1" hangingPunct="1">
              <a:buFont typeface="Wingdings" pitchFamily="2" charset="2"/>
              <a:buNone/>
            </a:pPr>
            <a:r>
              <a:rPr lang="en-US" smtClean="0"/>
              <a:t>Multiple choice Questions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57200" y="333375"/>
            <a:ext cx="7543800" cy="1008063"/>
          </a:xfrm>
        </p:spPr>
        <p:txBody>
          <a:bodyPr/>
          <a:lstStyle/>
          <a:p>
            <a:r>
              <a:rPr lang="en-GB" smtClean="0"/>
              <a:t>Diverse and innovative assessment helps</a:t>
            </a:r>
          </a:p>
        </p:txBody>
      </p:sp>
      <p:sp>
        <p:nvSpPr>
          <p:cNvPr id="16387" name="Rectangle 3"/>
          <p:cNvSpPr>
            <a:spLocks noGrp="1" noChangeArrowheads="1"/>
          </p:cNvSpPr>
          <p:nvPr>
            <p:ph type="body" idx="1"/>
          </p:nvPr>
        </p:nvSpPr>
        <p:spPr>
          <a:xfrm>
            <a:off x="457200" y="1600200"/>
            <a:ext cx="8229600" cy="4852988"/>
          </a:xfrm>
          <a:noFill/>
        </p:spPr>
        <p:txBody>
          <a:bodyPr/>
          <a:lstStyle/>
          <a:p>
            <a:pPr marL="609600" indent="-609600"/>
            <a:r>
              <a:rPr lang="en-GB" sz="2100" smtClean="0"/>
              <a:t>Traditional assessment methods tend to reinforce rather limited approaches to learning by students, by encouraging memorisation, unproductive rote learning and attitude to knowledge acquisition that are reminiscent of the language of eating disorders (stuffing in and regurgitation of facts). We need to utilise a wide range of assessment methods and approaches.</a:t>
            </a:r>
          </a:p>
          <a:p>
            <a:pPr marL="609600" indent="-609600"/>
            <a:r>
              <a:rPr lang="en-GB" sz="2100" smtClean="0"/>
              <a:t>Innovative assessment approaches can foster a spirit of enquiry, encourage curiosity and promote autonomy where they encourage students to become closely involved with evaluating their own and each others’ learning. (Falchikov, Pickford and Brown, 2006).</a:t>
            </a:r>
          </a:p>
          <a:p>
            <a:pPr marL="609600" indent="-609600"/>
            <a:endParaRPr lang="en-GB" sz="210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idx="4294967295"/>
          </p:nvPr>
        </p:nvSpPr>
        <p:spPr>
          <a:noFill/>
        </p:spPr>
        <p:txBody>
          <a:bodyPr lIns="92075" tIns="46038" rIns="92075" bIns="46038"/>
          <a:lstStyle/>
          <a:p>
            <a:pPr eaLnBrk="1" hangingPunct="1"/>
            <a:r>
              <a:rPr lang="en-US" smtClean="0"/>
              <a:t>Choosing who is best placed to assess</a:t>
            </a:r>
          </a:p>
        </p:txBody>
      </p:sp>
      <p:sp>
        <p:nvSpPr>
          <p:cNvPr id="17411" name="Rectangle 3"/>
          <p:cNvSpPr>
            <a:spLocks noGrp="1" noChangeArrowheads="1"/>
          </p:cNvSpPr>
          <p:nvPr>
            <p:ph type="body" idx="4294967295"/>
          </p:nvPr>
        </p:nvSpPr>
        <p:spPr>
          <a:noFill/>
        </p:spPr>
        <p:txBody>
          <a:bodyPr lIns="92075" tIns="46038" rIns="92075" bIns="46038"/>
          <a:lstStyle/>
          <a:p>
            <a:pPr eaLnBrk="1" hangingPunct="1"/>
            <a:r>
              <a:rPr lang="en-US" smtClean="0"/>
              <a:t>tutor assessment</a:t>
            </a:r>
          </a:p>
          <a:p>
            <a:pPr eaLnBrk="1" hangingPunct="1"/>
            <a:r>
              <a:rPr lang="en-US" smtClean="0"/>
              <a:t>self-assessment</a:t>
            </a:r>
          </a:p>
          <a:p>
            <a:pPr eaLnBrk="1" hangingPunct="1"/>
            <a:r>
              <a:rPr lang="en-US" smtClean="0"/>
              <a:t>peer assessment, (either inter or intra peer)</a:t>
            </a:r>
          </a:p>
          <a:p>
            <a:pPr eaLnBrk="1" hangingPunct="1"/>
            <a:r>
              <a:rPr lang="en-US" smtClean="0"/>
              <a:t>employers, practice tutors and line managers</a:t>
            </a:r>
          </a:p>
          <a:p>
            <a:pPr eaLnBrk="1" hangingPunct="1"/>
            <a:r>
              <a:rPr lang="en-US" smtClean="0"/>
              <a:t>client assessment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idx="4294967295"/>
          </p:nvPr>
        </p:nvSpPr>
        <p:spPr>
          <a:noFill/>
        </p:spPr>
        <p:txBody>
          <a:bodyPr lIns="92075" tIns="46038" rIns="92075" bIns="46038"/>
          <a:lstStyle/>
          <a:p>
            <a:pPr eaLnBrk="1" hangingPunct="1"/>
            <a:r>
              <a:rPr lang="en-US" smtClean="0"/>
              <a:t>When should assessment take place?</a:t>
            </a:r>
          </a:p>
        </p:txBody>
      </p:sp>
      <p:sp>
        <p:nvSpPr>
          <p:cNvPr id="18435" name="Rectangle 3"/>
          <p:cNvSpPr>
            <a:spLocks noGrp="1" noChangeArrowheads="1"/>
          </p:cNvSpPr>
          <p:nvPr>
            <p:ph type="body" idx="4294967295"/>
          </p:nvPr>
        </p:nvSpPr>
        <p:spPr>
          <a:noFill/>
        </p:spPr>
        <p:txBody>
          <a:bodyPr lIns="92075" tIns="46038" rIns="92075" bIns="46038"/>
          <a:lstStyle/>
          <a:p>
            <a:pPr eaLnBrk="1" hangingPunct="1"/>
            <a:r>
              <a:rPr lang="en-US" smtClean="0"/>
              <a:t>No sudden death.</a:t>
            </a:r>
          </a:p>
          <a:p>
            <a:pPr eaLnBrk="1" hangingPunct="1"/>
            <a:r>
              <a:rPr lang="en-US" smtClean="0"/>
              <a:t>end point or incrementally?</a:t>
            </a:r>
          </a:p>
          <a:p>
            <a:pPr eaLnBrk="1" hangingPunct="1"/>
            <a:r>
              <a:rPr lang="en-US" smtClean="0"/>
              <a:t>when students have finished learning or when there is still time for improvement?</a:t>
            </a:r>
          </a:p>
          <a:p>
            <a:pPr eaLnBrk="1" hangingPunct="1"/>
            <a:r>
              <a:rPr lang="en-US" smtClean="0"/>
              <a:t>when it is convenient to our systems?</a:t>
            </a:r>
          </a:p>
          <a:p>
            <a:pPr eaLnBrk="1" hangingPunct="1"/>
            <a:r>
              <a:rPr lang="en-US" smtClean="0"/>
              <a:t>when it is manageable for students? (avoiding assessment log jams).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GB" smtClean="0"/>
              <a:t>Setting good patterns</a:t>
            </a:r>
          </a:p>
        </p:txBody>
      </p:sp>
      <p:sp>
        <p:nvSpPr>
          <p:cNvPr id="19459" name="Rectangle 3"/>
          <p:cNvSpPr>
            <a:spLocks noGrp="1" noChangeArrowheads="1"/>
          </p:cNvSpPr>
          <p:nvPr>
            <p:ph type="body" idx="1"/>
          </p:nvPr>
        </p:nvSpPr>
        <p:spPr>
          <a:noFill/>
        </p:spPr>
        <p:txBody>
          <a:bodyPr/>
          <a:lstStyle/>
          <a:p>
            <a:pPr marL="609600" indent="-609600"/>
            <a:r>
              <a:rPr lang="en-GB" sz="2400" smtClean="0"/>
              <a:t>Students rarely respond positively to exhortation or vague threats of poor marks: we need to change the assessment practices so that they make routine these behaviours very early on in their learning careers.</a:t>
            </a:r>
          </a:p>
          <a:p>
            <a:pPr marL="609600" indent="-609600"/>
            <a:r>
              <a:rPr lang="en-GB" sz="2400" smtClean="0"/>
              <a:t>Yorke (1999) encourages us to believe that the first six weeks of the first semester of the first year of university are crucial and that how we assess within that period can make a difference to student success or failure. Similar factors apply in other sectors.</a:t>
            </a:r>
          </a:p>
          <a:p>
            <a:pPr marL="609600" indent="-609600"/>
            <a:r>
              <a:rPr lang="en-GB" sz="2400" smtClean="0"/>
              <a:t>Avoidance of early assessment doesn’t solve the problem. Designing a really coherent first six weeks for students, which includes assessment opportunities can be very helpful.</a:t>
            </a:r>
          </a:p>
          <a:p>
            <a:pPr marL="609600" indent="-609600"/>
            <a:endParaRPr lang="en-GB" sz="210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GB" smtClean="0"/>
              <a:t>Assessment, confidence and retention</a:t>
            </a:r>
          </a:p>
        </p:txBody>
      </p:sp>
      <p:sp>
        <p:nvSpPr>
          <p:cNvPr id="20483" name="Content Placeholder 2"/>
          <p:cNvSpPr>
            <a:spLocks noGrp="1"/>
          </p:cNvSpPr>
          <p:nvPr>
            <p:ph idx="1"/>
          </p:nvPr>
        </p:nvSpPr>
        <p:spPr/>
        <p:txBody>
          <a:bodyPr/>
          <a:lstStyle/>
          <a:p>
            <a:pPr eaLnBrk="1" hangingPunct="1"/>
            <a:r>
              <a:rPr lang="en-GB" sz="2900" smtClean="0"/>
              <a:t>Crudely, student achievement is linked to students own beliefs about their abilities, whether these are fixed or malleable;</a:t>
            </a:r>
          </a:p>
          <a:p>
            <a:pPr eaLnBrk="1" hangingPunct="1"/>
            <a:r>
              <a:rPr lang="en-GB" sz="2900" smtClean="0"/>
              <a:t>Students who subscribe to an entity (fixed) theory of intelligence need ‘a diet of easy successes’ (Dweck, 2000) to confirm their ability and are fearful of learning goals as this involves an element of risk and personal failure. Assessment for these students is an all-encompassing activity that defines them as people. If they fail at the task, they are failures. </a:t>
            </a:r>
          </a:p>
          <a:p>
            <a:pPr>
              <a:buFont typeface="Wingdings" pitchFamily="2" charset="2"/>
              <a:buNone/>
            </a:pPr>
            <a:endParaRPr lang="en-GB"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GB" sz="3200" smtClean="0"/>
              <a:t>Students who believe that intelligence is malleable may be more robust</a:t>
            </a:r>
          </a:p>
        </p:txBody>
      </p:sp>
      <p:sp>
        <p:nvSpPr>
          <p:cNvPr id="21507" name="Content Placeholder 2"/>
          <p:cNvSpPr>
            <a:spLocks noGrp="1"/>
          </p:cNvSpPr>
          <p:nvPr>
            <p:ph idx="1"/>
          </p:nvPr>
        </p:nvSpPr>
        <p:spPr/>
        <p:txBody>
          <a:bodyPr/>
          <a:lstStyle/>
          <a:p>
            <a:pPr>
              <a:buFont typeface="Wingdings" pitchFamily="2" charset="2"/>
              <a:buNone/>
            </a:pPr>
            <a:r>
              <a:rPr lang="en-GB" sz="2900" smtClean="0"/>
              <a:t>Students who believe that intelligence is incremental have little or no fear of failure. A typical response from such a student is ‘The harder it gets, the harder I need to try’. These students do not see failure as an indictment of themselves and [can] separate their self-image from their academic achievement. When faced with a challenge, these students are more likely to continue in the face of adversity because they have nothing to prove. (after Clegg in Peelo and Wareham 2002)</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GB" smtClean="0"/>
              <a:t>My predictions for the future</a:t>
            </a:r>
          </a:p>
        </p:txBody>
      </p:sp>
      <p:sp>
        <p:nvSpPr>
          <p:cNvPr id="4099" name="Rectangle 3"/>
          <p:cNvSpPr>
            <a:spLocks noGrp="1" noChangeArrowheads="1"/>
          </p:cNvSpPr>
          <p:nvPr>
            <p:ph type="body" idx="1"/>
          </p:nvPr>
        </p:nvSpPr>
        <p:spPr/>
        <p:txBody>
          <a:bodyPr/>
          <a:lstStyle/>
          <a:p>
            <a:pPr marL="0" indent="0">
              <a:buFont typeface="Wingdings" pitchFamily="2" charset="2"/>
              <a:buNone/>
              <a:defRPr/>
            </a:pPr>
            <a:r>
              <a:rPr lang="en-GB" dirty="0" smtClean="0"/>
              <a:t>The move away from</a:t>
            </a:r>
            <a:r>
              <a:rPr lang="en-GB" dirty="0" smtClean="0">
                <a:solidFill>
                  <a:schemeClr val="tx2">
                    <a:lumMod val="60000"/>
                    <a:lumOff val="40000"/>
                  </a:schemeClr>
                </a:solidFill>
              </a:rPr>
              <a:t> </a:t>
            </a:r>
            <a:r>
              <a:rPr lang="en-GB" dirty="0" smtClean="0"/>
              <a:t>educational organisations being the guardians of content, where everything is about delivery, towards having two major functions: </a:t>
            </a:r>
          </a:p>
          <a:p>
            <a:pPr>
              <a:defRPr/>
            </a:pPr>
            <a:r>
              <a:rPr lang="en-GB" dirty="0" smtClean="0"/>
              <a:t>Recognising and accrediting achievement, wherever such learning has taken place;</a:t>
            </a:r>
          </a:p>
          <a:p>
            <a:pPr>
              <a:defRPr/>
            </a:pPr>
            <a:r>
              <a:rPr lang="en-GB" dirty="0" smtClean="0"/>
              <a:t>Supporting student learning and engagement.</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GB" smtClean="0"/>
              <a:t>Assessment </a:t>
            </a:r>
            <a:r>
              <a:rPr lang="en-GB" i="1" smtClean="0"/>
              <a:t>for</a:t>
            </a:r>
            <a:r>
              <a:rPr lang="en-GB" smtClean="0"/>
              <a:t> learning</a:t>
            </a:r>
          </a:p>
        </p:txBody>
      </p:sp>
      <p:sp>
        <p:nvSpPr>
          <p:cNvPr id="3" name="Content Placeholder 2"/>
          <p:cNvSpPr>
            <a:spLocks noGrp="1"/>
          </p:cNvSpPr>
          <p:nvPr>
            <p:ph idx="1"/>
          </p:nvPr>
        </p:nvSpPr>
        <p:spPr/>
        <p:txBody>
          <a:bodyPr/>
          <a:lstStyle/>
          <a:p>
            <a:pPr marL="438150" indent="-438150" eaLnBrk="1" hangingPunct="1">
              <a:lnSpc>
                <a:spcPct val="80000"/>
              </a:lnSpc>
              <a:buFont typeface="Wingdings" pitchFamily="2" charset="2"/>
              <a:buNone/>
              <a:defRPr/>
            </a:pPr>
            <a:r>
              <a:rPr lang="en-GB" sz="2000" dirty="0" smtClean="0"/>
              <a:t>1</a:t>
            </a:r>
            <a:r>
              <a:rPr lang="en-GB" dirty="0" smtClean="0"/>
              <a:t>. 	</a:t>
            </a:r>
            <a:r>
              <a:rPr lang="en-GB" sz="2000" dirty="0" smtClean="0"/>
              <a:t>Tasks should be </a:t>
            </a:r>
            <a:r>
              <a:rPr lang="en-GB" sz="2000" dirty="0" smtClean="0">
                <a:solidFill>
                  <a:schemeClr val="tx2">
                    <a:lumMod val="40000"/>
                    <a:lumOff val="60000"/>
                  </a:schemeClr>
                </a:solidFill>
              </a:rPr>
              <a:t>challenging</a:t>
            </a:r>
            <a:r>
              <a:rPr lang="en-GB" sz="2000" dirty="0" smtClean="0"/>
              <a:t>, demanding higher order learning and integration of knowledge learned in both the university and other contexts;</a:t>
            </a:r>
          </a:p>
          <a:p>
            <a:pPr marL="438150" indent="-438150" eaLnBrk="1" hangingPunct="1">
              <a:lnSpc>
                <a:spcPct val="80000"/>
              </a:lnSpc>
              <a:buFont typeface="Wingdings" pitchFamily="2" charset="2"/>
              <a:buNone/>
              <a:defRPr/>
            </a:pPr>
            <a:r>
              <a:rPr lang="en-GB" sz="2000" dirty="0" smtClean="0"/>
              <a:t>2. 	Learning and assessment should be </a:t>
            </a:r>
            <a:r>
              <a:rPr lang="en-GB" sz="2000" dirty="0" smtClean="0">
                <a:solidFill>
                  <a:srgbClr val="AD5CFF"/>
                </a:solidFill>
              </a:rPr>
              <a:t>integrated</a:t>
            </a:r>
            <a:r>
              <a:rPr lang="en-GB" sz="2000" dirty="0" smtClean="0"/>
              <a:t>, assessment should not come at the end of learning but should be part of the learning process;</a:t>
            </a:r>
          </a:p>
          <a:p>
            <a:pPr marL="438150" indent="-438150" eaLnBrk="1" hangingPunct="1">
              <a:lnSpc>
                <a:spcPct val="80000"/>
              </a:lnSpc>
              <a:buFont typeface="Wingdings" pitchFamily="2" charset="2"/>
              <a:buNone/>
              <a:defRPr/>
            </a:pPr>
            <a:r>
              <a:rPr lang="en-GB" sz="2000" dirty="0" smtClean="0"/>
              <a:t>3. 	Students are involved in self assessment and reflection on their learning, they are involved in </a:t>
            </a:r>
            <a:r>
              <a:rPr lang="en-GB" sz="2000" dirty="0" smtClean="0">
                <a:solidFill>
                  <a:srgbClr val="AD5CFF"/>
                </a:solidFill>
              </a:rPr>
              <a:t>judging performance</a:t>
            </a:r>
            <a:r>
              <a:rPr lang="en-GB" sz="2000" dirty="0" smtClean="0"/>
              <a:t>;</a:t>
            </a:r>
          </a:p>
          <a:p>
            <a:pPr marL="438150" indent="-438150" eaLnBrk="1" hangingPunct="1">
              <a:lnSpc>
                <a:spcPct val="80000"/>
              </a:lnSpc>
              <a:buFont typeface="Wingdings" pitchFamily="2" charset="2"/>
              <a:buNone/>
              <a:defRPr/>
            </a:pPr>
            <a:r>
              <a:rPr lang="en-GB" sz="2000" dirty="0" smtClean="0"/>
              <a:t>4. 	Assessment should encourage </a:t>
            </a:r>
            <a:r>
              <a:rPr lang="en-GB" sz="2000" dirty="0" err="1" smtClean="0">
                <a:solidFill>
                  <a:srgbClr val="AD5CFF"/>
                </a:solidFill>
              </a:rPr>
              <a:t>metacognition</a:t>
            </a:r>
            <a:r>
              <a:rPr lang="en-GB" sz="2000" dirty="0" smtClean="0"/>
              <a:t>, promoting thinking about the learning process not just the learning outcomes;</a:t>
            </a:r>
          </a:p>
          <a:p>
            <a:pPr marL="438150" indent="-438150" eaLnBrk="1" hangingPunct="1">
              <a:lnSpc>
                <a:spcPct val="80000"/>
              </a:lnSpc>
              <a:buFont typeface="Wingdings" pitchFamily="2" charset="2"/>
              <a:buNone/>
              <a:defRPr/>
            </a:pPr>
            <a:r>
              <a:rPr lang="en-GB" sz="2000" dirty="0" smtClean="0"/>
              <a:t>5. 	Assessment should have a </a:t>
            </a:r>
            <a:r>
              <a:rPr lang="en-GB" sz="2000" dirty="0" smtClean="0">
                <a:solidFill>
                  <a:srgbClr val="AD5CFF"/>
                </a:solidFill>
              </a:rPr>
              <a:t>formative </a:t>
            </a:r>
            <a:r>
              <a:rPr lang="en-GB" sz="2000" dirty="0" smtClean="0"/>
              <a:t>function, providing ‘</a:t>
            </a:r>
            <a:r>
              <a:rPr lang="en-GB" sz="2000" dirty="0" err="1" smtClean="0"/>
              <a:t>feedforward</a:t>
            </a:r>
            <a:r>
              <a:rPr lang="en-GB" sz="2000" dirty="0" smtClean="0"/>
              <a:t>’ for future learning which can be acted upon. There is opportunity and a safe context for students to expose problems with their study and get help; there should be an opportunity for dialogue about students’ work;</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GB" smtClean="0"/>
              <a:t>Assessment for learning</a:t>
            </a:r>
          </a:p>
        </p:txBody>
      </p:sp>
      <p:sp>
        <p:nvSpPr>
          <p:cNvPr id="34820" name="Rectangle 3"/>
          <p:cNvSpPr>
            <a:spLocks noGrp="1" noChangeArrowheads="1"/>
          </p:cNvSpPr>
          <p:nvPr>
            <p:ph type="body" idx="1"/>
          </p:nvPr>
        </p:nvSpPr>
        <p:spPr/>
        <p:txBody>
          <a:bodyPr/>
          <a:lstStyle/>
          <a:p>
            <a:pPr marL="538163" indent="-538163" eaLnBrk="1" hangingPunct="1">
              <a:lnSpc>
                <a:spcPct val="80000"/>
              </a:lnSpc>
              <a:buFont typeface="Wingdings" pitchFamily="2" charset="2"/>
              <a:buNone/>
              <a:defRPr/>
            </a:pPr>
            <a:r>
              <a:rPr lang="en-GB" sz="2000" dirty="0" smtClean="0"/>
              <a:t>6. 	Assessment expectations should be made </a:t>
            </a:r>
            <a:r>
              <a:rPr lang="en-GB" sz="2000" dirty="0" smtClean="0">
                <a:solidFill>
                  <a:schemeClr val="tx2">
                    <a:lumMod val="40000"/>
                    <a:lumOff val="60000"/>
                  </a:schemeClr>
                </a:solidFill>
              </a:rPr>
              <a:t>visible</a:t>
            </a:r>
            <a:r>
              <a:rPr lang="en-GB" sz="2000" dirty="0" smtClean="0">
                <a:solidFill>
                  <a:srgbClr val="7030A0"/>
                </a:solidFill>
              </a:rPr>
              <a:t> </a:t>
            </a:r>
            <a:r>
              <a:rPr lang="en-GB" sz="2000" dirty="0" smtClean="0"/>
              <a:t>to students as far as possible;</a:t>
            </a:r>
          </a:p>
          <a:p>
            <a:pPr marL="538163" indent="-538163" eaLnBrk="1" hangingPunct="1">
              <a:lnSpc>
                <a:spcPct val="80000"/>
              </a:lnSpc>
              <a:buFont typeface="Wingdings" pitchFamily="2" charset="2"/>
              <a:buNone/>
              <a:defRPr/>
            </a:pPr>
            <a:r>
              <a:rPr lang="en-GB" sz="2000" dirty="0" smtClean="0"/>
              <a:t>7. 	Tasks should involve the </a:t>
            </a:r>
            <a:r>
              <a:rPr lang="en-GB" sz="2000" dirty="0" smtClean="0">
                <a:solidFill>
                  <a:schemeClr val="tx2">
                    <a:lumMod val="40000"/>
                    <a:lumOff val="60000"/>
                  </a:schemeClr>
                </a:solidFill>
              </a:rPr>
              <a:t>active engagement </a:t>
            </a:r>
            <a:r>
              <a:rPr lang="en-GB" sz="2000" dirty="0" smtClean="0"/>
              <a:t>of students developing the capacity to find things out for themselves and learn independently;</a:t>
            </a:r>
          </a:p>
          <a:p>
            <a:pPr marL="538163" indent="-538163" eaLnBrk="1" hangingPunct="1">
              <a:lnSpc>
                <a:spcPct val="80000"/>
              </a:lnSpc>
              <a:buFont typeface="Wingdings" pitchFamily="2" charset="2"/>
              <a:buNone/>
              <a:defRPr/>
            </a:pPr>
            <a:r>
              <a:rPr lang="en-GB" sz="2000" dirty="0" smtClean="0"/>
              <a:t>8. 	Tasks should be </a:t>
            </a:r>
            <a:r>
              <a:rPr lang="en-GB" sz="2000" dirty="0" smtClean="0">
                <a:solidFill>
                  <a:schemeClr val="tx2">
                    <a:lumMod val="40000"/>
                    <a:lumOff val="60000"/>
                  </a:schemeClr>
                </a:solidFill>
              </a:rPr>
              <a:t>authentic</a:t>
            </a:r>
            <a:r>
              <a:rPr lang="en-GB" sz="2000" dirty="0" smtClean="0"/>
              <a:t>; worthwhile, relevant and offering students some level of control over their work;</a:t>
            </a:r>
          </a:p>
          <a:p>
            <a:pPr marL="538163" indent="-538163" eaLnBrk="1" hangingPunct="1">
              <a:lnSpc>
                <a:spcPct val="80000"/>
              </a:lnSpc>
              <a:buFont typeface="Wingdings" pitchFamily="2" charset="2"/>
              <a:buNone/>
              <a:defRPr/>
            </a:pPr>
            <a:r>
              <a:rPr lang="en-GB" sz="2000" dirty="0" smtClean="0"/>
              <a:t>9. 	Tasks are </a:t>
            </a:r>
            <a:r>
              <a:rPr lang="en-GB" sz="2000" dirty="0" smtClean="0">
                <a:solidFill>
                  <a:schemeClr val="tx2">
                    <a:lumMod val="40000"/>
                    <a:lumOff val="60000"/>
                  </a:schemeClr>
                </a:solidFill>
              </a:rPr>
              <a:t>fit for purpose </a:t>
            </a:r>
            <a:r>
              <a:rPr lang="en-GB" sz="2000" dirty="0" smtClean="0"/>
              <a:t>and align with important learning outcomes;</a:t>
            </a:r>
          </a:p>
          <a:p>
            <a:pPr marL="538163" indent="-538163" eaLnBrk="1" hangingPunct="1">
              <a:lnSpc>
                <a:spcPct val="80000"/>
              </a:lnSpc>
              <a:buFont typeface="Wingdings" pitchFamily="2" charset="2"/>
              <a:buNone/>
              <a:defRPr/>
            </a:pPr>
            <a:r>
              <a:rPr lang="en-GB" sz="2000" dirty="0" smtClean="0"/>
              <a:t>10. 	Assessment should be used to </a:t>
            </a:r>
            <a:r>
              <a:rPr lang="en-GB" sz="2000" dirty="0" smtClean="0">
                <a:solidFill>
                  <a:schemeClr val="tx2">
                    <a:lumMod val="40000"/>
                    <a:lumOff val="60000"/>
                  </a:schemeClr>
                </a:solidFill>
              </a:rPr>
              <a:t>evaluate teaching </a:t>
            </a:r>
            <a:r>
              <a:rPr lang="en-GB" sz="2000" dirty="0" smtClean="0"/>
              <a:t>as well as student learning.</a:t>
            </a:r>
          </a:p>
          <a:p>
            <a:pPr eaLnBrk="1" hangingPunct="1">
              <a:lnSpc>
                <a:spcPct val="80000"/>
              </a:lnSpc>
              <a:buFont typeface="Wingdings" pitchFamily="2" charset="2"/>
              <a:buNone/>
              <a:defRPr/>
            </a:pPr>
            <a:r>
              <a:rPr lang="en-GB" sz="2000" i="1" dirty="0" smtClean="0"/>
              <a:t>(Sue </a:t>
            </a:r>
            <a:r>
              <a:rPr lang="en-GB" sz="2000" i="1" dirty="0" err="1" smtClean="0"/>
              <a:t>Bloxham</a:t>
            </a:r>
            <a:r>
              <a:rPr lang="en-GB" sz="2000" i="1" dirty="0" smtClean="0"/>
              <a:t>, unpublished paper for HEA)</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GB" sz="3500" smtClean="0"/>
              <a:t>Boud </a:t>
            </a:r>
            <a:r>
              <a:rPr lang="en-GB" sz="3500" i="1" smtClean="0"/>
              <a:t>et al </a:t>
            </a:r>
            <a:r>
              <a:rPr lang="en-GB" sz="3500" smtClean="0"/>
              <a:t>2010: ‘Assessment 2020’:</a:t>
            </a:r>
            <a:endParaRPr lang="en-US" sz="3500" smtClean="0"/>
          </a:p>
        </p:txBody>
      </p:sp>
      <p:sp>
        <p:nvSpPr>
          <p:cNvPr id="35844" name="Rectangle 3"/>
          <p:cNvSpPr>
            <a:spLocks noGrp="1" noChangeArrowheads="1"/>
          </p:cNvSpPr>
          <p:nvPr>
            <p:ph type="body" idx="1"/>
          </p:nvPr>
        </p:nvSpPr>
        <p:spPr/>
        <p:txBody>
          <a:bodyPr/>
          <a:lstStyle/>
          <a:p>
            <a:pPr marL="533400" indent="-533400" eaLnBrk="1" hangingPunct="1">
              <a:buFont typeface="Wingdings" pitchFamily="2" charset="2"/>
              <a:buNone/>
              <a:defRPr/>
            </a:pPr>
            <a:r>
              <a:rPr lang="en-GB" sz="2400" dirty="0" smtClean="0"/>
              <a:t>Assessment has most effect when...:</a:t>
            </a:r>
          </a:p>
          <a:p>
            <a:pPr marL="533400" indent="-533400" eaLnBrk="1" hangingPunct="1">
              <a:buSzPct val="100000"/>
              <a:buFont typeface="+mj-lt"/>
              <a:buAutoNum type="arabicPeriod"/>
              <a:defRPr/>
            </a:pPr>
            <a:r>
              <a:rPr lang="en-GB" sz="2000" dirty="0" smtClean="0"/>
              <a:t>It is used to </a:t>
            </a:r>
            <a:r>
              <a:rPr lang="en-GB" sz="2000" dirty="0" smtClean="0">
                <a:solidFill>
                  <a:schemeClr val="tx2">
                    <a:lumMod val="40000"/>
                    <a:lumOff val="60000"/>
                  </a:schemeClr>
                </a:solidFill>
              </a:rPr>
              <a:t>engage</a:t>
            </a:r>
            <a:r>
              <a:rPr lang="en-GB" sz="2000" dirty="0" smtClean="0"/>
              <a:t> students in learning that is productive.</a:t>
            </a:r>
          </a:p>
          <a:p>
            <a:pPr marL="533400" indent="-533400" eaLnBrk="1" hangingPunct="1">
              <a:buSzPct val="100000"/>
              <a:buFont typeface="+mj-lt"/>
              <a:buAutoNum type="arabicPeriod"/>
              <a:defRPr/>
            </a:pPr>
            <a:r>
              <a:rPr lang="en-GB" sz="2000" dirty="0" smtClean="0"/>
              <a:t>Feedback is used to actively </a:t>
            </a:r>
            <a:r>
              <a:rPr lang="en-GB" sz="2000" dirty="0" smtClean="0">
                <a:solidFill>
                  <a:schemeClr val="tx2">
                    <a:lumMod val="40000"/>
                    <a:lumOff val="60000"/>
                  </a:schemeClr>
                </a:solidFill>
              </a:rPr>
              <a:t>improve </a:t>
            </a:r>
            <a:r>
              <a:rPr lang="en-GB" sz="2000" dirty="0" smtClean="0"/>
              <a:t>student learning.</a:t>
            </a:r>
          </a:p>
          <a:p>
            <a:pPr marL="533400" indent="-533400" eaLnBrk="1" hangingPunct="1">
              <a:buSzPct val="100000"/>
              <a:buFont typeface="+mj-lt"/>
              <a:buAutoNum type="arabicPeriod"/>
              <a:defRPr/>
            </a:pPr>
            <a:r>
              <a:rPr lang="en-US" sz="2000" dirty="0" smtClean="0"/>
              <a:t>Students and teachers become </a:t>
            </a:r>
            <a:r>
              <a:rPr lang="en-US" sz="2000" dirty="0" smtClean="0">
                <a:solidFill>
                  <a:schemeClr val="tx2">
                    <a:lumMod val="40000"/>
                    <a:lumOff val="60000"/>
                  </a:schemeClr>
                </a:solidFill>
              </a:rPr>
              <a:t>responsible partners </a:t>
            </a:r>
            <a:r>
              <a:rPr lang="en-US" sz="2000" dirty="0" smtClean="0"/>
              <a:t>in learning and assessment.</a:t>
            </a:r>
          </a:p>
          <a:p>
            <a:pPr marL="533400" indent="-533400" eaLnBrk="1" hangingPunct="1">
              <a:buSzPct val="100000"/>
              <a:buFont typeface="+mj-lt"/>
              <a:buAutoNum type="arabicPeriod"/>
              <a:defRPr/>
            </a:pPr>
            <a:r>
              <a:rPr lang="en-US" sz="2000" dirty="0" smtClean="0"/>
              <a:t>Students are </a:t>
            </a:r>
            <a:r>
              <a:rPr lang="en-US" sz="2000" dirty="0" smtClean="0">
                <a:solidFill>
                  <a:schemeClr val="tx2">
                    <a:lumMod val="40000"/>
                    <a:lumOff val="60000"/>
                  </a:schemeClr>
                </a:solidFill>
              </a:rPr>
              <a:t>inducted </a:t>
            </a:r>
            <a:r>
              <a:rPr lang="en-US" sz="2000" dirty="0" smtClean="0"/>
              <a:t>into the assessment practices and cultures of higher education.</a:t>
            </a:r>
          </a:p>
          <a:p>
            <a:pPr marL="533400" indent="-533400" eaLnBrk="1" hangingPunct="1">
              <a:buSzPct val="100000"/>
              <a:buFont typeface="+mj-lt"/>
              <a:buAutoNum type="arabicPeriod"/>
              <a:defRPr/>
            </a:pPr>
            <a:r>
              <a:rPr lang="en-US" sz="2000" dirty="0" smtClean="0"/>
              <a:t>Assessment </a:t>
            </a:r>
            <a:r>
              <a:rPr lang="en-US" sz="2000" i="1" dirty="0" smtClean="0"/>
              <a:t>for</a:t>
            </a:r>
            <a:r>
              <a:rPr lang="en-US" sz="2000" dirty="0" smtClean="0"/>
              <a:t> learning is placed at the </a:t>
            </a:r>
            <a:r>
              <a:rPr lang="en-US" sz="2000" dirty="0" smtClean="0">
                <a:solidFill>
                  <a:schemeClr val="tx2">
                    <a:lumMod val="40000"/>
                    <a:lumOff val="60000"/>
                  </a:schemeClr>
                </a:solidFill>
              </a:rPr>
              <a:t>centre</a:t>
            </a:r>
            <a:r>
              <a:rPr lang="en-US" sz="2000" dirty="0" smtClean="0"/>
              <a:t> of subject and program design.</a:t>
            </a:r>
          </a:p>
          <a:p>
            <a:pPr marL="533400" indent="-533400" eaLnBrk="1" hangingPunct="1">
              <a:buSzPct val="100000"/>
              <a:buFont typeface="+mj-lt"/>
              <a:buAutoNum type="arabicPeriod"/>
              <a:defRPr/>
            </a:pPr>
            <a:r>
              <a:rPr lang="en-US" sz="2000" dirty="0" smtClean="0"/>
              <a:t>Assessment for learning is a focus for staff and institutional </a:t>
            </a:r>
            <a:r>
              <a:rPr lang="en-US" sz="2000" dirty="0" smtClean="0">
                <a:solidFill>
                  <a:schemeClr val="tx2">
                    <a:lumMod val="40000"/>
                    <a:lumOff val="60000"/>
                  </a:schemeClr>
                </a:solidFill>
              </a:rPr>
              <a:t>development</a:t>
            </a:r>
            <a:r>
              <a:rPr lang="en-US" sz="2000" dirty="0" smtClean="0"/>
              <a:t>.</a:t>
            </a:r>
          </a:p>
          <a:p>
            <a:pPr marL="533400" indent="-533400" eaLnBrk="1" hangingPunct="1">
              <a:buSzPct val="100000"/>
              <a:buFont typeface="+mj-lt"/>
              <a:buAutoNum type="arabicPeriod"/>
              <a:defRPr/>
            </a:pPr>
            <a:r>
              <a:rPr lang="en-US" sz="2000" dirty="0" smtClean="0"/>
              <a:t>Assessment provides inclusive and trustworthy </a:t>
            </a:r>
            <a:r>
              <a:rPr lang="en-US" sz="2000" dirty="0" smtClean="0">
                <a:solidFill>
                  <a:schemeClr val="tx2">
                    <a:lumMod val="40000"/>
                    <a:lumOff val="60000"/>
                  </a:schemeClr>
                </a:solidFill>
              </a:rPr>
              <a:t>representation of student achievement</a:t>
            </a:r>
            <a:r>
              <a:rPr lang="en-US" sz="2000" dirty="0" smtClean="0"/>
              <a:t>.</a:t>
            </a:r>
          </a:p>
          <a:p>
            <a:pPr marL="533400" indent="-533400" eaLnBrk="1" hangingPunct="1">
              <a:defRPr/>
            </a:pPr>
            <a:endParaRPr lang="en-US"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GB" smtClean="0"/>
              <a:t>Sound and frequent assessment </a:t>
            </a:r>
          </a:p>
        </p:txBody>
      </p:sp>
      <p:sp>
        <p:nvSpPr>
          <p:cNvPr id="25603" name="Rectangle 3"/>
          <p:cNvSpPr>
            <a:spLocks noGrp="1" noChangeArrowheads="1"/>
          </p:cNvSpPr>
          <p:nvPr>
            <p:ph type="body" idx="1"/>
          </p:nvPr>
        </p:nvSpPr>
        <p:spPr>
          <a:noFill/>
        </p:spPr>
        <p:txBody>
          <a:bodyPr/>
          <a:lstStyle/>
          <a:p>
            <a:pPr marL="609600" indent="-609600"/>
            <a:r>
              <a:rPr lang="en-GB" sz="2800" smtClean="0"/>
              <a:t>Good assessment is valid, reliable, practical, developmental, manageable, cost-effective, fit for purpose, relevant, authentic, inclusive, closely linked to learning outcomes and fair.</a:t>
            </a:r>
          </a:p>
          <a:p>
            <a:pPr marL="609600" indent="-609600"/>
            <a:r>
              <a:rPr lang="en-GB" sz="2800" smtClean="0"/>
              <a:t>Is it possible also to make it enjoyable for staff and students?</a:t>
            </a:r>
          </a:p>
          <a:p>
            <a:pPr marL="609600" indent="-609600"/>
            <a:r>
              <a:rPr lang="en-GB" sz="2800" smtClean="0"/>
              <a:t>Incremental assessment has more value in promoting student learning than end-point ‘sudden death’ approaches.</a:t>
            </a:r>
          </a:p>
          <a:p>
            <a:pPr marL="609600" indent="-609600"/>
            <a:endParaRPr lang="en-GB" sz="210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GB" sz="3500" smtClean="0"/>
              <a:t>Assessment to improve learning needs to be:</a:t>
            </a:r>
          </a:p>
        </p:txBody>
      </p:sp>
      <p:sp>
        <p:nvSpPr>
          <p:cNvPr id="26627" name="Rectangle 3"/>
          <p:cNvSpPr>
            <a:spLocks noGrp="1" noChangeArrowheads="1"/>
          </p:cNvSpPr>
          <p:nvPr>
            <p:ph type="body" idx="1"/>
          </p:nvPr>
        </p:nvSpPr>
        <p:spPr>
          <a:xfrm>
            <a:off x="468313" y="1412875"/>
            <a:ext cx="8229600" cy="5111750"/>
          </a:xfrm>
          <a:noFill/>
        </p:spPr>
        <p:txBody>
          <a:bodyPr/>
          <a:lstStyle/>
          <a:p>
            <a:pPr marL="609600" indent="-609600"/>
            <a:r>
              <a:rPr lang="en-GB" sz="2100" smtClean="0">
                <a:solidFill>
                  <a:srgbClr val="A50021"/>
                </a:solidFill>
              </a:rPr>
              <a:t>Rewarding</a:t>
            </a:r>
            <a:r>
              <a:rPr lang="en-GB" sz="2100" smtClean="0"/>
              <a:t>: students need to feel they are involved in authentic activities that have value and relevance;</a:t>
            </a:r>
          </a:p>
          <a:p>
            <a:pPr marL="609600" indent="-609600"/>
            <a:r>
              <a:rPr lang="en-GB" sz="2100" smtClean="0">
                <a:solidFill>
                  <a:srgbClr val="A50021"/>
                </a:solidFill>
              </a:rPr>
              <a:t>Inclusive</a:t>
            </a:r>
            <a:r>
              <a:rPr lang="en-GB" sz="2100" smtClean="0"/>
              <a:t>: so that students feel part of the programme rather than marginalised. Inclusive assessment uses cross-cultural case studies, references and examples, and mainstreams disability provision;</a:t>
            </a:r>
          </a:p>
          <a:p>
            <a:pPr marL="609600" indent="-609600"/>
            <a:r>
              <a:rPr lang="en-GB" sz="2100" smtClean="0">
                <a:solidFill>
                  <a:srgbClr val="A50021"/>
                </a:solidFill>
              </a:rPr>
              <a:t>Engaging</a:t>
            </a:r>
            <a:r>
              <a:rPr lang="en-GB" sz="2100" smtClean="0"/>
              <a:t>: without pandering to the lowest common denominator, designers of assignments need to consider how best to get students at all levels excited about the tasks being undertaken.</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GB" sz="3500" smtClean="0"/>
              <a:t>Can we also make assessment:</a:t>
            </a:r>
          </a:p>
        </p:txBody>
      </p:sp>
      <p:sp>
        <p:nvSpPr>
          <p:cNvPr id="27651" name="Rectangle 3"/>
          <p:cNvSpPr>
            <a:spLocks noGrp="1" noChangeArrowheads="1"/>
          </p:cNvSpPr>
          <p:nvPr>
            <p:ph type="body" idx="1"/>
          </p:nvPr>
        </p:nvSpPr>
        <p:spPr>
          <a:noFill/>
        </p:spPr>
        <p:txBody>
          <a:bodyPr/>
          <a:lstStyle/>
          <a:p>
            <a:pPr marL="609600" indent="-609600"/>
            <a:r>
              <a:rPr lang="en-GB" sz="2100" smtClean="0">
                <a:solidFill>
                  <a:srgbClr val="A50021"/>
                </a:solidFill>
              </a:rPr>
              <a:t>Developmental</a:t>
            </a:r>
            <a:r>
              <a:rPr lang="en-GB" sz="2100" smtClean="0"/>
              <a:t> so students are demonstrating  the skills they need for future employment, research and life?</a:t>
            </a:r>
          </a:p>
          <a:p>
            <a:pPr marL="609600" indent="-609600"/>
            <a:r>
              <a:rPr lang="en-GB" sz="2100" smtClean="0">
                <a:solidFill>
                  <a:srgbClr val="A50021"/>
                </a:solidFill>
              </a:rPr>
              <a:t>Personalised</a:t>
            </a:r>
            <a:r>
              <a:rPr lang="en-GB" sz="2100" smtClean="0"/>
              <a:t>: even with huge cohorts can we aim to build in elements of one-to-one interaction and choice within assessment?</a:t>
            </a:r>
          </a:p>
          <a:p>
            <a:pPr marL="609600" indent="-609600"/>
            <a:r>
              <a:rPr lang="en-GB" sz="2100" smtClean="0">
                <a:solidFill>
                  <a:srgbClr val="A50021"/>
                </a:solidFill>
              </a:rPr>
              <a:t>Enjoyable</a:t>
            </a:r>
            <a:r>
              <a:rPr lang="en-GB" sz="2100" smtClean="0"/>
              <a:t>: both for the students being assessed and the staff doing the marking?</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GB" sz="3500" smtClean="0"/>
              <a:t>The people doing the assessment need to be:</a:t>
            </a:r>
          </a:p>
        </p:txBody>
      </p:sp>
      <p:sp>
        <p:nvSpPr>
          <p:cNvPr id="28675" name="Rectangle 3"/>
          <p:cNvSpPr>
            <a:spLocks noGrp="1" noChangeArrowheads="1"/>
          </p:cNvSpPr>
          <p:nvPr>
            <p:ph type="body" idx="1"/>
          </p:nvPr>
        </p:nvSpPr>
        <p:spPr>
          <a:xfrm>
            <a:off x="468313" y="1557338"/>
            <a:ext cx="8229600" cy="4784725"/>
          </a:xfrm>
          <a:noFill/>
        </p:spPr>
        <p:txBody>
          <a:bodyPr/>
          <a:lstStyle/>
          <a:p>
            <a:pPr marL="609600" indent="-609600"/>
            <a:r>
              <a:rPr lang="en-GB" sz="2100" smtClean="0">
                <a:solidFill>
                  <a:srgbClr val="A50021"/>
                </a:solidFill>
              </a:rPr>
              <a:t>Professional</a:t>
            </a:r>
            <a:r>
              <a:rPr lang="en-GB" sz="2100" smtClean="0"/>
              <a:t>: staff should be professionally trained at the right level to undertake assessment and moderation and need to undertake professional development regularly;</a:t>
            </a:r>
          </a:p>
          <a:p>
            <a:pPr marL="609600" indent="-609600"/>
            <a:r>
              <a:rPr lang="en-GB" sz="2100" smtClean="0">
                <a:solidFill>
                  <a:srgbClr val="A50021"/>
                </a:solidFill>
              </a:rPr>
              <a:t>Recognised and rewarded: </a:t>
            </a:r>
            <a:r>
              <a:rPr lang="en-GB" sz="2100" smtClean="0"/>
              <a:t>we need to work out the true costs of assessment in time and money and plan accordingly.</a:t>
            </a:r>
            <a:endParaRPr lang="en-GB" sz="2100" smtClean="0">
              <a:solidFill>
                <a:srgbClr val="A50021"/>
              </a:solidFill>
            </a:endParaRPr>
          </a:p>
          <a:p>
            <a:pPr marL="609600" indent="-609600"/>
            <a:r>
              <a:rPr lang="en-GB" sz="2100" smtClean="0">
                <a:solidFill>
                  <a:srgbClr val="A50021"/>
                </a:solidFill>
              </a:rPr>
              <a:t>Current</a:t>
            </a:r>
            <a:r>
              <a:rPr lang="en-GB" sz="2100" smtClean="0"/>
              <a:t>: regularly updated, on emergent appropriate assessment methods;</a:t>
            </a:r>
          </a:p>
          <a:p>
            <a:pPr marL="609600" indent="-609600"/>
            <a:r>
              <a:rPr lang="en-GB" sz="2100" smtClean="0">
                <a:solidFill>
                  <a:srgbClr val="A50021"/>
                </a:solidFill>
              </a:rPr>
              <a:t>Research-informed</a:t>
            </a:r>
            <a:r>
              <a:rPr lang="en-GB" sz="2100" smtClean="0"/>
              <a:t>: using the best information available on what methods and approaches work well;</a:t>
            </a:r>
          </a:p>
          <a:p>
            <a:pPr marL="609600" indent="-609600"/>
            <a:r>
              <a:rPr lang="en-GB" sz="2100" smtClean="0">
                <a:solidFill>
                  <a:srgbClr val="A50021"/>
                </a:solidFill>
              </a:rPr>
              <a:t>Creative</a:t>
            </a:r>
            <a:r>
              <a:rPr lang="en-GB" sz="2100" smtClean="0"/>
              <a:t>: seeking out innovative assessment methods that are fit for purpose;</a:t>
            </a:r>
          </a:p>
          <a:p>
            <a:pPr marL="609600" indent="-609600"/>
            <a:r>
              <a:rPr lang="en-GB" sz="2100" smtClean="0">
                <a:solidFill>
                  <a:srgbClr val="A50021"/>
                </a:solidFill>
              </a:rPr>
              <a:t>Inclusive</a:t>
            </a:r>
            <a:r>
              <a:rPr lang="en-GB" sz="2100" smtClean="0"/>
              <a:t>: designing alternative assessments for disabled students from the outset.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GB" sz="3600" smtClean="0"/>
              <a:t>Conclusions</a:t>
            </a:r>
          </a:p>
        </p:txBody>
      </p:sp>
      <p:sp>
        <p:nvSpPr>
          <p:cNvPr id="29699" name="Rectangle 3"/>
          <p:cNvSpPr>
            <a:spLocks noGrp="1" noChangeArrowheads="1"/>
          </p:cNvSpPr>
          <p:nvPr>
            <p:ph type="body" idx="1"/>
          </p:nvPr>
        </p:nvSpPr>
        <p:spPr>
          <a:xfrm>
            <a:off x="457200" y="1143000"/>
            <a:ext cx="8458200" cy="4983163"/>
          </a:xfrm>
        </p:spPr>
        <p:txBody>
          <a:bodyPr/>
          <a:lstStyle/>
          <a:p>
            <a:pPr eaLnBrk="1" hangingPunct="1">
              <a:lnSpc>
                <a:spcPct val="80000"/>
              </a:lnSpc>
            </a:pPr>
            <a:r>
              <a:rPr lang="en-US" sz="2800" smtClean="0"/>
              <a:t>Assessment strategies are often under-designed;</a:t>
            </a:r>
          </a:p>
          <a:p>
            <a:pPr eaLnBrk="1" hangingPunct="1">
              <a:lnSpc>
                <a:spcPct val="80000"/>
              </a:lnSpc>
            </a:pPr>
            <a:r>
              <a:rPr lang="en-US" sz="2800" smtClean="0"/>
              <a:t>We need to consider the fitness for purpose of each element of the assessment programme;</a:t>
            </a:r>
          </a:p>
          <a:p>
            <a:pPr eaLnBrk="1" hangingPunct="1">
              <a:lnSpc>
                <a:spcPct val="80000"/>
              </a:lnSpc>
            </a:pPr>
            <a:r>
              <a:rPr lang="en-US" sz="2800" smtClean="0"/>
              <a:t>This will include the assignment questions/tasks themselves, the briefings, the marking criteria, the moderation process and the feedback;</a:t>
            </a:r>
          </a:p>
          <a:p>
            <a:pPr eaLnBrk="1" hangingPunct="1">
              <a:lnSpc>
                <a:spcPct val="80000"/>
              </a:lnSpc>
            </a:pPr>
            <a:r>
              <a:rPr lang="en-US" sz="2800" smtClean="0"/>
              <a:t> We also need to scrutinise how the assignments align with one another, whether we are over or under-assessing, whether we are creating log-jams for students and markers, whether we are assessing authentically, and whether our processes are fair and sensible.</a:t>
            </a:r>
          </a:p>
          <a:p>
            <a:pPr eaLnBrk="1" hangingPunct="1">
              <a:lnSpc>
                <a:spcPct val="80000"/>
              </a:lnSpc>
            </a:pPr>
            <a:r>
              <a:rPr lang="en-US" sz="2800" smtClean="0"/>
              <a:t>If we do this, assessment can contribute to improving student learning.</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122238"/>
            <a:ext cx="7543800" cy="800100"/>
          </a:xfrm>
          <a:noFill/>
        </p:spPr>
        <p:txBody>
          <a:bodyPr anchor="ctr"/>
          <a:lstStyle/>
          <a:p>
            <a:pPr eaLnBrk="1" hangingPunct="1"/>
            <a:r>
              <a:rPr lang="en-GB" sz="3500" smtClean="0"/>
              <a:t>Useful references: 1</a:t>
            </a:r>
          </a:p>
        </p:txBody>
      </p:sp>
      <p:sp>
        <p:nvSpPr>
          <p:cNvPr id="207875" name="Rectangle 3"/>
          <p:cNvSpPr>
            <a:spLocks noGrp="1" noChangeArrowheads="1"/>
          </p:cNvSpPr>
          <p:nvPr>
            <p:ph type="body" idx="1"/>
          </p:nvPr>
        </p:nvSpPr>
        <p:spPr>
          <a:xfrm>
            <a:off x="250825" y="1125538"/>
            <a:ext cx="8713788" cy="5399087"/>
          </a:xfrm>
        </p:spPr>
        <p:txBody>
          <a:bodyPr/>
          <a:lstStyle/>
          <a:p>
            <a:pPr marL="609600" indent="-609600" eaLnBrk="1" hangingPunct="1">
              <a:buFont typeface="Wingdings" pitchFamily="2" charset="2"/>
              <a:buNone/>
              <a:defRPr/>
            </a:pPr>
            <a:r>
              <a:rPr lang="en-GB" sz="1800" dirty="0" smtClean="0"/>
              <a:t>Assessment Reform Group (1999) </a:t>
            </a:r>
            <a:r>
              <a:rPr lang="en-GB" sz="1800" i="1" dirty="0" smtClean="0"/>
              <a:t>Assessment for Learning : Beyond the black box </a:t>
            </a:r>
            <a:r>
              <a:rPr lang="en-GB" sz="1800" dirty="0" smtClean="0"/>
              <a:t>Cambridge UK, University of Cambridge School of Education</a:t>
            </a:r>
            <a:r>
              <a:rPr lang="en-GB" sz="1800" dirty="0" smtClean="0">
                <a:cs typeface="Times New Roman" pitchFamily="18" charset="0"/>
              </a:rPr>
              <a:t> </a:t>
            </a:r>
          </a:p>
          <a:p>
            <a:pPr marL="609600" indent="-609600" eaLnBrk="1" hangingPunct="1">
              <a:buFont typeface="Wingdings" pitchFamily="2" charset="2"/>
              <a:buNone/>
              <a:defRPr/>
            </a:pPr>
            <a:r>
              <a:rPr lang="en-GB" sz="1800" dirty="0" smtClean="0">
                <a:cs typeface="Times New Roman" pitchFamily="18" charset="0"/>
              </a:rPr>
              <a:t>Biggs J And Tang C (2007) Teaching for Quality Learning at University Open University Press</a:t>
            </a:r>
          </a:p>
          <a:p>
            <a:pPr marL="609600" indent="-609600" eaLnBrk="1" hangingPunct="1">
              <a:buFont typeface="Wingdings" pitchFamily="2" charset="2"/>
              <a:buNone/>
              <a:defRPr/>
            </a:pPr>
            <a:r>
              <a:rPr lang="en-GB" sz="1800" dirty="0" smtClean="0">
                <a:cs typeface="Times New Roman" pitchFamily="18" charset="0"/>
              </a:rPr>
              <a:t>Brown, S. Rust, C. &amp; Gibbs, G. (1994) </a:t>
            </a:r>
            <a:r>
              <a:rPr lang="en-GB" sz="1800" i="1" dirty="0" smtClean="0">
                <a:cs typeface="Times New Roman" pitchFamily="18" charset="0"/>
              </a:rPr>
              <a:t>Strategies for Diversifying Assessment</a:t>
            </a:r>
            <a:r>
              <a:rPr lang="en-GB" sz="1800" dirty="0" smtClean="0">
                <a:cs typeface="Times New Roman" pitchFamily="18" charset="0"/>
              </a:rPr>
              <a:t> Oxford Centre for Staff Development. </a:t>
            </a:r>
          </a:p>
          <a:p>
            <a:pPr marL="609600" indent="-609600" eaLnBrk="1" hangingPunct="1">
              <a:buFont typeface="Wingdings" pitchFamily="2" charset="2"/>
              <a:buNone/>
              <a:defRPr/>
            </a:pPr>
            <a:r>
              <a:rPr lang="en-GB" sz="1800" dirty="0" smtClean="0"/>
              <a:t>Boud, D. (1995) </a:t>
            </a:r>
            <a:r>
              <a:rPr lang="en-GB" sz="1800" i="1" dirty="0" smtClean="0"/>
              <a:t>Enhancing learning through self-assessment</a:t>
            </a:r>
            <a:r>
              <a:rPr lang="en-GB" sz="1800" dirty="0" smtClean="0"/>
              <a:t> London: Routledge.</a:t>
            </a:r>
          </a:p>
          <a:p>
            <a:pPr marL="609600" indent="-609600" eaLnBrk="1" hangingPunct="1">
              <a:buFont typeface="Wingdings" pitchFamily="2" charset="2"/>
              <a:buNone/>
              <a:defRPr/>
            </a:pPr>
            <a:r>
              <a:rPr lang="en-GB" sz="1800" dirty="0" smtClean="0"/>
              <a:t>Brown, G. with Bull, J. and </a:t>
            </a:r>
            <a:r>
              <a:rPr lang="en-GB" sz="1800" dirty="0" err="1" smtClean="0"/>
              <a:t>Pendlebury</a:t>
            </a:r>
            <a:r>
              <a:rPr lang="en-GB" sz="1800" dirty="0" smtClean="0"/>
              <a:t>, M. (1997) </a:t>
            </a:r>
            <a:r>
              <a:rPr lang="en-GB" sz="1800" i="1" dirty="0" smtClean="0"/>
              <a:t>Assessing Student Learning in Higher Education</a:t>
            </a:r>
            <a:r>
              <a:rPr lang="en-GB" sz="1800" dirty="0" smtClean="0"/>
              <a:t> London: Routledge.</a:t>
            </a:r>
          </a:p>
          <a:p>
            <a:pPr marL="609600" indent="-609600" eaLnBrk="1" hangingPunct="1">
              <a:buFont typeface="Wingdings" pitchFamily="2" charset="2"/>
              <a:buNone/>
              <a:defRPr/>
            </a:pPr>
            <a:r>
              <a:rPr lang="en-GB" sz="1800" dirty="0" smtClean="0"/>
              <a:t>Brown, S. and </a:t>
            </a:r>
            <a:r>
              <a:rPr lang="en-GB" sz="1800" dirty="0" err="1" smtClean="0"/>
              <a:t>Glasner</a:t>
            </a:r>
            <a:r>
              <a:rPr lang="en-GB" sz="1800" dirty="0" smtClean="0"/>
              <a:t>, A. (ed.) (1999) </a:t>
            </a:r>
            <a:r>
              <a:rPr lang="en-GB" sz="1800" i="1" dirty="0" smtClean="0"/>
              <a:t>Assessment Matters in Higher Education, Choosing and Using Diverse Approaches</a:t>
            </a:r>
            <a:r>
              <a:rPr lang="en-GB" sz="1800" dirty="0" smtClean="0"/>
              <a:t>, Maidenhead: Open University Press.</a:t>
            </a:r>
          </a:p>
          <a:p>
            <a:pPr marL="609600" indent="-609600" eaLnBrk="1" hangingPunct="1">
              <a:buFont typeface="Wingdings" pitchFamily="2" charset="2"/>
              <a:buNone/>
              <a:defRPr/>
            </a:pPr>
            <a:r>
              <a:rPr lang="en-GB" sz="1800" dirty="0" smtClean="0"/>
              <a:t>Brown, S. and Knight, P. (1994) </a:t>
            </a:r>
            <a:r>
              <a:rPr lang="en-GB" sz="1800" i="1" dirty="0" smtClean="0"/>
              <a:t>Assessing Learners in Higher Education</a:t>
            </a:r>
            <a:r>
              <a:rPr lang="en-GB" sz="1800" dirty="0" smtClean="0"/>
              <a:t>, London: Kogan Page.</a:t>
            </a:r>
            <a:endParaRPr lang="en-US" sz="1800" dirty="0" smtClean="0"/>
          </a:p>
          <a:p>
            <a:pPr marL="609600" indent="-609600" eaLnBrk="1" hangingPunct="1">
              <a:buFont typeface="Wingdings" pitchFamily="2" charset="2"/>
              <a:buNone/>
              <a:defRPr/>
            </a:pPr>
            <a:r>
              <a:rPr lang="en-US" sz="1800" dirty="0" smtClean="0"/>
              <a:t>Brown, S., Race, P. and Bull, J. (eds.) (1999) </a:t>
            </a:r>
            <a:r>
              <a:rPr lang="en-US" sz="1800" i="1" dirty="0" smtClean="0"/>
              <a:t>Computer </a:t>
            </a:r>
            <a:r>
              <a:rPr lang="en-GB" sz="1800" i="1" dirty="0" smtClean="0"/>
              <a:t>Assisted Assessment in Higher Education</a:t>
            </a:r>
            <a:r>
              <a:rPr lang="en-US" sz="1800" dirty="0" smtClean="0"/>
              <a:t> London: Routledge.</a:t>
            </a:r>
          </a:p>
          <a:p>
            <a:pPr marL="609600" indent="-609600" eaLnBrk="1" hangingPunct="1">
              <a:defRPr/>
            </a:pPr>
            <a:endParaRPr lang="en-GB" sz="1800" dirty="0" smtClean="0"/>
          </a:p>
          <a:p>
            <a:pPr marL="609600" indent="-609600" eaLnBrk="1" hangingPunct="1">
              <a:defRPr/>
            </a:pPr>
            <a:endParaRPr lang="en-GB" sz="1800" dirty="0" smtClean="0"/>
          </a:p>
          <a:p>
            <a:pPr eaLnBrk="1" hangingPunct="1">
              <a:lnSpc>
                <a:spcPct val="90000"/>
              </a:lnSpc>
              <a:defRPr/>
            </a:pPr>
            <a:r>
              <a:rPr lang="en-GB" sz="1800" dirty="0" smtClean="0"/>
              <a:t>.</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457200" y="404813"/>
            <a:ext cx="7543800" cy="576262"/>
          </a:xfrm>
        </p:spPr>
        <p:txBody>
          <a:bodyPr/>
          <a:lstStyle/>
          <a:p>
            <a:pPr eaLnBrk="1" hangingPunct="1"/>
            <a:r>
              <a:rPr lang="en-GB" sz="3500" smtClean="0"/>
              <a:t>Useful references 2</a:t>
            </a:r>
          </a:p>
        </p:txBody>
      </p:sp>
      <p:sp>
        <p:nvSpPr>
          <p:cNvPr id="208899" name="Rectangle 3"/>
          <p:cNvSpPr>
            <a:spLocks noGrp="1" noChangeArrowheads="1"/>
          </p:cNvSpPr>
          <p:nvPr>
            <p:ph type="body" idx="1"/>
          </p:nvPr>
        </p:nvSpPr>
        <p:spPr>
          <a:xfrm>
            <a:off x="250825" y="981075"/>
            <a:ext cx="8424863" cy="5221288"/>
          </a:xfrm>
        </p:spPr>
        <p:txBody>
          <a:bodyPr/>
          <a:lstStyle/>
          <a:p>
            <a:pPr eaLnBrk="1" hangingPunct="1">
              <a:lnSpc>
                <a:spcPct val="80000"/>
              </a:lnSpc>
              <a:buFont typeface="Wingdings" pitchFamily="2" charset="2"/>
              <a:buNone/>
              <a:defRPr/>
            </a:pPr>
            <a:r>
              <a:rPr lang="en-US" sz="1800" dirty="0" smtClean="0"/>
              <a:t>Carless D </a:t>
            </a:r>
            <a:r>
              <a:rPr lang="en-US" sz="1800" dirty="0" err="1" smtClean="0"/>
              <a:t>Joughin</a:t>
            </a:r>
            <a:r>
              <a:rPr lang="en-US" sz="1800" dirty="0" smtClean="0"/>
              <a:t> G </a:t>
            </a:r>
            <a:r>
              <a:rPr lang="en-US" sz="1800" dirty="0" err="1" smtClean="0"/>
              <a:t>Ngar</a:t>
            </a:r>
            <a:r>
              <a:rPr lang="en-US" sz="1800" dirty="0" smtClean="0"/>
              <a:t>-Fun Liu et al (2006) </a:t>
            </a:r>
            <a:r>
              <a:rPr lang="en-US" sz="1800" i="1" dirty="0" smtClean="0"/>
              <a:t>How  Assessment supports learning: Learning orientated assessment in action</a:t>
            </a:r>
            <a:r>
              <a:rPr lang="en-US" sz="1800" dirty="0" smtClean="0"/>
              <a:t> Hong Kong University Press</a:t>
            </a:r>
          </a:p>
          <a:p>
            <a:pPr eaLnBrk="1" hangingPunct="1">
              <a:lnSpc>
                <a:spcPct val="80000"/>
              </a:lnSpc>
              <a:buFont typeface="Wingdings" pitchFamily="2" charset="2"/>
              <a:buNone/>
              <a:defRPr/>
            </a:pPr>
            <a:r>
              <a:rPr lang="en-GB" sz="1800" dirty="0" smtClean="0"/>
              <a:t>Carroll J and Ryan J (2005) </a:t>
            </a:r>
            <a:r>
              <a:rPr lang="en-GB" sz="1800" i="1" dirty="0" smtClean="0"/>
              <a:t>Teaching International students: improving learning for all</a:t>
            </a:r>
            <a:r>
              <a:rPr lang="en-GB" sz="1800" dirty="0" smtClean="0"/>
              <a:t> Routledge SEDA series</a:t>
            </a:r>
          </a:p>
          <a:p>
            <a:pPr eaLnBrk="1" hangingPunct="1">
              <a:lnSpc>
                <a:spcPct val="80000"/>
              </a:lnSpc>
              <a:buFont typeface="Wingdings" pitchFamily="2" charset="2"/>
              <a:buNone/>
              <a:defRPr/>
            </a:pPr>
            <a:r>
              <a:rPr lang="en-GB" sz="1800" dirty="0" err="1" smtClean="0"/>
              <a:t>Crosling</a:t>
            </a:r>
            <a:r>
              <a:rPr lang="en-GB" sz="1800" dirty="0" smtClean="0"/>
              <a:t> G Thomas L and </a:t>
            </a:r>
            <a:r>
              <a:rPr lang="en-GB" sz="1800" dirty="0" err="1" smtClean="0"/>
              <a:t>Heagney</a:t>
            </a:r>
            <a:r>
              <a:rPr lang="en-GB" sz="1800" dirty="0" smtClean="0"/>
              <a:t> M (2008) Improving student retention in Higher Education Routledge London and New York</a:t>
            </a:r>
          </a:p>
          <a:p>
            <a:pPr marL="609600" indent="-609600" eaLnBrk="1" hangingPunct="1">
              <a:buFont typeface="Wingdings" pitchFamily="2" charset="2"/>
              <a:buNone/>
              <a:defRPr/>
            </a:pPr>
            <a:r>
              <a:rPr lang="en-GB" sz="1800" dirty="0" smtClean="0"/>
              <a:t>Crooks T. (1988) </a:t>
            </a:r>
            <a:r>
              <a:rPr lang="en-GB" sz="1800" i="1" dirty="0" smtClean="0"/>
              <a:t>Assessing student performance</a:t>
            </a:r>
            <a:r>
              <a:rPr lang="en-GB" sz="1800" dirty="0" smtClean="0"/>
              <a:t> HERDSA Green Guide No 8 HERDSA (reprinted 1994)</a:t>
            </a:r>
          </a:p>
          <a:p>
            <a:pPr marL="609600" indent="-609600" eaLnBrk="1" hangingPunct="1">
              <a:buFont typeface="Wingdings" pitchFamily="2" charset="2"/>
              <a:buNone/>
              <a:defRPr/>
            </a:pPr>
            <a:r>
              <a:rPr lang="en-GB" sz="1800" dirty="0" err="1" smtClean="0"/>
              <a:t>Falchikov</a:t>
            </a:r>
            <a:r>
              <a:rPr lang="en-GB" sz="1800" dirty="0" smtClean="0"/>
              <a:t>, N. (2004) </a:t>
            </a:r>
            <a:r>
              <a:rPr lang="en-GB" sz="1800" i="1" dirty="0" smtClean="0"/>
              <a:t>Improving Assessment through Student Involvement: Practical Solutions for Aiding Learning in Higher and Further Education</a:t>
            </a:r>
            <a:r>
              <a:rPr lang="en-GB" sz="1800" dirty="0" smtClean="0"/>
              <a:t>, London: Routledge.</a:t>
            </a:r>
          </a:p>
          <a:p>
            <a:pPr marL="609600" indent="-609600" eaLnBrk="1" hangingPunct="1">
              <a:buFont typeface="Wingdings" pitchFamily="2" charset="2"/>
              <a:buNone/>
              <a:defRPr/>
            </a:pPr>
            <a:r>
              <a:rPr lang="en-GB" sz="1800" dirty="0" smtClean="0"/>
              <a:t>Gibbs, G. (1999) </a:t>
            </a:r>
            <a:r>
              <a:rPr lang="en-GB" sz="1800" i="1" dirty="0" smtClean="0"/>
              <a:t>Using assessment strategically to change the way students learn,</a:t>
            </a:r>
            <a:r>
              <a:rPr lang="en-GB" sz="1800" dirty="0" smtClean="0"/>
              <a:t> In Brown S. &amp; </a:t>
            </a:r>
            <a:r>
              <a:rPr lang="en-GB" sz="1800" dirty="0" err="1" smtClean="0"/>
              <a:t>Glasner</a:t>
            </a:r>
            <a:r>
              <a:rPr lang="en-GB" sz="1800" dirty="0" smtClean="0"/>
              <a:t>, A. (eds.), </a:t>
            </a:r>
            <a:r>
              <a:rPr lang="en-GB" sz="1800" i="1" dirty="0" smtClean="0"/>
              <a:t>Assessment Matters in Higher Education: Choosing and Using Diverse Approaches</a:t>
            </a:r>
            <a:r>
              <a:rPr lang="en-GB" sz="1800" dirty="0" smtClean="0"/>
              <a:t> Maidenhead: SRHE/Open University Press.</a:t>
            </a:r>
          </a:p>
          <a:p>
            <a:pPr marL="609600" indent="-609600" eaLnBrk="1" hangingPunct="1">
              <a:buFont typeface="Wingdings" pitchFamily="2" charset="2"/>
              <a:buNone/>
              <a:defRPr/>
            </a:pPr>
            <a:r>
              <a:rPr lang="en-GB" sz="1800" dirty="0" smtClean="0"/>
              <a:t>Gibbs G. (September 2008) </a:t>
            </a:r>
            <a:r>
              <a:rPr lang="en-US" sz="1800" i="1" dirty="0" smtClean="0">
                <a:cs typeface="Times New Roman" pitchFamily="18" charset="0"/>
              </a:rPr>
              <a:t>Designing assessment to support student learning</a:t>
            </a:r>
            <a:r>
              <a:rPr lang="en-GB" sz="1800" dirty="0" smtClean="0"/>
              <a:t> Keynote at Leeds Met staff Development festival.</a:t>
            </a:r>
          </a:p>
          <a:p>
            <a:pPr eaLnBrk="1" hangingPunct="1">
              <a:lnSpc>
                <a:spcPct val="80000"/>
              </a:lnSpc>
              <a:defRPr/>
            </a:pPr>
            <a:endParaRPr lang="en-GB" sz="2400" dirty="0" smtClean="0"/>
          </a:p>
          <a:p>
            <a:pPr eaLnBrk="1" hangingPunct="1">
              <a:lnSpc>
                <a:spcPct val="80000"/>
              </a:lnSpc>
              <a:defRPr/>
            </a:pPr>
            <a:endParaRPr lang="en-GB" sz="2400" dirty="0" smtClean="0"/>
          </a:p>
          <a:p>
            <a:pPr eaLnBrk="1" hangingPunct="1">
              <a:lnSpc>
                <a:spcPct val="80000"/>
              </a:lnSpc>
              <a:defRPr/>
            </a:pPr>
            <a:endParaRPr lang="en-GB" sz="2400" dirty="0" smtClean="0"/>
          </a:p>
          <a:p>
            <a:pPr eaLnBrk="1" hangingPunct="1">
              <a:lnSpc>
                <a:spcPct val="80000"/>
              </a:lnSpc>
              <a:defRPr/>
            </a:pPr>
            <a:endParaRPr lang="en-GB" sz="18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GB" sz="3500" smtClean="0"/>
              <a:t>Why does assessment matter so much?</a:t>
            </a:r>
          </a:p>
        </p:txBody>
      </p:sp>
      <p:sp>
        <p:nvSpPr>
          <p:cNvPr id="5123" name="Rectangle 3"/>
          <p:cNvSpPr>
            <a:spLocks noGrp="1" noChangeArrowheads="1"/>
          </p:cNvSpPr>
          <p:nvPr>
            <p:ph type="body" idx="1"/>
          </p:nvPr>
        </p:nvSpPr>
        <p:spPr/>
        <p:txBody>
          <a:bodyPr/>
          <a:lstStyle/>
          <a:p>
            <a:pPr>
              <a:buFont typeface="Wingdings" pitchFamily="2" charset="2"/>
              <a:buNone/>
            </a:pPr>
            <a:r>
              <a:rPr lang="en-US" smtClean="0"/>
              <a:t>“Assessment methods and requirements probably have a greater influence on how and what students learn than any other single factor. This influence may well be of greater importance than the impact of teaching materials” (Boud 1988)</a:t>
            </a:r>
            <a:endParaRPr lang="en-GB"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457200" y="260350"/>
            <a:ext cx="7543800" cy="720725"/>
          </a:xfrm>
        </p:spPr>
        <p:txBody>
          <a:bodyPr/>
          <a:lstStyle/>
          <a:p>
            <a:pPr eaLnBrk="1" hangingPunct="1"/>
            <a:r>
              <a:rPr lang="en-GB" smtClean="0"/>
              <a:t>Useful references 3</a:t>
            </a:r>
          </a:p>
        </p:txBody>
      </p:sp>
      <p:sp>
        <p:nvSpPr>
          <p:cNvPr id="43011" name="Rectangle 3"/>
          <p:cNvSpPr>
            <a:spLocks noGrp="1" noChangeArrowheads="1"/>
          </p:cNvSpPr>
          <p:nvPr>
            <p:ph type="body" idx="1"/>
          </p:nvPr>
        </p:nvSpPr>
        <p:spPr>
          <a:xfrm>
            <a:off x="323850" y="1196975"/>
            <a:ext cx="8569325" cy="5184775"/>
          </a:xfrm>
        </p:spPr>
        <p:txBody>
          <a:bodyPr/>
          <a:lstStyle/>
          <a:p>
            <a:pPr marL="609600" indent="-609600" eaLnBrk="1" hangingPunct="1">
              <a:buFont typeface="Wingdings" pitchFamily="2" charset="2"/>
              <a:buNone/>
              <a:defRPr/>
            </a:pPr>
            <a:r>
              <a:rPr lang="en-GB" sz="1800" dirty="0" err="1" smtClean="0"/>
              <a:t>Kneale</a:t>
            </a:r>
            <a:r>
              <a:rPr lang="en-GB" sz="1800" dirty="0" smtClean="0"/>
              <a:t>, P. E. (1997) </a:t>
            </a:r>
            <a:r>
              <a:rPr lang="en-GB" sz="1800" i="1" dirty="0" smtClean="0"/>
              <a:t>The rise of the "strategic student": how can we adapt to cope?</a:t>
            </a:r>
            <a:r>
              <a:rPr lang="en-GB" sz="1800" dirty="0" smtClean="0"/>
              <a:t> in Armstrong, S., Thompson, G. and Brown, S. (</a:t>
            </a:r>
            <a:r>
              <a:rPr lang="en-GB" sz="1800" dirty="0" err="1" smtClean="0"/>
              <a:t>eds</a:t>
            </a:r>
            <a:r>
              <a:rPr lang="en-GB" sz="1800" dirty="0" smtClean="0"/>
              <a:t>) </a:t>
            </a:r>
            <a:r>
              <a:rPr lang="en-GB" sz="1800" i="1" dirty="0" smtClean="0"/>
              <a:t>Facing up to Radical Changes in Universities and Colleges,</a:t>
            </a:r>
            <a:r>
              <a:rPr lang="en-GB" sz="1800" dirty="0" smtClean="0"/>
              <a:t> 119-139 London: </a:t>
            </a:r>
            <a:r>
              <a:rPr lang="en-GB" sz="1800" dirty="0" err="1" smtClean="0"/>
              <a:t>Kogan</a:t>
            </a:r>
            <a:r>
              <a:rPr lang="en-GB" sz="1800" dirty="0" smtClean="0"/>
              <a:t> Page.</a:t>
            </a:r>
          </a:p>
          <a:p>
            <a:pPr marL="609600" indent="-609600" eaLnBrk="1" hangingPunct="1">
              <a:buFont typeface="Wingdings" pitchFamily="2" charset="2"/>
              <a:buNone/>
              <a:defRPr/>
            </a:pPr>
            <a:r>
              <a:rPr lang="en-GB" sz="1800" dirty="0" smtClean="0"/>
              <a:t>Knight, P. and </a:t>
            </a:r>
            <a:r>
              <a:rPr lang="en-GB" sz="1800" dirty="0" err="1" smtClean="0"/>
              <a:t>Yorke</a:t>
            </a:r>
            <a:r>
              <a:rPr lang="en-GB" sz="1800" dirty="0" smtClean="0"/>
              <a:t>, M. (2003) </a:t>
            </a:r>
            <a:r>
              <a:rPr lang="en-GB" sz="1800" i="1" dirty="0" smtClean="0"/>
              <a:t>Assessment, learning and employability</a:t>
            </a:r>
            <a:r>
              <a:rPr lang="en-GB" sz="1800" dirty="0" smtClean="0"/>
              <a:t> Maidenhead, UK: SRHE/Open University Press.</a:t>
            </a:r>
          </a:p>
          <a:p>
            <a:pPr eaLnBrk="1" hangingPunct="1">
              <a:buFont typeface="Wingdings" pitchFamily="2" charset="2"/>
              <a:buNone/>
              <a:defRPr/>
            </a:pPr>
            <a:r>
              <a:rPr lang="en-GB" sz="1800" dirty="0" err="1" smtClean="0"/>
              <a:t>Mentkowski</a:t>
            </a:r>
            <a:r>
              <a:rPr lang="en-GB" sz="1800" dirty="0" smtClean="0"/>
              <a:t>, M. and associates (2000) p.82 </a:t>
            </a:r>
            <a:r>
              <a:rPr lang="en-GB" sz="1800" i="1" dirty="0" smtClean="0"/>
              <a:t>Learning that lasts: integrating learning development and performance in college and beyond</a:t>
            </a:r>
            <a:r>
              <a:rPr lang="en-GB" sz="1800" dirty="0" smtClean="0"/>
              <a:t> San Francisco: </a:t>
            </a:r>
            <a:r>
              <a:rPr lang="en-GB" sz="1800" dirty="0" err="1" smtClean="0"/>
              <a:t>Jossey</a:t>
            </a:r>
            <a:r>
              <a:rPr lang="en-GB" sz="1800" dirty="0" smtClean="0"/>
              <a:t>-Bass.</a:t>
            </a:r>
          </a:p>
          <a:p>
            <a:pPr eaLnBrk="1" hangingPunct="1">
              <a:buFont typeface="Wingdings" pitchFamily="2" charset="2"/>
              <a:buNone/>
              <a:defRPr/>
            </a:pPr>
            <a:r>
              <a:rPr lang="en-GB" sz="1800" dirty="0" smtClean="0"/>
              <a:t>McDowell E &amp; Brown S 1998 Assessing students: cheating and plagiarism, Red Guide 10/11 University of Northumbria, Newcastle</a:t>
            </a:r>
            <a:endParaRPr lang="en-US" sz="1800" dirty="0" smtClean="0"/>
          </a:p>
          <a:p>
            <a:pPr eaLnBrk="1" hangingPunct="1">
              <a:buFont typeface="Wingdings" pitchFamily="2" charset="2"/>
              <a:buNone/>
              <a:defRPr/>
            </a:pPr>
            <a:r>
              <a:rPr lang="en-GB" sz="1800" dirty="0" err="1" smtClean="0"/>
              <a:t>Nicol</a:t>
            </a:r>
            <a:r>
              <a:rPr lang="en-GB" sz="1800" dirty="0" smtClean="0"/>
              <a:t>, D J and Macfarlane-Dick:  Formative assessment and self-regulated learning: A model and seven principles of good feedback practice.  Studies in Higher Education (2006), </a:t>
            </a:r>
            <a:r>
              <a:rPr lang="en-GB" sz="1800" dirty="0" err="1" smtClean="0"/>
              <a:t>Vol</a:t>
            </a:r>
            <a:r>
              <a:rPr lang="en-GB" sz="1800" dirty="0" smtClean="0"/>
              <a:t> 31(2), 199-218</a:t>
            </a:r>
          </a:p>
          <a:p>
            <a:pPr eaLnBrk="1" hangingPunct="1">
              <a:buFont typeface="Wingdings" pitchFamily="2" charset="2"/>
              <a:buNone/>
              <a:defRPr/>
            </a:pPr>
            <a:r>
              <a:rPr lang="en-GB" sz="1800" dirty="0" err="1" smtClean="0"/>
              <a:t>Pickford</a:t>
            </a:r>
            <a:r>
              <a:rPr lang="en-GB" sz="1800" dirty="0" smtClean="0"/>
              <a:t>, R. and Brown, S. (2006) </a:t>
            </a:r>
            <a:r>
              <a:rPr lang="en-GB" sz="1800" i="1" dirty="0" smtClean="0"/>
              <a:t>Assessing skills and practice</a:t>
            </a:r>
            <a:r>
              <a:rPr lang="en-GB" sz="1800" dirty="0" smtClean="0"/>
              <a:t> London: Routledge. </a:t>
            </a:r>
          </a:p>
          <a:p>
            <a:pPr eaLnBrk="1" hangingPunct="1">
              <a:lnSpc>
                <a:spcPct val="90000"/>
              </a:lnSpc>
              <a:buFont typeface="Wingdings" pitchFamily="2" charset="2"/>
              <a:buNone/>
              <a:defRPr/>
            </a:pPr>
            <a:endParaRPr lang="en-GB" sz="1800" dirty="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r>
              <a:rPr lang="en-GB" smtClean="0"/>
              <a:t>Useful references 4</a:t>
            </a:r>
          </a:p>
        </p:txBody>
      </p:sp>
      <p:sp>
        <p:nvSpPr>
          <p:cNvPr id="33795" name="Content Placeholder 2"/>
          <p:cNvSpPr>
            <a:spLocks noGrp="1"/>
          </p:cNvSpPr>
          <p:nvPr>
            <p:ph idx="1"/>
          </p:nvPr>
        </p:nvSpPr>
        <p:spPr/>
        <p:txBody>
          <a:bodyPr/>
          <a:lstStyle/>
          <a:p>
            <a:pPr eaLnBrk="1" hangingPunct="1">
              <a:buFont typeface="Wingdings" pitchFamily="2" charset="2"/>
              <a:buNone/>
            </a:pPr>
            <a:r>
              <a:rPr lang="en-GB" sz="2000" smtClean="0"/>
              <a:t>Race, P. (2001) </a:t>
            </a:r>
            <a:r>
              <a:rPr lang="en-GB" sz="2000" i="1" smtClean="0"/>
              <a:t>A Briefing on Self, Peer &amp; Group Assessment</a:t>
            </a:r>
            <a:r>
              <a:rPr lang="en-GB" sz="2000" smtClean="0"/>
              <a:t> in LTSN Generic Centre Assessment Series No 9 LTSN York.</a:t>
            </a:r>
          </a:p>
          <a:p>
            <a:pPr eaLnBrk="1" hangingPunct="1">
              <a:buFont typeface="Wingdings" pitchFamily="2" charset="2"/>
              <a:buNone/>
            </a:pPr>
            <a:r>
              <a:rPr lang="en-GB" sz="2000" smtClean="0"/>
              <a:t>Race P. (2006) </a:t>
            </a:r>
            <a:r>
              <a:rPr lang="en-GB" sz="2000" i="1" smtClean="0"/>
              <a:t>The lecturer’s toolkit (3rd edition)</a:t>
            </a:r>
            <a:r>
              <a:rPr lang="en-GB" sz="2000" smtClean="0"/>
              <a:t> London: Routledge.</a:t>
            </a:r>
          </a:p>
          <a:p>
            <a:pPr eaLnBrk="1" hangingPunct="1">
              <a:buFont typeface="Wingdings" pitchFamily="2" charset="2"/>
              <a:buNone/>
            </a:pPr>
            <a:r>
              <a:rPr lang="en-GB" sz="2000" smtClean="0"/>
              <a:t>Rust, C., Price, M. and O’Donovan, B. (2003) </a:t>
            </a:r>
            <a:r>
              <a:rPr lang="en-GB" sz="2000" i="1" smtClean="0"/>
              <a:t>Improving students’ learning by developing their understanding of assessment criteria and processes </a:t>
            </a:r>
            <a:r>
              <a:rPr lang="en-GB" sz="2000" smtClean="0"/>
              <a:t> Assessment and Evaluation in Higher Education. 28 (2), 147-164.</a:t>
            </a:r>
          </a:p>
          <a:p>
            <a:pPr eaLnBrk="1" hangingPunct="1">
              <a:lnSpc>
                <a:spcPct val="90000"/>
              </a:lnSpc>
              <a:buFont typeface="Wingdings" pitchFamily="2" charset="2"/>
              <a:buNone/>
            </a:pPr>
            <a:r>
              <a:rPr lang="en-GB" sz="2000" smtClean="0"/>
              <a:t>Ryan J (2000)</a:t>
            </a:r>
            <a:r>
              <a:rPr lang="en-GB" sz="2000" i="1" smtClean="0"/>
              <a:t>A Guide to Teaching International Students</a:t>
            </a:r>
            <a:r>
              <a:rPr lang="en-GB" sz="2000" smtClean="0"/>
              <a:t> Oxford Centre for Staff and Learning Development</a:t>
            </a:r>
          </a:p>
          <a:p>
            <a:pPr eaLnBrk="1" hangingPunct="1">
              <a:lnSpc>
                <a:spcPct val="90000"/>
              </a:lnSpc>
              <a:buFont typeface="Wingdings" pitchFamily="2" charset="2"/>
              <a:buNone/>
            </a:pPr>
            <a:r>
              <a:rPr lang="en-GB" sz="2000" smtClean="0"/>
              <a:t>Stefani L and Carroll J (2001)</a:t>
            </a:r>
            <a:r>
              <a:rPr lang="en-GB" sz="2000" smtClean="0">
                <a:solidFill>
                  <a:srgbClr val="313063"/>
                </a:solidFill>
              </a:rPr>
              <a:t>A Briefing on Plagiarism</a:t>
            </a:r>
            <a:r>
              <a:rPr lang="en-GB" sz="2000" smtClean="0"/>
              <a:t> http://www.ltsn.ac.uk/application.asp?app=resources.asp&amp;process=full_record&amp;section=generic&amp;id=10</a:t>
            </a:r>
          </a:p>
          <a:p>
            <a:pPr eaLnBrk="1" hangingPunct="1">
              <a:buFont typeface="Wingdings" pitchFamily="2" charset="2"/>
              <a:buNone/>
            </a:pPr>
            <a:r>
              <a:rPr lang="en-GB" sz="2000" smtClean="0"/>
              <a:t>Sadler, R. (2008) </a:t>
            </a:r>
            <a:r>
              <a:rPr lang="en-GB" sz="2000" i="1" smtClean="0"/>
              <a:t>Assessment of Higher Education</a:t>
            </a:r>
            <a:r>
              <a:rPr lang="en-GB" sz="2000" smtClean="0"/>
              <a:t> in International Encyclopaedia of Education</a:t>
            </a:r>
          </a:p>
          <a:p>
            <a:pPr eaLnBrk="1" hangingPunct="1">
              <a:buFont typeface="Wingdings" pitchFamily="2" charset="2"/>
              <a:buNone/>
            </a:pPr>
            <a:r>
              <a:rPr lang="en-GB" sz="2000" smtClean="0"/>
              <a:t>Yorke, M. (1999) </a:t>
            </a:r>
            <a:r>
              <a:rPr lang="en-GB" sz="2000" i="1" smtClean="0"/>
              <a:t>Leaving Early: Undergraduate Non-completion in Higher Education,</a:t>
            </a:r>
            <a:r>
              <a:rPr lang="en-GB" sz="2000" smtClean="0"/>
              <a:t> London: Routledge.</a:t>
            </a:r>
          </a:p>
          <a:p>
            <a:pPr eaLnBrk="1" hangingPunct="1">
              <a:buFont typeface="Wingdings" pitchFamily="2" charset="2"/>
              <a:buNone/>
            </a:pPr>
            <a:endParaRPr lang="en-GB" sz="3200" smtClean="0"/>
          </a:p>
          <a:p>
            <a:endParaRPr lang="en-GB"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GB" sz="3500" smtClean="0"/>
              <a:t>To improve assessment we should realign it by:</a:t>
            </a:r>
          </a:p>
        </p:txBody>
      </p:sp>
      <p:sp>
        <p:nvSpPr>
          <p:cNvPr id="6147" name="Rectangle 3"/>
          <p:cNvSpPr>
            <a:spLocks noGrp="1" noChangeArrowheads="1"/>
          </p:cNvSpPr>
          <p:nvPr>
            <p:ph type="body" idx="1"/>
          </p:nvPr>
        </p:nvSpPr>
        <p:spPr/>
        <p:txBody>
          <a:bodyPr/>
          <a:lstStyle/>
          <a:p>
            <a:r>
              <a:rPr lang="en-GB" smtClean="0"/>
              <a:t>Exploring ways in which assessment can be made integral to learning. </a:t>
            </a:r>
          </a:p>
          <a:p>
            <a:r>
              <a:rPr lang="en-GB" smtClean="0"/>
              <a:t>Constructively aligning (Biggs 2003) assignments with planned learning outcomes and the curriculum taught:</a:t>
            </a:r>
          </a:p>
          <a:p>
            <a:r>
              <a:rPr lang="en-GB" smtClean="0"/>
              <a:t>Providing realistic tasks: students are likely to put more energy into assignments they see as authentic and worth bothering with.</a:t>
            </a:r>
          </a:p>
          <a:p>
            <a:endParaRPr lang="en-GB"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GB" smtClean="0"/>
              <a:t>Assessment linked to learning</a:t>
            </a:r>
          </a:p>
        </p:txBody>
      </p:sp>
      <p:sp>
        <p:nvSpPr>
          <p:cNvPr id="7171" name="Rectangle 3"/>
          <p:cNvSpPr>
            <a:spLocks noGrp="1" noChangeArrowheads="1"/>
          </p:cNvSpPr>
          <p:nvPr>
            <p:ph type="body" idx="1"/>
          </p:nvPr>
        </p:nvSpPr>
        <p:spPr>
          <a:xfrm>
            <a:off x="468313" y="1412875"/>
            <a:ext cx="8229600" cy="4857750"/>
          </a:xfrm>
        </p:spPr>
        <p:txBody>
          <a:bodyPr/>
          <a:lstStyle/>
          <a:p>
            <a:pPr marL="609600" indent="-609600"/>
            <a:r>
              <a:rPr lang="en-GB" sz="2400" smtClean="0"/>
              <a:t>Effective assessment significantly and positively impacts on student learning, (Boud, Mentkowski, Knight and Yorke and many others).</a:t>
            </a:r>
          </a:p>
          <a:p>
            <a:pPr marL="609600" indent="-609600"/>
            <a:r>
              <a:rPr lang="en-GB" sz="2400" smtClean="0"/>
              <a:t>Assessment shapes student behaviour (marks as money) and poor assessment encourages strategic behaviour (Kneale). Clever course developers utilise this tendency and design assessment tools that foster the behaviours we would wish to see (for example, logical sequencing, fluent writing, effective referencing and good time management) and discourage others (‘jumble-sale’ data sourcing, aimless cutting and pasting and plagiarism).</a:t>
            </a:r>
          </a:p>
          <a:p>
            <a:pPr marL="609600" indent="-609600">
              <a:buFont typeface="Wingdings" pitchFamily="2" charset="2"/>
              <a:buNone/>
            </a:pPr>
            <a:endParaRPr lang="en-GB" sz="210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476250"/>
            <a:ext cx="7543800" cy="865188"/>
          </a:xfrm>
        </p:spPr>
        <p:txBody>
          <a:bodyPr/>
          <a:lstStyle/>
          <a:p>
            <a:r>
              <a:rPr lang="en-GB" sz="3500" smtClean="0"/>
              <a:t>Formative and summative assessment</a:t>
            </a:r>
          </a:p>
        </p:txBody>
      </p:sp>
      <p:sp>
        <p:nvSpPr>
          <p:cNvPr id="8195" name="Rectangle 3"/>
          <p:cNvSpPr>
            <a:spLocks noGrp="1" noChangeArrowheads="1"/>
          </p:cNvSpPr>
          <p:nvPr>
            <p:ph type="body" idx="1"/>
          </p:nvPr>
        </p:nvSpPr>
        <p:spPr>
          <a:xfrm>
            <a:off x="468313" y="1916113"/>
            <a:ext cx="8229600" cy="4286250"/>
          </a:xfrm>
        </p:spPr>
        <p:txBody>
          <a:bodyPr/>
          <a:lstStyle/>
          <a:p>
            <a:r>
              <a:rPr lang="en-US" smtClean="0"/>
              <a:t>Formative assessment is primarily concerned with feedback aimed at prompting improvement, is often continuous and usually involves words.</a:t>
            </a:r>
          </a:p>
          <a:p>
            <a:r>
              <a:rPr lang="en-US" smtClean="0"/>
              <a:t>Summative assessment is concerned with making evaluative judgments, is often end point and involves numbers.</a:t>
            </a:r>
          </a:p>
          <a:p>
            <a:endParaRPr lang="en-GB"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GB" sz="3200" smtClean="0"/>
              <a:t>What really impacts on learning?</a:t>
            </a:r>
            <a:endParaRPr lang="en-US" sz="3200" smtClean="0"/>
          </a:p>
        </p:txBody>
      </p:sp>
      <p:sp>
        <p:nvSpPr>
          <p:cNvPr id="9219" name="Rectangle 3"/>
          <p:cNvSpPr>
            <a:spLocks noGrp="1" noChangeArrowheads="1"/>
          </p:cNvSpPr>
          <p:nvPr>
            <p:ph type="body" idx="1"/>
          </p:nvPr>
        </p:nvSpPr>
        <p:spPr/>
        <p:txBody>
          <a:bodyPr/>
          <a:lstStyle/>
          <a:p>
            <a:pPr>
              <a:lnSpc>
                <a:spcPct val="80000"/>
              </a:lnSpc>
            </a:pPr>
            <a:r>
              <a:rPr lang="en-GB" sz="2600" smtClean="0"/>
              <a:t>Concentrating on giving students detailed and developmental formative feedback is the single most useful thing we can do for our students, particularly those from disadvantaged backgrounds. </a:t>
            </a:r>
          </a:p>
          <a:p>
            <a:pPr>
              <a:lnSpc>
                <a:spcPct val="80000"/>
              </a:lnSpc>
            </a:pPr>
            <a:r>
              <a:rPr lang="en-GB" sz="2600" smtClean="0"/>
              <a:t>Summative assessment may have to be rethought to make it fit for purpose;</a:t>
            </a:r>
          </a:p>
          <a:p>
            <a:pPr>
              <a:lnSpc>
                <a:spcPct val="80000"/>
              </a:lnSpc>
            </a:pPr>
            <a:r>
              <a:rPr lang="en-GB" sz="2600" smtClean="0"/>
              <a:t>To do these things may require considerable imagination and re-engineering, not just of our assessment processes but also of curriculum design as a whole if we are to move from considering delivering content the most important thing we do.</a:t>
            </a:r>
          </a:p>
          <a:p>
            <a:endParaRPr lang="en-US"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idx="4294967295"/>
          </p:nvPr>
        </p:nvSpPr>
        <p:spPr>
          <a:noFill/>
        </p:spPr>
        <p:txBody>
          <a:bodyPr lIns="92075" tIns="46038" rIns="92075" bIns="46038"/>
          <a:lstStyle/>
          <a:p>
            <a:r>
              <a:rPr lang="en-US" smtClean="0"/>
              <a:t>A fit-for-purpose model of assessment: the key questions</a:t>
            </a:r>
          </a:p>
        </p:txBody>
      </p:sp>
      <p:sp>
        <p:nvSpPr>
          <p:cNvPr id="10243" name="Rectangle 3"/>
          <p:cNvSpPr>
            <a:spLocks noGrp="1" noChangeArrowheads="1"/>
          </p:cNvSpPr>
          <p:nvPr>
            <p:ph type="body" idx="4294967295"/>
          </p:nvPr>
        </p:nvSpPr>
        <p:spPr>
          <a:noFill/>
        </p:spPr>
        <p:txBody>
          <a:bodyPr lIns="92075" tIns="46038" rIns="92075" bIns="46038"/>
          <a:lstStyle/>
          <a:p>
            <a:r>
              <a:rPr lang="en-US" smtClean="0"/>
              <a:t>Why are we assessing?</a:t>
            </a:r>
          </a:p>
          <a:p>
            <a:r>
              <a:rPr lang="en-US" smtClean="0"/>
              <a:t>What is it we are actually assessing?</a:t>
            </a:r>
          </a:p>
          <a:p>
            <a:r>
              <a:rPr lang="en-US" smtClean="0"/>
              <a:t>How are we assessing?</a:t>
            </a:r>
          </a:p>
          <a:p>
            <a:r>
              <a:rPr lang="en-US" smtClean="0"/>
              <a:t>Who is best placed to assess?</a:t>
            </a:r>
          </a:p>
          <a:p>
            <a:r>
              <a:rPr lang="en-US" smtClean="0"/>
              <a:t>When should we assess?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a:xfrm>
            <a:off x="685800" y="304800"/>
            <a:ext cx="7848600" cy="1552575"/>
          </a:xfrm>
          <a:noFill/>
        </p:spPr>
        <p:txBody>
          <a:bodyPr lIns="92075" tIns="46038" rIns="92075" bIns="46038"/>
          <a:lstStyle/>
          <a:p>
            <a:pPr eaLnBrk="1" hangingPunct="1"/>
            <a:r>
              <a:rPr lang="en-US" sz="2800" smtClean="0">
                <a:solidFill>
                  <a:schemeClr val="tx1"/>
                </a:solidFill>
              </a:rPr>
              <a:t>Why are we assessing?</a:t>
            </a:r>
            <a:br>
              <a:rPr lang="en-US" sz="2800" smtClean="0">
                <a:solidFill>
                  <a:schemeClr val="tx1"/>
                </a:solidFill>
              </a:rPr>
            </a:br>
            <a:r>
              <a:rPr lang="en-US" sz="2800" smtClean="0">
                <a:solidFill>
                  <a:schemeClr val="tx1"/>
                </a:solidFill>
              </a:rPr>
              <a:t>Choosing the reasons for assessment: </a:t>
            </a:r>
            <a:br>
              <a:rPr lang="en-US" sz="2800" smtClean="0">
                <a:solidFill>
                  <a:schemeClr val="tx1"/>
                </a:solidFill>
              </a:rPr>
            </a:br>
            <a:r>
              <a:rPr lang="en-US" sz="2800" smtClean="0">
                <a:solidFill>
                  <a:schemeClr val="tx1"/>
                </a:solidFill>
              </a:rPr>
              <a:t>these may include:</a:t>
            </a:r>
            <a:br>
              <a:rPr lang="en-US" sz="2800" smtClean="0">
                <a:solidFill>
                  <a:schemeClr val="tx1"/>
                </a:solidFill>
              </a:rPr>
            </a:br>
            <a:endParaRPr lang="en-US" sz="2800" b="0" smtClean="0">
              <a:solidFill>
                <a:schemeClr val="tx1"/>
              </a:solidFill>
            </a:endParaRPr>
          </a:p>
        </p:txBody>
      </p:sp>
      <p:sp>
        <p:nvSpPr>
          <p:cNvPr id="11267" name="Rectangle 3"/>
          <p:cNvSpPr>
            <a:spLocks noGrp="1" noChangeArrowheads="1"/>
          </p:cNvSpPr>
          <p:nvPr>
            <p:ph type="body" idx="4294967295"/>
          </p:nvPr>
        </p:nvSpPr>
        <p:spPr>
          <a:xfrm>
            <a:off x="914400" y="1676400"/>
            <a:ext cx="7239000" cy="4800600"/>
          </a:xfrm>
          <a:noFill/>
        </p:spPr>
        <p:txBody>
          <a:bodyPr lIns="92075" tIns="46038" rIns="92075" bIns="46038"/>
          <a:lstStyle/>
          <a:p>
            <a:pPr eaLnBrk="1" hangingPunct="1"/>
            <a:r>
              <a:rPr lang="en-US" smtClean="0"/>
              <a:t>Enabling students to get the measure of their achievement; </a:t>
            </a:r>
          </a:p>
          <a:p>
            <a:pPr eaLnBrk="1" hangingPunct="1"/>
            <a:r>
              <a:rPr lang="en-US" smtClean="0"/>
              <a:t>Helping them consolidate their learning;</a:t>
            </a:r>
          </a:p>
          <a:p>
            <a:pPr eaLnBrk="1" hangingPunct="1"/>
            <a:r>
              <a:rPr lang="en-US" smtClean="0"/>
              <a:t>Providing feedback so they can improve and remedy any deficiencies;</a:t>
            </a:r>
          </a:p>
          <a:p>
            <a:pPr eaLnBrk="1" hangingPunct="1"/>
            <a:r>
              <a:rPr lang="en-US" smtClean="0"/>
              <a:t>motivating students to engage in their learning;</a:t>
            </a:r>
          </a:p>
          <a:p>
            <a:pPr eaLnBrk="1" hangingPunct="1"/>
            <a:r>
              <a:rPr lang="en-US" smtClean="0"/>
              <a:t>providing them with opportunities to relate theory and practice, especially in HE and FE.</a:t>
            </a:r>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2619</Words>
  <Application>Microsoft Office PowerPoint</Application>
  <PresentationFormat>On-screen Show (4:3)</PresentationFormat>
  <Paragraphs>221</Paragraphs>
  <Slides>31</Slides>
  <Notes>26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31</vt:i4>
      </vt:variant>
    </vt:vector>
  </HeadingPairs>
  <TitlesOfParts>
    <vt:vector size="35" baseType="lpstr">
      <vt:lpstr>Arial</vt:lpstr>
      <vt:lpstr>Wingdings</vt:lpstr>
      <vt:lpstr>Times New Roman</vt:lpstr>
      <vt:lpstr>LeedsMet template</vt:lpstr>
      <vt:lpstr>Assessment: where is the learning?</vt:lpstr>
      <vt:lpstr>My predictions for the future</vt:lpstr>
      <vt:lpstr>Why does assessment matter so much?</vt:lpstr>
      <vt:lpstr>To improve assessment we should realign it by:</vt:lpstr>
      <vt:lpstr>Assessment linked to learning</vt:lpstr>
      <vt:lpstr>Formative and summative assessment</vt:lpstr>
      <vt:lpstr>What really impacts on learning?</vt:lpstr>
      <vt:lpstr>A fit-for-purpose model of assessment: the key questions</vt:lpstr>
      <vt:lpstr>Why are we assessing? Choosing the reasons for assessment:  these may include: </vt:lpstr>
      <vt:lpstr>more purposes...</vt:lpstr>
      <vt:lpstr>Choosing what we assess</vt:lpstr>
      <vt:lpstr>Being imaginative by choosing diverse assessment methods?</vt:lpstr>
      <vt:lpstr>Alternatives to traditional exams</vt:lpstr>
      <vt:lpstr>Diverse and innovative assessment helps</vt:lpstr>
      <vt:lpstr>Choosing who is best placed to assess</vt:lpstr>
      <vt:lpstr>When should assessment take place?</vt:lpstr>
      <vt:lpstr>Setting good patterns</vt:lpstr>
      <vt:lpstr>Assessment, confidence and retention</vt:lpstr>
      <vt:lpstr>Students who believe that intelligence is malleable may be more robust</vt:lpstr>
      <vt:lpstr>Assessment for learning</vt:lpstr>
      <vt:lpstr>Assessment for learning</vt:lpstr>
      <vt:lpstr>Boud et al 2010: ‘Assessment 2020’:</vt:lpstr>
      <vt:lpstr>Sound and frequent assessment </vt:lpstr>
      <vt:lpstr>Assessment to improve learning needs to be:</vt:lpstr>
      <vt:lpstr>Can we also make assessment:</vt:lpstr>
      <vt:lpstr>The people doing the assessment need to be:</vt:lpstr>
      <vt:lpstr>Conclusions</vt:lpstr>
      <vt:lpstr>Useful references: 1</vt:lpstr>
      <vt:lpstr>Useful references 2</vt:lpstr>
      <vt:lpstr>Useful references 3</vt:lpstr>
      <vt:lpstr>Useful references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95</cp:revision>
  <dcterms:created xsi:type="dcterms:W3CDTF">2007-03-06T12:05:28Z</dcterms:created>
  <dcterms:modified xsi:type="dcterms:W3CDTF">2012-02-28T17:53:53Z</dcterms:modified>
</cp:coreProperties>
</file>